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  <p:sldMasterId id="2147483677" r:id="rId3"/>
  </p:sldMasterIdLst>
  <p:notesMasterIdLst>
    <p:notesMasterId r:id="rId18"/>
  </p:notesMasterIdLst>
  <p:sldIdLst>
    <p:sldId id="286" r:id="rId4"/>
    <p:sldId id="274" r:id="rId5"/>
    <p:sldId id="280" r:id="rId6"/>
    <p:sldId id="258" r:id="rId7"/>
    <p:sldId id="266" r:id="rId8"/>
    <p:sldId id="268" r:id="rId9"/>
    <p:sldId id="269" r:id="rId10"/>
    <p:sldId id="270" r:id="rId11"/>
    <p:sldId id="284" r:id="rId12"/>
    <p:sldId id="271" r:id="rId13"/>
    <p:sldId id="262" r:id="rId14"/>
    <p:sldId id="273" r:id="rId15"/>
    <p:sldId id="278" r:id="rId16"/>
    <p:sldId id="263" r:id="rId17"/>
  </p:sldIdLst>
  <p:sldSz cx="12192000" cy="6858000"/>
  <p:notesSz cx="6858000" cy="9144000"/>
  <p:embeddedFontLst>
    <p:embeddedFont>
      <p:font typeface="Arimo" panose="020B0604020202020204" charset="0"/>
      <p:regular r:id="rId19"/>
    </p:embeddedFont>
    <p:embeddedFont>
      <p:font typeface="Calibri (MS)" panose="020B0604020202020204" charset="0"/>
      <p:regular r:id="rId20"/>
    </p:embeddedFont>
    <p:embeddedFont>
      <p:font typeface="Calibri (MS) Bold" panose="020B0604020202020204" charset="0"/>
      <p:regular r:id="rId21"/>
      <p:bold r:id="rId22"/>
    </p:embeddedFont>
    <p:embeddedFont>
      <p:font typeface="Lato" panose="020F0502020204030203" pitchFamily="34" charset="0"/>
      <p:regular r:id="rId23"/>
      <p:bold r:id="rId24"/>
      <p:italic r:id="rId25"/>
      <p:boldItalic r:id="rId26"/>
    </p:embeddedFont>
    <p:embeddedFont>
      <p:font typeface="Playfair Display Medium" panose="020B0604020202020204" charset="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52" autoAdjust="0"/>
    <p:restoredTop sz="94543" autoAdjust="0"/>
  </p:normalViewPr>
  <p:slideViewPr>
    <p:cSldViewPr>
      <p:cViewPr>
        <p:scale>
          <a:sx n="77" d="100"/>
          <a:sy n="77" d="100"/>
        </p:scale>
        <p:origin x="253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3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7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font" Target="fonts/font2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6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5.fntdata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font" Target="fonts/font1.fntdata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5A4DDD-8825-46D8-9804-7C775FAFCBB8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DB8F17-B101-4EA6-88F6-34131623BA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6289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lnSpc>
                <a:spcPts val="3346"/>
              </a:lnSpc>
            </a:pPr>
            <a:r>
              <a:rPr lang="en-US" sz="12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Early engagement and consensus on the evaluation results.</a:t>
            </a:r>
          </a:p>
          <a:p>
            <a:pPr algn="l">
              <a:lnSpc>
                <a:spcPts val="3346"/>
              </a:lnSpc>
            </a:pPr>
            <a:r>
              <a:rPr lang="en-US" sz="12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Ownership of government and lower level of engagement.</a:t>
            </a:r>
          </a:p>
          <a:p>
            <a:pPr algn="l">
              <a:lnSpc>
                <a:spcPts val="3346"/>
              </a:lnSpc>
            </a:pPr>
            <a:r>
              <a:rPr lang="en-US" sz="12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Effective coordination and planning: close collaboration and partnership: </a:t>
            </a:r>
          </a:p>
          <a:p>
            <a:pPr algn="l">
              <a:lnSpc>
                <a:spcPts val="2277"/>
              </a:lnSpc>
            </a:pPr>
            <a:r>
              <a:rPr lang="en-US" sz="12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implementers, evaluators and CIFF.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Regular feedback.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Capacity building: enhanced training to improve knowledge and manage stock, built data literacy at district level.</a:t>
            </a:r>
          </a:p>
          <a:p>
            <a:pPr algn="l">
              <a:lnSpc>
                <a:spcPts val="3096"/>
              </a:lnSpc>
            </a:pPr>
            <a:r>
              <a:rPr lang="en-US" sz="12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Able to use routine data.</a:t>
            </a:r>
          </a:p>
          <a:p>
            <a:pPr algn="l">
              <a:lnSpc>
                <a:spcPts val="3096"/>
              </a:lnSpc>
            </a:pPr>
            <a:r>
              <a:rPr lang="en-US" sz="12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Routine monitoring and follow up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B8F17-B101-4EA6-88F6-34131623BA9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022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lnSpc>
                <a:spcPts val="1944"/>
              </a:lnSpc>
            </a:pPr>
            <a:r>
              <a:rPr lang="en-US" sz="1200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Adherence to for at least 90 days increased in both study arms. </a:t>
            </a:r>
          </a:p>
          <a:p>
            <a:pPr algn="l" rtl="1">
              <a:lnSpc>
                <a:spcPts val="1944"/>
              </a:lnSpc>
            </a:pPr>
            <a:endParaRPr lang="en-US" sz="1200" b="1" dirty="0">
              <a:solidFill>
                <a:srgbClr val="000000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  <a:p>
            <a:pPr algn="l">
              <a:lnSpc>
                <a:spcPts val="1944"/>
              </a:lnSpc>
            </a:pPr>
            <a:r>
              <a:rPr lang="en-US" sz="1200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Adherence was consistently higher in the MMS arm, at 85% amongst those who received MMS, relative to 53% IFA adherence in the IFA arm. </a:t>
            </a:r>
          </a:p>
          <a:p>
            <a:r>
              <a:rPr lang="en-US" sz="12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Mean birth weight of babies born to women living in the 21 districts where MMS was available </a:t>
            </a:r>
            <a:r>
              <a:rPr lang="en-US" sz="1200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was 38 </a:t>
            </a:r>
            <a:r>
              <a:rPr lang="en-US" sz="12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grammes higher (20-55) than the mean birth weight of babies born to women in IFA districts.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~ 27% reduction of LBW (&lt;2500g) with adjusted odds ratio of 0.73 (0.52-1.01)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B8F17-B101-4EA6-88F6-34131623BA9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708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Remove multiplier on top and base impact on the bottom of figure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B8F17-B101-4EA6-88F6-34131623BA9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405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>
            <a:extLst>
              <a:ext uri="{FF2B5EF4-FFF2-40B4-BE49-F238E27FC236}">
                <a16:creationId xmlns:a16="http://schemas.microsoft.com/office/drawing/2014/main" id="{1CDCF52A-9E08-E531-0F30-15084FCF75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B5C64E8-CF27-7E6F-0646-21E1D2F72B7D}"/>
              </a:ext>
            </a:extLst>
          </p:cNvPr>
          <p:cNvSpPr/>
          <p:nvPr userDrawn="1"/>
        </p:nvSpPr>
        <p:spPr>
          <a:xfrm>
            <a:off x="2786063" y="465138"/>
            <a:ext cx="6488112" cy="26828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/>
              <a:t>Since 1924</a:t>
            </a:r>
            <a:r>
              <a:rPr lang="am-ET"/>
              <a:t>ከ ፲፱፻፲፮ ጀምሮ</a:t>
            </a:r>
            <a:endParaRPr lang="en-US"/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1D4812FB-28B7-D43B-AE46-8B5F3D74CC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7863" y="590550"/>
            <a:ext cx="5756275" cy="229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3898668"/>
            <a:ext cx="9144000" cy="1911928"/>
          </a:xfrm>
        </p:spPr>
        <p:txBody>
          <a:bodyPr anchor="b">
            <a:noAutofit/>
          </a:bodyPr>
          <a:lstStyle>
            <a:lvl1pPr algn="ctr">
              <a:defRPr sz="6600" b="1">
                <a:solidFill>
                  <a:schemeClr val="bg1"/>
                </a:solidFill>
                <a:latin typeface="Athena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976851"/>
            <a:ext cx="9144000" cy="47798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xiforma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398863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>
            <a:extLst>
              <a:ext uri="{FF2B5EF4-FFF2-40B4-BE49-F238E27FC236}">
                <a16:creationId xmlns:a16="http://schemas.microsoft.com/office/drawing/2014/main" id="{89606730-0DCE-1F0A-D7A6-D787BFC9EB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98162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Athena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xiforma" panose="00000500000000000000" pitchFamily="2" charset="0"/>
              </a:defRPr>
            </a:lvl1pPr>
            <a:lvl2pPr>
              <a:defRPr>
                <a:latin typeface="Axiforma" panose="00000500000000000000" pitchFamily="2" charset="0"/>
              </a:defRPr>
            </a:lvl2pPr>
            <a:lvl3pPr>
              <a:defRPr>
                <a:latin typeface="Axiforma" panose="00000500000000000000" pitchFamily="2" charset="0"/>
              </a:defRPr>
            </a:lvl3pPr>
            <a:lvl4pPr>
              <a:defRPr>
                <a:latin typeface="Axiforma" panose="00000500000000000000" pitchFamily="2" charset="0"/>
              </a:defRPr>
            </a:lvl4pPr>
            <a:lvl5pPr>
              <a:defRPr>
                <a:latin typeface="Axiforma" panose="000005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870073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>
            <a:extLst>
              <a:ext uri="{FF2B5EF4-FFF2-40B4-BE49-F238E27FC236}">
                <a16:creationId xmlns:a16="http://schemas.microsoft.com/office/drawing/2014/main" id="{07184D7C-EFF2-EA7F-58EE-EEA3D32DD4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98162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Athena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xiforma" panose="00000500000000000000" pitchFamily="2" charset="0"/>
              </a:defRPr>
            </a:lvl1pPr>
            <a:lvl2pPr>
              <a:defRPr>
                <a:latin typeface="Axiforma" panose="00000500000000000000" pitchFamily="2" charset="0"/>
              </a:defRPr>
            </a:lvl2pPr>
            <a:lvl3pPr>
              <a:defRPr>
                <a:latin typeface="Axiforma" panose="00000500000000000000" pitchFamily="2" charset="0"/>
              </a:defRPr>
            </a:lvl3pPr>
            <a:lvl4pPr>
              <a:defRPr>
                <a:latin typeface="Axiforma" panose="00000500000000000000" pitchFamily="2" charset="0"/>
              </a:defRPr>
            </a:lvl4pPr>
            <a:lvl5pPr>
              <a:defRPr>
                <a:latin typeface="Axiforma" panose="000005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083599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>
            <a:extLst>
              <a:ext uri="{FF2B5EF4-FFF2-40B4-BE49-F238E27FC236}">
                <a16:creationId xmlns:a16="http://schemas.microsoft.com/office/drawing/2014/main" id="{99CFCB08-FCFB-AA79-D329-239141CAFC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39338"/>
            <a:ext cx="10515600" cy="1354974"/>
          </a:xfrm>
        </p:spPr>
        <p:txBody>
          <a:bodyPr>
            <a:noAutofit/>
          </a:bodyPr>
          <a:lstStyle>
            <a:lvl1pPr>
              <a:defRPr sz="5400" b="1">
                <a:solidFill>
                  <a:schemeClr val="bg1"/>
                </a:solidFill>
                <a:latin typeface="Athena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98916" y="2776451"/>
            <a:ext cx="7554884" cy="3400512"/>
          </a:xfrm>
        </p:spPr>
        <p:txBody>
          <a:bodyPr/>
          <a:lstStyle>
            <a:lvl1pPr>
              <a:defRPr>
                <a:latin typeface="Axiforma" panose="00000500000000000000" pitchFamily="2" charset="0"/>
              </a:defRPr>
            </a:lvl1pPr>
            <a:lvl2pPr>
              <a:defRPr>
                <a:latin typeface="Axiforma" panose="00000500000000000000" pitchFamily="2" charset="0"/>
              </a:defRPr>
            </a:lvl2pPr>
            <a:lvl3pPr>
              <a:defRPr>
                <a:latin typeface="Axiforma" panose="00000500000000000000" pitchFamily="2" charset="0"/>
              </a:defRPr>
            </a:lvl3pPr>
            <a:lvl4pPr>
              <a:defRPr>
                <a:latin typeface="Axiforma" panose="00000500000000000000" pitchFamily="2" charset="0"/>
              </a:defRPr>
            </a:lvl4pPr>
            <a:lvl5pPr>
              <a:defRPr>
                <a:latin typeface="Axiforma" panose="000005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491459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>
            <a:extLst>
              <a:ext uri="{FF2B5EF4-FFF2-40B4-BE49-F238E27FC236}">
                <a16:creationId xmlns:a16="http://schemas.microsoft.com/office/drawing/2014/main" id="{DA11E1E3-6993-D355-E2A5-E75F619444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39338"/>
            <a:ext cx="10515600" cy="1354974"/>
          </a:xfrm>
        </p:spPr>
        <p:txBody>
          <a:bodyPr>
            <a:noAutofit/>
          </a:bodyPr>
          <a:lstStyle>
            <a:lvl1pPr>
              <a:defRPr sz="5400" b="1">
                <a:solidFill>
                  <a:schemeClr val="bg1"/>
                </a:solidFill>
                <a:latin typeface="Athena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98916" y="2776451"/>
            <a:ext cx="7554884" cy="3400512"/>
          </a:xfrm>
        </p:spPr>
        <p:txBody>
          <a:bodyPr/>
          <a:lstStyle>
            <a:lvl1pPr>
              <a:defRPr>
                <a:latin typeface="Axiforma" panose="00000500000000000000" pitchFamily="2" charset="0"/>
              </a:defRPr>
            </a:lvl1pPr>
            <a:lvl2pPr>
              <a:defRPr>
                <a:latin typeface="Axiforma" panose="00000500000000000000" pitchFamily="2" charset="0"/>
              </a:defRPr>
            </a:lvl2pPr>
            <a:lvl3pPr>
              <a:defRPr>
                <a:latin typeface="Axiforma" panose="00000500000000000000" pitchFamily="2" charset="0"/>
              </a:defRPr>
            </a:lvl3pPr>
            <a:lvl4pPr>
              <a:defRPr>
                <a:latin typeface="Axiforma" panose="00000500000000000000" pitchFamily="2" charset="0"/>
              </a:defRPr>
            </a:lvl4pPr>
            <a:lvl5pPr>
              <a:defRPr>
                <a:latin typeface="Axiforma" panose="000005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00215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0C0141CA-9A6C-F2CD-E203-E2E4773A1B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40080"/>
            <a:ext cx="10515600" cy="1050608"/>
          </a:xfrm>
        </p:spPr>
        <p:txBody>
          <a:bodyPr>
            <a:noAutofit/>
          </a:bodyPr>
          <a:lstStyle>
            <a:lvl1pPr>
              <a:defRPr sz="5400" b="1">
                <a:solidFill>
                  <a:schemeClr val="bg1"/>
                </a:solidFill>
                <a:latin typeface="Athena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055813"/>
            <a:ext cx="5181600" cy="412115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xiforma" panose="00000500000000000000" pitchFamily="2" charset="0"/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xiforma" panose="00000500000000000000" pitchFamily="2" charset="0"/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xiforma" panose="00000500000000000000" pitchFamily="2" charset="0"/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xiforma" panose="00000500000000000000" pitchFamily="2" charset="0"/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xiforma" panose="000005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055813"/>
            <a:ext cx="5181600" cy="412115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xiforma" panose="00000500000000000000" pitchFamily="2" charset="0"/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xiforma" panose="00000500000000000000" pitchFamily="2" charset="0"/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xiforma" panose="00000500000000000000" pitchFamily="2" charset="0"/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xiforma" panose="00000500000000000000" pitchFamily="2" charset="0"/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xiforma" panose="000005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912557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42DF1D5F-6535-7880-8EBA-085BA0C9C5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40080"/>
            <a:ext cx="10515600" cy="1050608"/>
          </a:xfrm>
        </p:spPr>
        <p:txBody>
          <a:bodyPr>
            <a:noAutofit/>
          </a:bodyPr>
          <a:lstStyle>
            <a:lvl1pPr>
              <a:defRPr sz="5400" b="1">
                <a:solidFill>
                  <a:schemeClr val="bg1"/>
                </a:solidFill>
                <a:latin typeface="Athena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055813"/>
            <a:ext cx="5181600" cy="412115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xiforma" panose="00000500000000000000" pitchFamily="2" charset="0"/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xiforma" panose="00000500000000000000" pitchFamily="2" charset="0"/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xiforma" panose="00000500000000000000" pitchFamily="2" charset="0"/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xiforma" panose="00000500000000000000" pitchFamily="2" charset="0"/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xiforma" panose="000005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055813"/>
            <a:ext cx="5181600" cy="412115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xiforma" panose="00000500000000000000" pitchFamily="2" charset="0"/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xiforma" panose="00000500000000000000" pitchFamily="2" charset="0"/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xiforma" panose="00000500000000000000" pitchFamily="2" charset="0"/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xiforma" panose="00000500000000000000" pitchFamily="2" charset="0"/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xiforma" panose="000005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5660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>
            <a:extLst>
              <a:ext uri="{FF2B5EF4-FFF2-40B4-BE49-F238E27FC236}">
                <a16:creationId xmlns:a16="http://schemas.microsoft.com/office/drawing/2014/main" id="{0A611FD4-0D61-C8AF-9866-3387DB7B41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06335"/>
            <a:ext cx="10515600" cy="884353"/>
          </a:xfrm>
        </p:spPr>
        <p:txBody>
          <a:bodyPr>
            <a:normAutofit/>
          </a:bodyPr>
          <a:lstStyle>
            <a:lvl1pPr>
              <a:defRPr sz="5400" b="1">
                <a:solidFill>
                  <a:schemeClr val="bg1"/>
                </a:solidFill>
                <a:latin typeface="Athena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2169621"/>
            <a:ext cx="5157787" cy="955963"/>
          </a:xfrm>
        </p:spPr>
        <p:txBody>
          <a:bodyPr anchor="b">
            <a:normAutofit/>
          </a:bodyPr>
          <a:lstStyle>
            <a:lvl1pPr marL="0" indent="0">
              <a:buNone/>
              <a:defRPr sz="3200" b="1">
                <a:solidFill>
                  <a:schemeClr val="accent1">
                    <a:lumMod val="20000"/>
                    <a:lumOff val="80000"/>
                  </a:schemeClr>
                </a:solidFill>
                <a:latin typeface="Athena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3266901"/>
            <a:ext cx="5157787" cy="2922761"/>
          </a:xfrm>
        </p:spPr>
        <p:txBody>
          <a:bodyPr/>
          <a:lstStyle>
            <a:lvl1pPr>
              <a:defRPr>
                <a:solidFill>
                  <a:schemeClr val="bg2"/>
                </a:solidFill>
                <a:latin typeface="Axiforma" panose="00000500000000000000" pitchFamily="2" charset="0"/>
              </a:defRPr>
            </a:lvl1pPr>
            <a:lvl2pPr>
              <a:defRPr>
                <a:solidFill>
                  <a:schemeClr val="bg2"/>
                </a:solidFill>
                <a:latin typeface="Axiforma" panose="00000500000000000000" pitchFamily="2" charset="0"/>
              </a:defRPr>
            </a:lvl2pPr>
            <a:lvl3pPr>
              <a:defRPr>
                <a:solidFill>
                  <a:schemeClr val="bg2"/>
                </a:solidFill>
                <a:latin typeface="Axiforma" panose="00000500000000000000" pitchFamily="2" charset="0"/>
              </a:defRPr>
            </a:lvl3pPr>
            <a:lvl4pPr>
              <a:defRPr>
                <a:solidFill>
                  <a:schemeClr val="bg2"/>
                </a:solidFill>
                <a:latin typeface="Axiforma" panose="00000500000000000000" pitchFamily="2" charset="0"/>
              </a:defRPr>
            </a:lvl4pPr>
            <a:lvl5pPr>
              <a:defRPr>
                <a:solidFill>
                  <a:schemeClr val="bg2"/>
                </a:solidFill>
                <a:latin typeface="Axiforma" panose="000005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2169621"/>
            <a:ext cx="5183188" cy="955963"/>
          </a:xfrm>
        </p:spPr>
        <p:txBody>
          <a:bodyPr anchor="b">
            <a:normAutofit/>
          </a:bodyPr>
          <a:lstStyle>
            <a:lvl1pPr marL="0" indent="0">
              <a:buNone/>
              <a:defRPr sz="3200" b="1">
                <a:solidFill>
                  <a:schemeClr val="accent1">
                    <a:lumMod val="20000"/>
                    <a:lumOff val="80000"/>
                  </a:schemeClr>
                </a:solidFill>
                <a:latin typeface="Athena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266901"/>
            <a:ext cx="5183188" cy="2922761"/>
          </a:xfrm>
        </p:spPr>
        <p:txBody>
          <a:bodyPr/>
          <a:lstStyle>
            <a:lvl1pPr>
              <a:defRPr>
                <a:solidFill>
                  <a:schemeClr val="bg2"/>
                </a:solidFill>
                <a:latin typeface="Axiforma" panose="00000500000000000000" pitchFamily="2" charset="0"/>
              </a:defRPr>
            </a:lvl1pPr>
            <a:lvl2pPr>
              <a:defRPr>
                <a:solidFill>
                  <a:schemeClr val="bg2"/>
                </a:solidFill>
                <a:latin typeface="Axiforma" panose="00000500000000000000" pitchFamily="2" charset="0"/>
              </a:defRPr>
            </a:lvl2pPr>
            <a:lvl3pPr>
              <a:defRPr>
                <a:solidFill>
                  <a:schemeClr val="bg2"/>
                </a:solidFill>
                <a:latin typeface="Axiforma" panose="00000500000000000000" pitchFamily="2" charset="0"/>
              </a:defRPr>
            </a:lvl3pPr>
            <a:lvl4pPr>
              <a:defRPr>
                <a:solidFill>
                  <a:schemeClr val="bg2"/>
                </a:solidFill>
                <a:latin typeface="Axiforma" panose="00000500000000000000" pitchFamily="2" charset="0"/>
              </a:defRPr>
            </a:lvl4pPr>
            <a:lvl5pPr>
              <a:defRPr>
                <a:solidFill>
                  <a:schemeClr val="bg2"/>
                </a:solidFill>
                <a:latin typeface="Axiforma" panose="000005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29029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>
            <a:extLst>
              <a:ext uri="{FF2B5EF4-FFF2-40B4-BE49-F238E27FC236}">
                <a16:creationId xmlns:a16="http://schemas.microsoft.com/office/drawing/2014/main" id="{35DCC1F4-7C86-0F48-22A8-2EE80C8A16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06335"/>
            <a:ext cx="10515600" cy="884353"/>
          </a:xfrm>
        </p:spPr>
        <p:txBody>
          <a:bodyPr>
            <a:normAutofit/>
          </a:bodyPr>
          <a:lstStyle>
            <a:lvl1pPr>
              <a:defRPr sz="5400" b="1">
                <a:solidFill>
                  <a:schemeClr val="bg1"/>
                </a:solidFill>
                <a:latin typeface="Athena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2169621"/>
            <a:ext cx="5157787" cy="955963"/>
          </a:xfrm>
        </p:spPr>
        <p:txBody>
          <a:bodyPr anchor="b">
            <a:normAutofit/>
          </a:bodyPr>
          <a:lstStyle>
            <a:lvl1pPr marL="0" indent="0">
              <a:buNone/>
              <a:defRPr sz="3200" b="1">
                <a:solidFill>
                  <a:schemeClr val="accent1">
                    <a:lumMod val="20000"/>
                    <a:lumOff val="80000"/>
                  </a:schemeClr>
                </a:solidFill>
                <a:latin typeface="Athena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3266901"/>
            <a:ext cx="5157787" cy="2922761"/>
          </a:xfrm>
        </p:spPr>
        <p:txBody>
          <a:bodyPr/>
          <a:lstStyle>
            <a:lvl1pPr>
              <a:defRPr>
                <a:solidFill>
                  <a:schemeClr val="bg2"/>
                </a:solidFill>
                <a:latin typeface="Axiforma" panose="00000500000000000000" pitchFamily="2" charset="0"/>
              </a:defRPr>
            </a:lvl1pPr>
            <a:lvl2pPr>
              <a:defRPr>
                <a:solidFill>
                  <a:schemeClr val="bg2"/>
                </a:solidFill>
                <a:latin typeface="Axiforma" panose="00000500000000000000" pitchFamily="2" charset="0"/>
              </a:defRPr>
            </a:lvl2pPr>
            <a:lvl3pPr>
              <a:defRPr>
                <a:solidFill>
                  <a:schemeClr val="bg2"/>
                </a:solidFill>
                <a:latin typeface="Axiforma" panose="00000500000000000000" pitchFamily="2" charset="0"/>
              </a:defRPr>
            </a:lvl3pPr>
            <a:lvl4pPr>
              <a:defRPr>
                <a:solidFill>
                  <a:schemeClr val="bg2"/>
                </a:solidFill>
                <a:latin typeface="Axiforma" panose="00000500000000000000" pitchFamily="2" charset="0"/>
              </a:defRPr>
            </a:lvl4pPr>
            <a:lvl5pPr>
              <a:defRPr>
                <a:solidFill>
                  <a:schemeClr val="bg2"/>
                </a:solidFill>
                <a:latin typeface="Axiforma" panose="000005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2169621"/>
            <a:ext cx="5183188" cy="955963"/>
          </a:xfrm>
        </p:spPr>
        <p:txBody>
          <a:bodyPr anchor="b">
            <a:normAutofit/>
          </a:bodyPr>
          <a:lstStyle>
            <a:lvl1pPr marL="0" indent="0">
              <a:buNone/>
              <a:defRPr sz="3200" b="1">
                <a:solidFill>
                  <a:schemeClr val="accent1">
                    <a:lumMod val="20000"/>
                    <a:lumOff val="80000"/>
                  </a:schemeClr>
                </a:solidFill>
                <a:latin typeface="Athena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266901"/>
            <a:ext cx="5183188" cy="2922761"/>
          </a:xfrm>
        </p:spPr>
        <p:txBody>
          <a:bodyPr/>
          <a:lstStyle>
            <a:lvl1pPr>
              <a:defRPr>
                <a:solidFill>
                  <a:schemeClr val="bg2"/>
                </a:solidFill>
                <a:latin typeface="Axiforma" panose="00000500000000000000" pitchFamily="2" charset="0"/>
              </a:defRPr>
            </a:lvl1pPr>
            <a:lvl2pPr>
              <a:defRPr>
                <a:solidFill>
                  <a:schemeClr val="bg2"/>
                </a:solidFill>
                <a:latin typeface="Axiforma" panose="00000500000000000000" pitchFamily="2" charset="0"/>
              </a:defRPr>
            </a:lvl2pPr>
            <a:lvl3pPr>
              <a:defRPr>
                <a:solidFill>
                  <a:schemeClr val="bg2"/>
                </a:solidFill>
                <a:latin typeface="Axiforma" panose="00000500000000000000" pitchFamily="2" charset="0"/>
              </a:defRPr>
            </a:lvl3pPr>
            <a:lvl4pPr>
              <a:defRPr>
                <a:solidFill>
                  <a:schemeClr val="bg2"/>
                </a:solidFill>
                <a:latin typeface="Axiforma" panose="00000500000000000000" pitchFamily="2" charset="0"/>
              </a:defRPr>
            </a:lvl4pPr>
            <a:lvl5pPr>
              <a:defRPr>
                <a:solidFill>
                  <a:schemeClr val="bg2"/>
                </a:solidFill>
                <a:latin typeface="Axiforma" panose="000005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60995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CCE81D79-DFB1-C56D-387B-97C0876C91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07819"/>
            <a:ext cx="10515600" cy="1072342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rgbClr val="0C61A5"/>
                </a:solidFill>
                <a:latin typeface="Athena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bg2"/>
                </a:solidFill>
                <a:latin typeface="Axiforma" panose="00000500000000000000" pitchFamily="2" charset="0"/>
              </a:defRPr>
            </a:lvl1pPr>
            <a:lvl2pPr>
              <a:defRPr>
                <a:solidFill>
                  <a:schemeClr val="bg2"/>
                </a:solidFill>
                <a:latin typeface="Axiforma" panose="00000500000000000000" pitchFamily="2" charset="0"/>
              </a:defRPr>
            </a:lvl2pPr>
            <a:lvl3pPr>
              <a:defRPr>
                <a:solidFill>
                  <a:schemeClr val="bg2"/>
                </a:solidFill>
                <a:latin typeface="Axiforma" panose="00000500000000000000" pitchFamily="2" charset="0"/>
              </a:defRPr>
            </a:lvl3pPr>
            <a:lvl4pPr>
              <a:defRPr>
                <a:solidFill>
                  <a:schemeClr val="bg2"/>
                </a:solidFill>
                <a:latin typeface="Axiforma" panose="00000500000000000000" pitchFamily="2" charset="0"/>
              </a:defRPr>
            </a:lvl4pPr>
            <a:lvl5pPr>
              <a:defRPr>
                <a:solidFill>
                  <a:schemeClr val="bg2"/>
                </a:solidFill>
                <a:latin typeface="Axiforma" panose="000005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925698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A7D40522-2747-2A0A-A439-EB3CC31AA9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78165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PHI_Powerpoint Presentati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>
            <a:extLst>
              <a:ext uri="{FF2B5EF4-FFF2-40B4-BE49-F238E27FC236}">
                <a16:creationId xmlns:a16="http://schemas.microsoft.com/office/drawing/2014/main" id="{1F43D29E-C13C-A7BE-61CF-F64A1F92C9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9728210-4B9D-C572-BCF1-861001EE5560}"/>
              </a:ext>
            </a:extLst>
          </p:cNvPr>
          <p:cNvSpPr/>
          <p:nvPr userDrawn="1"/>
        </p:nvSpPr>
        <p:spPr>
          <a:xfrm>
            <a:off x="2484438" y="68263"/>
            <a:ext cx="6486525" cy="19510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/>
              <a:t>Since 1924</a:t>
            </a:r>
            <a:r>
              <a:rPr lang="am-ET"/>
              <a:t>ከ ፲፱፻፲፮ ጀምሮ</a:t>
            </a:r>
            <a:endParaRPr lang="en-US"/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5CEA033A-9C7B-3391-18A8-CA9019F194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2113" y="368300"/>
            <a:ext cx="3787775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2244436"/>
            <a:ext cx="10515600" cy="1014153"/>
          </a:xfrm>
        </p:spPr>
        <p:txBody>
          <a:bodyPr anchor="b">
            <a:normAutofit/>
          </a:bodyPr>
          <a:lstStyle>
            <a:lvl1pPr>
              <a:defRPr sz="5400" b="1">
                <a:solidFill>
                  <a:schemeClr val="bg1"/>
                </a:solidFill>
                <a:latin typeface="Athena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3724103"/>
            <a:ext cx="10515600" cy="236554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Axiforma" panose="000005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885975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480991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652877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717689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219840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6B04EE4-A786-7933-D4FE-0FDD6AB72C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3898668"/>
            <a:ext cx="9144000" cy="1911928"/>
          </a:xfrm>
        </p:spPr>
        <p:txBody>
          <a:bodyPr anchor="b">
            <a:noAutofit/>
          </a:bodyPr>
          <a:lstStyle>
            <a:lvl1pPr algn="ctr">
              <a:defRPr sz="6600" b="1">
                <a:solidFill>
                  <a:schemeClr val="bg1"/>
                </a:solidFill>
                <a:latin typeface="Athena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976851"/>
            <a:ext cx="9144000" cy="47798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xiforma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142291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2912FBF-8445-BF30-0B80-6C9227CF35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98162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Athena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xiforma" panose="00000500000000000000" pitchFamily="2" charset="0"/>
              </a:defRPr>
            </a:lvl1pPr>
            <a:lvl2pPr>
              <a:defRPr>
                <a:latin typeface="Axiforma" panose="00000500000000000000" pitchFamily="2" charset="0"/>
              </a:defRPr>
            </a:lvl2pPr>
            <a:lvl3pPr>
              <a:defRPr>
                <a:latin typeface="Axiforma" panose="00000500000000000000" pitchFamily="2" charset="0"/>
              </a:defRPr>
            </a:lvl3pPr>
            <a:lvl4pPr>
              <a:defRPr>
                <a:latin typeface="Axiforma" panose="00000500000000000000" pitchFamily="2" charset="0"/>
              </a:defRPr>
            </a:lvl4pPr>
            <a:lvl5pPr>
              <a:defRPr>
                <a:latin typeface="Axiforma" panose="000005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60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1B0ADB3-F0A0-DCE8-6D6B-0EF86DBADE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98162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Athena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xiforma" panose="00000500000000000000" pitchFamily="2" charset="0"/>
              </a:defRPr>
            </a:lvl1pPr>
            <a:lvl2pPr>
              <a:defRPr>
                <a:latin typeface="Axiforma" panose="00000500000000000000" pitchFamily="2" charset="0"/>
              </a:defRPr>
            </a:lvl2pPr>
            <a:lvl3pPr>
              <a:defRPr>
                <a:latin typeface="Axiforma" panose="00000500000000000000" pitchFamily="2" charset="0"/>
              </a:defRPr>
            </a:lvl3pPr>
            <a:lvl4pPr>
              <a:defRPr>
                <a:latin typeface="Axiforma" panose="00000500000000000000" pitchFamily="2" charset="0"/>
              </a:defRPr>
            </a:lvl4pPr>
            <a:lvl5pPr>
              <a:defRPr>
                <a:latin typeface="Axiforma" panose="000005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136958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65CE669-C879-7047-7409-B804F851B7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39338"/>
            <a:ext cx="10515600" cy="1354974"/>
          </a:xfrm>
        </p:spPr>
        <p:txBody>
          <a:bodyPr>
            <a:noAutofit/>
          </a:bodyPr>
          <a:lstStyle>
            <a:lvl1pPr>
              <a:defRPr sz="5400" b="1">
                <a:solidFill>
                  <a:schemeClr val="bg1"/>
                </a:solidFill>
                <a:latin typeface="Athena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98916" y="2776451"/>
            <a:ext cx="7554884" cy="3400512"/>
          </a:xfrm>
        </p:spPr>
        <p:txBody>
          <a:bodyPr/>
          <a:lstStyle>
            <a:lvl1pPr>
              <a:defRPr>
                <a:latin typeface="Axiforma" panose="00000500000000000000" pitchFamily="2" charset="0"/>
              </a:defRPr>
            </a:lvl1pPr>
            <a:lvl2pPr>
              <a:defRPr>
                <a:latin typeface="Axiforma" panose="00000500000000000000" pitchFamily="2" charset="0"/>
              </a:defRPr>
            </a:lvl2pPr>
            <a:lvl3pPr>
              <a:defRPr>
                <a:latin typeface="Axiforma" panose="00000500000000000000" pitchFamily="2" charset="0"/>
              </a:defRPr>
            </a:lvl3pPr>
            <a:lvl4pPr>
              <a:defRPr>
                <a:latin typeface="Axiforma" panose="00000500000000000000" pitchFamily="2" charset="0"/>
              </a:defRPr>
            </a:lvl4pPr>
            <a:lvl5pPr>
              <a:defRPr>
                <a:latin typeface="Axiforma" panose="000005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668302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8E8B7D-2C39-60A9-00B8-47540C79A9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39338"/>
            <a:ext cx="10515600" cy="1354974"/>
          </a:xfrm>
        </p:spPr>
        <p:txBody>
          <a:bodyPr>
            <a:noAutofit/>
          </a:bodyPr>
          <a:lstStyle>
            <a:lvl1pPr>
              <a:defRPr sz="5400" b="1">
                <a:solidFill>
                  <a:schemeClr val="bg1"/>
                </a:solidFill>
                <a:latin typeface="Athena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98916" y="2776451"/>
            <a:ext cx="7554884" cy="3400512"/>
          </a:xfrm>
        </p:spPr>
        <p:txBody>
          <a:bodyPr/>
          <a:lstStyle>
            <a:lvl1pPr>
              <a:defRPr>
                <a:latin typeface="Axiforma" panose="00000500000000000000" pitchFamily="2" charset="0"/>
              </a:defRPr>
            </a:lvl1pPr>
            <a:lvl2pPr>
              <a:defRPr>
                <a:latin typeface="Axiforma" panose="00000500000000000000" pitchFamily="2" charset="0"/>
              </a:defRPr>
            </a:lvl2pPr>
            <a:lvl3pPr>
              <a:defRPr>
                <a:latin typeface="Axiforma" panose="00000500000000000000" pitchFamily="2" charset="0"/>
              </a:defRPr>
            </a:lvl3pPr>
            <a:lvl4pPr>
              <a:defRPr>
                <a:latin typeface="Axiforma" panose="00000500000000000000" pitchFamily="2" charset="0"/>
              </a:defRPr>
            </a:lvl4pPr>
            <a:lvl5pPr>
              <a:defRPr>
                <a:latin typeface="Axiforma" panose="000005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019342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4CB0E44D-33E4-3917-AAD5-4394F02220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40080"/>
            <a:ext cx="10515600" cy="1050608"/>
          </a:xfrm>
        </p:spPr>
        <p:txBody>
          <a:bodyPr>
            <a:noAutofit/>
          </a:bodyPr>
          <a:lstStyle>
            <a:lvl1pPr>
              <a:defRPr sz="5400" b="1">
                <a:solidFill>
                  <a:schemeClr val="bg1"/>
                </a:solidFill>
                <a:latin typeface="Athena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055813"/>
            <a:ext cx="5181600" cy="412115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xiforma" panose="00000500000000000000" pitchFamily="2" charset="0"/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xiforma" panose="00000500000000000000" pitchFamily="2" charset="0"/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xiforma" panose="00000500000000000000" pitchFamily="2" charset="0"/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xiforma" panose="00000500000000000000" pitchFamily="2" charset="0"/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xiforma" panose="000005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055813"/>
            <a:ext cx="5181600" cy="412115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xiforma" panose="00000500000000000000" pitchFamily="2" charset="0"/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xiforma" panose="00000500000000000000" pitchFamily="2" charset="0"/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xiforma" panose="00000500000000000000" pitchFamily="2" charset="0"/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xiforma" panose="00000500000000000000" pitchFamily="2" charset="0"/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xiforma" panose="000005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17113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80FF5FBA-193E-F72D-4231-2A328659DE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40080"/>
            <a:ext cx="10515600" cy="1050608"/>
          </a:xfrm>
        </p:spPr>
        <p:txBody>
          <a:bodyPr>
            <a:noAutofit/>
          </a:bodyPr>
          <a:lstStyle>
            <a:lvl1pPr>
              <a:defRPr sz="5400" b="1">
                <a:solidFill>
                  <a:schemeClr val="bg1"/>
                </a:solidFill>
                <a:latin typeface="Athena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055813"/>
            <a:ext cx="5181600" cy="412115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xiforma" panose="00000500000000000000" pitchFamily="2" charset="0"/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xiforma" panose="00000500000000000000" pitchFamily="2" charset="0"/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xiforma" panose="00000500000000000000" pitchFamily="2" charset="0"/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xiforma" panose="00000500000000000000" pitchFamily="2" charset="0"/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xiforma" panose="000005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055813"/>
            <a:ext cx="5181600" cy="412115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xiforma" panose="00000500000000000000" pitchFamily="2" charset="0"/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xiforma" panose="00000500000000000000" pitchFamily="2" charset="0"/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xiforma" panose="00000500000000000000" pitchFamily="2" charset="0"/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xiforma" panose="00000500000000000000" pitchFamily="2" charset="0"/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xiforma" panose="000005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0023683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>
            <a:extLst>
              <a:ext uri="{FF2B5EF4-FFF2-40B4-BE49-F238E27FC236}">
                <a16:creationId xmlns:a16="http://schemas.microsoft.com/office/drawing/2014/main" id="{5B865AB2-BC4C-D6B6-243D-FCA8D4A3EE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06335"/>
            <a:ext cx="10515600" cy="884353"/>
          </a:xfrm>
        </p:spPr>
        <p:txBody>
          <a:bodyPr>
            <a:normAutofit/>
          </a:bodyPr>
          <a:lstStyle>
            <a:lvl1pPr>
              <a:defRPr sz="5400" b="1">
                <a:solidFill>
                  <a:schemeClr val="bg1"/>
                </a:solidFill>
                <a:latin typeface="Athena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2169621"/>
            <a:ext cx="5157787" cy="955963"/>
          </a:xfrm>
        </p:spPr>
        <p:txBody>
          <a:bodyPr anchor="b">
            <a:normAutofit/>
          </a:bodyPr>
          <a:lstStyle>
            <a:lvl1pPr marL="0" indent="0">
              <a:buNone/>
              <a:defRPr sz="3200" b="1">
                <a:solidFill>
                  <a:schemeClr val="accent1">
                    <a:lumMod val="20000"/>
                    <a:lumOff val="80000"/>
                  </a:schemeClr>
                </a:solidFill>
                <a:latin typeface="Athena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3266901"/>
            <a:ext cx="5157787" cy="2922761"/>
          </a:xfrm>
        </p:spPr>
        <p:txBody>
          <a:bodyPr/>
          <a:lstStyle>
            <a:lvl1pPr>
              <a:defRPr>
                <a:solidFill>
                  <a:schemeClr val="bg2"/>
                </a:solidFill>
                <a:latin typeface="Axiforma" panose="00000500000000000000" pitchFamily="2" charset="0"/>
              </a:defRPr>
            </a:lvl1pPr>
            <a:lvl2pPr>
              <a:defRPr>
                <a:solidFill>
                  <a:schemeClr val="bg2"/>
                </a:solidFill>
                <a:latin typeface="Axiforma" panose="00000500000000000000" pitchFamily="2" charset="0"/>
              </a:defRPr>
            </a:lvl2pPr>
            <a:lvl3pPr>
              <a:defRPr>
                <a:solidFill>
                  <a:schemeClr val="bg2"/>
                </a:solidFill>
                <a:latin typeface="Axiforma" panose="00000500000000000000" pitchFamily="2" charset="0"/>
              </a:defRPr>
            </a:lvl3pPr>
            <a:lvl4pPr>
              <a:defRPr>
                <a:solidFill>
                  <a:schemeClr val="bg2"/>
                </a:solidFill>
                <a:latin typeface="Axiforma" panose="00000500000000000000" pitchFamily="2" charset="0"/>
              </a:defRPr>
            </a:lvl4pPr>
            <a:lvl5pPr>
              <a:defRPr>
                <a:solidFill>
                  <a:schemeClr val="bg2"/>
                </a:solidFill>
                <a:latin typeface="Axiforma" panose="000005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2169621"/>
            <a:ext cx="5183188" cy="955963"/>
          </a:xfrm>
        </p:spPr>
        <p:txBody>
          <a:bodyPr anchor="b">
            <a:normAutofit/>
          </a:bodyPr>
          <a:lstStyle>
            <a:lvl1pPr marL="0" indent="0">
              <a:buNone/>
              <a:defRPr sz="3200" b="1">
                <a:solidFill>
                  <a:schemeClr val="accent1">
                    <a:lumMod val="20000"/>
                    <a:lumOff val="80000"/>
                  </a:schemeClr>
                </a:solidFill>
                <a:latin typeface="Athena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266901"/>
            <a:ext cx="5183188" cy="2922761"/>
          </a:xfrm>
        </p:spPr>
        <p:txBody>
          <a:bodyPr/>
          <a:lstStyle>
            <a:lvl1pPr>
              <a:defRPr>
                <a:solidFill>
                  <a:schemeClr val="bg2"/>
                </a:solidFill>
                <a:latin typeface="Axiforma" panose="00000500000000000000" pitchFamily="2" charset="0"/>
              </a:defRPr>
            </a:lvl1pPr>
            <a:lvl2pPr>
              <a:defRPr>
                <a:solidFill>
                  <a:schemeClr val="bg2"/>
                </a:solidFill>
                <a:latin typeface="Axiforma" panose="00000500000000000000" pitchFamily="2" charset="0"/>
              </a:defRPr>
            </a:lvl2pPr>
            <a:lvl3pPr>
              <a:defRPr>
                <a:solidFill>
                  <a:schemeClr val="bg2"/>
                </a:solidFill>
                <a:latin typeface="Axiforma" panose="00000500000000000000" pitchFamily="2" charset="0"/>
              </a:defRPr>
            </a:lvl3pPr>
            <a:lvl4pPr>
              <a:defRPr>
                <a:solidFill>
                  <a:schemeClr val="bg2"/>
                </a:solidFill>
                <a:latin typeface="Axiforma" panose="00000500000000000000" pitchFamily="2" charset="0"/>
              </a:defRPr>
            </a:lvl4pPr>
            <a:lvl5pPr>
              <a:defRPr>
                <a:solidFill>
                  <a:schemeClr val="bg2"/>
                </a:solidFill>
                <a:latin typeface="Axiforma" panose="000005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20674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>
            <a:extLst>
              <a:ext uri="{FF2B5EF4-FFF2-40B4-BE49-F238E27FC236}">
                <a16:creationId xmlns:a16="http://schemas.microsoft.com/office/drawing/2014/main" id="{2F07341F-45D9-EDF3-81C1-66E68E4FA5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06335"/>
            <a:ext cx="10515600" cy="884353"/>
          </a:xfrm>
        </p:spPr>
        <p:txBody>
          <a:bodyPr>
            <a:normAutofit/>
          </a:bodyPr>
          <a:lstStyle>
            <a:lvl1pPr>
              <a:defRPr sz="5400" b="1">
                <a:solidFill>
                  <a:schemeClr val="bg1"/>
                </a:solidFill>
                <a:latin typeface="Athena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2169621"/>
            <a:ext cx="5157787" cy="955963"/>
          </a:xfrm>
        </p:spPr>
        <p:txBody>
          <a:bodyPr anchor="b">
            <a:normAutofit/>
          </a:bodyPr>
          <a:lstStyle>
            <a:lvl1pPr marL="0" indent="0">
              <a:buNone/>
              <a:defRPr sz="3200" b="1">
                <a:solidFill>
                  <a:schemeClr val="accent1">
                    <a:lumMod val="20000"/>
                    <a:lumOff val="80000"/>
                  </a:schemeClr>
                </a:solidFill>
                <a:latin typeface="Athena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3266901"/>
            <a:ext cx="5157787" cy="2922761"/>
          </a:xfrm>
        </p:spPr>
        <p:txBody>
          <a:bodyPr/>
          <a:lstStyle>
            <a:lvl1pPr>
              <a:defRPr>
                <a:solidFill>
                  <a:schemeClr val="bg2"/>
                </a:solidFill>
                <a:latin typeface="Axiforma" panose="00000500000000000000" pitchFamily="2" charset="0"/>
              </a:defRPr>
            </a:lvl1pPr>
            <a:lvl2pPr>
              <a:defRPr>
                <a:solidFill>
                  <a:schemeClr val="bg2"/>
                </a:solidFill>
                <a:latin typeface="Axiforma" panose="00000500000000000000" pitchFamily="2" charset="0"/>
              </a:defRPr>
            </a:lvl2pPr>
            <a:lvl3pPr>
              <a:defRPr>
                <a:solidFill>
                  <a:schemeClr val="bg2"/>
                </a:solidFill>
                <a:latin typeface="Axiforma" panose="00000500000000000000" pitchFamily="2" charset="0"/>
              </a:defRPr>
            </a:lvl3pPr>
            <a:lvl4pPr>
              <a:defRPr>
                <a:solidFill>
                  <a:schemeClr val="bg2"/>
                </a:solidFill>
                <a:latin typeface="Axiforma" panose="00000500000000000000" pitchFamily="2" charset="0"/>
              </a:defRPr>
            </a:lvl4pPr>
            <a:lvl5pPr>
              <a:defRPr>
                <a:solidFill>
                  <a:schemeClr val="bg2"/>
                </a:solidFill>
                <a:latin typeface="Axiforma" panose="000005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2169621"/>
            <a:ext cx="5183188" cy="955963"/>
          </a:xfrm>
        </p:spPr>
        <p:txBody>
          <a:bodyPr anchor="b">
            <a:normAutofit/>
          </a:bodyPr>
          <a:lstStyle>
            <a:lvl1pPr marL="0" indent="0">
              <a:buNone/>
              <a:defRPr sz="3200" b="1">
                <a:solidFill>
                  <a:schemeClr val="accent1">
                    <a:lumMod val="20000"/>
                    <a:lumOff val="80000"/>
                  </a:schemeClr>
                </a:solidFill>
                <a:latin typeface="Athena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266901"/>
            <a:ext cx="5183188" cy="2922761"/>
          </a:xfrm>
        </p:spPr>
        <p:txBody>
          <a:bodyPr/>
          <a:lstStyle>
            <a:lvl1pPr>
              <a:defRPr>
                <a:solidFill>
                  <a:schemeClr val="bg2"/>
                </a:solidFill>
                <a:latin typeface="Axiforma" panose="00000500000000000000" pitchFamily="2" charset="0"/>
              </a:defRPr>
            </a:lvl1pPr>
            <a:lvl2pPr>
              <a:defRPr>
                <a:solidFill>
                  <a:schemeClr val="bg2"/>
                </a:solidFill>
                <a:latin typeface="Axiforma" panose="00000500000000000000" pitchFamily="2" charset="0"/>
              </a:defRPr>
            </a:lvl2pPr>
            <a:lvl3pPr>
              <a:defRPr>
                <a:solidFill>
                  <a:schemeClr val="bg2"/>
                </a:solidFill>
                <a:latin typeface="Axiforma" panose="00000500000000000000" pitchFamily="2" charset="0"/>
              </a:defRPr>
            </a:lvl3pPr>
            <a:lvl4pPr>
              <a:defRPr>
                <a:solidFill>
                  <a:schemeClr val="bg2"/>
                </a:solidFill>
                <a:latin typeface="Axiforma" panose="00000500000000000000" pitchFamily="2" charset="0"/>
              </a:defRPr>
            </a:lvl4pPr>
            <a:lvl5pPr>
              <a:defRPr>
                <a:solidFill>
                  <a:schemeClr val="bg2"/>
                </a:solidFill>
                <a:latin typeface="Axiforma" panose="000005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265166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E1C0FAE9-09BD-CF99-73DE-B5F7BEE1FC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07819"/>
            <a:ext cx="10515600" cy="1072342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rgbClr val="0C61A5"/>
                </a:solidFill>
                <a:latin typeface="Athena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bg2"/>
                </a:solidFill>
                <a:latin typeface="Axiforma" panose="00000500000000000000" pitchFamily="2" charset="0"/>
              </a:defRPr>
            </a:lvl1pPr>
            <a:lvl2pPr>
              <a:defRPr>
                <a:solidFill>
                  <a:schemeClr val="bg2"/>
                </a:solidFill>
                <a:latin typeface="Axiforma" panose="00000500000000000000" pitchFamily="2" charset="0"/>
              </a:defRPr>
            </a:lvl2pPr>
            <a:lvl3pPr>
              <a:defRPr>
                <a:solidFill>
                  <a:schemeClr val="bg2"/>
                </a:solidFill>
                <a:latin typeface="Axiforma" panose="00000500000000000000" pitchFamily="2" charset="0"/>
              </a:defRPr>
            </a:lvl3pPr>
            <a:lvl4pPr>
              <a:defRPr>
                <a:solidFill>
                  <a:schemeClr val="bg2"/>
                </a:solidFill>
                <a:latin typeface="Axiforma" panose="00000500000000000000" pitchFamily="2" charset="0"/>
              </a:defRPr>
            </a:lvl4pPr>
            <a:lvl5pPr>
              <a:defRPr>
                <a:solidFill>
                  <a:schemeClr val="bg2"/>
                </a:solidFill>
                <a:latin typeface="Axiforma" panose="000005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3500070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BDF4602C-F34A-6AA9-6BE1-2CB8F99606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733487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PHI_Powerpoint Presentati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4D74A46-6E1F-2789-BDFC-2DA8CB9101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2244436"/>
            <a:ext cx="10515600" cy="1014153"/>
          </a:xfrm>
        </p:spPr>
        <p:txBody>
          <a:bodyPr anchor="b">
            <a:normAutofit/>
          </a:bodyPr>
          <a:lstStyle>
            <a:lvl1pPr>
              <a:defRPr sz="5400" b="1">
                <a:solidFill>
                  <a:schemeClr val="bg1"/>
                </a:solidFill>
                <a:latin typeface="Athena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3724103"/>
            <a:ext cx="10515600" cy="236554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Axiforma" panose="000005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6054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0307151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1194408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5074371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32001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2CDEF366-A947-7455-1420-F9E6A862CDB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B14084E9-F67D-E927-123F-D6CE23C5937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3484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DBB9DA-A9C8-1C0F-4A54-C2CD6F7AA71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6497A05A-C079-64B5-1812-9DC6D583F4F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7140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7EDF6071-396E-D971-C48E-BBD911926F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" y="3898900"/>
            <a:ext cx="12039600" cy="1911350"/>
          </a:xfrm>
        </p:spPr>
        <p:txBody>
          <a:bodyPr/>
          <a:lstStyle/>
          <a:p>
            <a:pPr eaLnBrk="1" hangingPunct="1"/>
            <a:r>
              <a:rPr lang="en-US" sz="4000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From Evidence to Action: Lessons from Ethiopia on scaling Multiple Micronutrient Supplementation (MMS)</a:t>
            </a:r>
            <a:br>
              <a:rPr lang="en-US" sz="4000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</a:br>
            <a:endParaRPr lang="en-US" altLang="en-US" sz="4000" dirty="0"/>
          </a:p>
        </p:txBody>
      </p:sp>
      <p:sp>
        <p:nvSpPr>
          <p:cNvPr id="14339" name="Subtitle 2">
            <a:extLst>
              <a:ext uri="{FF2B5EF4-FFF2-40B4-BE49-F238E27FC236}">
                <a16:creationId xmlns:a16="http://schemas.microsoft.com/office/drawing/2014/main" id="{F7DFCD6F-DD77-4191-359F-FECF1E5771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76938"/>
            <a:ext cx="9144000" cy="477837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rgbClr val="FFFFFF"/>
                </a:solidFill>
                <a:latin typeface="Playfair Display Medium"/>
                <a:ea typeface="Playfair Display Medium"/>
                <a:cs typeface="Playfair Display Medium"/>
                <a:sym typeface="Playfair Display Medium"/>
              </a:rPr>
              <a:t>Masresha Tessema (PhD) , </a:t>
            </a:r>
            <a:r>
              <a:rPr lang="en-US" sz="2402" dirty="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July 9, 2026</a:t>
            </a:r>
          </a:p>
          <a:p>
            <a:pPr eaLnBrk="1" hangingPunct="1"/>
            <a:r>
              <a:rPr lang="en-US" b="1" dirty="0">
                <a:solidFill>
                  <a:srgbClr val="FFFFFF"/>
                </a:solidFill>
                <a:latin typeface="Playfair Display Medium"/>
                <a:ea typeface="Playfair Display Medium"/>
                <a:cs typeface="Playfair Display Medium"/>
                <a:sym typeface="Playfair Display Medium"/>
              </a:rPr>
              <a:t>      </a:t>
            </a:r>
          </a:p>
          <a:p>
            <a:pPr eaLnBrk="1" hangingPunct="1"/>
            <a:endParaRPr lang="en-US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CEA65-CB1A-550B-D834-2A63E4D4F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6165"/>
              </a:lnSpc>
            </a:pPr>
            <a:r>
              <a:rPr lang="en-US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Learnings from evaluation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A76F97-817E-DB27-E6A1-551108379B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2133600"/>
            <a:ext cx="9982200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7140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2192000" cy="6858000"/>
            <a:chOff x="0" y="0"/>
            <a:chExt cx="16256000" cy="9144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256000" cy="9144000"/>
            </a:xfrm>
            <a:custGeom>
              <a:avLst/>
              <a:gdLst/>
              <a:ahLst/>
              <a:cxnLst/>
              <a:rect l="l" t="t" r="r" b="b"/>
              <a:pathLst>
                <a:path w="16256000" h="9144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7295388" y="1093470"/>
            <a:ext cx="4896612" cy="3402330"/>
            <a:chOff x="0" y="0"/>
            <a:chExt cx="6528816" cy="453644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528816" cy="4536440"/>
            </a:xfrm>
            <a:custGeom>
              <a:avLst/>
              <a:gdLst/>
              <a:ahLst/>
              <a:cxnLst/>
              <a:rect l="l" t="t" r="r" b="b"/>
              <a:pathLst>
                <a:path w="6528816" h="4536440">
                  <a:moveTo>
                    <a:pt x="0" y="0"/>
                  </a:moveTo>
                  <a:lnTo>
                    <a:pt x="6528816" y="0"/>
                  </a:lnTo>
                  <a:lnTo>
                    <a:pt x="6528816" y="4536440"/>
                  </a:lnTo>
                  <a:lnTo>
                    <a:pt x="0" y="45364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142988" y="4541034"/>
            <a:ext cx="4896612" cy="1936499"/>
            <a:chOff x="0" y="0"/>
            <a:chExt cx="6528816" cy="258199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528816" cy="2582037"/>
            </a:xfrm>
            <a:custGeom>
              <a:avLst/>
              <a:gdLst/>
              <a:ahLst/>
              <a:cxnLst/>
              <a:rect l="l" t="t" r="r" b="b"/>
              <a:pathLst>
                <a:path w="6528816" h="2582037">
                  <a:moveTo>
                    <a:pt x="0" y="0"/>
                  </a:moveTo>
                  <a:lnTo>
                    <a:pt x="6528816" y="0"/>
                  </a:lnTo>
                  <a:lnTo>
                    <a:pt x="6528816" y="2582037"/>
                  </a:lnTo>
                  <a:lnTo>
                    <a:pt x="0" y="25820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865326" y="299666"/>
            <a:ext cx="6145073" cy="745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165"/>
              </a:lnSpc>
            </a:pPr>
            <a:r>
              <a:rPr lang="en-US" sz="4404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Looking ahead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89127" y="5375934"/>
            <a:ext cx="4948066" cy="8967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54"/>
              </a:lnSpc>
            </a:pPr>
            <a:r>
              <a:rPr lang="en-US" sz="2136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Other health benefits.</a:t>
            </a:r>
          </a:p>
          <a:p>
            <a:pPr algn="l">
              <a:lnSpc>
                <a:spcPts val="3554"/>
              </a:lnSpc>
            </a:pPr>
            <a:r>
              <a:rPr lang="en-US" sz="2136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Full scale-up: need to have local production.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79845" y="5418439"/>
            <a:ext cx="246536" cy="8755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554"/>
              </a:lnSpc>
            </a:pPr>
            <a:r>
              <a:rPr lang="en-US" sz="2136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❖ ❖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4A1011D-E0E2-356A-AE26-7D9712B97A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" y="1619517"/>
            <a:ext cx="7219188" cy="357631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8BA50-171C-A7CB-6739-6A75A69FF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2038"/>
            <a:ext cx="10515600" cy="998162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Looking ahead</a:t>
            </a:r>
            <a:br>
              <a:rPr lang="en-US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</a:b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0EEB55-B8E7-FEDA-00CC-6F973EE53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1981200"/>
            <a:ext cx="8789369" cy="3971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5751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89A033-91F2-7CBD-F116-34297D652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56958-0209-8BCB-1409-9C858DC6F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07E32C-0D62-9883-D06F-DE820C2603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2057400"/>
            <a:ext cx="8647195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738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72818"/>
            <a:ext cx="12192000" cy="6858000"/>
            <a:chOff x="0" y="0"/>
            <a:chExt cx="16256000" cy="9144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256000" cy="9144000"/>
            </a:xfrm>
            <a:custGeom>
              <a:avLst/>
              <a:gdLst/>
              <a:ahLst/>
              <a:cxnLst/>
              <a:rect l="l" t="t" r="r" b="b"/>
              <a:pathLst>
                <a:path w="16256000" h="9144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341036" y="4687619"/>
            <a:ext cx="10682221" cy="2045846"/>
            <a:chOff x="0" y="0"/>
            <a:chExt cx="14242961" cy="272779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4242923" cy="2727833"/>
            </a:xfrm>
            <a:custGeom>
              <a:avLst/>
              <a:gdLst/>
              <a:ahLst/>
              <a:cxnLst/>
              <a:rect l="l" t="t" r="r" b="b"/>
              <a:pathLst>
                <a:path w="14242923" h="2727833">
                  <a:moveTo>
                    <a:pt x="0" y="0"/>
                  </a:moveTo>
                  <a:lnTo>
                    <a:pt x="14242923" y="0"/>
                  </a:lnTo>
                  <a:lnTo>
                    <a:pt x="14242923" y="2727833"/>
                  </a:lnTo>
                  <a:lnTo>
                    <a:pt x="0" y="2727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929640" y="394935"/>
            <a:ext cx="4659230" cy="805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5"/>
              </a:lnSpc>
            </a:pPr>
            <a:r>
              <a:rPr lang="en-US" sz="4404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Acknowledgements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08737" y="1656559"/>
            <a:ext cx="90859" cy="826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96"/>
              </a:lnSpc>
            </a:pPr>
            <a:r>
              <a:rPr lang="en-US" sz="200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 •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08737" y="3048000"/>
            <a:ext cx="90964" cy="7791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5"/>
              </a:lnSpc>
            </a:pPr>
            <a:r>
              <a:rPr lang="en-US" sz="2004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 •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51637" y="1656807"/>
            <a:ext cx="11331512" cy="2103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96"/>
              </a:lnSpc>
            </a:pPr>
            <a:r>
              <a:rPr lang="en-US" sz="2004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This study received funding from the Children's Investment Fund Foundation [grant no. 2002-04486]. </a:t>
            </a:r>
          </a:p>
          <a:p>
            <a:pPr algn="l">
              <a:lnSpc>
                <a:spcPts val="3396"/>
              </a:lnSpc>
            </a:pPr>
            <a:r>
              <a:rPr lang="en-US" sz="2004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The team gratefully acknowledge the dedication and contributions of the entire study team, including </a:t>
            </a:r>
          </a:p>
          <a:p>
            <a:pPr algn="l">
              <a:lnSpc>
                <a:spcPts val="2403"/>
              </a:lnSpc>
            </a:pPr>
            <a:r>
              <a:rPr lang="en-US" sz="2006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research assistants and data clerks, regional health officials, birth attendants, and administrators across the </a:t>
            </a:r>
          </a:p>
          <a:p>
            <a:pPr algn="l" rtl="1">
              <a:lnSpc>
                <a:spcPts val="2403"/>
              </a:lnSpc>
            </a:pPr>
            <a:endParaRPr lang="en-US" sz="2006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 rtl="1">
              <a:lnSpc>
                <a:spcPts val="2403"/>
              </a:lnSpc>
            </a:pPr>
            <a:endParaRPr lang="en-US" sz="2006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>
              <a:lnSpc>
                <a:spcPts val="2400"/>
              </a:lnSpc>
            </a:pPr>
            <a:r>
              <a:rPr lang="en-US" sz="2006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We are indebted to </a:t>
            </a:r>
            <a:r>
              <a:rPr lang="en-US" sz="2004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the 85,698 women who consented to contribute </a:t>
            </a:r>
            <a:endParaRPr lang="en-US" sz="2006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136409" y="3914356"/>
            <a:ext cx="58741" cy="3692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2006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55309" y="2999658"/>
            <a:ext cx="9861021" cy="3776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2006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The team are also grateful to the Ethiopian MoH for their commitment and to UNICEF support.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81BF8FD-6970-9D35-9E71-5A5DE1937D97}"/>
              </a:ext>
            </a:extLst>
          </p:cNvPr>
          <p:cNvSpPr txBox="1"/>
          <p:nvPr/>
        </p:nvSpPr>
        <p:spPr>
          <a:xfrm>
            <a:off x="1752600" y="4127434"/>
            <a:ext cx="685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Contact: dr.masresha.tessema@gmail.com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625D22-2B48-5489-515F-393C17443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578C1A61-8C61-C7A0-0B35-8D8E974B0B00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6256000" cy="91440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CEAABDF-9533-FFF0-B7ED-037EA15EB8B7}"/>
                </a:ext>
              </a:extLst>
            </p:cNvPr>
            <p:cNvSpPr/>
            <p:nvPr/>
          </p:nvSpPr>
          <p:spPr>
            <a:xfrm>
              <a:off x="0" y="0"/>
              <a:ext cx="16256000" cy="9144000"/>
            </a:xfrm>
            <a:custGeom>
              <a:avLst/>
              <a:gdLst/>
              <a:ahLst/>
              <a:cxnLst/>
              <a:rect l="l" t="t" r="r" b="b"/>
              <a:pathLst>
                <a:path w="16256000" h="9144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A369AA3F-8F66-B9F0-2CD0-2097709C3C8E}"/>
              </a:ext>
            </a:extLst>
          </p:cNvPr>
          <p:cNvSpPr txBox="1"/>
          <p:nvPr/>
        </p:nvSpPr>
        <p:spPr>
          <a:xfrm>
            <a:off x="929640" y="550003"/>
            <a:ext cx="5931151" cy="745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165"/>
              </a:lnSpc>
            </a:pPr>
            <a:r>
              <a:rPr lang="en-US" sz="4404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Motivation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A60D1A4-D085-A15B-9865-03E2F1190661}"/>
              </a:ext>
            </a:extLst>
          </p:cNvPr>
          <p:cNvSpPr txBox="1"/>
          <p:nvPr/>
        </p:nvSpPr>
        <p:spPr>
          <a:xfrm>
            <a:off x="1114225" y="1584284"/>
            <a:ext cx="41100" cy="262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5"/>
              </a:lnSpc>
            </a:pPr>
            <a:r>
              <a:rPr lang="en-US" sz="1403" b="1" spc="1123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8B8777DE-C277-19CF-4D34-43B9530DD7F7}"/>
              </a:ext>
            </a:extLst>
          </p:cNvPr>
          <p:cNvSpPr txBox="1"/>
          <p:nvPr/>
        </p:nvSpPr>
        <p:spPr>
          <a:xfrm>
            <a:off x="7746492" y="2284638"/>
            <a:ext cx="46558" cy="252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5"/>
              </a:lnSpc>
            </a:pPr>
            <a:r>
              <a:rPr lang="en-US" sz="1403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ACAC9A-1E88-013F-107F-B73F86948C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686926"/>
            <a:ext cx="11338560" cy="432734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9B4F6DA-5E25-3B12-8AE0-A9EE3A939DA0}"/>
              </a:ext>
            </a:extLst>
          </p:cNvPr>
          <p:cNvSpPr txBox="1"/>
          <p:nvPr/>
        </p:nvSpPr>
        <p:spPr>
          <a:xfrm>
            <a:off x="5943600" y="4572000"/>
            <a:ext cx="2514600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/>
              <a:t>Ethiopia is high burden of LBW</a:t>
            </a:r>
          </a:p>
          <a:p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81808DD-E472-EBF2-1659-64EC1EF4EDE9}"/>
              </a:ext>
            </a:extLst>
          </p:cNvPr>
          <p:cNvSpPr txBox="1"/>
          <p:nvPr/>
        </p:nvSpPr>
        <p:spPr>
          <a:xfrm>
            <a:off x="8686800" y="4519352"/>
            <a:ext cx="2667000" cy="92333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b="1" dirty="0"/>
              <a:t>Stunting is major public health problem, limit child long-term ability</a:t>
            </a:r>
          </a:p>
        </p:txBody>
      </p:sp>
    </p:spTree>
    <p:extLst>
      <p:ext uri="{BB962C8B-B14F-4D97-AF65-F5344CB8AC3E}">
        <p14:creationId xmlns:p14="http://schemas.microsoft.com/office/powerpoint/2010/main" val="1816035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8D318D-147E-2FE1-BB11-1743E1740F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BFC6DD16-538C-D27D-FD59-00B2935044F9}"/>
              </a:ext>
            </a:extLst>
          </p:cNvPr>
          <p:cNvGrpSpPr/>
          <p:nvPr/>
        </p:nvGrpSpPr>
        <p:grpSpPr>
          <a:xfrm>
            <a:off x="-19050" y="114765"/>
            <a:ext cx="12192000" cy="6858000"/>
            <a:chOff x="0" y="0"/>
            <a:chExt cx="16256000" cy="91440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C32A4DFE-5707-A6FF-E812-71D0E13A2153}"/>
                </a:ext>
              </a:extLst>
            </p:cNvPr>
            <p:cNvSpPr/>
            <p:nvPr/>
          </p:nvSpPr>
          <p:spPr>
            <a:xfrm>
              <a:off x="0" y="0"/>
              <a:ext cx="16256000" cy="9144000"/>
            </a:xfrm>
            <a:custGeom>
              <a:avLst/>
              <a:gdLst/>
              <a:ahLst/>
              <a:cxnLst/>
              <a:rect l="l" t="t" r="r" b="b"/>
              <a:pathLst>
                <a:path w="16256000" h="9144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3C9304F1-62F9-CC33-B7E4-FBD39A68477E}"/>
              </a:ext>
            </a:extLst>
          </p:cNvPr>
          <p:cNvSpPr txBox="1"/>
          <p:nvPr/>
        </p:nvSpPr>
        <p:spPr>
          <a:xfrm>
            <a:off x="929640" y="626203"/>
            <a:ext cx="5931151" cy="745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165"/>
              </a:lnSpc>
            </a:pPr>
            <a:r>
              <a:rPr lang="en-US" sz="4404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Global Evidence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774CC1F-00B1-C039-5A22-9842CAF21F15}"/>
              </a:ext>
            </a:extLst>
          </p:cNvPr>
          <p:cNvSpPr txBox="1"/>
          <p:nvPr/>
        </p:nvSpPr>
        <p:spPr>
          <a:xfrm>
            <a:off x="1114225" y="1584284"/>
            <a:ext cx="41100" cy="262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5"/>
              </a:lnSpc>
            </a:pPr>
            <a:r>
              <a:rPr lang="en-US" sz="1403" b="1" spc="1123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BFE16CE1-BD99-8E2C-13A4-772F6DFF1D40}"/>
              </a:ext>
            </a:extLst>
          </p:cNvPr>
          <p:cNvSpPr txBox="1"/>
          <p:nvPr/>
        </p:nvSpPr>
        <p:spPr>
          <a:xfrm>
            <a:off x="920400" y="1818590"/>
            <a:ext cx="5620351" cy="5436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965"/>
              </a:lnSpc>
            </a:pPr>
            <a:endParaRPr lang="en-US" sz="2800" b="1" dirty="0">
              <a:solidFill>
                <a:srgbClr val="000000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  <a:p>
            <a:pPr algn="l">
              <a:lnSpc>
                <a:spcPts val="1965"/>
              </a:lnSpc>
            </a:pPr>
            <a:r>
              <a:rPr lang="en-US" sz="2800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Evidence</a:t>
            </a:r>
            <a:endParaRPr lang="en-US" b="1" dirty="0">
              <a:solidFill>
                <a:srgbClr val="000000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CACE2F79-0ABE-F72D-D480-1CA6E932923F}"/>
              </a:ext>
            </a:extLst>
          </p:cNvPr>
          <p:cNvSpPr txBox="1"/>
          <p:nvPr/>
        </p:nvSpPr>
        <p:spPr>
          <a:xfrm>
            <a:off x="7746492" y="2284638"/>
            <a:ext cx="46558" cy="252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5"/>
              </a:lnSpc>
            </a:pPr>
            <a:r>
              <a:rPr lang="en-US" sz="1403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0FF49BB-13E7-6F99-2D3B-1FE2497ACB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6899733"/>
              </p:ext>
            </p:extLst>
          </p:nvPr>
        </p:nvGraphicFramePr>
        <p:xfrm>
          <a:off x="838200" y="2460520"/>
          <a:ext cx="10972800" cy="25686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570986735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996150494"/>
                    </a:ext>
                  </a:extLst>
                </a:gridCol>
                <a:gridCol w="6875319">
                  <a:extLst>
                    <a:ext uri="{9D8B030D-6E8A-4147-A177-3AD203B41FA5}">
                      <a16:colId xmlns:a16="http://schemas.microsoft.com/office/drawing/2014/main" val="1244094017"/>
                    </a:ext>
                  </a:extLst>
                </a:gridCol>
                <a:gridCol w="135081">
                  <a:extLst>
                    <a:ext uri="{9D8B030D-6E8A-4147-A177-3AD203B41FA5}">
                      <a16:colId xmlns:a16="http://schemas.microsoft.com/office/drawing/2014/main" val="2935592979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400" dirty="0">
                          <a:effectLst/>
                        </a:rPr>
                        <a:t>Dimension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400" dirty="0">
                          <a:effectLst/>
                        </a:rPr>
                        <a:t>IFA Baseline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400" dirty="0">
                          <a:effectLst/>
                        </a:rPr>
                        <a:t>MMS 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extLst>
                  <a:ext uri="{0D108BD9-81ED-4DB2-BD59-A6C34878D82A}">
                    <a16:rowId xmlns:a16="http://schemas.microsoft.com/office/drawing/2014/main" val="1936666895"/>
                  </a:ext>
                </a:extLst>
              </a:tr>
              <a:tr h="4845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300" dirty="0">
                          <a:effectLst/>
                        </a:rPr>
                        <a:t>Formulation</a:t>
                      </a:r>
                      <a:endParaRPr lang="en-US" sz="2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300" dirty="0">
                          <a:effectLst/>
                        </a:rPr>
                        <a:t>2 nutrients</a:t>
                      </a:r>
                      <a:endParaRPr lang="en-US" sz="2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300" dirty="0">
                          <a:effectLst/>
                        </a:rPr>
                        <a:t>15 nutrients</a:t>
                      </a:r>
                      <a:endParaRPr lang="en-US" sz="2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extLst>
                  <a:ext uri="{0D108BD9-81ED-4DB2-BD59-A6C34878D82A}">
                    <a16:rowId xmlns:a16="http://schemas.microsoft.com/office/drawing/2014/main" val="2282051331"/>
                  </a:ext>
                </a:extLst>
              </a:tr>
              <a:tr h="79518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300" dirty="0">
                          <a:effectLst/>
                        </a:rPr>
                        <a:t>Global </a:t>
                      </a:r>
                      <a:endParaRPr lang="en-US" sz="2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300" dirty="0">
                          <a:effectLst/>
                        </a:rPr>
                        <a:t>Standard</a:t>
                      </a:r>
                      <a:endParaRPr lang="en-US" sz="2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300" dirty="0">
                          <a:effectLst/>
                        </a:rPr>
                        <a:t>WHO Recommended: “in the context of rigorous research”</a:t>
                      </a:r>
                      <a:endParaRPr lang="en-US" sz="2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9050" marB="1905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extLst>
                  <a:ext uri="{0D108BD9-81ED-4DB2-BD59-A6C34878D82A}">
                    <a16:rowId xmlns:a16="http://schemas.microsoft.com/office/drawing/2014/main" val="2996428854"/>
                  </a:ext>
                </a:extLst>
              </a:tr>
              <a:tr h="8294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300" dirty="0">
                          <a:effectLst/>
                        </a:rPr>
                        <a:t>Historical Efficacy</a:t>
                      </a:r>
                      <a:endParaRPr lang="en-US" sz="2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300" dirty="0">
                          <a:effectLst/>
                        </a:rPr>
                        <a:t>Available</a:t>
                      </a:r>
                      <a:endParaRPr lang="en-US" sz="2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300" dirty="0">
                          <a:effectLst/>
                        </a:rPr>
                        <a:t>2019 Cochrane Review: 13% reduction in LBW,9% reduction in Small for Gestational Age</a:t>
                      </a:r>
                      <a:endParaRPr lang="en-US" sz="2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9050" marB="1905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extLst>
                  <a:ext uri="{0D108BD9-81ED-4DB2-BD59-A6C34878D82A}">
                    <a16:rowId xmlns:a16="http://schemas.microsoft.com/office/drawing/2014/main" val="3598507044"/>
                  </a:ext>
                </a:extLst>
              </a:tr>
            </a:tbl>
          </a:graphicData>
        </a:graphic>
      </p:graphicFrame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9C4CECA-14C1-EDEF-486C-B8BDB6623862}"/>
              </a:ext>
            </a:extLst>
          </p:cNvPr>
          <p:cNvSpPr/>
          <p:nvPr/>
        </p:nvSpPr>
        <p:spPr>
          <a:xfrm>
            <a:off x="838200" y="5359425"/>
            <a:ext cx="8229600" cy="81277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r>
              <a:rPr lang="en-US" sz="2400" b="1" dirty="0"/>
              <a:t>To operationalize WHO recommendation, Ethiopia required localized, rigorous evidence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910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2192000" cy="6858000"/>
            <a:chOff x="0" y="0"/>
            <a:chExt cx="16256000" cy="9144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256000" cy="9144000"/>
            </a:xfrm>
            <a:custGeom>
              <a:avLst/>
              <a:gdLst/>
              <a:ahLst/>
              <a:cxnLst/>
              <a:rect l="l" t="t" r="r" b="b"/>
              <a:pathLst>
                <a:path w="16256000" h="9144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929640" y="394935"/>
            <a:ext cx="5172104" cy="805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5"/>
              </a:lnSpc>
            </a:pPr>
            <a:r>
              <a:rPr lang="en-US" sz="4404" b="1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The evaluation design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445952" y="1566510"/>
            <a:ext cx="58741" cy="3692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2006" b="1" spc="1605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972314" y="1905343"/>
            <a:ext cx="58664" cy="368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sz="2004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892962" y="5811964"/>
            <a:ext cx="58664" cy="368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sz="2004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89D7EB19-203E-CEB0-935E-0675816656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1904809"/>
            <a:ext cx="10060248" cy="455825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94D9E27-E807-4EA2-0B22-1A06CD424752}"/>
              </a:ext>
            </a:extLst>
          </p:cNvPr>
          <p:cNvSpPr txBox="1"/>
          <p:nvPr/>
        </p:nvSpPr>
        <p:spPr>
          <a:xfrm>
            <a:off x="10247976" y="1935747"/>
            <a:ext cx="202022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965"/>
              </a:lnSpc>
            </a:pPr>
            <a:r>
              <a:rPr lang="en-US" sz="1800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5 regions, account about 60% total population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BE908-BE76-8BFF-2109-0840728CDC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07390DF9-41D4-C662-0EE4-CC5FA96A1B31}"/>
              </a:ext>
            </a:extLst>
          </p:cNvPr>
          <p:cNvGrpSpPr/>
          <p:nvPr/>
        </p:nvGrpSpPr>
        <p:grpSpPr>
          <a:xfrm>
            <a:off x="0" y="97864"/>
            <a:ext cx="12192000" cy="6858000"/>
            <a:chOff x="0" y="0"/>
            <a:chExt cx="16256000" cy="91440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059F1E41-7106-74A0-F67A-EAC7D99D83D0}"/>
                </a:ext>
              </a:extLst>
            </p:cNvPr>
            <p:cNvSpPr/>
            <p:nvPr/>
          </p:nvSpPr>
          <p:spPr>
            <a:xfrm>
              <a:off x="0" y="0"/>
              <a:ext cx="16256000" cy="9144000"/>
            </a:xfrm>
            <a:custGeom>
              <a:avLst/>
              <a:gdLst/>
              <a:ahLst/>
              <a:cxnLst/>
              <a:rect l="l" t="t" r="r" b="b"/>
              <a:pathLst>
                <a:path w="16256000" h="9144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>
            <a:extLst>
              <a:ext uri="{FF2B5EF4-FFF2-40B4-BE49-F238E27FC236}">
                <a16:creationId xmlns:a16="http://schemas.microsoft.com/office/drawing/2014/main" id="{DB35EB6D-9D84-E696-F181-6A679BE0D435}"/>
              </a:ext>
            </a:extLst>
          </p:cNvPr>
          <p:cNvSpPr txBox="1"/>
          <p:nvPr/>
        </p:nvSpPr>
        <p:spPr>
          <a:xfrm>
            <a:off x="929640" y="394935"/>
            <a:ext cx="5172104" cy="805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5"/>
              </a:lnSpc>
            </a:pPr>
            <a:r>
              <a:rPr lang="en-US" sz="4404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The evaluation design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2B767A94-4F73-8C1A-0F42-1EC71B408D24}"/>
              </a:ext>
            </a:extLst>
          </p:cNvPr>
          <p:cNvSpPr txBox="1"/>
          <p:nvPr/>
        </p:nvSpPr>
        <p:spPr>
          <a:xfrm>
            <a:off x="480571" y="1596043"/>
            <a:ext cx="90964" cy="348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2006" spc="1605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D97543C-9780-EBF4-D120-25A50DECE2FB}"/>
              </a:ext>
            </a:extLst>
          </p:cNvPr>
          <p:cNvSpPr txBox="1"/>
          <p:nvPr/>
        </p:nvSpPr>
        <p:spPr>
          <a:xfrm>
            <a:off x="1445952" y="1566510"/>
            <a:ext cx="58741" cy="3692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2006" b="1" spc="1605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3FAC2D66-C565-02F8-C101-4FB2CA8D041F}"/>
              </a:ext>
            </a:extLst>
          </p:cNvPr>
          <p:cNvSpPr txBox="1"/>
          <p:nvPr/>
        </p:nvSpPr>
        <p:spPr>
          <a:xfrm>
            <a:off x="637930" y="5230619"/>
            <a:ext cx="197510" cy="3278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2006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7C940A9B-28BA-A9FA-84AB-B7FF981BC002}"/>
              </a:ext>
            </a:extLst>
          </p:cNvPr>
          <p:cNvSpPr txBox="1"/>
          <p:nvPr/>
        </p:nvSpPr>
        <p:spPr>
          <a:xfrm>
            <a:off x="659905" y="1588231"/>
            <a:ext cx="1180769" cy="3776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2006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Objectives: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58496482-80D6-7F1E-D2DC-3F9A870E3DEE}"/>
              </a:ext>
            </a:extLst>
          </p:cNvPr>
          <p:cNvSpPr txBox="1"/>
          <p:nvPr/>
        </p:nvSpPr>
        <p:spPr>
          <a:xfrm>
            <a:off x="2972314" y="1905343"/>
            <a:ext cx="58664" cy="368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sz="2004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B3118D5E-C77A-C195-1EED-BA4570FC6864}"/>
              </a:ext>
            </a:extLst>
          </p:cNvPr>
          <p:cNvSpPr txBox="1"/>
          <p:nvPr/>
        </p:nvSpPr>
        <p:spPr>
          <a:xfrm>
            <a:off x="687119" y="3060044"/>
            <a:ext cx="3948274" cy="3692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2006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Tools and methods of data collection</a:t>
            </a: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E1AA8D91-B3C9-287B-329C-D7B33CA06D16}"/>
              </a:ext>
            </a:extLst>
          </p:cNvPr>
          <p:cNvSpPr txBox="1"/>
          <p:nvPr/>
        </p:nvSpPr>
        <p:spPr>
          <a:xfrm>
            <a:off x="2892962" y="5811964"/>
            <a:ext cx="58664" cy="368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sz="2004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136AA5DF-AA7D-121B-4B2D-A78628E4B3E7}"/>
              </a:ext>
            </a:extLst>
          </p:cNvPr>
          <p:cNvSpPr txBox="1"/>
          <p:nvPr/>
        </p:nvSpPr>
        <p:spPr>
          <a:xfrm>
            <a:off x="1143000" y="5162015"/>
            <a:ext cx="10042836" cy="3692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2006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Baseline, midline and endline facility, health worker and </a:t>
            </a:r>
            <a:r>
              <a:rPr lang="en-US" sz="2006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womens</a:t>
            </a:r>
            <a:r>
              <a:rPr lang="en-US" sz="2006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survey on processes and costs</a:t>
            </a: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60F5B690-5C7A-6770-F8F5-2D46F1F4A3C9}"/>
              </a:ext>
            </a:extLst>
          </p:cNvPr>
          <p:cNvSpPr txBox="1"/>
          <p:nvPr/>
        </p:nvSpPr>
        <p:spPr>
          <a:xfrm>
            <a:off x="1250290" y="1924145"/>
            <a:ext cx="90859" cy="1003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659"/>
              </a:lnSpc>
            </a:pPr>
            <a:r>
              <a:rPr lang="en-US" sz="200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 • •</a:t>
            </a: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454C6263-7956-7A3A-59E5-EE8BDBDDCB63}"/>
              </a:ext>
            </a:extLst>
          </p:cNvPr>
          <p:cNvSpPr txBox="1"/>
          <p:nvPr/>
        </p:nvSpPr>
        <p:spPr>
          <a:xfrm>
            <a:off x="1631318" y="1905343"/>
            <a:ext cx="8446162" cy="3777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sz="2004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Effectivenessof MMS on mean birth weight, including cost and cost-effectiveness.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C926F47C-37E0-8DEA-FD8D-2CDF305191D8}"/>
              </a:ext>
            </a:extLst>
          </p:cNvPr>
          <p:cNvSpPr txBox="1"/>
          <p:nvPr/>
        </p:nvSpPr>
        <p:spPr>
          <a:xfrm>
            <a:off x="1631318" y="2261197"/>
            <a:ext cx="5371862" cy="688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3"/>
              </a:lnSpc>
            </a:pPr>
            <a:r>
              <a:rPr lang="en-US" sz="2004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Effective coverage of the program.</a:t>
            </a:r>
          </a:p>
          <a:p>
            <a:pPr algn="l">
              <a:lnSpc>
                <a:spcPts val="2663"/>
              </a:lnSpc>
            </a:pPr>
            <a:r>
              <a:rPr lang="en-US" sz="2004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Qualitative evidence on the mechanisms of change</a:t>
            </a:r>
          </a:p>
        </p:txBody>
      </p:sp>
      <p:sp>
        <p:nvSpPr>
          <p:cNvPr id="22" name="TextBox 22">
            <a:extLst>
              <a:ext uri="{FF2B5EF4-FFF2-40B4-BE49-F238E27FC236}">
                <a16:creationId xmlns:a16="http://schemas.microsoft.com/office/drawing/2014/main" id="{5F2E2C47-E797-A60A-633B-5A091A94BD30}"/>
              </a:ext>
            </a:extLst>
          </p:cNvPr>
          <p:cNvSpPr txBox="1"/>
          <p:nvPr/>
        </p:nvSpPr>
        <p:spPr>
          <a:xfrm>
            <a:off x="884054" y="3396667"/>
            <a:ext cx="6922656" cy="368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sz="2004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Continuous recording of routine data period Jan 2023 – Dec 2024:</a:t>
            </a:r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0EDE6A16-E78D-56FD-3AE6-6F97E1BF7A9E}"/>
              </a:ext>
            </a:extLst>
          </p:cNvPr>
          <p:cNvSpPr txBox="1"/>
          <p:nvPr/>
        </p:nvSpPr>
        <p:spPr>
          <a:xfrm>
            <a:off x="1290190" y="3998235"/>
            <a:ext cx="155762" cy="668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663"/>
              </a:lnSpc>
            </a:pPr>
            <a:r>
              <a:rPr lang="en-US" sz="2004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o </a:t>
            </a:r>
            <a:r>
              <a:rPr lang="en-US" sz="2004" dirty="0" err="1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o</a:t>
            </a:r>
            <a:endParaRPr lang="en-US" sz="2004" dirty="0">
              <a:solidFill>
                <a:srgbClr val="000000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4" name="TextBox 24">
            <a:extLst>
              <a:ext uri="{FF2B5EF4-FFF2-40B4-BE49-F238E27FC236}">
                <a16:creationId xmlns:a16="http://schemas.microsoft.com/office/drawing/2014/main" id="{9FC9A28B-A095-5EDF-05FA-223F63A5B18E}"/>
              </a:ext>
            </a:extLst>
          </p:cNvPr>
          <p:cNvSpPr txBox="1"/>
          <p:nvPr/>
        </p:nvSpPr>
        <p:spPr>
          <a:xfrm>
            <a:off x="1558480" y="3974876"/>
            <a:ext cx="7063407" cy="368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sz="2004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Birth weight for all live newborns whose mothers give consent, and</a:t>
            </a:r>
          </a:p>
        </p:txBody>
      </p:sp>
      <p:sp>
        <p:nvSpPr>
          <p:cNvPr id="25" name="TextBox 25">
            <a:extLst>
              <a:ext uri="{FF2B5EF4-FFF2-40B4-BE49-F238E27FC236}">
                <a16:creationId xmlns:a16="http://schemas.microsoft.com/office/drawing/2014/main" id="{154C2A8B-B666-DDC5-6381-6A26B35E9C51}"/>
              </a:ext>
            </a:extLst>
          </p:cNvPr>
          <p:cNvSpPr txBox="1"/>
          <p:nvPr/>
        </p:nvSpPr>
        <p:spPr>
          <a:xfrm>
            <a:off x="1558480" y="4345456"/>
            <a:ext cx="8217314" cy="3371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sz="2004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Recording of mother’s use of ANC and use of nutritional supplements</a:t>
            </a:r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8ACF96FB-1DD6-86A7-442A-B53C213BD7E0}"/>
              </a:ext>
            </a:extLst>
          </p:cNvPr>
          <p:cNvSpPr txBox="1"/>
          <p:nvPr/>
        </p:nvSpPr>
        <p:spPr>
          <a:xfrm>
            <a:off x="362393" y="3178735"/>
            <a:ext cx="90964" cy="348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2006" spc="1605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</p:spTree>
    <p:extLst>
      <p:ext uri="{BB962C8B-B14F-4D97-AF65-F5344CB8AC3E}">
        <p14:creationId xmlns:p14="http://schemas.microsoft.com/office/powerpoint/2010/main" val="4244999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78D1562-9B39-6BED-4DC3-49D5E9C538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11" y="1676400"/>
            <a:ext cx="12192000" cy="496458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602E935-B0D3-3F45-2FCE-E9E3D8D04270}"/>
              </a:ext>
            </a:extLst>
          </p:cNvPr>
          <p:cNvSpPr txBox="1"/>
          <p:nvPr/>
        </p:nvSpPr>
        <p:spPr>
          <a:xfrm>
            <a:off x="990600" y="685800"/>
            <a:ext cx="9829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How the evaluation was implemented in practice?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985956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2D5C5-DE9B-D4F5-D4EA-6CB4F5944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</a:t>
            </a: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D4445FAD-6DA7-3D7B-7BD0-50FC9D5EAE76}"/>
              </a:ext>
            </a:extLst>
          </p:cNvPr>
          <p:cNvSpPr/>
          <p:nvPr/>
        </p:nvSpPr>
        <p:spPr>
          <a:xfrm>
            <a:off x="1219200" y="1797268"/>
            <a:ext cx="9220200" cy="4603532"/>
          </a:xfrm>
          <a:custGeom>
            <a:avLst/>
            <a:gdLst/>
            <a:ahLst/>
            <a:cxnLst/>
            <a:rect l="l" t="t" r="r" b="b"/>
            <a:pathLst>
              <a:path w="21674710" h="11448715">
                <a:moveTo>
                  <a:pt x="0" y="0"/>
                </a:moveTo>
                <a:lnTo>
                  <a:pt x="21674710" y="0"/>
                </a:lnTo>
                <a:lnTo>
                  <a:pt x="21674710" y="11448715"/>
                </a:lnTo>
                <a:lnTo>
                  <a:pt x="0" y="114487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802" b="-2802"/>
            </a:stretch>
          </a:blipFill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45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29952-102B-47C1-2C40-C4B450857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</a:br>
            <a:r>
              <a:rPr lang="en-US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Results</a:t>
            </a:r>
            <a:br>
              <a:rPr lang="en-US" dirty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</a:br>
            <a:endParaRPr lang="en-US" dirty="0"/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2B87A4E1-E2F6-EC63-DFFA-BFD7EDF1FCC5}"/>
              </a:ext>
            </a:extLst>
          </p:cNvPr>
          <p:cNvSpPr/>
          <p:nvPr/>
        </p:nvSpPr>
        <p:spPr>
          <a:xfrm>
            <a:off x="762000" y="1676400"/>
            <a:ext cx="9601200" cy="4566745"/>
          </a:xfrm>
          <a:custGeom>
            <a:avLst/>
            <a:gdLst/>
            <a:ahLst/>
            <a:cxnLst/>
            <a:rect l="l" t="t" r="r" b="b"/>
            <a:pathLst>
              <a:path w="21674710" h="8480680">
                <a:moveTo>
                  <a:pt x="0" y="0"/>
                </a:moveTo>
                <a:lnTo>
                  <a:pt x="21674710" y="0"/>
                </a:lnTo>
                <a:lnTo>
                  <a:pt x="21674710" y="8480680"/>
                </a:lnTo>
                <a:lnTo>
                  <a:pt x="0" y="84806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1282" b="-21282"/>
            </a:stretch>
          </a:blipFill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9C2E991-8932-C71B-6714-02936B1B0CB5}"/>
              </a:ext>
            </a:extLst>
          </p:cNvPr>
          <p:cNvSpPr/>
          <p:nvPr/>
        </p:nvSpPr>
        <p:spPr>
          <a:xfrm>
            <a:off x="2286000" y="6243145"/>
            <a:ext cx="5715000" cy="381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 dirty="0"/>
          </a:p>
          <a:p>
            <a:pPr algn="ctr"/>
            <a:r>
              <a:rPr lang="en-US" b="1" dirty="0"/>
              <a:t>Despite not powered to detect the difference in LBW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21862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B792CA-B9DD-13FE-7D4E-09F871978E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3FF15-54FF-D555-B66E-E9EC8DAED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0080"/>
            <a:ext cx="10515600" cy="1050608"/>
          </a:xfr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br>
              <a:rPr lang="en-US" sz="2400" b="1" kern="1200" dirty="0">
                <a:latin typeface="Athena" pitchFamily="2" charset="0"/>
                <a:ea typeface="+mj-ea"/>
                <a:cs typeface="+mj-cs"/>
              </a:rPr>
            </a:br>
            <a:r>
              <a:rPr lang="en-US" sz="5300" b="1" kern="1200" dirty="0">
                <a:latin typeface="Athena" pitchFamily="2" charset="0"/>
                <a:ea typeface="+mj-ea"/>
                <a:cs typeface="+mj-cs"/>
              </a:rPr>
              <a:t>Results</a:t>
            </a:r>
            <a:br>
              <a:rPr lang="en-US" sz="2400" b="1" kern="1200" dirty="0">
                <a:latin typeface="Athena" pitchFamily="2" charset="0"/>
                <a:ea typeface="+mj-ea"/>
                <a:cs typeface="+mj-cs"/>
              </a:rPr>
            </a:br>
            <a:endParaRPr lang="en-US" sz="2400" b="1" kern="1200" dirty="0">
              <a:latin typeface="Athena" pitchFamily="2" charset="0"/>
              <a:ea typeface="+mj-ea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42F8BB-51D0-1A4B-07C6-D7617611124C}"/>
              </a:ext>
            </a:extLst>
          </p:cNvPr>
          <p:cNvSpPr txBox="1"/>
          <p:nvPr/>
        </p:nvSpPr>
        <p:spPr bwMode="auto">
          <a:xfrm>
            <a:off x="6096000" y="1905000"/>
            <a:ext cx="5181600" cy="41211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228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Axiforma" panose="00000500000000000000" pitchFamily="2" charset="0"/>
            </a:endParaRPr>
          </a:p>
          <a:p>
            <a:pPr marL="228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xiforma" panose="00000500000000000000" pitchFamily="2" charset="0"/>
              </a:rPr>
              <a:t>The effect on birthweight was strongest for women who took supplements for at least 90 days</a:t>
            </a:r>
          </a:p>
          <a:p>
            <a:pPr marL="228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Axiforma" panose="000005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624AEF-6E5B-0370-AAEE-3E810ED918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286000"/>
            <a:ext cx="4729502" cy="3543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653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PHI_Powerpoint Presentation Layou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EPHI_Powerpoint Presentation Layou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557</Words>
  <Application>Microsoft Office PowerPoint</Application>
  <PresentationFormat>Widescreen</PresentationFormat>
  <Paragraphs>94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9" baseType="lpstr">
      <vt:lpstr>Aptos</vt:lpstr>
      <vt:lpstr>Calibri Light</vt:lpstr>
      <vt:lpstr>Playfair Display Medium</vt:lpstr>
      <vt:lpstr>Calibri</vt:lpstr>
      <vt:lpstr>Axiforma</vt:lpstr>
      <vt:lpstr>Lato</vt:lpstr>
      <vt:lpstr>Calibri (MS) Bold</vt:lpstr>
      <vt:lpstr>Calibri (MS)</vt:lpstr>
      <vt:lpstr>Arimo</vt:lpstr>
      <vt:lpstr>Arial</vt:lpstr>
      <vt:lpstr>Athena</vt:lpstr>
      <vt:lpstr>Courier New</vt:lpstr>
      <vt:lpstr>Office Theme</vt:lpstr>
      <vt:lpstr>EPHI_Powerpoint Presentation Layout</vt:lpstr>
      <vt:lpstr>1_EPHI_Powerpoint Presentation Layout</vt:lpstr>
      <vt:lpstr>From Evidence to Action: Lessons from Ethiopia on scaling Multiple Micronutrient Supplementation (MMS)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Results </vt:lpstr>
      <vt:lpstr> Results </vt:lpstr>
      <vt:lpstr> Results </vt:lpstr>
      <vt:lpstr>Learnings from evaluation</vt:lpstr>
      <vt:lpstr>PowerPoint Presentation</vt:lpstr>
      <vt:lpstr>Looking ahead </vt:lpstr>
      <vt:lpstr>Conclusion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EPHI_Powerpoint Presentation Layout_MMS Webinar.pdf</dc:title>
  <dc:creator>Admin</dc:creator>
  <cp:lastModifiedBy>Masresha Tessema</cp:lastModifiedBy>
  <cp:revision>18</cp:revision>
  <dcterms:created xsi:type="dcterms:W3CDTF">2006-08-16T00:00:00Z</dcterms:created>
  <dcterms:modified xsi:type="dcterms:W3CDTF">2026-07-09T06:27:41Z</dcterms:modified>
  <dc:identifier>DAHOhvEki-s</dc:identifier>
</cp:coreProperties>
</file>