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7"/>
  </p:notesMasterIdLst>
  <p:sldIdLst>
    <p:sldId id="266" r:id="rId5"/>
    <p:sldId id="267" r:id="rId6"/>
    <p:sldId id="268" r:id="rId7"/>
    <p:sldId id="259" r:id="rId8"/>
    <p:sldId id="269" r:id="rId9"/>
    <p:sldId id="270" r:id="rId10"/>
    <p:sldId id="262" r:id="rId11"/>
    <p:sldId id="271" r:id="rId12"/>
    <p:sldId id="272" r:id="rId13"/>
    <p:sldId id="278" r:id="rId14"/>
    <p:sldId id="279" r:id="rId15"/>
    <p:sldId id="2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F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8224" autoAdjust="0"/>
  </p:normalViewPr>
  <p:slideViewPr>
    <p:cSldViewPr snapToGrid="0">
      <p:cViewPr varScale="1">
        <p:scale>
          <a:sx n="56" d="100"/>
          <a:sy n="56" d="100"/>
        </p:scale>
        <p:origin x="10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AE68D-9E26-4D7F-9E19-3F3D93B00F50}" type="datetimeFigureOut">
              <a:rPr lang="en-US" smtClean="0"/>
              <a:t>30-Apr-26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26447-CFF4-472C-8276-58AE2AD172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5AC2A-E9CB-4889-ABDF-735ABB2CC8C3}" type="datetime1">
              <a:rPr lang="en-US" smtClean="0"/>
              <a:t>30-Apr-26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F4EB-C2B7-4061-9641-9D6ABF79E7D4}" type="datetime1">
              <a:rPr lang="en-US" smtClean="0"/>
              <a:t>30-Apr-26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EBF5B-6D84-4552-A7D0-106CC266D076}" type="datetime1">
              <a:rPr lang="en-US" smtClean="0"/>
              <a:t>30-Apr-26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8CD1-453A-4D2D-9853-910185DB615F}" type="datetime1">
              <a:rPr lang="en-US" smtClean="0"/>
              <a:t>30-Apr-26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A7E46-2B61-4367-9B14-21AB0D8FB9AC}" type="datetime1">
              <a:rPr lang="en-US" smtClean="0"/>
              <a:t>30-Apr-26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C7-6714-486B-A578-4841C8D48898}" type="datetime1">
              <a:rPr lang="en-US" smtClean="0"/>
              <a:t>30-Apr-26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6A212-5E48-47A7-B188-2FE566C3291B}" type="datetime1">
              <a:rPr lang="en-US" smtClean="0"/>
              <a:t>30-Apr-26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C4ED-D8E5-4224-96FC-E729428D1B21}" type="datetime1">
              <a:rPr lang="en-US" smtClean="0"/>
              <a:t>30-Apr-26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49E3-0D1D-4713-B4BF-193C35D3B350}" type="datetime1">
              <a:rPr lang="en-US" smtClean="0"/>
              <a:t>30-Apr-26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FC31-8B2F-4F56-914D-958C2D817BE1}" type="datetime1">
              <a:rPr lang="en-US" smtClean="0"/>
              <a:t>30-Apr-26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260A-57F3-45A0-B0D0-B8FBFE70A4FB}" type="datetime1">
              <a:rPr lang="en-US" smtClean="0"/>
              <a:t>30-Apr-26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4FD9A-7E90-4C51-BA05-FCDB46475747}" type="datetime1">
              <a:rPr lang="en-US" smtClean="0"/>
              <a:t>30-Apr-26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3AB66-4826-49C3-A937-347F1613DC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s 6"/>
          <p:cNvSpPr/>
          <p:nvPr/>
        </p:nvSpPr>
        <p:spPr>
          <a:xfrm>
            <a:off x="5080" y="-20320"/>
            <a:ext cx="5133340" cy="6877685"/>
          </a:xfrm>
          <a:prstGeom prst="rect">
            <a:avLst/>
          </a:pr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/>
          <p:cNvSpPr>
            <a:spLocks noGrp="1"/>
          </p:cNvSpPr>
          <p:nvPr/>
        </p:nvSpPr>
        <p:spPr>
          <a:xfrm>
            <a:off x="434975" y="5231130"/>
            <a:ext cx="4081145" cy="916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kern="1800" dirty="0">
                <a:solidFill>
                  <a:schemeClr val="bg1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DURATION:  </a:t>
            </a:r>
            <a:r>
              <a:rPr lang="en-US" kern="1800" dirty="0">
                <a:solidFill>
                  <a:schemeClr val="bg1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45 Minutes</a:t>
            </a:r>
            <a:r>
              <a:rPr lang="en-US" kern="18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br>
              <a:rPr lang="en-US" sz="44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2" name="Title 3"/>
          <p:cNvSpPr>
            <a:spLocks noGrp="1"/>
          </p:cNvSpPr>
          <p:nvPr/>
        </p:nvSpPr>
        <p:spPr>
          <a:xfrm>
            <a:off x="434975" y="535305"/>
            <a:ext cx="4530090" cy="151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555" b="1" kern="1800" dirty="0">
                <a:solidFill>
                  <a:schemeClr val="bg1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MODULE 7:</a:t>
            </a:r>
            <a:r>
              <a:rPr lang="en-US" b="1" kern="1800" dirty="0">
                <a:solidFill>
                  <a:schemeClr val="bg1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 </a:t>
            </a:r>
            <a:br>
              <a:rPr lang="en-US" b="1" kern="1800" dirty="0">
                <a:solidFill>
                  <a:schemeClr val="bg1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</a:br>
            <a:endParaRPr lang="en-US" b="1" dirty="0"/>
          </a:p>
        </p:txBody>
      </p:sp>
      <p:sp>
        <p:nvSpPr>
          <p:cNvPr id="11" name="Title 4"/>
          <p:cNvSpPr>
            <a:spLocks noGrp="1"/>
          </p:cNvSpPr>
          <p:nvPr/>
        </p:nvSpPr>
        <p:spPr>
          <a:xfrm>
            <a:off x="434975" y="1543050"/>
            <a:ext cx="4585335" cy="30962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 fontAlgn="base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000" b="1" kern="1800" dirty="0">
                <a:solidFill>
                  <a:schemeClr val="bg1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Monitoring and Record Keeping of Multiple Micronutrient Supplements (MMS)</a:t>
            </a:r>
          </a:p>
        </p:txBody>
      </p:sp>
      <p:pic>
        <p:nvPicPr>
          <p:cNvPr id="14" name="Picture 13" descr="M7 - Cover 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3800" y="506095"/>
            <a:ext cx="4668520" cy="589470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>
          <a:xfrm flipH="1">
            <a:off x="7893443" y="648780"/>
            <a:ext cx="4320782" cy="985497"/>
          </a:xfrm>
          <a:custGeom>
            <a:avLst/>
            <a:gdLst>
              <a:gd name="connsiteX0" fmla="*/ 0 w 12585"/>
              <a:gd name="connsiteY0" fmla="*/ 0 h 1297"/>
              <a:gd name="connsiteX1" fmla="*/ 11848 w 12585"/>
              <a:gd name="connsiteY1" fmla="*/ 25 h 1297"/>
              <a:gd name="connsiteX2" fmla="*/ 12585 w 12585"/>
              <a:gd name="connsiteY2" fmla="*/ 661 h 1297"/>
              <a:gd name="connsiteX3" fmla="*/ 11848 w 12585"/>
              <a:gd name="connsiteY3" fmla="*/ 1296 h 1297"/>
              <a:gd name="connsiteX4" fmla="*/ 44 w 12585"/>
              <a:gd name="connsiteY4" fmla="*/ 1297 h 1297"/>
              <a:gd name="connsiteX5" fmla="*/ 0 w 12585"/>
              <a:gd name="connsiteY5" fmla="*/ 0 h 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05" h="1552">
                <a:moveTo>
                  <a:pt x="0" y="0"/>
                </a:moveTo>
                <a:lnTo>
                  <a:pt x="5956" y="13"/>
                </a:lnTo>
                <a:lnTo>
                  <a:pt x="5979" y="13"/>
                </a:lnTo>
                <a:lnTo>
                  <a:pt x="6001" y="13"/>
                </a:lnTo>
                <a:cubicBezTo>
                  <a:pt x="6456" y="4"/>
                  <a:pt x="6815" y="453"/>
                  <a:pt x="6804" y="749"/>
                </a:cubicBezTo>
                <a:lnTo>
                  <a:pt x="6804" y="765"/>
                </a:lnTo>
                <a:lnTo>
                  <a:pt x="6804" y="783"/>
                </a:lnTo>
                <a:lnTo>
                  <a:pt x="6804" y="804"/>
                </a:lnTo>
                <a:lnTo>
                  <a:pt x="6804" y="824"/>
                </a:lnTo>
                <a:cubicBezTo>
                  <a:pt x="6815" y="1235"/>
                  <a:pt x="6320" y="1561"/>
                  <a:pt x="5994" y="1552"/>
                </a:cubicBezTo>
                <a:lnTo>
                  <a:pt x="5976" y="1552"/>
                </a:lnTo>
                <a:lnTo>
                  <a:pt x="5956" y="1551"/>
                </a:lnTo>
                <a:lnTo>
                  <a:pt x="0" y="1552"/>
                </a:lnTo>
                <a:lnTo>
                  <a:pt x="0" y="0"/>
                </a:lnTo>
                <a:close/>
              </a:path>
            </a:pathLst>
          </a:cu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7595" y="2022475"/>
            <a:ext cx="10277475" cy="411861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Monitoring MMS requires collecting data at various levels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based on the protocol for delivering MMS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2000" b="1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Individual Level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endParaRPr lang="en-US" sz="2000" b="1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 Track the number of pregnant women receiving and being counselled on MMS.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Compare received MMS tablets to target population figures during ANC visits.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For health facility and LGA Levels, document monthly/quarterly data on pregnant women reached and supply chain bottlenecks .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Identify and address bottlenecks to prevent stockouts.</a:t>
            </a:r>
          </a:p>
        </p:txBody>
      </p:sp>
      <p:sp>
        <p:nvSpPr>
          <p:cNvPr id="4" name="Rectangles 3"/>
          <p:cNvSpPr/>
          <p:nvPr/>
        </p:nvSpPr>
        <p:spPr>
          <a:xfrm>
            <a:off x="-6350" y="-16510"/>
            <a:ext cx="12220575" cy="1097915"/>
          </a:xfrm>
          <a:prstGeom prst="rect">
            <a:avLst/>
          </a:prstGeom>
          <a:solidFill>
            <a:srgbClr val="F15F90">
              <a:alpha val="2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83515" y="191135"/>
            <a:ext cx="3912235" cy="720090"/>
            <a:chOff x="266" y="301"/>
            <a:chExt cx="6161" cy="1134"/>
          </a:xfrm>
        </p:grpSpPr>
        <p:sp>
          <p:nvSpPr>
            <p:cNvPr id="15" name="Text Box 14"/>
            <p:cNvSpPr txBox="1"/>
            <p:nvPr/>
          </p:nvSpPr>
          <p:spPr>
            <a:xfrm>
              <a:off x="1859" y="433"/>
              <a:ext cx="4568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NATIONAL TRAINING MANUAL ON MULTIPLE MICRONUTRIENT SUPPLEMENTS (MMS) FOR FRONTLINE HEALTHCARE PROVIDERS IN NIGERIA</a:t>
              </a:r>
            </a:p>
          </p:txBody>
        </p:sp>
        <p:pic>
          <p:nvPicPr>
            <p:cNvPr id="27" name="Picture 26" descr="Coat_of_arms_of_Nigeria.sv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" y="373"/>
              <a:ext cx="1164" cy="992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667" y="301"/>
              <a:ext cx="7" cy="1135"/>
            </a:xfrm>
            <a:prstGeom prst="line">
              <a:avLst/>
            </a:prstGeom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Title 2"/>
          <p:cNvSpPr>
            <a:spLocks noGrp="1"/>
          </p:cNvSpPr>
          <p:nvPr/>
        </p:nvSpPr>
        <p:spPr>
          <a:xfrm>
            <a:off x="5784850" y="46355"/>
            <a:ext cx="6078855" cy="909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MODULE 7:</a:t>
            </a:r>
            <a:r>
              <a:rPr lang="en-US" alt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 </a:t>
            </a:r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MONITORING AND RECORD KEEPING OF MULTIPLE MICRONUTRIENT SUPPLEMENTS (MMS)</a:t>
            </a:r>
          </a:p>
          <a:p>
            <a:pPr algn="r"/>
            <a:endParaRPr lang="en-US" sz="1600" dirty="0">
              <a:solidFill>
                <a:srgbClr val="F15F9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itle 2"/>
          <p:cNvSpPr>
            <a:spLocks noGrp="1"/>
          </p:cNvSpPr>
          <p:nvPr/>
        </p:nvSpPr>
        <p:spPr>
          <a:xfrm>
            <a:off x="8010525" y="644525"/>
            <a:ext cx="3867150" cy="1009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Monitoring of MMS </a:t>
            </a:r>
          </a:p>
          <a:p>
            <a:pPr algn="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at </a:t>
            </a:r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cs typeface="Alright Sans" panose="00000400000000000000" charset="0"/>
              </a:rPr>
              <a:t>the Facility 1/3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3150" y="2206625"/>
            <a:ext cx="7333615" cy="2445385"/>
          </a:xfrm>
        </p:spPr>
        <p:txBody>
          <a:bodyPr>
            <a:normAutofit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100" b="1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2. National Level</a:t>
            </a: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: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2100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Use NHMIS to capture data on number of pregnant women who have received MMS and the number of pregnant women counselled on MMS.</a:t>
            </a: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Refer to the monitoring checklist in the annex for program implementation.</a:t>
            </a:r>
          </a:p>
          <a:p>
            <a:pPr marL="0" indent="0" algn="l">
              <a:lnSpc>
                <a:spcPct val="250000"/>
              </a:lnSpc>
              <a:buNone/>
            </a:pPr>
            <a:endParaRPr lang="en-US" sz="2100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</p:txBody>
      </p:sp>
      <p:sp>
        <p:nvSpPr>
          <p:cNvPr id="17" name="Freeform 16"/>
          <p:cNvSpPr/>
          <p:nvPr/>
        </p:nvSpPr>
        <p:spPr>
          <a:xfrm flipH="1">
            <a:off x="7893443" y="648780"/>
            <a:ext cx="4320782" cy="985497"/>
          </a:xfrm>
          <a:custGeom>
            <a:avLst/>
            <a:gdLst>
              <a:gd name="connsiteX0" fmla="*/ 0 w 12585"/>
              <a:gd name="connsiteY0" fmla="*/ 0 h 1297"/>
              <a:gd name="connsiteX1" fmla="*/ 11848 w 12585"/>
              <a:gd name="connsiteY1" fmla="*/ 25 h 1297"/>
              <a:gd name="connsiteX2" fmla="*/ 12585 w 12585"/>
              <a:gd name="connsiteY2" fmla="*/ 661 h 1297"/>
              <a:gd name="connsiteX3" fmla="*/ 11848 w 12585"/>
              <a:gd name="connsiteY3" fmla="*/ 1296 h 1297"/>
              <a:gd name="connsiteX4" fmla="*/ 44 w 12585"/>
              <a:gd name="connsiteY4" fmla="*/ 1297 h 1297"/>
              <a:gd name="connsiteX5" fmla="*/ 0 w 12585"/>
              <a:gd name="connsiteY5" fmla="*/ 0 h 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05" h="1552">
                <a:moveTo>
                  <a:pt x="0" y="0"/>
                </a:moveTo>
                <a:lnTo>
                  <a:pt x="5956" y="13"/>
                </a:lnTo>
                <a:lnTo>
                  <a:pt x="5979" y="13"/>
                </a:lnTo>
                <a:lnTo>
                  <a:pt x="6001" y="13"/>
                </a:lnTo>
                <a:cubicBezTo>
                  <a:pt x="6456" y="4"/>
                  <a:pt x="6815" y="453"/>
                  <a:pt x="6804" y="749"/>
                </a:cubicBezTo>
                <a:lnTo>
                  <a:pt x="6804" y="765"/>
                </a:lnTo>
                <a:lnTo>
                  <a:pt x="6804" y="783"/>
                </a:lnTo>
                <a:lnTo>
                  <a:pt x="6804" y="804"/>
                </a:lnTo>
                <a:lnTo>
                  <a:pt x="6804" y="824"/>
                </a:lnTo>
                <a:cubicBezTo>
                  <a:pt x="6815" y="1235"/>
                  <a:pt x="6320" y="1561"/>
                  <a:pt x="5994" y="1552"/>
                </a:cubicBezTo>
                <a:lnTo>
                  <a:pt x="5976" y="1552"/>
                </a:lnTo>
                <a:lnTo>
                  <a:pt x="5956" y="1551"/>
                </a:lnTo>
                <a:lnTo>
                  <a:pt x="0" y="1552"/>
                </a:lnTo>
                <a:lnTo>
                  <a:pt x="0" y="0"/>
                </a:lnTo>
                <a:close/>
              </a:path>
            </a:pathLst>
          </a:cu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s 4"/>
          <p:cNvSpPr/>
          <p:nvPr/>
        </p:nvSpPr>
        <p:spPr>
          <a:xfrm>
            <a:off x="-6350" y="-16510"/>
            <a:ext cx="12220575" cy="1097915"/>
          </a:xfrm>
          <a:prstGeom prst="rect">
            <a:avLst/>
          </a:prstGeom>
          <a:solidFill>
            <a:srgbClr val="F15F90">
              <a:alpha val="2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83515" y="191135"/>
            <a:ext cx="3912235" cy="720090"/>
            <a:chOff x="266" y="301"/>
            <a:chExt cx="6161" cy="1134"/>
          </a:xfrm>
        </p:grpSpPr>
        <p:sp>
          <p:nvSpPr>
            <p:cNvPr id="15" name="Text Box 14"/>
            <p:cNvSpPr txBox="1"/>
            <p:nvPr/>
          </p:nvSpPr>
          <p:spPr>
            <a:xfrm>
              <a:off x="1859" y="433"/>
              <a:ext cx="4568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NATIONAL TRAINING MANUAL ON MULTIPLE MICRONUTRIENT SUPPLEMENTS (MMS) FOR FRONTLINE HEALTHCARE PROVIDERS IN NIGERIA</a:t>
              </a:r>
            </a:p>
          </p:txBody>
        </p:sp>
        <p:pic>
          <p:nvPicPr>
            <p:cNvPr id="27" name="Picture 26" descr="Coat_of_arms_of_Nigeria.sv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" y="373"/>
              <a:ext cx="1164" cy="992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667" y="301"/>
              <a:ext cx="7" cy="1135"/>
            </a:xfrm>
            <a:prstGeom prst="line">
              <a:avLst/>
            </a:prstGeom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Title 2"/>
          <p:cNvSpPr>
            <a:spLocks noGrp="1"/>
          </p:cNvSpPr>
          <p:nvPr/>
        </p:nvSpPr>
        <p:spPr>
          <a:xfrm>
            <a:off x="5784850" y="46355"/>
            <a:ext cx="6078855" cy="909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MODULE 7:</a:t>
            </a:r>
            <a:r>
              <a:rPr lang="en-US" alt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 </a:t>
            </a:r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MONITORING AND RECORD KEEPING OF MULTIPLE MICRONUTRIENT SUPPLEMENTS (MMS)</a:t>
            </a:r>
          </a:p>
          <a:p>
            <a:pPr algn="r"/>
            <a:endParaRPr lang="en-US" sz="1600" dirty="0">
              <a:solidFill>
                <a:srgbClr val="F15F9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itle 2"/>
          <p:cNvSpPr>
            <a:spLocks noGrp="1"/>
          </p:cNvSpPr>
          <p:nvPr/>
        </p:nvSpPr>
        <p:spPr>
          <a:xfrm>
            <a:off x="8010525" y="644525"/>
            <a:ext cx="3867150" cy="1009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Monitoring of MMS </a:t>
            </a:r>
          </a:p>
          <a:p>
            <a:pPr algn="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at </a:t>
            </a:r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cs typeface="Alright Sans" panose="00000400000000000000" charset="0"/>
              </a:rPr>
              <a:t>the Facility 2/3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7595" y="2039620"/>
            <a:ext cx="7451090" cy="2778760"/>
          </a:xfrm>
        </p:spPr>
        <p:txBody>
          <a:bodyPr>
            <a:noAutofit/>
          </a:bodyPr>
          <a:lstStyle/>
          <a:p>
            <a:pPr marL="0" indent="0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100" b="1" i="0" u="none" strike="noStrike" dirty="0"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NOTE:</a:t>
            </a:r>
            <a:endParaRPr lang="en-GB" sz="2100" b="1" dirty="0">
              <a:effectLst/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GB" sz="2100" b="0" i="0" u="none" strike="noStrike" dirty="0"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On provision of counselling cards in relation to maternal nutrition (Refer to MIYCN Training Manual).</a:t>
            </a: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endParaRPr lang="en-GB" sz="2100" b="0" i="0" u="none" strike="noStrike" dirty="0">
              <a:effectLst/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marL="0" indent="0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100" b="1" i="0" u="none" strike="noStrike" dirty="0"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Practical Session: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100" b="0" i="0" u="none" strike="noStrike" dirty="0"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Use the HMIS tool to demonstrate how to enter MMS data into the HMIS tool.</a:t>
            </a:r>
            <a:endParaRPr lang="en-GB" sz="2100" b="0" dirty="0">
              <a:effectLst/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marL="0" indent="0">
              <a:buNone/>
            </a:pPr>
            <a:br>
              <a:rPr lang="en-GB" sz="2000" dirty="0"/>
            </a:b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Freeform 16"/>
          <p:cNvSpPr/>
          <p:nvPr/>
        </p:nvSpPr>
        <p:spPr>
          <a:xfrm flipH="1">
            <a:off x="7893443" y="648780"/>
            <a:ext cx="4320782" cy="985497"/>
          </a:xfrm>
          <a:custGeom>
            <a:avLst/>
            <a:gdLst>
              <a:gd name="connsiteX0" fmla="*/ 0 w 12585"/>
              <a:gd name="connsiteY0" fmla="*/ 0 h 1297"/>
              <a:gd name="connsiteX1" fmla="*/ 11848 w 12585"/>
              <a:gd name="connsiteY1" fmla="*/ 25 h 1297"/>
              <a:gd name="connsiteX2" fmla="*/ 12585 w 12585"/>
              <a:gd name="connsiteY2" fmla="*/ 661 h 1297"/>
              <a:gd name="connsiteX3" fmla="*/ 11848 w 12585"/>
              <a:gd name="connsiteY3" fmla="*/ 1296 h 1297"/>
              <a:gd name="connsiteX4" fmla="*/ 44 w 12585"/>
              <a:gd name="connsiteY4" fmla="*/ 1297 h 1297"/>
              <a:gd name="connsiteX5" fmla="*/ 0 w 12585"/>
              <a:gd name="connsiteY5" fmla="*/ 0 h 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05" h="1552">
                <a:moveTo>
                  <a:pt x="0" y="0"/>
                </a:moveTo>
                <a:lnTo>
                  <a:pt x="5956" y="13"/>
                </a:lnTo>
                <a:lnTo>
                  <a:pt x="5979" y="13"/>
                </a:lnTo>
                <a:lnTo>
                  <a:pt x="6001" y="13"/>
                </a:lnTo>
                <a:cubicBezTo>
                  <a:pt x="6456" y="4"/>
                  <a:pt x="6815" y="453"/>
                  <a:pt x="6804" y="749"/>
                </a:cubicBezTo>
                <a:lnTo>
                  <a:pt x="6804" y="765"/>
                </a:lnTo>
                <a:lnTo>
                  <a:pt x="6804" y="783"/>
                </a:lnTo>
                <a:lnTo>
                  <a:pt x="6804" y="804"/>
                </a:lnTo>
                <a:lnTo>
                  <a:pt x="6804" y="824"/>
                </a:lnTo>
                <a:cubicBezTo>
                  <a:pt x="6815" y="1235"/>
                  <a:pt x="6320" y="1561"/>
                  <a:pt x="5994" y="1552"/>
                </a:cubicBezTo>
                <a:lnTo>
                  <a:pt x="5976" y="1552"/>
                </a:lnTo>
                <a:lnTo>
                  <a:pt x="5956" y="1551"/>
                </a:lnTo>
                <a:lnTo>
                  <a:pt x="0" y="1552"/>
                </a:lnTo>
                <a:lnTo>
                  <a:pt x="0" y="0"/>
                </a:lnTo>
                <a:close/>
              </a:path>
            </a:pathLst>
          </a:cu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s 4"/>
          <p:cNvSpPr/>
          <p:nvPr/>
        </p:nvSpPr>
        <p:spPr>
          <a:xfrm>
            <a:off x="-6350" y="-16510"/>
            <a:ext cx="12220575" cy="1097915"/>
          </a:xfrm>
          <a:prstGeom prst="rect">
            <a:avLst/>
          </a:prstGeom>
          <a:solidFill>
            <a:srgbClr val="F15F90">
              <a:alpha val="2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83515" y="191135"/>
            <a:ext cx="3912235" cy="720090"/>
            <a:chOff x="266" y="301"/>
            <a:chExt cx="6161" cy="1134"/>
          </a:xfrm>
        </p:grpSpPr>
        <p:sp>
          <p:nvSpPr>
            <p:cNvPr id="15" name="Text Box 14"/>
            <p:cNvSpPr txBox="1"/>
            <p:nvPr/>
          </p:nvSpPr>
          <p:spPr>
            <a:xfrm>
              <a:off x="1859" y="433"/>
              <a:ext cx="4568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NATIONAL TRAINING MANUAL ON MULTIPLE MICRONUTRIENT SUPPLEMENTS (MMS) FOR FRONTLINE HEALTHCARE PROVIDERS IN NIGERIA</a:t>
              </a:r>
            </a:p>
          </p:txBody>
        </p:sp>
        <p:pic>
          <p:nvPicPr>
            <p:cNvPr id="27" name="Picture 26" descr="Coat_of_arms_of_Nigeria.sv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" y="373"/>
              <a:ext cx="1164" cy="992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667" y="301"/>
              <a:ext cx="7" cy="1135"/>
            </a:xfrm>
            <a:prstGeom prst="line">
              <a:avLst/>
            </a:prstGeom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Title 2"/>
          <p:cNvSpPr>
            <a:spLocks noGrp="1"/>
          </p:cNvSpPr>
          <p:nvPr/>
        </p:nvSpPr>
        <p:spPr>
          <a:xfrm>
            <a:off x="5784850" y="46355"/>
            <a:ext cx="6078855" cy="909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MODULE 7:</a:t>
            </a:r>
            <a:r>
              <a:rPr lang="en-US" alt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 </a:t>
            </a:r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MONITORING AND RECORD KEEPING OF MULTIPLE MICRONUTRIENT SUPPLEMENTS (MMS)</a:t>
            </a:r>
          </a:p>
          <a:p>
            <a:pPr algn="r"/>
            <a:endParaRPr lang="en-US" sz="1600" dirty="0">
              <a:solidFill>
                <a:srgbClr val="F15F9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itle 2"/>
          <p:cNvSpPr>
            <a:spLocks noGrp="1"/>
          </p:cNvSpPr>
          <p:nvPr/>
        </p:nvSpPr>
        <p:spPr>
          <a:xfrm>
            <a:off x="8010525" y="644525"/>
            <a:ext cx="3867150" cy="1009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Monitoring of MMS </a:t>
            </a:r>
          </a:p>
          <a:p>
            <a:pPr algn="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at </a:t>
            </a:r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cs typeface="Alright Sans" panose="00000400000000000000" charset="0"/>
              </a:rPr>
              <a:t>the Facility 3/3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7595" y="2315210"/>
            <a:ext cx="8124190" cy="296862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300" b="1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At the end of this module, participants should be able to: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2300" b="1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algn="just">
              <a:lnSpc>
                <a:spcPct val="100000"/>
              </a:lnSpc>
            </a:pPr>
            <a:r>
              <a:rPr lang="en-US" sz="23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Describe the purpose of monitoring and record keeping of MMS</a:t>
            </a:r>
          </a:p>
          <a:p>
            <a:pPr algn="just">
              <a:lnSpc>
                <a:spcPct val="100000"/>
              </a:lnSpc>
            </a:pPr>
            <a:r>
              <a:rPr lang="en-US" sz="23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Record the distribution of MMS and appropriate counselling using the national routine monitoring system</a:t>
            </a:r>
          </a:p>
          <a:p>
            <a:pPr algn="just">
              <a:lnSpc>
                <a:spcPct val="250000"/>
              </a:lnSpc>
            </a:pPr>
            <a:endParaRPr lang="en-US" sz="2300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-6350" y="-16510"/>
            <a:ext cx="12220575" cy="1097915"/>
          </a:xfrm>
          <a:prstGeom prst="rect">
            <a:avLst/>
          </a:prstGeom>
          <a:solidFill>
            <a:srgbClr val="F15F90">
              <a:alpha val="2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83515" y="191135"/>
            <a:ext cx="3912235" cy="720090"/>
            <a:chOff x="266" y="301"/>
            <a:chExt cx="6161" cy="1134"/>
          </a:xfrm>
        </p:grpSpPr>
        <p:sp>
          <p:nvSpPr>
            <p:cNvPr id="15" name="Text Box 14"/>
            <p:cNvSpPr txBox="1"/>
            <p:nvPr/>
          </p:nvSpPr>
          <p:spPr>
            <a:xfrm>
              <a:off x="1859" y="433"/>
              <a:ext cx="4568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NATIONAL TRAINING MANUAL ON MULTIPLE MICRONUTRIENT SUPPLEMENTS (MMS) FOR FRONTLINE HEALTHCARE PROVIDERS IN NIGERIA</a:t>
              </a:r>
            </a:p>
          </p:txBody>
        </p:sp>
        <p:pic>
          <p:nvPicPr>
            <p:cNvPr id="27" name="Picture 26" descr="Coat_of_arms_of_Nigeria.sv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" y="373"/>
              <a:ext cx="1164" cy="992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667" y="301"/>
              <a:ext cx="7" cy="1135"/>
            </a:xfrm>
            <a:prstGeom prst="line">
              <a:avLst/>
            </a:prstGeom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Title 2"/>
          <p:cNvSpPr>
            <a:spLocks noGrp="1"/>
          </p:cNvSpPr>
          <p:nvPr/>
        </p:nvSpPr>
        <p:spPr>
          <a:xfrm>
            <a:off x="5784850" y="46355"/>
            <a:ext cx="6078855" cy="909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MODULE 7:</a:t>
            </a:r>
            <a:r>
              <a:rPr lang="en-US" alt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 </a:t>
            </a:r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MONITORING AND RECORD KEEPING OF MULTIPLE MICRONUTRIENT SUPPLEMENTS (MMS)</a:t>
            </a:r>
          </a:p>
          <a:p>
            <a:pPr algn="r"/>
            <a:endParaRPr lang="en-US" sz="1600" dirty="0">
              <a:solidFill>
                <a:srgbClr val="F15F9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Freeform 11"/>
          <p:cNvSpPr/>
          <p:nvPr/>
        </p:nvSpPr>
        <p:spPr>
          <a:xfrm flipH="1">
            <a:off x="7779694" y="644531"/>
            <a:ext cx="4434531" cy="816869"/>
          </a:xfrm>
          <a:custGeom>
            <a:avLst/>
            <a:gdLst>
              <a:gd name="connsiteX0" fmla="*/ 0 w 12585"/>
              <a:gd name="connsiteY0" fmla="*/ 0 h 1297"/>
              <a:gd name="connsiteX1" fmla="*/ 11848 w 12585"/>
              <a:gd name="connsiteY1" fmla="*/ 25 h 1297"/>
              <a:gd name="connsiteX2" fmla="*/ 12585 w 12585"/>
              <a:gd name="connsiteY2" fmla="*/ 661 h 1297"/>
              <a:gd name="connsiteX3" fmla="*/ 11848 w 12585"/>
              <a:gd name="connsiteY3" fmla="*/ 1296 h 1297"/>
              <a:gd name="connsiteX4" fmla="*/ 44 w 12585"/>
              <a:gd name="connsiteY4" fmla="*/ 1297 h 1297"/>
              <a:gd name="connsiteX5" fmla="*/ 0 w 12585"/>
              <a:gd name="connsiteY5" fmla="*/ 0 h 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84" h="1287">
                <a:moveTo>
                  <a:pt x="0" y="0"/>
                </a:moveTo>
                <a:lnTo>
                  <a:pt x="6321" y="15"/>
                </a:lnTo>
                <a:lnTo>
                  <a:pt x="6339" y="15"/>
                </a:lnTo>
                <a:lnTo>
                  <a:pt x="6356" y="15"/>
                </a:lnTo>
                <a:cubicBezTo>
                  <a:pt x="6712" y="6"/>
                  <a:pt x="6992" y="378"/>
                  <a:pt x="6983" y="623"/>
                </a:cubicBezTo>
                <a:lnTo>
                  <a:pt x="6983" y="636"/>
                </a:lnTo>
                <a:lnTo>
                  <a:pt x="6983" y="668"/>
                </a:lnTo>
                <a:lnTo>
                  <a:pt x="6984" y="685"/>
                </a:lnTo>
                <a:cubicBezTo>
                  <a:pt x="6992" y="1025"/>
                  <a:pt x="6605" y="1295"/>
                  <a:pt x="6351" y="1286"/>
                </a:cubicBezTo>
                <a:lnTo>
                  <a:pt x="6337" y="1286"/>
                </a:lnTo>
                <a:lnTo>
                  <a:pt x="0" y="1286"/>
                </a:lnTo>
                <a:lnTo>
                  <a:pt x="0" y="0"/>
                </a:lnTo>
                <a:close/>
              </a:path>
            </a:pathLst>
          </a:cu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itle 2"/>
          <p:cNvSpPr>
            <a:spLocks noGrp="1"/>
          </p:cNvSpPr>
          <p:nvPr/>
        </p:nvSpPr>
        <p:spPr>
          <a:xfrm>
            <a:off x="7776845" y="717550"/>
            <a:ext cx="4354830" cy="12846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000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Learning Objectives</a:t>
            </a:r>
            <a:br>
              <a:rPr lang="en-US" b="1" dirty="0">
                <a:latin typeface="Alright Sans" panose="00000400000000000000" charset="0"/>
                <a:cs typeface="Alright Sans" panose="00000400000000000000" charset="0"/>
              </a:rPr>
            </a:br>
            <a:endParaRPr lang="en-US" b="1" dirty="0">
              <a:latin typeface="Alright Sans" panose="00000400000000000000" charset="0"/>
              <a:cs typeface="Alright Sans" panose="00000400000000000000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1929130"/>
            <a:ext cx="8268970" cy="3409950"/>
          </a:xfrm>
        </p:spPr>
        <p:txBody>
          <a:bodyPr>
            <a:normAutofit lnSpcReduction="20000"/>
          </a:bodyPr>
          <a:lstStyle/>
          <a:p>
            <a:pPr algn="l">
              <a:lnSpc>
                <a:spcPct val="110000"/>
              </a:lnSpc>
              <a:spcAft>
                <a:spcPts val="0"/>
              </a:spcAft>
            </a:pPr>
            <a:r>
              <a:rPr lang="en-US" sz="20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Record-keeping is crucial for monitoring MMS program implementation</a:t>
            </a:r>
          </a:p>
          <a:p>
            <a:pPr algn="l">
              <a:lnSpc>
                <a:spcPct val="110000"/>
              </a:lnSpc>
              <a:spcAft>
                <a:spcPts val="0"/>
              </a:spcAft>
            </a:pPr>
            <a:r>
              <a:rPr lang="en-US" sz="20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Monitoring at health facilities helps gather, review, and validate data regularly</a:t>
            </a:r>
          </a:p>
          <a:p>
            <a:pPr algn="l">
              <a:lnSpc>
                <a:spcPct val="110000"/>
              </a:lnSpc>
              <a:spcAft>
                <a:spcPts val="0"/>
              </a:spcAft>
            </a:pPr>
            <a:r>
              <a:rPr lang="en-US" sz="20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It assesses intervention effectiveness, progress towards targets, and areas for improvement in real-time</a:t>
            </a:r>
          </a:p>
          <a:p>
            <a:pPr algn="l">
              <a:lnSpc>
                <a:spcPct val="110000"/>
              </a:lnSpc>
              <a:spcAft>
                <a:spcPts val="0"/>
              </a:spcAft>
            </a:pPr>
            <a:r>
              <a:rPr lang="en-US" sz="20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Monitoring system includes details on what data (indicators) are collected, when, how, and by whom</a:t>
            </a:r>
          </a:p>
          <a:p>
            <a:pPr algn="l">
              <a:lnSpc>
                <a:spcPct val="110000"/>
              </a:lnSpc>
              <a:spcAft>
                <a:spcPts val="0"/>
              </a:spcAft>
            </a:pPr>
            <a:r>
              <a:rPr lang="en-US" sz="20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Relevant data collection tools are used for systematic monitoring</a:t>
            </a:r>
          </a:p>
        </p:txBody>
      </p:sp>
      <p:sp>
        <p:nvSpPr>
          <p:cNvPr id="5" name="Rectangles 4"/>
          <p:cNvSpPr/>
          <p:nvPr/>
        </p:nvSpPr>
        <p:spPr>
          <a:xfrm>
            <a:off x="-6350" y="-16510"/>
            <a:ext cx="12220575" cy="1097915"/>
          </a:xfrm>
          <a:prstGeom prst="rect">
            <a:avLst/>
          </a:prstGeom>
          <a:solidFill>
            <a:srgbClr val="F15F90">
              <a:alpha val="2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83515" y="191135"/>
            <a:ext cx="3912235" cy="720090"/>
            <a:chOff x="266" y="301"/>
            <a:chExt cx="6161" cy="1134"/>
          </a:xfrm>
        </p:grpSpPr>
        <p:sp>
          <p:nvSpPr>
            <p:cNvPr id="15" name="Text Box 14"/>
            <p:cNvSpPr txBox="1"/>
            <p:nvPr/>
          </p:nvSpPr>
          <p:spPr>
            <a:xfrm>
              <a:off x="1859" y="433"/>
              <a:ext cx="4568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NATIONAL TRAINING MANUAL ON MULTIPLE MICRONUTRIENT SUPPLEMENTS (MMS) FOR FRONTLINE HEALTHCARE PROVIDERS IN NIGERIA</a:t>
              </a:r>
            </a:p>
          </p:txBody>
        </p:sp>
        <p:pic>
          <p:nvPicPr>
            <p:cNvPr id="27" name="Picture 26" descr="Coat_of_arms_of_Nigeria.sv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" y="373"/>
              <a:ext cx="1164" cy="992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667" y="301"/>
              <a:ext cx="7" cy="1135"/>
            </a:xfrm>
            <a:prstGeom prst="line">
              <a:avLst/>
            </a:prstGeom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Title 2"/>
          <p:cNvSpPr>
            <a:spLocks noGrp="1"/>
          </p:cNvSpPr>
          <p:nvPr/>
        </p:nvSpPr>
        <p:spPr>
          <a:xfrm>
            <a:off x="5784850" y="46355"/>
            <a:ext cx="6078855" cy="909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MODULE 7:</a:t>
            </a:r>
            <a:r>
              <a:rPr lang="en-US" alt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 </a:t>
            </a:r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MONITORING AND RECORD KEEPING OF MULTIPLE MICRONUTRIENT SUPPLEMENTS (MMS)</a:t>
            </a:r>
          </a:p>
          <a:p>
            <a:pPr algn="r"/>
            <a:endParaRPr lang="en-US" sz="1600" dirty="0">
              <a:solidFill>
                <a:srgbClr val="F15F9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Freeform 16"/>
          <p:cNvSpPr/>
          <p:nvPr/>
        </p:nvSpPr>
        <p:spPr>
          <a:xfrm flipH="1">
            <a:off x="7893443" y="648780"/>
            <a:ext cx="4320782" cy="985497"/>
          </a:xfrm>
          <a:custGeom>
            <a:avLst/>
            <a:gdLst>
              <a:gd name="connsiteX0" fmla="*/ 0 w 12585"/>
              <a:gd name="connsiteY0" fmla="*/ 0 h 1297"/>
              <a:gd name="connsiteX1" fmla="*/ 11848 w 12585"/>
              <a:gd name="connsiteY1" fmla="*/ 25 h 1297"/>
              <a:gd name="connsiteX2" fmla="*/ 12585 w 12585"/>
              <a:gd name="connsiteY2" fmla="*/ 661 h 1297"/>
              <a:gd name="connsiteX3" fmla="*/ 11848 w 12585"/>
              <a:gd name="connsiteY3" fmla="*/ 1296 h 1297"/>
              <a:gd name="connsiteX4" fmla="*/ 44 w 12585"/>
              <a:gd name="connsiteY4" fmla="*/ 1297 h 1297"/>
              <a:gd name="connsiteX5" fmla="*/ 0 w 12585"/>
              <a:gd name="connsiteY5" fmla="*/ 0 h 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05" h="1552">
                <a:moveTo>
                  <a:pt x="0" y="0"/>
                </a:moveTo>
                <a:lnTo>
                  <a:pt x="5956" y="13"/>
                </a:lnTo>
                <a:lnTo>
                  <a:pt x="5979" y="13"/>
                </a:lnTo>
                <a:lnTo>
                  <a:pt x="6001" y="13"/>
                </a:lnTo>
                <a:cubicBezTo>
                  <a:pt x="6456" y="4"/>
                  <a:pt x="6815" y="453"/>
                  <a:pt x="6804" y="749"/>
                </a:cubicBezTo>
                <a:lnTo>
                  <a:pt x="6804" y="765"/>
                </a:lnTo>
                <a:lnTo>
                  <a:pt x="6804" y="783"/>
                </a:lnTo>
                <a:lnTo>
                  <a:pt x="6804" y="804"/>
                </a:lnTo>
                <a:lnTo>
                  <a:pt x="6804" y="824"/>
                </a:lnTo>
                <a:cubicBezTo>
                  <a:pt x="6815" y="1235"/>
                  <a:pt x="6320" y="1561"/>
                  <a:pt x="5994" y="1552"/>
                </a:cubicBezTo>
                <a:lnTo>
                  <a:pt x="5976" y="1552"/>
                </a:lnTo>
                <a:lnTo>
                  <a:pt x="5956" y="1551"/>
                </a:lnTo>
                <a:lnTo>
                  <a:pt x="0" y="1552"/>
                </a:lnTo>
                <a:lnTo>
                  <a:pt x="0" y="0"/>
                </a:lnTo>
                <a:close/>
              </a:path>
            </a:pathLst>
          </a:cu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Title 2"/>
          <p:cNvSpPr>
            <a:spLocks noGrp="1"/>
          </p:cNvSpPr>
          <p:nvPr/>
        </p:nvSpPr>
        <p:spPr>
          <a:xfrm>
            <a:off x="8010525" y="644525"/>
            <a:ext cx="3867150" cy="1009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Monitoring and </a:t>
            </a:r>
          </a:p>
          <a:p>
            <a:pPr algn="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Reporting of MMS</a:t>
            </a:r>
            <a:endParaRPr lang="en-US" sz="4285" b="1" dirty="0">
              <a:solidFill>
                <a:schemeClr val="bg1"/>
              </a:solidFill>
              <a:latin typeface="Alright Sans" panose="00000400000000000000" charset="0"/>
              <a:cs typeface="Alright Sans" panose="00000400000000000000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2131695"/>
            <a:ext cx="5181600" cy="370459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Aft>
                <a:spcPts val="0"/>
              </a:spcAft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MMS data reporting should follow the NHMIS pathway</a:t>
            </a:r>
          </a:p>
          <a:p>
            <a:pPr algn="l">
              <a:lnSpc>
                <a:spcPct val="100000"/>
              </a:lnSpc>
              <a:spcAft>
                <a:spcPts val="0"/>
              </a:spcAft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Data is collected and collated at the health facility</a:t>
            </a:r>
          </a:p>
          <a:p>
            <a:pPr algn="l">
              <a:lnSpc>
                <a:spcPct val="100000"/>
              </a:lnSpc>
              <a:spcAft>
                <a:spcPts val="0"/>
              </a:spcAft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It is then transmitted to the national DHIS platform</a:t>
            </a:r>
          </a:p>
          <a:p>
            <a:pPr algn="l">
              <a:lnSpc>
                <a:spcPct val="100000"/>
              </a:lnSpc>
              <a:spcAft>
                <a:spcPts val="0"/>
              </a:spcAft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Reporting ensures accurate tracking and integration into the national health system</a:t>
            </a:r>
          </a:p>
        </p:txBody>
      </p:sp>
      <p:pic>
        <p:nvPicPr>
          <p:cNvPr id="7" name="image1.png"/>
          <p:cNvPicPr>
            <a:picLocks noGrp="1"/>
          </p:cNvPicPr>
          <p:nvPr>
            <p:ph sz="half" idx="2"/>
          </p:nvPr>
        </p:nvPicPr>
        <p:blipFill>
          <a:blip r:embed="rId2">
            <a:lum/>
          </a:blip>
          <a:srcRect/>
          <a:stretch>
            <a:fillRect/>
          </a:stretch>
        </p:blipFill>
        <p:spPr>
          <a:xfrm>
            <a:off x="5864225" y="1588135"/>
            <a:ext cx="6248400" cy="4364990"/>
          </a:xfrm>
          <a:prstGeom prst="rect">
            <a:avLst/>
          </a:prstGeom>
          <a:noFill/>
          <a:ln>
            <a:noFill/>
            <a:prstDash val="solid"/>
          </a:ln>
        </p:spPr>
      </p:pic>
      <p:sp>
        <p:nvSpPr>
          <p:cNvPr id="8" name="TextBox 7"/>
          <p:cNvSpPr txBox="1"/>
          <p:nvPr/>
        </p:nvSpPr>
        <p:spPr>
          <a:xfrm>
            <a:off x="6251575" y="6126480"/>
            <a:ext cx="55772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000000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</a:t>
            </a:r>
            <a:r>
              <a:rPr lang="en-GB" sz="1200" b="1" dirty="0">
                <a:solidFill>
                  <a:srgbClr val="00000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eporting pathway from the health facility to the NHMIS, DHIS platform</a:t>
            </a:r>
            <a:endParaRPr lang="en-US" sz="1200" b="1" dirty="0">
              <a:effectLst/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endParaRPr lang="en-US" sz="1200" dirty="0">
              <a:latin typeface="Alright Sans" panose="00000400000000000000" charset="0"/>
              <a:cs typeface="Alright Sans" panose="00000400000000000000" charset="0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-6350" y="-16510"/>
            <a:ext cx="12220575" cy="1097915"/>
          </a:xfrm>
          <a:prstGeom prst="rect">
            <a:avLst/>
          </a:prstGeom>
          <a:solidFill>
            <a:srgbClr val="F15F90">
              <a:alpha val="2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83515" y="191135"/>
            <a:ext cx="3912235" cy="720090"/>
            <a:chOff x="266" y="301"/>
            <a:chExt cx="6161" cy="1134"/>
          </a:xfrm>
        </p:grpSpPr>
        <p:sp>
          <p:nvSpPr>
            <p:cNvPr id="15" name="Text Box 14"/>
            <p:cNvSpPr txBox="1"/>
            <p:nvPr/>
          </p:nvSpPr>
          <p:spPr>
            <a:xfrm>
              <a:off x="1859" y="433"/>
              <a:ext cx="4568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NATIONAL TRAINING MANUAL ON MULTIPLE MICRONUTRIENT SUPPLEMENTS (MMS) FOR FRONTLINE HEALTHCARE PROVIDERS IN NIGERIA</a:t>
              </a:r>
            </a:p>
          </p:txBody>
        </p:sp>
        <p:pic>
          <p:nvPicPr>
            <p:cNvPr id="27" name="Picture 26" descr="Coat_of_arms_of_Nigeria.sv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6" y="373"/>
              <a:ext cx="1164" cy="992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667" y="301"/>
              <a:ext cx="7" cy="1135"/>
            </a:xfrm>
            <a:prstGeom prst="line">
              <a:avLst/>
            </a:prstGeom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Title 2"/>
          <p:cNvSpPr>
            <a:spLocks noGrp="1"/>
          </p:cNvSpPr>
          <p:nvPr/>
        </p:nvSpPr>
        <p:spPr>
          <a:xfrm>
            <a:off x="5784850" y="46355"/>
            <a:ext cx="6078855" cy="909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MODULE 7:</a:t>
            </a:r>
            <a:r>
              <a:rPr lang="en-US" alt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 </a:t>
            </a:r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MONITORING AND RECORD KEEPING OF MULTIPLE MICRONUTRIENT SUPPLEMENTS (MMS)</a:t>
            </a:r>
          </a:p>
          <a:p>
            <a:pPr algn="r"/>
            <a:endParaRPr lang="en-US" sz="1600" dirty="0">
              <a:solidFill>
                <a:srgbClr val="F15F9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Freeform 11"/>
          <p:cNvSpPr/>
          <p:nvPr/>
        </p:nvSpPr>
        <p:spPr>
          <a:xfrm flipH="1">
            <a:off x="8455660" y="644525"/>
            <a:ext cx="3758565" cy="692150"/>
          </a:xfrm>
          <a:custGeom>
            <a:avLst/>
            <a:gdLst>
              <a:gd name="connsiteX0" fmla="*/ 0 w 12585"/>
              <a:gd name="connsiteY0" fmla="*/ 0 h 1297"/>
              <a:gd name="connsiteX1" fmla="*/ 11848 w 12585"/>
              <a:gd name="connsiteY1" fmla="*/ 25 h 1297"/>
              <a:gd name="connsiteX2" fmla="*/ 12585 w 12585"/>
              <a:gd name="connsiteY2" fmla="*/ 661 h 1297"/>
              <a:gd name="connsiteX3" fmla="*/ 11848 w 12585"/>
              <a:gd name="connsiteY3" fmla="*/ 1296 h 1297"/>
              <a:gd name="connsiteX4" fmla="*/ 44 w 12585"/>
              <a:gd name="connsiteY4" fmla="*/ 1297 h 1297"/>
              <a:gd name="connsiteX5" fmla="*/ 0 w 12585"/>
              <a:gd name="connsiteY5" fmla="*/ 0 h 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84" h="1287">
                <a:moveTo>
                  <a:pt x="0" y="0"/>
                </a:moveTo>
                <a:lnTo>
                  <a:pt x="6321" y="15"/>
                </a:lnTo>
                <a:lnTo>
                  <a:pt x="6339" y="15"/>
                </a:lnTo>
                <a:lnTo>
                  <a:pt x="6356" y="15"/>
                </a:lnTo>
                <a:cubicBezTo>
                  <a:pt x="6712" y="6"/>
                  <a:pt x="6992" y="378"/>
                  <a:pt x="6983" y="623"/>
                </a:cubicBezTo>
                <a:lnTo>
                  <a:pt x="6983" y="636"/>
                </a:lnTo>
                <a:lnTo>
                  <a:pt x="6983" y="668"/>
                </a:lnTo>
                <a:lnTo>
                  <a:pt x="6984" y="685"/>
                </a:lnTo>
                <a:cubicBezTo>
                  <a:pt x="6992" y="1025"/>
                  <a:pt x="6605" y="1295"/>
                  <a:pt x="6351" y="1286"/>
                </a:cubicBezTo>
                <a:lnTo>
                  <a:pt x="6337" y="1286"/>
                </a:lnTo>
                <a:lnTo>
                  <a:pt x="0" y="1286"/>
                </a:lnTo>
                <a:lnTo>
                  <a:pt x="0" y="0"/>
                </a:lnTo>
                <a:close/>
              </a:path>
            </a:pathLst>
          </a:cu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itle 2"/>
          <p:cNvSpPr>
            <a:spLocks noGrp="1"/>
          </p:cNvSpPr>
          <p:nvPr/>
        </p:nvSpPr>
        <p:spPr>
          <a:xfrm>
            <a:off x="8615045" y="843280"/>
            <a:ext cx="3529330" cy="1009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000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Reporting MMS</a:t>
            </a:r>
            <a:br>
              <a:rPr lang="en-US" b="1" dirty="0">
                <a:latin typeface="Alright Sans" panose="00000400000000000000" charset="0"/>
                <a:cs typeface="Alright Sans" panose="00000400000000000000" charset="0"/>
              </a:rPr>
            </a:br>
            <a:endParaRPr lang="en-US" b="1" dirty="0">
              <a:latin typeface="Alright Sans" panose="00000400000000000000" charset="0"/>
              <a:cs typeface="Alright Sans" panose="00000400000000000000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 flipH="1">
            <a:off x="6881115" y="644531"/>
            <a:ext cx="5333110" cy="816373"/>
          </a:xfrm>
          <a:custGeom>
            <a:avLst/>
            <a:gdLst>
              <a:gd name="connsiteX0" fmla="*/ 0 w 12585"/>
              <a:gd name="connsiteY0" fmla="*/ 0 h 1297"/>
              <a:gd name="connsiteX1" fmla="*/ 11848 w 12585"/>
              <a:gd name="connsiteY1" fmla="*/ 25 h 1297"/>
              <a:gd name="connsiteX2" fmla="*/ 12585 w 12585"/>
              <a:gd name="connsiteY2" fmla="*/ 661 h 1297"/>
              <a:gd name="connsiteX3" fmla="*/ 11848 w 12585"/>
              <a:gd name="connsiteY3" fmla="*/ 1296 h 1297"/>
              <a:gd name="connsiteX4" fmla="*/ 44 w 12585"/>
              <a:gd name="connsiteY4" fmla="*/ 1297 h 1297"/>
              <a:gd name="connsiteX5" fmla="*/ 0 w 12585"/>
              <a:gd name="connsiteY5" fmla="*/ 0 h 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99" h="1286">
                <a:moveTo>
                  <a:pt x="1415" y="0"/>
                </a:moveTo>
                <a:lnTo>
                  <a:pt x="7736" y="15"/>
                </a:lnTo>
                <a:lnTo>
                  <a:pt x="7771" y="15"/>
                </a:lnTo>
                <a:lnTo>
                  <a:pt x="7787" y="15"/>
                </a:lnTo>
                <a:cubicBezTo>
                  <a:pt x="8135" y="10"/>
                  <a:pt x="8406" y="397"/>
                  <a:pt x="8398" y="611"/>
                </a:cubicBezTo>
                <a:lnTo>
                  <a:pt x="8398" y="623"/>
                </a:lnTo>
                <a:lnTo>
                  <a:pt x="8398" y="668"/>
                </a:lnTo>
                <a:lnTo>
                  <a:pt x="8399" y="685"/>
                </a:lnTo>
                <a:lnTo>
                  <a:pt x="8399" y="701"/>
                </a:lnTo>
                <a:cubicBezTo>
                  <a:pt x="8402" y="1033"/>
                  <a:pt x="7999" y="1294"/>
                  <a:pt x="7778" y="1286"/>
                </a:cubicBezTo>
                <a:lnTo>
                  <a:pt x="7766" y="1285"/>
                </a:lnTo>
                <a:lnTo>
                  <a:pt x="6376" y="1285"/>
                </a:lnTo>
                <a:lnTo>
                  <a:pt x="6375" y="1285"/>
                </a:lnTo>
                <a:lnTo>
                  <a:pt x="6363" y="1286"/>
                </a:lnTo>
                <a:lnTo>
                  <a:pt x="6351" y="1285"/>
                </a:lnTo>
                <a:lnTo>
                  <a:pt x="0" y="1285"/>
                </a:lnTo>
                <a:lnTo>
                  <a:pt x="0" y="0"/>
                </a:lnTo>
                <a:lnTo>
                  <a:pt x="1415" y="3"/>
                </a:lnTo>
                <a:lnTo>
                  <a:pt x="1415" y="0"/>
                </a:lnTo>
                <a:close/>
              </a:path>
            </a:pathLst>
          </a:cu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66825" y="1854835"/>
            <a:ext cx="9657715" cy="3336290"/>
          </a:xfrm>
        </p:spPr>
        <p:txBody>
          <a:bodyPr>
            <a:normAutofit lnSpcReduction="1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100" b="1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What are the expected data to report?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2100" b="1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Number of pregnant women who received MMS</a:t>
            </a: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Number of tablets of MMS received</a:t>
            </a: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Number of pregnant women who received Nutrition counselling service</a:t>
            </a: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Number of pregnant women who were tested for </a:t>
            </a:r>
            <a:r>
              <a:rPr lang="en-US" sz="2100" dirty="0" err="1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anaemia</a:t>
            </a:r>
            <a:endParaRPr lang="en-US" sz="2100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Number of pregnant women who utilized more than one form of multiple micronutrient supplements</a:t>
            </a:r>
          </a:p>
          <a:p>
            <a:pPr algn="l">
              <a:lnSpc>
                <a:spcPct val="150000"/>
              </a:lnSpc>
            </a:pPr>
            <a:endParaRPr lang="en-US" sz="2100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-6350" y="-16510"/>
            <a:ext cx="12220575" cy="1097915"/>
          </a:xfrm>
          <a:prstGeom prst="rect">
            <a:avLst/>
          </a:prstGeom>
          <a:solidFill>
            <a:srgbClr val="F15F90">
              <a:alpha val="2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83515" y="191135"/>
            <a:ext cx="3912235" cy="720090"/>
            <a:chOff x="266" y="301"/>
            <a:chExt cx="6161" cy="1134"/>
          </a:xfrm>
        </p:grpSpPr>
        <p:sp>
          <p:nvSpPr>
            <p:cNvPr id="15" name="Text Box 14"/>
            <p:cNvSpPr txBox="1"/>
            <p:nvPr/>
          </p:nvSpPr>
          <p:spPr>
            <a:xfrm>
              <a:off x="1859" y="433"/>
              <a:ext cx="4568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NATIONAL TRAINING MANUAL ON MULTIPLE MICRONUTRIENT SUPPLEMENTS (MMS) FOR FRONTLINE HEALTHCARE PROVIDERS IN NIGERIA</a:t>
              </a:r>
            </a:p>
          </p:txBody>
        </p:sp>
        <p:pic>
          <p:nvPicPr>
            <p:cNvPr id="27" name="Picture 26" descr="Coat_of_arms_of_Nigeria.sv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" y="373"/>
              <a:ext cx="1164" cy="992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667" y="301"/>
              <a:ext cx="7" cy="1135"/>
            </a:xfrm>
            <a:prstGeom prst="line">
              <a:avLst/>
            </a:prstGeom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Title 2"/>
          <p:cNvSpPr>
            <a:spLocks noGrp="1"/>
          </p:cNvSpPr>
          <p:nvPr/>
        </p:nvSpPr>
        <p:spPr>
          <a:xfrm>
            <a:off x="5784850" y="46355"/>
            <a:ext cx="6078855" cy="909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MODULE 7:</a:t>
            </a:r>
            <a:r>
              <a:rPr lang="en-US" alt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 </a:t>
            </a:r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MONITORING AND RECORD KEEPING OF MULTIPLE MICRONUTRIENT SUPPLEMENTS (MMS)</a:t>
            </a:r>
          </a:p>
          <a:p>
            <a:pPr algn="r"/>
            <a:endParaRPr lang="en-US" sz="1600" dirty="0">
              <a:solidFill>
                <a:srgbClr val="F15F9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itle 2"/>
          <p:cNvSpPr>
            <a:spLocks noGrp="1"/>
          </p:cNvSpPr>
          <p:nvPr/>
        </p:nvSpPr>
        <p:spPr>
          <a:xfrm>
            <a:off x="7017385" y="770255"/>
            <a:ext cx="5097145" cy="1009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Reporting MMS (Cont’d)</a:t>
            </a:r>
            <a:br>
              <a:rPr lang="en-US" b="1" dirty="0">
                <a:latin typeface="Alright Sans" panose="00000400000000000000" charset="0"/>
                <a:cs typeface="Alright Sans" panose="00000400000000000000" charset="0"/>
              </a:rPr>
            </a:br>
            <a:endParaRPr lang="en-US" b="1" dirty="0">
              <a:latin typeface="Alright Sans" panose="00000400000000000000" charset="0"/>
              <a:cs typeface="Alright Sans" panose="00000400000000000000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7595" y="1767205"/>
            <a:ext cx="9436735" cy="352488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100" b="1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Additional Data Elements to Capture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100" b="1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lphaLcPeriod"/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Opening balance at the beginning of the month</a:t>
            </a:r>
          </a:p>
          <a:p>
            <a:pPr marL="342900" indent="-342900">
              <a:lnSpc>
                <a:spcPct val="100000"/>
              </a:lnSpc>
              <a:buFont typeface="+mj-lt"/>
              <a:buAutoNum type="alphaLcPeriod"/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Quantity received from the 1st to the end of the month</a:t>
            </a:r>
          </a:p>
          <a:p>
            <a:pPr marL="342900" indent="-342900">
              <a:lnSpc>
                <a:spcPct val="100000"/>
              </a:lnSpc>
              <a:buFont typeface="+mj-lt"/>
              <a:buAutoNum type="alphaLcPeriod"/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Quantity given to pregnant women from the 1st to the end of the month</a:t>
            </a:r>
          </a:p>
          <a:p>
            <a:pPr marL="342900" indent="-342900">
              <a:lnSpc>
                <a:spcPct val="100000"/>
              </a:lnSpc>
              <a:buFont typeface="+mj-lt"/>
              <a:buAutoNum type="alphaLcPeriod"/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Balance of commodities at month-end</a:t>
            </a:r>
          </a:p>
          <a:p>
            <a:pPr marL="342900" indent="-342900">
              <a:lnSpc>
                <a:spcPct val="100000"/>
              </a:lnSpc>
              <a:buFont typeface="+mj-lt"/>
              <a:buAutoNum type="alphaLcPeriod"/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Expiration date of the commodities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100" b="1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All items (a-e) are recorded on the Inventory Control Card (ICC)</a:t>
            </a:r>
          </a:p>
          <a:p>
            <a:pPr algn="just">
              <a:lnSpc>
                <a:spcPct val="150000"/>
              </a:lnSpc>
            </a:pPr>
            <a:endParaRPr lang="en-US" sz="2100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-6350" y="-16510"/>
            <a:ext cx="12220575" cy="1097915"/>
          </a:xfrm>
          <a:prstGeom prst="rect">
            <a:avLst/>
          </a:prstGeom>
          <a:solidFill>
            <a:srgbClr val="F15F90">
              <a:alpha val="2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83515" y="191135"/>
            <a:ext cx="3912235" cy="720090"/>
            <a:chOff x="266" y="301"/>
            <a:chExt cx="6161" cy="1134"/>
          </a:xfrm>
        </p:grpSpPr>
        <p:sp>
          <p:nvSpPr>
            <p:cNvPr id="15" name="Text Box 14"/>
            <p:cNvSpPr txBox="1"/>
            <p:nvPr/>
          </p:nvSpPr>
          <p:spPr>
            <a:xfrm>
              <a:off x="1859" y="433"/>
              <a:ext cx="4568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NATIONAL TRAINING MANUAL ON MULTIPLE MICRONUTRIENT SUPPLEMENTS (MMS) FOR FRONTLINE HEALTHCARE PROVIDERS IN NIGERIA</a:t>
              </a:r>
            </a:p>
          </p:txBody>
        </p:sp>
        <p:pic>
          <p:nvPicPr>
            <p:cNvPr id="27" name="Picture 26" descr="Coat_of_arms_of_Nigeria.sv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" y="373"/>
              <a:ext cx="1164" cy="992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667" y="301"/>
              <a:ext cx="7" cy="1135"/>
            </a:xfrm>
            <a:prstGeom prst="line">
              <a:avLst/>
            </a:prstGeom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Title 2"/>
          <p:cNvSpPr>
            <a:spLocks noGrp="1"/>
          </p:cNvSpPr>
          <p:nvPr/>
        </p:nvSpPr>
        <p:spPr>
          <a:xfrm>
            <a:off x="5784850" y="46355"/>
            <a:ext cx="6078855" cy="909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MODULE 7:</a:t>
            </a:r>
            <a:r>
              <a:rPr lang="en-US" alt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 </a:t>
            </a:r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MONITORING AND RECORD KEEPING OF MULTIPLE MICRONUTRIENT SUPPLEMENTS (MMS)</a:t>
            </a:r>
          </a:p>
          <a:p>
            <a:pPr algn="r"/>
            <a:endParaRPr lang="en-US" sz="1600" dirty="0">
              <a:solidFill>
                <a:srgbClr val="F15F9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Freeform 7"/>
          <p:cNvSpPr/>
          <p:nvPr/>
        </p:nvSpPr>
        <p:spPr>
          <a:xfrm flipH="1">
            <a:off x="6881115" y="644531"/>
            <a:ext cx="5333110" cy="816373"/>
          </a:xfrm>
          <a:custGeom>
            <a:avLst/>
            <a:gdLst>
              <a:gd name="connsiteX0" fmla="*/ 0 w 12585"/>
              <a:gd name="connsiteY0" fmla="*/ 0 h 1297"/>
              <a:gd name="connsiteX1" fmla="*/ 11848 w 12585"/>
              <a:gd name="connsiteY1" fmla="*/ 25 h 1297"/>
              <a:gd name="connsiteX2" fmla="*/ 12585 w 12585"/>
              <a:gd name="connsiteY2" fmla="*/ 661 h 1297"/>
              <a:gd name="connsiteX3" fmla="*/ 11848 w 12585"/>
              <a:gd name="connsiteY3" fmla="*/ 1296 h 1297"/>
              <a:gd name="connsiteX4" fmla="*/ 44 w 12585"/>
              <a:gd name="connsiteY4" fmla="*/ 1297 h 1297"/>
              <a:gd name="connsiteX5" fmla="*/ 0 w 12585"/>
              <a:gd name="connsiteY5" fmla="*/ 0 h 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99" h="1286">
                <a:moveTo>
                  <a:pt x="1415" y="0"/>
                </a:moveTo>
                <a:lnTo>
                  <a:pt x="7736" y="15"/>
                </a:lnTo>
                <a:lnTo>
                  <a:pt x="7771" y="15"/>
                </a:lnTo>
                <a:lnTo>
                  <a:pt x="7787" y="15"/>
                </a:lnTo>
                <a:cubicBezTo>
                  <a:pt x="8135" y="10"/>
                  <a:pt x="8406" y="397"/>
                  <a:pt x="8398" y="611"/>
                </a:cubicBezTo>
                <a:lnTo>
                  <a:pt x="8398" y="623"/>
                </a:lnTo>
                <a:lnTo>
                  <a:pt x="8398" y="668"/>
                </a:lnTo>
                <a:lnTo>
                  <a:pt x="8399" y="685"/>
                </a:lnTo>
                <a:lnTo>
                  <a:pt x="8399" y="701"/>
                </a:lnTo>
                <a:cubicBezTo>
                  <a:pt x="8402" y="1033"/>
                  <a:pt x="7999" y="1294"/>
                  <a:pt x="7778" y="1286"/>
                </a:cubicBezTo>
                <a:lnTo>
                  <a:pt x="7766" y="1285"/>
                </a:lnTo>
                <a:lnTo>
                  <a:pt x="6376" y="1285"/>
                </a:lnTo>
                <a:lnTo>
                  <a:pt x="6375" y="1285"/>
                </a:lnTo>
                <a:lnTo>
                  <a:pt x="6363" y="1286"/>
                </a:lnTo>
                <a:lnTo>
                  <a:pt x="6351" y="1285"/>
                </a:lnTo>
                <a:lnTo>
                  <a:pt x="0" y="1285"/>
                </a:lnTo>
                <a:lnTo>
                  <a:pt x="0" y="0"/>
                </a:lnTo>
                <a:lnTo>
                  <a:pt x="1415" y="3"/>
                </a:lnTo>
                <a:lnTo>
                  <a:pt x="1415" y="0"/>
                </a:lnTo>
                <a:close/>
              </a:path>
            </a:pathLst>
          </a:cu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itle 2"/>
          <p:cNvSpPr>
            <a:spLocks noGrp="1"/>
          </p:cNvSpPr>
          <p:nvPr/>
        </p:nvSpPr>
        <p:spPr>
          <a:xfrm>
            <a:off x="7017385" y="770255"/>
            <a:ext cx="5097145" cy="1009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Reporting MMS (Cont’d)</a:t>
            </a:r>
            <a:br>
              <a:rPr lang="en-US" b="1" dirty="0">
                <a:latin typeface="Alright Sans" panose="00000400000000000000" charset="0"/>
                <a:cs typeface="Alright Sans" panose="00000400000000000000" charset="0"/>
              </a:rPr>
            </a:br>
            <a:endParaRPr lang="en-US" b="1" dirty="0">
              <a:latin typeface="Alright Sans" panose="00000400000000000000" charset="0"/>
              <a:cs typeface="Alright Sans" panose="00000400000000000000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7595" y="1949450"/>
            <a:ext cx="6231890" cy="3413125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100" b="1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Data Reporting Tools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2100" b="1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ANC Register</a:t>
            </a: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GMP Register</a:t>
            </a: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Monthly Summary Form</a:t>
            </a: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Inventory Control Card (ICC)</a:t>
            </a:r>
          </a:p>
          <a:p>
            <a:pPr algn="l">
              <a:lnSpc>
                <a:spcPct val="100000"/>
              </a:lnSpc>
            </a:pPr>
            <a:r>
              <a:rPr lang="en-GB" sz="2100" b="0" i="0" u="none" strike="noStrike" dirty="0"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General attendance Register</a:t>
            </a:r>
          </a:p>
          <a:p>
            <a:pPr algn="l">
              <a:lnSpc>
                <a:spcPct val="150000"/>
              </a:lnSpc>
            </a:pPr>
            <a:endParaRPr lang="en-US" sz="2100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-6350" y="-16510"/>
            <a:ext cx="12220575" cy="1097915"/>
          </a:xfrm>
          <a:prstGeom prst="rect">
            <a:avLst/>
          </a:prstGeom>
          <a:solidFill>
            <a:srgbClr val="F15F90">
              <a:alpha val="2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83515" y="191135"/>
            <a:ext cx="3912235" cy="720090"/>
            <a:chOff x="266" y="301"/>
            <a:chExt cx="6161" cy="1134"/>
          </a:xfrm>
        </p:grpSpPr>
        <p:sp>
          <p:nvSpPr>
            <p:cNvPr id="15" name="Text Box 14"/>
            <p:cNvSpPr txBox="1"/>
            <p:nvPr/>
          </p:nvSpPr>
          <p:spPr>
            <a:xfrm>
              <a:off x="1859" y="433"/>
              <a:ext cx="4568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NATIONAL TRAINING MANUAL ON MULTIPLE MICRONUTRIENT SUPPLEMENTS (MMS) FOR FRONTLINE HEALTHCARE PROVIDERS IN NIGERIA</a:t>
              </a:r>
            </a:p>
          </p:txBody>
        </p:sp>
        <p:pic>
          <p:nvPicPr>
            <p:cNvPr id="27" name="Picture 26" descr="Coat_of_arms_of_Nigeria.sv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" y="373"/>
              <a:ext cx="1164" cy="992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667" y="301"/>
              <a:ext cx="7" cy="1135"/>
            </a:xfrm>
            <a:prstGeom prst="line">
              <a:avLst/>
            </a:prstGeom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Title 2"/>
          <p:cNvSpPr>
            <a:spLocks noGrp="1"/>
          </p:cNvSpPr>
          <p:nvPr/>
        </p:nvSpPr>
        <p:spPr>
          <a:xfrm>
            <a:off x="5784850" y="46355"/>
            <a:ext cx="6078855" cy="909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MODULE 7:</a:t>
            </a:r>
            <a:r>
              <a:rPr lang="en-US" alt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 </a:t>
            </a:r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MONITORING AND RECORD KEEPING OF MULTIPLE MICRONUTRIENT SUPPLEMENTS (MMS)</a:t>
            </a:r>
          </a:p>
          <a:p>
            <a:pPr algn="r"/>
            <a:endParaRPr lang="en-US" sz="1600" dirty="0">
              <a:solidFill>
                <a:srgbClr val="F15F9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Freeform 7"/>
          <p:cNvSpPr/>
          <p:nvPr/>
        </p:nvSpPr>
        <p:spPr>
          <a:xfrm flipH="1">
            <a:off x="6881115" y="644531"/>
            <a:ext cx="5333110" cy="816373"/>
          </a:xfrm>
          <a:custGeom>
            <a:avLst/>
            <a:gdLst>
              <a:gd name="connsiteX0" fmla="*/ 0 w 12585"/>
              <a:gd name="connsiteY0" fmla="*/ 0 h 1297"/>
              <a:gd name="connsiteX1" fmla="*/ 11848 w 12585"/>
              <a:gd name="connsiteY1" fmla="*/ 25 h 1297"/>
              <a:gd name="connsiteX2" fmla="*/ 12585 w 12585"/>
              <a:gd name="connsiteY2" fmla="*/ 661 h 1297"/>
              <a:gd name="connsiteX3" fmla="*/ 11848 w 12585"/>
              <a:gd name="connsiteY3" fmla="*/ 1296 h 1297"/>
              <a:gd name="connsiteX4" fmla="*/ 44 w 12585"/>
              <a:gd name="connsiteY4" fmla="*/ 1297 h 1297"/>
              <a:gd name="connsiteX5" fmla="*/ 0 w 12585"/>
              <a:gd name="connsiteY5" fmla="*/ 0 h 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99" h="1286">
                <a:moveTo>
                  <a:pt x="1415" y="0"/>
                </a:moveTo>
                <a:lnTo>
                  <a:pt x="7736" y="15"/>
                </a:lnTo>
                <a:lnTo>
                  <a:pt x="7771" y="15"/>
                </a:lnTo>
                <a:lnTo>
                  <a:pt x="7787" y="15"/>
                </a:lnTo>
                <a:cubicBezTo>
                  <a:pt x="8135" y="10"/>
                  <a:pt x="8406" y="397"/>
                  <a:pt x="8398" y="611"/>
                </a:cubicBezTo>
                <a:lnTo>
                  <a:pt x="8398" y="623"/>
                </a:lnTo>
                <a:lnTo>
                  <a:pt x="8398" y="668"/>
                </a:lnTo>
                <a:lnTo>
                  <a:pt x="8399" y="685"/>
                </a:lnTo>
                <a:lnTo>
                  <a:pt x="8399" y="701"/>
                </a:lnTo>
                <a:cubicBezTo>
                  <a:pt x="8402" y="1033"/>
                  <a:pt x="7999" y="1294"/>
                  <a:pt x="7778" y="1286"/>
                </a:cubicBezTo>
                <a:lnTo>
                  <a:pt x="7766" y="1285"/>
                </a:lnTo>
                <a:lnTo>
                  <a:pt x="6376" y="1285"/>
                </a:lnTo>
                <a:lnTo>
                  <a:pt x="6375" y="1285"/>
                </a:lnTo>
                <a:lnTo>
                  <a:pt x="6363" y="1286"/>
                </a:lnTo>
                <a:lnTo>
                  <a:pt x="6351" y="1285"/>
                </a:lnTo>
                <a:lnTo>
                  <a:pt x="0" y="1285"/>
                </a:lnTo>
                <a:lnTo>
                  <a:pt x="0" y="0"/>
                </a:lnTo>
                <a:lnTo>
                  <a:pt x="1415" y="3"/>
                </a:lnTo>
                <a:lnTo>
                  <a:pt x="1415" y="0"/>
                </a:lnTo>
                <a:close/>
              </a:path>
            </a:pathLst>
          </a:cu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itle 2"/>
          <p:cNvSpPr>
            <a:spLocks noGrp="1"/>
          </p:cNvSpPr>
          <p:nvPr/>
        </p:nvSpPr>
        <p:spPr>
          <a:xfrm>
            <a:off x="7017385" y="770255"/>
            <a:ext cx="5097145" cy="1009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Reporting MMS (Cont’d)</a:t>
            </a:r>
            <a:br>
              <a:rPr lang="en-US" b="1" dirty="0">
                <a:latin typeface="Alright Sans" panose="00000400000000000000" charset="0"/>
                <a:cs typeface="Alright Sans" panose="00000400000000000000" charset="0"/>
              </a:rPr>
            </a:br>
            <a:endParaRPr lang="en-US" b="1" dirty="0">
              <a:latin typeface="Alright Sans" panose="00000400000000000000" charset="0"/>
              <a:cs typeface="Alright Sans" panose="00000400000000000000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7595" y="2097405"/>
            <a:ext cx="7059295" cy="3082925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100" b="1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Data Collection Responsibilities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2100" b="1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The Record, M&amp;E or logistics officers handle nutrition commodity data</a:t>
            </a: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Responsibilities include data entry, reporting, and documentation at the facility level</a:t>
            </a:r>
          </a:p>
          <a:p>
            <a:pPr algn="l">
              <a:lnSpc>
                <a:spcPct val="100000"/>
              </a:lnSpc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Reports are submitted to the LGA M&amp;E, then to the State and Federal levels at the end of the month</a:t>
            </a:r>
          </a:p>
        </p:txBody>
      </p:sp>
      <p:sp>
        <p:nvSpPr>
          <p:cNvPr id="5" name="Rectangles 4"/>
          <p:cNvSpPr/>
          <p:nvPr/>
        </p:nvSpPr>
        <p:spPr>
          <a:xfrm>
            <a:off x="-6350" y="-16510"/>
            <a:ext cx="12220575" cy="1097915"/>
          </a:xfrm>
          <a:prstGeom prst="rect">
            <a:avLst/>
          </a:prstGeom>
          <a:solidFill>
            <a:srgbClr val="F15F90">
              <a:alpha val="2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83515" y="191135"/>
            <a:ext cx="3912235" cy="720090"/>
            <a:chOff x="266" y="301"/>
            <a:chExt cx="6161" cy="1134"/>
          </a:xfrm>
        </p:grpSpPr>
        <p:sp>
          <p:nvSpPr>
            <p:cNvPr id="15" name="Text Box 14"/>
            <p:cNvSpPr txBox="1"/>
            <p:nvPr/>
          </p:nvSpPr>
          <p:spPr>
            <a:xfrm>
              <a:off x="1859" y="433"/>
              <a:ext cx="4568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NATIONAL TRAINING MANUAL ON MULTIPLE MICRONUTRIENT SUPPLEMENTS (MMS) FOR FRONTLINE HEALTHCARE PROVIDERS IN NIGERIA</a:t>
              </a:r>
            </a:p>
          </p:txBody>
        </p:sp>
        <p:pic>
          <p:nvPicPr>
            <p:cNvPr id="27" name="Picture 26" descr="Coat_of_arms_of_Nigeria.sv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" y="373"/>
              <a:ext cx="1164" cy="992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667" y="301"/>
              <a:ext cx="7" cy="1135"/>
            </a:xfrm>
            <a:prstGeom prst="line">
              <a:avLst/>
            </a:prstGeom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Title 2"/>
          <p:cNvSpPr>
            <a:spLocks noGrp="1"/>
          </p:cNvSpPr>
          <p:nvPr/>
        </p:nvSpPr>
        <p:spPr>
          <a:xfrm>
            <a:off x="5784850" y="46355"/>
            <a:ext cx="6078855" cy="909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MODULE 7:</a:t>
            </a:r>
            <a:r>
              <a:rPr lang="en-US" alt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 </a:t>
            </a:r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MONITORING AND RECORD KEEPING OF MULTIPLE MICRONUTRIENT SUPPLEMENTS (MMS)</a:t>
            </a:r>
          </a:p>
          <a:p>
            <a:pPr algn="r"/>
            <a:endParaRPr lang="en-US" sz="1600" dirty="0">
              <a:solidFill>
                <a:srgbClr val="F15F9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Freeform 7"/>
          <p:cNvSpPr/>
          <p:nvPr/>
        </p:nvSpPr>
        <p:spPr>
          <a:xfrm flipH="1">
            <a:off x="6881115" y="644531"/>
            <a:ext cx="5333110" cy="816373"/>
          </a:xfrm>
          <a:custGeom>
            <a:avLst/>
            <a:gdLst>
              <a:gd name="connsiteX0" fmla="*/ 0 w 12585"/>
              <a:gd name="connsiteY0" fmla="*/ 0 h 1297"/>
              <a:gd name="connsiteX1" fmla="*/ 11848 w 12585"/>
              <a:gd name="connsiteY1" fmla="*/ 25 h 1297"/>
              <a:gd name="connsiteX2" fmla="*/ 12585 w 12585"/>
              <a:gd name="connsiteY2" fmla="*/ 661 h 1297"/>
              <a:gd name="connsiteX3" fmla="*/ 11848 w 12585"/>
              <a:gd name="connsiteY3" fmla="*/ 1296 h 1297"/>
              <a:gd name="connsiteX4" fmla="*/ 44 w 12585"/>
              <a:gd name="connsiteY4" fmla="*/ 1297 h 1297"/>
              <a:gd name="connsiteX5" fmla="*/ 0 w 12585"/>
              <a:gd name="connsiteY5" fmla="*/ 0 h 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99" h="1286">
                <a:moveTo>
                  <a:pt x="1415" y="0"/>
                </a:moveTo>
                <a:lnTo>
                  <a:pt x="7736" y="15"/>
                </a:lnTo>
                <a:lnTo>
                  <a:pt x="7771" y="15"/>
                </a:lnTo>
                <a:lnTo>
                  <a:pt x="7787" y="15"/>
                </a:lnTo>
                <a:cubicBezTo>
                  <a:pt x="8135" y="10"/>
                  <a:pt x="8406" y="397"/>
                  <a:pt x="8398" y="611"/>
                </a:cubicBezTo>
                <a:lnTo>
                  <a:pt x="8398" y="623"/>
                </a:lnTo>
                <a:lnTo>
                  <a:pt x="8398" y="668"/>
                </a:lnTo>
                <a:lnTo>
                  <a:pt x="8399" y="685"/>
                </a:lnTo>
                <a:lnTo>
                  <a:pt x="8399" y="701"/>
                </a:lnTo>
                <a:cubicBezTo>
                  <a:pt x="8402" y="1033"/>
                  <a:pt x="7999" y="1294"/>
                  <a:pt x="7778" y="1286"/>
                </a:cubicBezTo>
                <a:lnTo>
                  <a:pt x="7766" y="1285"/>
                </a:lnTo>
                <a:lnTo>
                  <a:pt x="6376" y="1285"/>
                </a:lnTo>
                <a:lnTo>
                  <a:pt x="6375" y="1285"/>
                </a:lnTo>
                <a:lnTo>
                  <a:pt x="6363" y="1286"/>
                </a:lnTo>
                <a:lnTo>
                  <a:pt x="6351" y="1285"/>
                </a:lnTo>
                <a:lnTo>
                  <a:pt x="0" y="1285"/>
                </a:lnTo>
                <a:lnTo>
                  <a:pt x="0" y="0"/>
                </a:lnTo>
                <a:lnTo>
                  <a:pt x="1415" y="3"/>
                </a:lnTo>
                <a:lnTo>
                  <a:pt x="1415" y="0"/>
                </a:lnTo>
                <a:close/>
              </a:path>
            </a:pathLst>
          </a:cu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itle 2"/>
          <p:cNvSpPr>
            <a:spLocks noGrp="1"/>
          </p:cNvSpPr>
          <p:nvPr/>
        </p:nvSpPr>
        <p:spPr>
          <a:xfrm>
            <a:off x="7017385" y="770255"/>
            <a:ext cx="5097145" cy="1009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Reporting MMS (Cont’d)</a:t>
            </a:r>
            <a:br>
              <a:rPr lang="en-US" b="1" dirty="0">
                <a:latin typeface="Alright Sans" panose="00000400000000000000" charset="0"/>
                <a:cs typeface="Alright Sans" panose="00000400000000000000" charset="0"/>
              </a:rPr>
            </a:br>
            <a:endParaRPr lang="en-US" b="1" dirty="0">
              <a:latin typeface="Alright Sans" panose="00000400000000000000" charset="0"/>
              <a:cs typeface="Alright Sans" panose="00000400000000000000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 flipH="1">
            <a:off x="8262144" y="646224"/>
            <a:ext cx="3952081" cy="814906"/>
          </a:xfrm>
          <a:custGeom>
            <a:avLst/>
            <a:gdLst>
              <a:gd name="connsiteX0" fmla="*/ 0 w 12585"/>
              <a:gd name="connsiteY0" fmla="*/ 0 h 1297"/>
              <a:gd name="connsiteX1" fmla="*/ 11848 w 12585"/>
              <a:gd name="connsiteY1" fmla="*/ 25 h 1297"/>
              <a:gd name="connsiteX2" fmla="*/ 12585 w 12585"/>
              <a:gd name="connsiteY2" fmla="*/ 661 h 1297"/>
              <a:gd name="connsiteX3" fmla="*/ 11848 w 12585"/>
              <a:gd name="connsiteY3" fmla="*/ 1296 h 1297"/>
              <a:gd name="connsiteX4" fmla="*/ 44 w 12585"/>
              <a:gd name="connsiteY4" fmla="*/ 1297 h 1297"/>
              <a:gd name="connsiteX5" fmla="*/ 0 w 12585"/>
              <a:gd name="connsiteY5" fmla="*/ 0 h 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24" h="1283">
                <a:moveTo>
                  <a:pt x="364" y="0"/>
                </a:moveTo>
                <a:lnTo>
                  <a:pt x="5561" y="12"/>
                </a:lnTo>
                <a:lnTo>
                  <a:pt x="5612" y="12"/>
                </a:lnTo>
                <a:lnTo>
                  <a:pt x="5628" y="12"/>
                </a:lnTo>
                <a:cubicBezTo>
                  <a:pt x="5968" y="8"/>
                  <a:pt x="6229" y="423"/>
                  <a:pt x="6223" y="589"/>
                </a:cubicBezTo>
                <a:lnTo>
                  <a:pt x="6223" y="598"/>
                </a:lnTo>
                <a:lnTo>
                  <a:pt x="6223" y="665"/>
                </a:lnTo>
                <a:lnTo>
                  <a:pt x="6224" y="682"/>
                </a:lnTo>
                <a:lnTo>
                  <a:pt x="6224" y="698"/>
                </a:lnTo>
                <a:lnTo>
                  <a:pt x="6224" y="714"/>
                </a:lnTo>
                <a:cubicBezTo>
                  <a:pt x="6226" y="1038"/>
                  <a:pt x="5794" y="1291"/>
                  <a:pt x="5622" y="1283"/>
                </a:cubicBezTo>
                <a:lnTo>
                  <a:pt x="5613" y="1283"/>
                </a:lnTo>
                <a:lnTo>
                  <a:pt x="5603" y="1283"/>
                </a:lnTo>
                <a:lnTo>
                  <a:pt x="5591" y="1282"/>
                </a:lnTo>
                <a:lnTo>
                  <a:pt x="5280" y="1282"/>
                </a:lnTo>
                <a:lnTo>
                  <a:pt x="5279" y="1282"/>
                </a:lnTo>
                <a:lnTo>
                  <a:pt x="5268" y="1283"/>
                </a:lnTo>
                <a:lnTo>
                  <a:pt x="5259" y="1283"/>
                </a:lnTo>
                <a:lnTo>
                  <a:pt x="5249" y="1283"/>
                </a:lnTo>
                <a:lnTo>
                  <a:pt x="5238" y="1283"/>
                </a:lnTo>
                <a:lnTo>
                  <a:pt x="5231" y="1282"/>
                </a:lnTo>
                <a:lnTo>
                  <a:pt x="4200" y="1282"/>
                </a:lnTo>
                <a:lnTo>
                  <a:pt x="4188" y="1283"/>
                </a:lnTo>
                <a:lnTo>
                  <a:pt x="4176" y="1282"/>
                </a:lnTo>
                <a:lnTo>
                  <a:pt x="3832" y="1282"/>
                </a:lnTo>
                <a:lnTo>
                  <a:pt x="3824" y="1283"/>
                </a:lnTo>
                <a:lnTo>
                  <a:pt x="3816" y="1282"/>
                </a:lnTo>
                <a:lnTo>
                  <a:pt x="364" y="1282"/>
                </a:lnTo>
                <a:lnTo>
                  <a:pt x="364" y="1282"/>
                </a:lnTo>
                <a:lnTo>
                  <a:pt x="0" y="1282"/>
                </a:lnTo>
                <a:lnTo>
                  <a:pt x="0" y="0"/>
                </a:lnTo>
                <a:lnTo>
                  <a:pt x="364" y="1"/>
                </a:lnTo>
                <a:lnTo>
                  <a:pt x="364" y="0"/>
                </a:lnTo>
                <a:close/>
              </a:path>
            </a:pathLst>
          </a:custGeom>
          <a:solidFill>
            <a:srgbClr val="F15F90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3150" y="2065020"/>
            <a:ext cx="6478905" cy="2531745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100" b="1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Monitoring MMS Overview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2100" b="1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Integral to Antenatal Care (ANC) and conducted at various levels</a:t>
            </a:r>
          </a:p>
          <a:p>
            <a:pPr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100" dirty="0"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Utilizes established data collection tools (ANC Register, GMP and Monthly Summary Forms)</a:t>
            </a:r>
          </a:p>
          <a:p>
            <a:pPr marL="0" indent="0" algn="l">
              <a:lnSpc>
                <a:spcPct val="250000"/>
              </a:lnSpc>
              <a:buNone/>
            </a:pPr>
            <a:endParaRPr lang="en-US" sz="2100" dirty="0">
              <a:latin typeface="Alright Sans" panose="00000400000000000000" charset="0"/>
              <a:ea typeface="Cambria" panose="02040503050406030204" pitchFamily="18" charset="0"/>
              <a:cs typeface="Alright Sans" panose="00000400000000000000" charset="0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-6350" y="-16510"/>
            <a:ext cx="12220575" cy="1097915"/>
          </a:xfrm>
          <a:prstGeom prst="rect">
            <a:avLst/>
          </a:prstGeom>
          <a:solidFill>
            <a:srgbClr val="F15F90">
              <a:alpha val="2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83515" y="191135"/>
            <a:ext cx="3912235" cy="720090"/>
            <a:chOff x="266" y="301"/>
            <a:chExt cx="6161" cy="1134"/>
          </a:xfrm>
        </p:grpSpPr>
        <p:sp>
          <p:nvSpPr>
            <p:cNvPr id="15" name="Text Box 14"/>
            <p:cNvSpPr txBox="1"/>
            <p:nvPr/>
          </p:nvSpPr>
          <p:spPr>
            <a:xfrm>
              <a:off x="1859" y="433"/>
              <a:ext cx="4568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NATIONAL TRAINING MANUAL ON MULTIPLE MICRONUTRIENT SUPPLEMENTS (MMS) FOR FRONTLINE HEALTHCARE PROVIDERS IN NIGERIA</a:t>
              </a:r>
            </a:p>
          </p:txBody>
        </p:sp>
        <p:pic>
          <p:nvPicPr>
            <p:cNvPr id="27" name="Picture 26" descr="Coat_of_arms_of_Nigeria.sv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6" y="373"/>
              <a:ext cx="1164" cy="992"/>
            </a:xfrm>
            <a:prstGeom prst="rect">
              <a:avLst/>
            </a:prstGeom>
          </p:spPr>
        </p:pic>
        <p:cxnSp>
          <p:nvCxnSpPr>
            <p:cNvPr id="22" name="Straight Connector 21"/>
            <p:cNvCxnSpPr/>
            <p:nvPr/>
          </p:nvCxnSpPr>
          <p:spPr>
            <a:xfrm>
              <a:off x="1667" y="301"/>
              <a:ext cx="7" cy="1135"/>
            </a:xfrm>
            <a:prstGeom prst="line">
              <a:avLst/>
            </a:prstGeom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</p:grpSp>
      <p:sp>
        <p:nvSpPr>
          <p:cNvPr id="6" name="Title 2"/>
          <p:cNvSpPr>
            <a:spLocks noGrp="1"/>
          </p:cNvSpPr>
          <p:nvPr/>
        </p:nvSpPr>
        <p:spPr>
          <a:xfrm>
            <a:off x="5784850" y="46355"/>
            <a:ext cx="6078855" cy="909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MODULE 7:</a:t>
            </a:r>
            <a:r>
              <a:rPr lang="en-US" alt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 </a:t>
            </a:r>
            <a:r>
              <a:rPr lang="en-GB" sz="1600" b="1" kern="0" dirty="0">
                <a:solidFill>
                  <a:srgbClr val="F15F90"/>
                </a:solidFill>
                <a:effectLst/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  <a:sym typeface="+mn-ea"/>
              </a:rPr>
              <a:t>MONITORING AND RECORD KEEPING OF MULTIPLE MICRONUTRIENT SUPPLEMENTS (MMS)</a:t>
            </a:r>
          </a:p>
          <a:p>
            <a:pPr algn="r"/>
            <a:endParaRPr lang="en-US" sz="1600" dirty="0">
              <a:solidFill>
                <a:srgbClr val="F15F9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itle 2"/>
          <p:cNvSpPr>
            <a:spLocks noGrp="1"/>
          </p:cNvSpPr>
          <p:nvPr/>
        </p:nvSpPr>
        <p:spPr>
          <a:xfrm>
            <a:off x="8456295" y="770255"/>
            <a:ext cx="3634740" cy="1009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285" b="1" dirty="0">
                <a:solidFill>
                  <a:schemeClr val="bg1"/>
                </a:solidFill>
                <a:latin typeface="Alright Sans" panose="00000400000000000000" charset="0"/>
                <a:ea typeface="Cambria" panose="02040503050406030204" pitchFamily="18" charset="0"/>
                <a:cs typeface="Alright Sans" panose="00000400000000000000" charset="0"/>
              </a:rPr>
              <a:t>Monitoring MMS</a:t>
            </a:r>
            <a:br>
              <a:rPr lang="en-US" b="1" dirty="0">
                <a:latin typeface="Alright Sans" panose="00000400000000000000" charset="0"/>
                <a:cs typeface="Alright Sans" panose="00000400000000000000" charset="0"/>
              </a:rPr>
            </a:br>
            <a:endParaRPr lang="en-US" b="1" dirty="0">
              <a:latin typeface="Alright Sans" panose="00000400000000000000" charset="0"/>
              <a:cs typeface="Alright Sans" panose="0000040000000000000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871A718AD66E418366A732CB5B3C94" ma:contentTypeVersion="21" ma:contentTypeDescription="Create a new document." ma:contentTypeScope="" ma:versionID="cfe0ed9af6d36f5ec1e25bdc101fe8cb">
  <xsd:schema xmlns:xsd="http://www.w3.org/2001/XMLSchema" xmlns:xs="http://www.w3.org/2001/XMLSchema" xmlns:p="http://schemas.microsoft.com/office/2006/metadata/properties" xmlns:ns1="http://schemas.microsoft.com/sharepoint/v3" xmlns:ns2="7b2e77cc-b64d-4fc4-9f64-616f45c1eaef" xmlns:ns3="d537de1d-b239-4fda-943d-5a7369d64260" targetNamespace="http://schemas.microsoft.com/office/2006/metadata/properties" ma:root="true" ma:fieldsID="de84b95114ba090d573089efd3b2fd6f" ns1:_="" ns2:_="" ns3:_="">
    <xsd:import namespace="http://schemas.microsoft.com/sharepoint/v3"/>
    <xsd:import namespace="7b2e77cc-b64d-4fc4-9f64-616f45c1eaef"/>
    <xsd:import namespace="d537de1d-b239-4fda-943d-5a7369d642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2e77cc-b64d-4fc4-9f64-616f45c1ea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c601fe5-46c3-4c52-950a-a1c6b911b1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37de1d-b239-4fda-943d-5a7369d64260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9f8058eb-4c34-4092-b693-1c1087b6fe7a}" ma:internalName="TaxCatchAll" ma:showField="CatchAllData" ma:web="d537de1d-b239-4fda-943d-5a7369d642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7b2e77cc-b64d-4fc4-9f64-616f45c1eaef">
      <Terms xmlns="http://schemas.microsoft.com/office/infopath/2007/PartnerControls"/>
    </lcf76f155ced4ddcb4097134ff3c332f>
    <TaxCatchAll xmlns="d537de1d-b239-4fda-943d-5a7369d64260" xsi:nil="true"/>
  </documentManagement>
</p:properties>
</file>

<file path=customXml/itemProps1.xml><?xml version="1.0" encoding="utf-8"?>
<ds:datastoreItem xmlns:ds="http://schemas.openxmlformats.org/officeDocument/2006/customXml" ds:itemID="{821689F6-86E2-4080-A4CF-989E7987AE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b2e77cc-b64d-4fc4-9f64-616f45c1eaef"/>
    <ds:schemaRef ds:uri="d537de1d-b239-4fda-943d-5a7369d642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93795A-E0FA-4612-97D6-93A83E46A6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5E45A0-3125-4502-9CBD-02D603D5F32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b2e77cc-b64d-4fc4-9f64-616f45c1eaef"/>
    <ds:schemaRef ds:uri="d537de1d-b239-4fda-943d-5a7369d6426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929</Words>
  <Application>Microsoft Office PowerPoint</Application>
  <PresentationFormat>Widescreen</PresentationFormat>
  <Paragraphs>104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Alright Sans</vt:lpstr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6  ESTIMATING SUPPLY NEEDS FOR MMS</dc:title>
  <dc:creator>Prof Muyiwa Owolabi</dc:creator>
  <cp:lastModifiedBy>Maurine Waudo</cp:lastModifiedBy>
  <cp:revision>41</cp:revision>
  <dcterms:created xsi:type="dcterms:W3CDTF">2024-10-17T10:12:00Z</dcterms:created>
  <dcterms:modified xsi:type="dcterms:W3CDTF">2026-04-29T21:05:51Z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FB213FD8DDDF44C8A63D45E753170538_13</vt:lpwstr>
  </property>
  <property fmtid="{D5CDD505-2E9C-101B-9397-08002B2CF9AE}" pid="3" name="KSOProductBuildVer">
    <vt:lpwstr>1033-12.2.0.19307</vt:lpwstr>
  </property>
  <property fmtid="{D5CDD505-2E9C-101B-9397-08002B2CF9AE}" pid="4" name="ContentTypeId">
    <vt:lpwstr>0x010100D4871A718AD66E418366A732CB5B3C94</vt:lpwstr>
  </property>
</Properties>
</file>