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3"/>
  </p:notesMasterIdLst>
  <p:sldIdLst>
    <p:sldId id="256" r:id="rId5"/>
    <p:sldId id="257" r:id="rId6"/>
    <p:sldId id="258" r:id="rId7"/>
    <p:sldId id="260" r:id="rId8"/>
    <p:sldId id="261"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77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8224" autoAdjust="0"/>
  </p:normalViewPr>
  <p:slideViewPr>
    <p:cSldViewPr snapToGrid="0">
      <p:cViewPr varScale="1">
        <p:scale>
          <a:sx n="56" d="100"/>
          <a:sy n="56" d="100"/>
        </p:scale>
        <p:origin x="106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AE68D-9E26-4D7F-9E19-3F3D93B00F50}" type="datetimeFigureOut">
              <a:rPr lang="en-US" smtClean="0"/>
              <a:t>29-Apr-26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926447-CFF4-472C-8276-58AE2AD1729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B3926447-CFF4-472C-8276-58AE2AD17294}" type="slidenum">
              <a:rPr lang="en-US" smtClean="0"/>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B3926447-CFF4-472C-8276-58AE2AD17294}" type="slidenum">
              <a:rPr lang="en-US" smtClean="0"/>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B3926447-CFF4-472C-8276-58AE2AD17294}" type="slidenum">
              <a:rPr lang="en-US" smtClean="0"/>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B3926447-CFF4-472C-8276-58AE2AD17294}" type="slidenum">
              <a:rPr lang="en-US" smtClean="0"/>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B3926447-CFF4-472C-8276-58AE2AD17294}" type="slidenum">
              <a:rPr lang="en-US" smtClean="0"/>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825AC2A-E9CB-4889-ABDF-735ABB2CC8C3}" type="datetime1">
              <a:rPr lang="en-US" smtClean="0"/>
              <a:t>29-Apr-26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3AB66-4826-49C3-A937-347F1613DC0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33F4EB-C2B7-4061-9641-9D6ABF79E7D4}" type="datetime1">
              <a:rPr lang="en-US" smtClean="0"/>
              <a:t>29-Apr-26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3AB66-4826-49C3-A937-347F1613DC0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AEBF5B-6D84-4552-A7D0-106CC266D076}" type="datetime1">
              <a:rPr lang="en-US" smtClean="0"/>
              <a:t>29-Apr-26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3AB66-4826-49C3-A937-347F1613DC0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D58CD1-453A-4D2D-9853-910185DB615F}" type="datetime1">
              <a:rPr lang="en-US" smtClean="0"/>
              <a:t>29-Apr-26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3AB66-4826-49C3-A937-347F1613DC0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7A7E46-2B61-4367-9B14-21AB0D8FB9AC}" type="datetime1">
              <a:rPr lang="en-US" smtClean="0"/>
              <a:t>29-Apr-26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3AB66-4826-49C3-A937-347F1613DC0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3256C7-6714-486B-A578-4841C8D48898}" type="datetime1">
              <a:rPr lang="en-US" smtClean="0"/>
              <a:t>29-Apr-26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03AB66-4826-49C3-A937-347F1613DC0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F6A212-5E48-47A7-B188-2FE566C3291B}" type="datetime1">
              <a:rPr lang="en-US" smtClean="0"/>
              <a:t>29-Apr-26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03AB66-4826-49C3-A937-347F1613DC0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A4C4ED-D8E5-4224-96FC-E729428D1B21}" type="datetime1">
              <a:rPr lang="en-US" smtClean="0"/>
              <a:t>29-Apr-26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03AB66-4826-49C3-A937-347F1613DC0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2A49E3-0D1D-4713-B4BF-193C35D3B350}" type="datetime1">
              <a:rPr lang="en-US" smtClean="0"/>
              <a:t>29-Apr-26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03AB66-4826-49C3-A937-347F1613DC0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53FC31-8B2F-4F56-914D-958C2D817BE1}" type="datetime1">
              <a:rPr lang="en-US" smtClean="0"/>
              <a:t>29-Apr-26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03AB66-4826-49C3-A937-347F1613DC0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49260A-57F3-45A0-B0D0-B8FBFE70A4FB}" type="datetime1">
              <a:rPr lang="en-US" smtClean="0"/>
              <a:t>29-Apr-26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03AB66-4826-49C3-A937-347F1613DC0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A4FD9A-7E90-4C51-BA05-FCDB46475747}" type="datetime1">
              <a:rPr lang="en-US" smtClean="0"/>
              <a:t>29-Apr-26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03AB66-4826-49C3-A937-347F1613DC0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s 2"/>
          <p:cNvSpPr/>
          <p:nvPr/>
        </p:nvSpPr>
        <p:spPr>
          <a:xfrm>
            <a:off x="5080" y="-20320"/>
            <a:ext cx="5133340" cy="6877685"/>
          </a:xfrm>
          <a:prstGeom prst="rect">
            <a:avLst/>
          </a:prstGeom>
          <a:solidFill>
            <a:srgbClr val="26776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6" name="Title 3"/>
          <p:cNvSpPr>
            <a:spLocks noGrp="1"/>
          </p:cNvSpPr>
          <p:nvPr/>
        </p:nvSpPr>
        <p:spPr>
          <a:xfrm>
            <a:off x="434975" y="5231130"/>
            <a:ext cx="4081145" cy="916940"/>
          </a:xfrm>
          <a:prstGeom prst="rect">
            <a:avLst/>
          </a:prstGeom>
        </p:spPr>
        <p:txBody>
          <a:bodyPr vert="horz" lIns="91440" tIns="45720" rIns="91440" bIns="45720" rtlCol="0" anchor="ctr">
            <a:normAutofit fontScale="6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b="1" kern="1800" dirty="0">
                <a:solidFill>
                  <a:schemeClr val="bg1"/>
                </a:solidFill>
                <a:effectLst/>
                <a:latin typeface="Alright Sans" panose="00000400000000000000" charset="0"/>
                <a:ea typeface="Cambria" panose="02040503050406030204" pitchFamily="18" charset="0"/>
                <a:cs typeface="Alright Sans" panose="00000400000000000000" charset="0"/>
              </a:rPr>
              <a:t>DURATION:  </a:t>
            </a:r>
            <a:r>
              <a:rPr lang="en-US" kern="1800" dirty="0">
                <a:solidFill>
                  <a:schemeClr val="bg1"/>
                </a:solidFill>
                <a:effectLst/>
                <a:latin typeface="Alright Sans" panose="00000400000000000000" charset="0"/>
                <a:ea typeface="Cambria" panose="02040503050406030204" pitchFamily="18" charset="0"/>
                <a:cs typeface="Alright Sans" panose="00000400000000000000" charset="0"/>
              </a:rPr>
              <a:t>45 Minutes</a:t>
            </a:r>
            <a:r>
              <a:rPr lang="en-US" kern="1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br>
              <a:rPr lang="en-US" sz="4400" dirty="0">
                <a:effectLst/>
                <a:latin typeface="Cambria" panose="02040503050406030204" pitchFamily="18" charset="0"/>
                <a:ea typeface="Cambria" panose="02040503050406030204" pitchFamily="18" charset="0"/>
                <a:cs typeface="Times New Roman" panose="02020603050405020304" pitchFamily="18" charset="0"/>
              </a:rPr>
            </a:br>
            <a:endParaRPr lang="en-US" dirty="0"/>
          </a:p>
        </p:txBody>
      </p:sp>
      <p:sp>
        <p:nvSpPr>
          <p:cNvPr id="8" name="Title 3"/>
          <p:cNvSpPr>
            <a:spLocks noGrp="1"/>
          </p:cNvSpPr>
          <p:nvPr/>
        </p:nvSpPr>
        <p:spPr>
          <a:xfrm>
            <a:off x="434975" y="535305"/>
            <a:ext cx="4530090" cy="151828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sz="5555" b="1" kern="1800" dirty="0">
                <a:solidFill>
                  <a:schemeClr val="bg1"/>
                </a:solidFill>
                <a:effectLst/>
                <a:latin typeface="Alright Sans" panose="00000400000000000000" charset="0"/>
                <a:ea typeface="Cambria" panose="02040503050406030204" pitchFamily="18" charset="0"/>
                <a:cs typeface="Alright Sans" panose="00000400000000000000" charset="0"/>
              </a:rPr>
              <a:t>MODULE 6:</a:t>
            </a:r>
            <a:r>
              <a:rPr lang="en-US" b="1" kern="1800" dirty="0">
                <a:solidFill>
                  <a:schemeClr val="bg1"/>
                </a:solidFill>
                <a:effectLst/>
                <a:latin typeface="Alright Sans" panose="00000400000000000000" charset="0"/>
                <a:ea typeface="Cambria" panose="02040503050406030204" pitchFamily="18" charset="0"/>
                <a:cs typeface="Alright Sans" panose="00000400000000000000" charset="0"/>
              </a:rPr>
              <a:t> </a:t>
            </a:r>
            <a:br>
              <a:rPr lang="en-US" b="1" kern="1800" dirty="0">
                <a:solidFill>
                  <a:schemeClr val="bg1"/>
                </a:solidFill>
                <a:effectLst/>
                <a:latin typeface="Alright Sans" panose="00000400000000000000" charset="0"/>
                <a:ea typeface="Cambria" panose="02040503050406030204" pitchFamily="18" charset="0"/>
                <a:cs typeface="Alright Sans" panose="00000400000000000000" charset="0"/>
              </a:rPr>
            </a:br>
            <a:endParaRPr lang="en-US" b="1" dirty="0"/>
          </a:p>
        </p:txBody>
      </p:sp>
      <p:sp>
        <p:nvSpPr>
          <p:cNvPr id="5" name="Title 4"/>
          <p:cNvSpPr>
            <a:spLocks noGrp="1"/>
          </p:cNvSpPr>
          <p:nvPr/>
        </p:nvSpPr>
        <p:spPr>
          <a:xfrm>
            <a:off x="434975" y="798195"/>
            <a:ext cx="4848225" cy="25546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l" fontAlgn="base">
              <a:lnSpc>
                <a:spcPct val="90000"/>
              </a:lnSpc>
              <a:spcBef>
                <a:spcPts val="0"/>
              </a:spcBef>
              <a:spcAft>
                <a:spcPts val="1200"/>
              </a:spcAft>
            </a:pPr>
            <a:r>
              <a:rPr lang="en-US" sz="4000" b="1" kern="1800" dirty="0">
                <a:solidFill>
                  <a:schemeClr val="bg1"/>
                </a:solidFill>
                <a:effectLst/>
                <a:latin typeface="Alright Sans" panose="00000400000000000000" charset="0"/>
                <a:ea typeface="Cambria" panose="02040503050406030204" pitchFamily="18" charset="0"/>
                <a:cs typeface="Alright Sans" panose="00000400000000000000" charset="0"/>
              </a:rPr>
              <a:t>Estimating Supply Needs for MMS</a:t>
            </a:r>
          </a:p>
        </p:txBody>
      </p:sp>
      <p:pic>
        <p:nvPicPr>
          <p:cNvPr id="9" name="Picture 8" descr="M6 - Cover Image"/>
          <p:cNvPicPr>
            <a:picLocks noChangeAspect="1"/>
          </p:cNvPicPr>
          <p:nvPr/>
        </p:nvPicPr>
        <p:blipFill>
          <a:blip r:embed="rId2"/>
          <a:stretch>
            <a:fillRect/>
          </a:stretch>
        </p:blipFill>
        <p:spPr>
          <a:xfrm>
            <a:off x="6711315" y="342900"/>
            <a:ext cx="3560445" cy="6172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365" y="2130425"/>
            <a:ext cx="7920990" cy="2162810"/>
          </a:xfrm>
        </p:spPr>
        <p:txBody>
          <a:bodyPr>
            <a:normAutofit/>
          </a:bodyPr>
          <a:lstStyle/>
          <a:p>
            <a:pPr marL="0" indent="0" algn="l">
              <a:lnSpc>
                <a:spcPct val="100000"/>
              </a:lnSpc>
              <a:buNone/>
            </a:pPr>
            <a:r>
              <a:rPr lang="en-US" sz="2300" b="1" dirty="0">
                <a:latin typeface="Alright Sans" panose="00000400000000000000" charset="0"/>
                <a:ea typeface="Cambria" panose="02040503050406030204" pitchFamily="18" charset="0"/>
                <a:cs typeface="Alright Sans" panose="00000400000000000000" charset="0"/>
              </a:rPr>
              <a:t>At the end of this module, you should be able to:</a:t>
            </a:r>
          </a:p>
          <a:p>
            <a:pPr marL="0" indent="0" algn="l">
              <a:lnSpc>
                <a:spcPct val="100000"/>
              </a:lnSpc>
              <a:buNone/>
            </a:pPr>
            <a:endParaRPr lang="en-US" sz="2300" b="1" dirty="0">
              <a:latin typeface="Alright Sans" panose="00000400000000000000" charset="0"/>
              <a:ea typeface="Cambria" panose="02040503050406030204" pitchFamily="18" charset="0"/>
              <a:cs typeface="Alright Sans" panose="00000400000000000000" charset="0"/>
            </a:endParaRPr>
          </a:p>
          <a:p>
            <a:pPr algn="l">
              <a:lnSpc>
                <a:spcPct val="100000"/>
              </a:lnSpc>
            </a:pPr>
            <a:r>
              <a:rPr lang="en-US" sz="2300" dirty="0">
                <a:latin typeface="Alright Sans" panose="00000400000000000000" charset="0"/>
                <a:ea typeface="Cambria" panose="02040503050406030204" pitchFamily="18" charset="0"/>
                <a:cs typeface="Alright Sans" panose="00000400000000000000" charset="0"/>
              </a:rPr>
              <a:t>Estimate the MMS supply need in the health facility</a:t>
            </a:r>
          </a:p>
          <a:p>
            <a:pPr algn="l">
              <a:lnSpc>
                <a:spcPct val="100000"/>
              </a:lnSpc>
            </a:pPr>
            <a:r>
              <a:rPr lang="en-US" sz="2300" dirty="0">
                <a:latin typeface="Alright Sans" panose="00000400000000000000" charset="0"/>
                <a:ea typeface="Cambria" panose="02040503050406030204" pitchFamily="18" charset="0"/>
                <a:cs typeface="Alright Sans" panose="00000400000000000000" charset="0"/>
              </a:rPr>
              <a:t>Estimate MMS supply need for an LGA or a State</a:t>
            </a:r>
          </a:p>
          <a:p>
            <a:pPr algn="l">
              <a:lnSpc>
                <a:spcPct val="300000"/>
              </a:lnSpc>
            </a:pPr>
            <a:endParaRPr lang="en-US" sz="2300" dirty="0">
              <a:latin typeface="Alright Sans" panose="00000400000000000000" charset="0"/>
              <a:ea typeface="Cambria" panose="02040503050406030204" pitchFamily="18" charset="0"/>
              <a:cs typeface="Alright Sans" panose="00000400000000000000" charset="0"/>
            </a:endParaRPr>
          </a:p>
        </p:txBody>
      </p:sp>
      <p:sp>
        <p:nvSpPr>
          <p:cNvPr id="4" name="Rectangles 3"/>
          <p:cNvSpPr/>
          <p:nvPr/>
        </p:nvSpPr>
        <p:spPr>
          <a:xfrm>
            <a:off x="-6350" y="-16510"/>
            <a:ext cx="12220575" cy="1097915"/>
          </a:xfrm>
          <a:prstGeom prst="rect">
            <a:avLst/>
          </a:prstGeom>
          <a:solidFill>
            <a:srgbClr val="26776E">
              <a:alpha val="2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grpSp>
        <p:nvGrpSpPr>
          <p:cNvPr id="14" name="Group 13"/>
          <p:cNvGrpSpPr/>
          <p:nvPr/>
        </p:nvGrpSpPr>
        <p:grpSpPr>
          <a:xfrm>
            <a:off x="183515" y="191135"/>
            <a:ext cx="3912235" cy="720090"/>
            <a:chOff x="266" y="301"/>
            <a:chExt cx="6161" cy="1134"/>
          </a:xfrm>
        </p:grpSpPr>
        <p:sp>
          <p:nvSpPr>
            <p:cNvPr id="15" name="Text Box 14"/>
            <p:cNvSpPr txBox="1"/>
            <p:nvPr/>
          </p:nvSpPr>
          <p:spPr>
            <a:xfrm>
              <a:off x="1859" y="433"/>
              <a:ext cx="4568" cy="871"/>
            </a:xfrm>
            <a:prstGeom prst="rect">
              <a:avLst/>
            </a:prstGeom>
            <a:noFill/>
          </p:spPr>
          <p:txBody>
            <a:bodyPr wrap="square" rtlCol="0">
              <a:spAutoFit/>
            </a:bodyPr>
            <a:lstStyle/>
            <a:p>
              <a:r>
                <a:rPr lang="en-US" altLang="en-US" sz="1000">
                  <a:solidFill>
                    <a:schemeClr val="tx1">
                      <a:lumMod val="75000"/>
                      <a:lumOff val="25000"/>
                    </a:schemeClr>
                  </a:solidFill>
                </a:rPr>
                <a:t>NATIONAL TRAINING MANUAL ON MULTIPLE MICRONUTRIENT SUPPLEMENTS (MMS) FOR FRONTLINE HEALTHCARE PROVIDERS IN NIGERIA</a:t>
              </a:r>
            </a:p>
          </p:txBody>
        </p:sp>
        <p:pic>
          <p:nvPicPr>
            <p:cNvPr id="27" name="Picture 26" descr="Coat_of_arms_of_Nigeria.svg"/>
            <p:cNvPicPr>
              <a:picLocks noChangeAspect="1"/>
            </p:cNvPicPr>
            <p:nvPr/>
          </p:nvPicPr>
          <p:blipFill>
            <a:blip r:embed="rId2"/>
            <a:stretch>
              <a:fillRect/>
            </a:stretch>
          </p:blipFill>
          <p:spPr>
            <a:xfrm>
              <a:off x="266" y="373"/>
              <a:ext cx="1164" cy="992"/>
            </a:xfrm>
            <a:prstGeom prst="rect">
              <a:avLst/>
            </a:prstGeom>
          </p:spPr>
        </p:pic>
        <p:cxnSp>
          <p:nvCxnSpPr>
            <p:cNvPr id="22" name="Straight Connector 21"/>
            <p:cNvCxnSpPr/>
            <p:nvPr/>
          </p:nvCxnSpPr>
          <p:spPr>
            <a:xfrm>
              <a:off x="1667" y="301"/>
              <a:ext cx="7" cy="1135"/>
            </a:xfrm>
            <a:prstGeom prst="line">
              <a:avLst/>
            </a:prstGeom>
            <a:ln w="6350">
              <a:solidFill>
                <a:schemeClr val="bg2">
                  <a:lumMod val="50000"/>
                </a:schemeClr>
              </a:solidFill>
            </a:ln>
          </p:spPr>
          <p:style>
            <a:lnRef idx="2">
              <a:schemeClr val="accent1"/>
            </a:lnRef>
            <a:fillRef idx="0">
              <a:srgbClr val="FFFFFF"/>
            </a:fillRef>
            <a:effectRef idx="0">
              <a:srgbClr val="FFFFFF"/>
            </a:effectRef>
            <a:fontRef idx="minor">
              <a:schemeClr val="tx1"/>
            </a:fontRef>
          </p:style>
        </p:cxnSp>
      </p:grpSp>
      <p:sp>
        <p:nvSpPr>
          <p:cNvPr id="6" name="Title 2"/>
          <p:cNvSpPr>
            <a:spLocks noGrp="1"/>
          </p:cNvSpPr>
          <p:nvPr/>
        </p:nvSpPr>
        <p:spPr>
          <a:xfrm>
            <a:off x="6249035" y="502920"/>
            <a:ext cx="5614670" cy="3848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1600" b="1" kern="0" dirty="0">
                <a:solidFill>
                  <a:srgbClr val="26776E"/>
                </a:solidFill>
                <a:effectLst/>
                <a:latin typeface="Alright Sans" panose="00000400000000000000" charset="0"/>
                <a:ea typeface="Cambria" panose="02040503050406030204" pitchFamily="18" charset="0"/>
                <a:cs typeface="Alright Sans" panose="00000400000000000000" charset="0"/>
                <a:sym typeface="+mn-ea"/>
              </a:rPr>
              <a:t>MODULE 6: </a:t>
            </a:r>
            <a:r>
              <a:rPr lang="en-US" altLang="en-GB" sz="1600" b="1" kern="0" dirty="0">
                <a:solidFill>
                  <a:srgbClr val="26776E"/>
                </a:solidFill>
                <a:effectLst/>
                <a:latin typeface="Alright Sans" panose="00000400000000000000" charset="0"/>
                <a:ea typeface="Cambria" panose="02040503050406030204" pitchFamily="18" charset="0"/>
                <a:cs typeface="Alright Sans" panose="00000400000000000000" charset="0"/>
                <a:sym typeface="+mn-ea"/>
              </a:rPr>
              <a:t> </a:t>
            </a:r>
            <a:r>
              <a:rPr lang="en-GB" sz="1600" b="1" kern="0" dirty="0">
                <a:solidFill>
                  <a:srgbClr val="26776E"/>
                </a:solidFill>
                <a:effectLst/>
                <a:latin typeface="Alright Sans" panose="00000400000000000000" charset="0"/>
                <a:ea typeface="Cambria" panose="02040503050406030204" pitchFamily="18" charset="0"/>
                <a:cs typeface="Alright Sans" panose="00000400000000000000" charset="0"/>
                <a:sym typeface="+mn-ea"/>
              </a:rPr>
              <a:t>ESTIMATING SUPPLY NEEDS FOR MMS</a:t>
            </a:r>
            <a:br>
              <a:rPr lang="en-US" sz="1600" b="1" kern="0" dirty="0">
                <a:solidFill>
                  <a:srgbClr val="26776E"/>
                </a:solidFill>
                <a:effectLst/>
                <a:latin typeface="Alright Sans" panose="00000400000000000000" charset="0"/>
                <a:ea typeface="Cambria" panose="02040503050406030204" pitchFamily="18" charset="0"/>
                <a:cs typeface="Alright Sans" panose="00000400000000000000" charset="0"/>
                <a:sym typeface="+mn-ea"/>
              </a:rPr>
            </a:br>
            <a:endParaRPr lang="en-US" sz="1600" b="1" kern="0" dirty="0">
              <a:solidFill>
                <a:srgbClr val="26776E"/>
              </a:solidFill>
              <a:effectLst/>
              <a:latin typeface="Alright Sans" panose="00000400000000000000" charset="0"/>
              <a:ea typeface="Cambria" panose="02040503050406030204" pitchFamily="18" charset="0"/>
              <a:cs typeface="Alright Sans" panose="00000400000000000000" charset="0"/>
              <a:sym typeface="+mn-ea"/>
            </a:endParaRPr>
          </a:p>
          <a:p>
            <a:pPr algn="r"/>
            <a:br>
              <a:rPr lang="en-US" sz="1600" dirty="0">
                <a:solidFill>
                  <a:srgbClr val="26776E"/>
                </a:solidFill>
                <a:latin typeface="Cambria" panose="02040503050406030204" pitchFamily="18" charset="0"/>
                <a:ea typeface="Cambria" panose="02040503050406030204" pitchFamily="18" charset="0"/>
              </a:rPr>
            </a:br>
            <a:endParaRPr lang="en-US" sz="1600" dirty="0">
              <a:solidFill>
                <a:srgbClr val="26776E"/>
              </a:solidFill>
              <a:latin typeface="Cambria" panose="02040503050406030204" pitchFamily="18" charset="0"/>
              <a:ea typeface="Cambria" panose="02040503050406030204" pitchFamily="18" charset="0"/>
            </a:endParaRPr>
          </a:p>
        </p:txBody>
      </p:sp>
      <p:sp>
        <p:nvSpPr>
          <p:cNvPr id="12" name="Freeform 11"/>
          <p:cNvSpPr/>
          <p:nvPr/>
        </p:nvSpPr>
        <p:spPr>
          <a:xfrm flipH="1">
            <a:off x="7779694" y="644531"/>
            <a:ext cx="4434531" cy="816869"/>
          </a:xfrm>
          <a:custGeom>
            <a:avLst/>
            <a:gdLst>
              <a:gd name="connsiteX0" fmla="*/ 0 w 12585"/>
              <a:gd name="connsiteY0" fmla="*/ 0 h 1297"/>
              <a:gd name="connsiteX1" fmla="*/ 11848 w 12585"/>
              <a:gd name="connsiteY1" fmla="*/ 25 h 1297"/>
              <a:gd name="connsiteX2" fmla="*/ 12585 w 12585"/>
              <a:gd name="connsiteY2" fmla="*/ 661 h 1297"/>
              <a:gd name="connsiteX3" fmla="*/ 11848 w 12585"/>
              <a:gd name="connsiteY3" fmla="*/ 1296 h 1297"/>
              <a:gd name="connsiteX4" fmla="*/ 44 w 12585"/>
              <a:gd name="connsiteY4" fmla="*/ 1297 h 1297"/>
              <a:gd name="connsiteX5" fmla="*/ 0 w 12585"/>
              <a:gd name="connsiteY5" fmla="*/ 0 h 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4" h="1287">
                <a:moveTo>
                  <a:pt x="0" y="0"/>
                </a:moveTo>
                <a:lnTo>
                  <a:pt x="6321" y="15"/>
                </a:lnTo>
                <a:lnTo>
                  <a:pt x="6339" y="15"/>
                </a:lnTo>
                <a:lnTo>
                  <a:pt x="6356" y="15"/>
                </a:lnTo>
                <a:cubicBezTo>
                  <a:pt x="6712" y="6"/>
                  <a:pt x="6992" y="378"/>
                  <a:pt x="6983" y="623"/>
                </a:cubicBezTo>
                <a:lnTo>
                  <a:pt x="6983" y="636"/>
                </a:lnTo>
                <a:lnTo>
                  <a:pt x="6983" y="668"/>
                </a:lnTo>
                <a:lnTo>
                  <a:pt x="6984" y="685"/>
                </a:lnTo>
                <a:cubicBezTo>
                  <a:pt x="6992" y="1025"/>
                  <a:pt x="6605" y="1295"/>
                  <a:pt x="6351" y="1286"/>
                </a:cubicBezTo>
                <a:lnTo>
                  <a:pt x="6337" y="1286"/>
                </a:lnTo>
                <a:lnTo>
                  <a:pt x="0" y="1286"/>
                </a:lnTo>
                <a:lnTo>
                  <a:pt x="0" y="0"/>
                </a:lnTo>
                <a:close/>
              </a:path>
            </a:pathLst>
          </a:custGeom>
          <a:solidFill>
            <a:srgbClr val="26776E"/>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sp>
        <p:nvSpPr>
          <p:cNvPr id="7" name="Title 2"/>
          <p:cNvSpPr>
            <a:spLocks noGrp="1"/>
          </p:cNvSpPr>
          <p:nvPr/>
        </p:nvSpPr>
        <p:spPr>
          <a:xfrm>
            <a:off x="7776845" y="717550"/>
            <a:ext cx="4354830" cy="12846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bg1"/>
                </a:solidFill>
                <a:latin typeface="Alright Sans" panose="00000400000000000000" charset="0"/>
                <a:ea typeface="Cambria" panose="02040503050406030204" pitchFamily="18" charset="0"/>
                <a:cs typeface="Alright Sans" panose="00000400000000000000" charset="0"/>
              </a:rPr>
              <a:t>Learning Objectives</a:t>
            </a:r>
            <a:br>
              <a:rPr lang="en-US" b="1" dirty="0">
                <a:latin typeface="Alright Sans" panose="00000400000000000000" charset="0"/>
                <a:cs typeface="Alright Sans" panose="00000400000000000000" charset="0"/>
              </a:rPr>
            </a:br>
            <a:endParaRPr lang="en-US" b="1" dirty="0">
              <a:latin typeface="Alright Sans" panose="00000400000000000000" charset="0"/>
              <a:cs typeface="Alright Sans" panose="00000400000000000000"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7595" y="2115820"/>
            <a:ext cx="4644390" cy="1770380"/>
          </a:xfrm>
        </p:spPr>
        <p:txBody>
          <a:bodyPr>
            <a:normAutofit/>
          </a:bodyPr>
          <a:lstStyle/>
          <a:p>
            <a:pPr algn="just">
              <a:lnSpc>
                <a:spcPct val="300000"/>
              </a:lnSpc>
            </a:pPr>
            <a:r>
              <a:rPr lang="en-US" sz="2300" dirty="0">
                <a:latin typeface="Alright Sans" panose="00000400000000000000" charset="0"/>
                <a:ea typeface="Cambria" panose="02040503050406030204" pitchFamily="18" charset="0"/>
                <a:cs typeface="Alright Sans" panose="00000400000000000000" charset="0"/>
              </a:rPr>
              <a:t>Flip chart and marker</a:t>
            </a:r>
          </a:p>
        </p:txBody>
      </p:sp>
      <p:sp>
        <p:nvSpPr>
          <p:cNvPr id="5" name="Rectangles 4"/>
          <p:cNvSpPr/>
          <p:nvPr/>
        </p:nvSpPr>
        <p:spPr>
          <a:xfrm>
            <a:off x="-6350" y="-16510"/>
            <a:ext cx="12220575" cy="1097915"/>
          </a:xfrm>
          <a:prstGeom prst="rect">
            <a:avLst/>
          </a:prstGeom>
          <a:solidFill>
            <a:srgbClr val="26776E">
              <a:alpha val="2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grpSp>
        <p:nvGrpSpPr>
          <p:cNvPr id="14" name="Group 13"/>
          <p:cNvGrpSpPr/>
          <p:nvPr/>
        </p:nvGrpSpPr>
        <p:grpSpPr>
          <a:xfrm>
            <a:off x="183515" y="191135"/>
            <a:ext cx="3912235" cy="720090"/>
            <a:chOff x="266" y="301"/>
            <a:chExt cx="6161" cy="1134"/>
          </a:xfrm>
        </p:grpSpPr>
        <p:sp>
          <p:nvSpPr>
            <p:cNvPr id="15" name="Text Box 14"/>
            <p:cNvSpPr txBox="1"/>
            <p:nvPr/>
          </p:nvSpPr>
          <p:spPr>
            <a:xfrm>
              <a:off x="1859" y="433"/>
              <a:ext cx="4568" cy="871"/>
            </a:xfrm>
            <a:prstGeom prst="rect">
              <a:avLst/>
            </a:prstGeom>
            <a:noFill/>
          </p:spPr>
          <p:txBody>
            <a:bodyPr wrap="square" rtlCol="0">
              <a:spAutoFit/>
            </a:bodyPr>
            <a:lstStyle/>
            <a:p>
              <a:r>
                <a:rPr lang="en-US" altLang="en-US" sz="1000">
                  <a:solidFill>
                    <a:schemeClr val="tx1">
                      <a:lumMod val="75000"/>
                      <a:lumOff val="25000"/>
                    </a:schemeClr>
                  </a:solidFill>
                </a:rPr>
                <a:t>NATIONAL TRAINING MANUAL ON MULTIPLE MICRONUTRIENT SUPPLEMENTS (MMS) FOR FRONTLINE HEALTHCARE PROVIDERS IN NIGERIA</a:t>
              </a:r>
            </a:p>
          </p:txBody>
        </p:sp>
        <p:pic>
          <p:nvPicPr>
            <p:cNvPr id="27" name="Picture 26" descr="Coat_of_arms_of_Nigeria.svg"/>
            <p:cNvPicPr>
              <a:picLocks noChangeAspect="1"/>
            </p:cNvPicPr>
            <p:nvPr/>
          </p:nvPicPr>
          <p:blipFill>
            <a:blip r:embed="rId2"/>
            <a:stretch>
              <a:fillRect/>
            </a:stretch>
          </p:blipFill>
          <p:spPr>
            <a:xfrm>
              <a:off x="266" y="373"/>
              <a:ext cx="1164" cy="992"/>
            </a:xfrm>
            <a:prstGeom prst="rect">
              <a:avLst/>
            </a:prstGeom>
          </p:spPr>
        </p:pic>
        <p:cxnSp>
          <p:nvCxnSpPr>
            <p:cNvPr id="22" name="Straight Connector 21"/>
            <p:cNvCxnSpPr/>
            <p:nvPr/>
          </p:nvCxnSpPr>
          <p:spPr>
            <a:xfrm>
              <a:off x="1667" y="301"/>
              <a:ext cx="7" cy="1135"/>
            </a:xfrm>
            <a:prstGeom prst="line">
              <a:avLst/>
            </a:prstGeom>
            <a:ln w="6350">
              <a:solidFill>
                <a:schemeClr val="bg2">
                  <a:lumMod val="50000"/>
                </a:schemeClr>
              </a:solidFill>
            </a:ln>
          </p:spPr>
          <p:style>
            <a:lnRef idx="2">
              <a:schemeClr val="accent1"/>
            </a:lnRef>
            <a:fillRef idx="0">
              <a:srgbClr val="FFFFFF"/>
            </a:fillRef>
            <a:effectRef idx="0">
              <a:srgbClr val="FFFFFF"/>
            </a:effectRef>
            <a:fontRef idx="minor">
              <a:schemeClr val="tx1"/>
            </a:fontRef>
          </p:style>
        </p:cxnSp>
      </p:grpSp>
      <p:sp>
        <p:nvSpPr>
          <p:cNvPr id="6" name="Title 2"/>
          <p:cNvSpPr>
            <a:spLocks noGrp="1"/>
          </p:cNvSpPr>
          <p:nvPr/>
        </p:nvSpPr>
        <p:spPr>
          <a:xfrm>
            <a:off x="6249035" y="502920"/>
            <a:ext cx="5614670" cy="3848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1600" b="1" kern="0" dirty="0">
                <a:solidFill>
                  <a:srgbClr val="26776E"/>
                </a:solidFill>
                <a:effectLst/>
                <a:latin typeface="Alright Sans" panose="00000400000000000000" charset="0"/>
                <a:ea typeface="Cambria" panose="02040503050406030204" pitchFamily="18" charset="0"/>
                <a:cs typeface="Alright Sans" panose="00000400000000000000" charset="0"/>
                <a:sym typeface="+mn-ea"/>
              </a:rPr>
              <a:t>MODULE 6: </a:t>
            </a:r>
            <a:r>
              <a:rPr lang="en-US" altLang="en-GB" sz="1600" b="1" kern="0" dirty="0">
                <a:solidFill>
                  <a:srgbClr val="26776E"/>
                </a:solidFill>
                <a:effectLst/>
                <a:latin typeface="Alright Sans" panose="00000400000000000000" charset="0"/>
                <a:ea typeface="Cambria" panose="02040503050406030204" pitchFamily="18" charset="0"/>
                <a:cs typeface="Alright Sans" panose="00000400000000000000" charset="0"/>
                <a:sym typeface="+mn-ea"/>
              </a:rPr>
              <a:t> </a:t>
            </a:r>
            <a:r>
              <a:rPr lang="en-GB" sz="1600" b="1" kern="0" dirty="0">
                <a:solidFill>
                  <a:srgbClr val="26776E"/>
                </a:solidFill>
                <a:effectLst/>
                <a:latin typeface="Alright Sans" panose="00000400000000000000" charset="0"/>
                <a:ea typeface="Cambria" panose="02040503050406030204" pitchFamily="18" charset="0"/>
                <a:cs typeface="Alright Sans" panose="00000400000000000000" charset="0"/>
                <a:sym typeface="+mn-ea"/>
              </a:rPr>
              <a:t>ESTIMATING SUPPLY NEEDS FOR MMS</a:t>
            </a:r>
            <a:br>
              <a:rPr lang="en-US" sz="1600" b="1" kern="0" dirty="0">
                <a:solidFill>
                  <a:srgbClr val="26776E"/>
                </a:solidFill>
                <a:effectLst/>
                <a:latin typeface="Alright Sans" panose="00000400000000000000" charset="0"/>
                <a:ea typeface="Cambria" panose="02040503050406030204" pitchFamily="18" charset="0"/>
                <a:cs typeface="Alright Sans" panose="00000400000000000000" charset="0"/>
                <a:sym typeface="+mn-ea"/>
              </a:rPr>
            </a:br>
            <a:endParaRPr lang="en-US" sz="1600" b="1" kern="0" dirty="0">
              <a:solidFill>
                <a:srgbClr val="26776E"/>
              </a:solidFill>
              <a:effectLst/>
              <a:latin typeface="Alright Sans" panose="00000400000000000000" charset="0"/>
              <a:ea typeface="Cambria" panose="02040503050406030204" pitchFamily="18" charset="0"/>
              <a:cs typeface="Alright Sans" panose="00000400000000000000" charset="0"/>
              <a:sym typeface="+mn-ea"/>
            </a:endParaRPr>
          </a:p>
          <a:p>
            <a:pPr algn="r"/>
            <a:br>
              <a:rPr lang="en-US" sz="1600" dirty="0">
                <a:solidFill>
                  <a:srgbClr val="26776E"/>
                </a:solidFill>
                <a:latin typeface="Cambria" panose="02040503050406030204" pitchFamily="18" charset="0"/>
                <a:ea typeface="Cambria" panose="02040503050406030204" pitchFamily="18" charset="0"/>
              </a:rPr>
            </a:br>
            <a:endParaRPr lang="en-US" sz="1600" dirty="0">
              <a:solidFill>
                <a:srgbClr val="26776E"/>
              </a:solidFill>
              <a:latin typeface="Cambria" panose="02040503050406030204" pitchFamily="18" charset="0"/>
              <a:ea typeface="Cambria" panose="02040503050406030204" pitchFamily="18" charset="0"/>
            </a:endParaRPr>
          </a:p>
        </p:txBody>
      </p:sp>
      <p:sp>
        <p:nvSpPr>
          <p:cNvPr id="7" name="Freeform 6"/>
          <p:cNvSpPr/>
          <p:nvPr/>
        </p:nvSpPr>
        <p:spPr>
          <a:xfrm flipH="1">
            <a:off x="7777480" y="644525"/>
            <a:ext cx="4436745" cy="816610"/>
          </a:xfrm>
          <a:custGeom>
            <a:avLst/>
            <a:gdLst>
              <a:gd name="connsiteX0" fmla="*/ 0 w 12585"/>
              <a:gd name="connsiteY0" fmla="*/ 0 h 1297"/>
              <a:gd name="connsiteX1" fmla="*/ 11848 w 12585"/>
              <a:gd name="connsiteY1" fmla="*/ 25 h 1297"/>
              <a:gd name="connsiteX2" fmla="*/ 12585 w 12585"/>
              <a:gd name="connsiteY2" fmla="*/ 661 h 1297"/>
              <a:gd name="connsiteX3" fmla="*/ 11848 w 12585"/>
              <a:gd name="connsiteY3" fmla="*/ 1296 h 1297"/>
              <a:gd name="connsiteX4" fmla="*/ 44 w 12585"/>
              <a:gd name="connsiteY4" fmla="*/ 1297 h 1297"/>
              <a:gd name="connsiteX5" fmla="*/ 0 w 12585"/>
              <a:gd name="connsiteY5" fmla="*/ 0 h 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0" h="1286">
                <a:moveTo>
                  <a:pt x="0" y="0"/>
                </a:moveTo>
                <a:lnTo>
                  <a:pt x="6165" y="15"/>
                </a:lnTo>
                <a:cubicBezTo>
                  <a:pt x="6527" y="4"/>
                  <a:pt x="6819" y="331"/>
                  <a:pt x="6810" y="651"/>
                </a:cubicBezTo>
                <a:cubicBezTo>
                  <a:pt x="6821" y="1007"/>
                  <a:pt x="6489" y="1295"/>
                  <a:pt x="6165" y="1286"/>
                </a:cubicBezTo>
                <a:lnTo>
                  <a:pt x="0" y="1286"/>
                </a:lnTo>
                <a:lnTo>
                  <a:pt x="0" y="0"/>
                </a:lnTo>
                <a:close/>
              </a:path>
            </a:pathLst>
          </a:custGeom>
          <a:solidFill>
            <a:srgbClr val="26776E"/>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sp>
        <p:nvSpPr>
          <p:cNvPr id="8" name="Title 1"/>
          <p:cNvSpPr>
            <a:spLocks noGrp="1"/>
          </p:cNvSpPr>
          <p:nvPr/>
        </p:nvSpPr>
        <p:spPr>
          <a:xfrm>
            <a:off x="8242935" y="681990"/>
            <a:ext cx="3886200" cy="721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bg1"/>
                </a:solidFill>
                <a:latin typeface="Alright Sans" panose="00000400000000000000" charset="0"/>
                <a:ea typeface="Cambria" panose="02040503050406030204" pitchFamily="18" charset="0"/>
                <a:cs typeface="Alright Sans" panose="00000400000000000000" charset="0"/>
              </a:rPr>
              <a:t>Materials Needed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flipH="1">
            <a:off x="5088648" y="644525"/>
            <a:ext cx="7125577" cy="989965"/>
          </a:xfrm>
          <a:custGeom>
            <a:avLst/>
            <a:gdLst>
              <a:gd name="connsiteX0" fmla="*/ 0 w 12585"/>
              <a:gd name="connsiteY0" fmla="*/ 0 h 1297"/>
              <a:gd name="connsiteX1" fmla="*/ 11848 w 12585"/>
              <a:gd name="connsiteY1" fmla="*/ 25 h 1297"/>
              <a:gd name="connsiteX2" fmla="*/ 12585 w 12585"/>
              <a:gd name="connsiteY2" fmla="*/ 661 h 1297"/>
              <a:gd name="connsiteX3" fmla="*/ 11848 w 12585"/>
              <a:gd name="connsiteY3" fmla="*/ 1296 h 1297"/>
              <a:gd name="connsiteX4" fmla="*/ 44 w 12585"/>
              <a:gd name="connsiteY4" fmla="*/ 1297 h 1297"/>
              <a:gd name="connsiteX5" fmla="*/ 0 w 12585"/>
              <a:gd name="connsiteY5" fmla="*/ 0 h 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22" h="1559">
                <a:moveTo>
                  <a:pt x="1416" y="0"/>
                </a:moveTo>
                <a:lnTo>
                  <a:pt x="10373" y="20"/>
                </a:lnTo>
                <a:lnTo>
                  <a:pt x="10396" y="20"/>
                </a:lnTo>
                <a:cubicBezTo>
                  <a:pt x="10861" y="8"/>
                  <a:pt x="11232" y="433"/>
                  <a:pt x="11221" y="772"/>
                </a:cubicBezTo>
                <a:lnTo>
                  <a:pt x="11221" y="790"/>
                </a:lnTo>
                <a:lnTo>
                  <a:pt x="11221" y="810"/>
                </a:lnTo>
                <a:cubicBezTo>
                  <a:pt x="11236" y="1231"/>
                  <a:pt x="10767" y="1568"/>
                  <a:pt x="10394" y="1558"/>
                </a:cubicBezTo>
                <a:lnTo>
                  <a:pt x="10373" y="1558"/>
                </a:lnTo>
                <a:lnTo>
                  <a:pt x="8985" y="1558"/>
                </a:lnTo>
                <a:lnTo>
                  <a:pt x="8978" y="1558"/>
                </a:lnTo>
                <a:lnTo>
                  <a:pt x="8970" y="1558"/>
                </a:lnTo>
                <a:lnTo>
                  <a:pt x="1416" y="1559"/>
                </a:lnTo>
                <a:lnTo>
                  <a:pt x="1416" y="1559"/>
                </a:lnTo>
                <a:lnTo>
                  <a:pt x="0" y="1559"/>
                </a:lnTo>
                <a:lnTo>
                  <a:pt x="0" y="0"/>
                </a:lnTo>
                <a:lnTo>
                  <a:pt x="1416" y="3"/>
                </a:lnTo>
                <a:lnTo>
                  <a:pt x="1416" y="0"/>
                </a:lnTo>
                <a:close/>
              </a:path>
            </a:pathLst>
          </a:custGeom>
          <a:solidFill>
            <a:srgbClr val="26776E"/>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sz="half" idx="1"/>
          </p:nvPr>
        </p:nvSpPr>
        <p:spPr>
          <a:xfrm>
            <a:off x="1077595" y="1885315"/>
            <a:ext cx="8331200" cy="3701415"/>
          </a:xfrm>
        </p:spPr>
        <p:txBody>
          <a:bodyPr>
            <a:noAutofit/>
          </a:bodyPr>
          <a:lstStyle/>
          <a:p>
            <a:pPr marL="0" indent="0" algn="l">
              <a:lnSpc>
                <a:spcPct val="90000"/>
              </a:lnSpc>
              <a:spcAft>
                <a:spcPts val="0"/>
              </a:spcAft>
              <a:buNone/>
            </a:pPr>
            <a:r>
              <a:rPr lang="en-US" sz="1900" b="1" dirty="0">
                <a:latin typeface="Alright Sans" panose="00000400000000000000" charset="0"/>
                <a:ea typeface="Cambria" panose="02040503050406030204" pitchFamily="18" charset="0"/>
                <a:cs typeface="Alright Sans" panose="00000400000000000000" charset="0"/>
              </a:rPr>
              <a:t>Example (Option #1): A pregnant woman collects one bottle of MMS containing 180 tablets</a:t>
            </a:r>
          </a:p>
          <a:p>
            <a:pPr algn="l">
              <a:lnSpc>
                <a:spcPct val="90000"/>
              </a:lnSpc>
              <a:spcAft>
                <a:spcPts val="0"/>
              </a:spcAft>
            </a:pPr>
            <a:r>
              <a:rPr lang="en-US" sz="1900" dirty="0">
                <a:latin typeface="Alright Sans" panose="00000400000000000000" charset="0"/>
                <a:ea typeface="Cambria" panose="02040503050406030204" pitchFamily="18" charset="0"/>
                <a:cs typeface="Alright Sans" panose="00000400000000000000" charset="0"/>
              </a:rPr>
              <a:t>Each pregnant woman receives one bottle of MMS (180 tablets)</a:t>
            </a:r>
          </a:p>
          <a:p>
            <a:pPr algn="l">
              <a:lnSpc>
                <a:spcPct val="90000"/>
              </a:lnSpc>
              <a:spcAft>
                <a:spcPts val="0"/>
              </a:spcAft>
            </a:pPr>
            <a:r>
              <a:rPr lang="en-US" sz="1900" dirty="0">
                <a:latin typeface="Alright Sans" panose="00000400000000000000" charset="0"/>
                <a:ea typeface="Cambria" panose="02040503050406030204" pitchFamily="18" charset="0"/>
                <a:cs typeface="Alright Sans" panose="00000400000000000000" charset="0"/>
              </a:rPr>
              <a:t>Estimate 200 new pregnant women attend ANC monthly</a:t>
            </a:r>
          </a:p>
          <a:p>
            <a:pPr algn="l">
              <a:lnSpc>
                <a:spcPct val="90000"/>
              </a:lnSpc>
              <a:spcAft>
                <a:spcPts val="0"/>
              </a:spcAft>
            </a:pPr>
            <a:r>
              <a:rPr lang="en-US" sz="1900" dirty="0">
                <a:latin typeface="Alright Sans" panose="00000400000000000000" charset="0"/>
                <a:ea typeface="Cambria" panose="02040503050406030204" pitchFamily="18" charset="0"/>
                <a:cs typeface="Alright Sans" panose="00000400000000000000" charset="0"/>
              </a:rPr>
              <a:t>Add 10% to account for unexpected increase in clients: 200 + 20 = 220 pregnant women</a:t>
            </a:r>
          </a:p>
          <a:p>
            <a:pPr algn="l">
              <a:lnSpc>
                <a:spcPct val="90000"/>
              </a:lnSpc>
              <a:spcAft>
                <a:spcPts val="0"/>
              </a:spcAft>
            </a:pPr>
            <a:r>
              <a:rPr lang="en-US" sz="1900" b="1" dirty="0">
                <a:latin typeface="Alright Sans" panose="00000400000000000000" charset="0"/>
                <a:ea typeface="Cambria" panose="02040503050406030204" pitchFamily="18" charset="0"/>
                <a:cs typeface="Alright Sans" panose="00000400000000000000" charset="0"/>
              </a:rPr>
              <a:t>Monthly MMS requirement: </a:t>
            </a:r>
            <a:r>
              <a:rPr lang="en-US" sz="1900" dirty="0">
                <a:latin typeface="Alright Sans" panose="00000400000000000000" charset="0"/>
                <a:ea typeface="Cambria" panose="02040503050406030204" pitchFamily="18" charset="0"/>
                <a:cs typeface="Alright Sans" panose="00000400000000000000" charset="0"/>
              </a:rPr>
              <a:t>220 bottles</a:t>
            </a:r>
          </a:p>
          <a:p>
            <a:pPr algn="l">
              <a:lnSpc>
                <a:spcPct val="90000"/>
              </a:lnSpc>
              <a:spcAft>
                <a:spcPts val="0"/>
              </a:spcAft>
            </a:pPr>
            <a:r>
              <a:rPr lang="en-US" sz="1900" b="1" dirty="0">
                <a:latin typeface="Alright Sans" panose="00000400000000000000" charset="0"/>
                <a:ea typeface="Cambria" panose="02040503050406030204" pitchFamily="18" charset="0"/>
                <a:cs typeface="Alright Sans" panose="00000400000000000000" charset="0"/>
              </a:rPr>
              <a:t>Quarterly MMS requirement: </a:t>
            </a:r>
            <a:r>
              <a:rPr lang="en-US" sz="1900" dirty="0">
                <a:latin typeface="Alright Sans" panose="00000400000000000000" charset="0"/>
                <a:ea typeface="Cambria" panose="02040503050406030204" pitchFamily="18" charset="0"/>
                <a:cs typeface="Alright Sans" panose="00000400000000000000" charset="0"/>
              </a:rPr>
              <a:t>220 bottles × 3 months = 660 bottles</a:t>
            </a:r>
          </a:p>
          <a:p>
            <a:pPr algn="l">
              <a:lnSpc>
                <a:spcPct val="90000"/>
              </a:lnSpc>
              <a:spcAft>
                <a:spcPts val="0"/>
              </a:spcAft>
            </a:pPr>
            <a:r>
              <a:rPr lang="en-US" sz="1900" b="1" dirty="0">
                <a:latin typeface="Alright Sans" panose="00000400000000000000" charset="0"/>
                <a:ea typeface="Cambria" panose="02040503050406030204" pitchFamily="18" charset="0"/>
                <a:cs typeface="Alright Sans" panose="00000400000000000000" charset="0"/>
              </a:rPr>
              <a:t>Annual MMS requirement: </a:t>
            </a:r>
            <a:r>
              <a:rPr lang="en-US" sz="1900" dirty="0">
                <a:latin typeface="Alright Sans" panose="00000400000000000000" charset="0"/>
                <a:ea typeface="Cambria" panose="02040503050406030204" pitchFamily="18" charset="0"/>
                <a:cs typeface="Alright Sans" panose="00000400000000000000" charset="0"/>
              </a:rPr>
              <a:t>220 bottles × 12 months = 2,640 bottles, round up to 2,700 bottles</a:t>
            </a:r>
          </a:p>
          <a:p>
            <a:pPr algn="l">
              <a:lnSpc>
                <a:spcPct val="100000"/>
              </a:lnSpc>
            </a:pPr>
            <a:endParaRPr lang="en-US" sz="1900" dirty="0">
              <a:latin typeface="Alright Sans" panose="00000400000000000000" charset="0"/>
              <a:ea typeface="Cambria" panose="02040503050406030204" pitchFamily="18" charset="0"/>
              <a:cs typeface="Alright Sans" panose="00000400000000000000" charset="0"/>
            </a:endParaRPr>
          </a:p>
        </p:txBody>
      </p:sp>
      <p:sp>
        <p:nvSpPr>
          <p:cNvPr id="5" name="Text Box 4"/>
          <p:cNvSpPr txBox="1"/>
          <p:nvPr/>
        </p:nvSpPr>
        <p:spPr>
          <a:xfrm>
            <a:off x="1054735" y="5837555"/>
            <a:ext cx="9719310" cy="829945"/>
          </a:xfrm>
          <a:prstGeom prst="rect">
            <a:avLst/>
          </a:prstGeom>
          <a:noFill/>
        </p:spPr>
        <p:txBody>
          <a:bodyPr wrap="square" rtlCol="0" anchor="t">
            <a:spAutoFit/>
          </a:bodyPr>
          <a:lstStyle/>
          <a:p>
            <a:r>
              <a:rPr lang="en-US" sz="1600" b="1" i="1" dirty="0">
                <a:solidFill>
                  <a:srgbClr val="26776E"/>
                </a:solidFill>
                <a:latin typeface="Alright Sans" panose="00000400000000000000" charset="0"/>
                <a:cs typeface="Alright Sans" panose="00000400000000000000" charset="0"/>
                <a:sym typeface="+mn-ea"/>
              </a:rPr>
              <a:t>Note to Facilitator: </a:t>
            </a:r>
            <a:r>
              <a:rPr lang="en-US" sz="1600" i="1" dirty="0">
                <a:solidFill>
                  <a:srgbClr val="26776E"/>
                </a:solidFill>
                <a:latin typeface="Alright Sans" panose="00000400000000000000" charset="0"/>
                <a:cs typeface="Alright Sans" panose="00000400000000000000" charset="0"/>
                <a:sym typeface="+mn-ea"/>
              </a:rPr>
              <a:t>This is an hypothetical example  just to get a grasp off how to do the calculation, in the real setting the number would change and that has to be adjusted for. Also, this calculation is done with the assumption that 200 new pregnant women attend the ANC monthly </a:t>
            </a:r>
          </a:p>
        </p:txBody>
      </p:sp>
      <p:pic>
        <p:nvPicPr>
          <p:cNvPr id="6" name="Picture 5" descr="M3 - Key Steps to Successfully Implement MMS---- 1"/>
          <p:cNvPicPr>
            <a:picLocks noChangeAspect="1"/>
          </p:cNvPicPr>
          <p:nvPr/>
        </p:nvPicPr>
        <p:blipFill>
          <a:blip r:embed="rId3"/>
          <a:stretch>
            <a:fillRect/>
          </a:stretch>
        </p:blipFill>
        <p:spPr>
          <a:xfrm>
            <a:off x="9626600" y="2576830"/>
            <a:ext cx="2069465" cy="2318385"/>
          </a:xfrm>
          <a:prstGeom prst="rect">
            <a:avLst/>
          </a:prstGeom>
        </p:spPr>
      </p:pic>
      <p:sp>
        <p:nvSpPr>
          <p:cNvPr id="8" name="Rectangles 7"/>
          <p:cNvSpPr/>
          <p:nvPr/>
        </p:nvSpPr>
        <p:spPr>
          <a:xfrm>
            <a:off x="-6350" y="-16510"/>
            <a:ext cx="12220575" cy="1097915"/>
          </a:xfrm>
          <a:prstGeom prst="rect">
            <a:avLst/>
          </a:prstGeom>
          <a:solidFill>
            <a:srgbClr val="26776E">
              <a:alpha val="2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grpSp>
        <p:nvGrpSpPr>
          <p:cNvPr id="14" name="Group 13"/>
          <p:cNvGrpSpPr/>
          <p:nvPr/>
        </p:nvGrpSpPr>
        <p:grpSpPr>
          <a:xfrm>
            <a:off x="183515" y="191135"/>
            <a:ext cx="3912235" cy="720090"/>
            <a:chOff x="266" y="301"/>
            <a:chExt cx="6161" cy="1134"/>
          </a:xfrm>
        </p:grpSpPr>
        <p:sp>
          <p:nvSpPr>
            <p:cNvPr id="15" name="Text Box 14"/>
            <p:cNvSpPr txBox="1"/>
            <p:nvPr/>
          </p:nvSpPr>
          <p:spPr>
            <a:xfrm>
              <a:off x="1859" y="433"/>
              <a:ext cx="4568" cy="871"/>
            </a:xfrm>
            <a:prstGeom prst="rect">
              <a:avLst/>
            </a:prstGeom>
            <a:noFill/>
          </p:spPr>
          <p:txBody>
            <a:bodyPr wrap="square" rtlCol="0">
              <a:spAutoFit/>
            </a:bodyPr>
            <a:lstStyle/>
            <a:p>
              <a:r>
                <a:rPr lang="en-US" altLang="en-US" sz="1000">
                  <a:solidFill>
                    <a:schemeClr val="tx1">
                      <a:lumMod val="75000"/>
                      <a:lumOff val="25000"/>
                    </a:schemeClr>
                  </a:solidFill>
                </a:rPr>
                <a:t>NATIONAL TRAINING MANUAL ON MULTIPLE MICRONUTRIENT SUPPLEMENTS (MMS) FOR FRONTLINE HEALTHCARE PROVIDERS IN NIGERIA</a:t>
              </a:r>
            </a:p>
          </p:txBody>
        </p:sp>
        <p:pic>
          <p:nvPicPr>
            <p:cNvPr id="27" name="Picture 26" descr="Coat_of_arms_of_Nigeria.svg"/>
            <p:cNvPicPr>
              <a:picLocks noChangeAspect="1"/>
            </p:cNvPicPr>
            <p:nvPr/>
          </p:nvPicPr>
          <p:blipFill>
            <a:blip r:embed="rId4"/>
            <a:stretch>
              <a:fillRect/>
            </a:stretch>
          </p:blipFill>
          <p:spPr>
            <a:xfrm>
              <a:off x="266" y="373"/>
              <a:ext cx="1164" cy="992"/>
            </a:xfrm>
            <a:prstGeom prst="rect">
              <a:avLst/>
            </a:prstGeom>
          </p:spPr>
        </p:pic>
        <p:cxnSp>
          <p:nvCxnSpPr>
            <p:cNvPr id="22" name="Straight Connector 21"/>
            <p:cNvCxnSpPr/>
            <p:nvPr/>
          </p:nvCxnSpPr>
          <p:spPr>
            <a:xfrm>
              <a:off x="1667" y="301"/>
              <a:ext cx="7" cy="1135"/>
            </a:xfrm>
            <a:prstGeom prst="line">
              <a:avLst/>
            </a:prstGeom>
            <a:ln w="6350">
              <a:solidFill>
                <a:schemeClr val="bg2">
                  <a:lumMod val="50000"/>
                </a:schemeClr>
              </a:solidFill>
            </a:ln>
          </p:spPr>
          <p:style>
            <a:lnRef idx="2">
              <a:schemeClr val="accent1"/>
            </a:lnRef>
            <a:fillRef idx="0">
              <a:srgbClr val="FFFFFF"/>
            </a:fillRef>
            <a:effectRef idx="0">
              <a:srgbClr val="FFFFFF"/>
            </a:effectRef>
            <a:fontRef idx="minor">
              <a:schemeClr val="tx1"/>
            </a:fontRef>
          </p:style>
        </p:cxnSp>
      </p:grpSp>
      <p:sp>
        <p:nvSpPr>
          <p:cNvPr id="9" name="Title 2"/>
          <p:cNvSpPr>
            <a:spLocks noGrp="1"/>
          </p:cNvSpPr>
          <p:nvPr/>
        </p:nvSpPr>
        <p:spPr>
          <a:xfrm>
            <a:off x="6249035" y="502920"/>
            <a:ext cx="5614670" cy="3848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1600" b="1" kern="0" dirty="0">
                <a:solidFill>
                  <a:srgbClr val="26776E"/>
                </a:solidFill>
                <a:effectLst/>
                <a:latin typeface="Alright Sans" panose="00000400000000000000" charset="0"/>
                <a:ea typeface="Cambria" panose="02040503050406030204" pitchFamily="18" charset="0"/>
                <a:cs typeface="Alright Sans" panose="00000400000000000000" charset="0"/>
                <a:sym typeface="+mn-ea"/>
              </a:rPr>
              <a:t>MODULE 6: </a:t>
            </a:r>
            <a:r>
              <a:rPr lang="en-US" altLang="en-GB" sz="1600" b="1" kern="0" dirty="0">
                <a:solidFill>
                  <a:srgbClr val="26776E"/>
                </a:solidFill>
                <a:effectLst/>
                <a:latin typeface="Alright Sans" panose="00000400000000000000" charset="0"/>
                <a:ea typeface="Cambria" panose="02040503050406030204" pitchFamily="18" charset="0"/>
                <a:cs typeface="Alright Sans" panose="00000400000000000000" charset="0"/>
                <a:sym typeface="+mn-ea"/>
              </a:rPr>
              <a:t> </a:t>
            </a:r>
            <a:r>
              <a:rPr lang="en-GB" sz="1600" b="1" kern="0" dirty="0">
                <a:solidFill>
                  <a:srgbClr val="26776E"/>
                </a:solidFill>
                <a:effectLst/>
                <a:latin typeface="Alright Sans" panose="00000400000000000000" charset="0"/>
                <a:ea typeface="Cambria" panose="02040503050406030204" pitchFamily="18" charset="0"/>
                <a:cs typeface="Alright Sans" panose="00000400000000000000" charset="0"/>
                <a:sym typeface="+mn-ea"/>
              </a:rPr>
              <a:t>ESTIMATING SUPPLY NEEDS FOR MMS</a:t>
            </a:r>
            <a:br>
              <a:rPr lang="en-US" sz="1600" b="1" kern="0" dirty="0">
                <a:solidFill>
                  <a:srgbClr val="26776E"/>
                </a:solidFill>
                <a:effectLst/>
                <a:latin typeface="Alright Sans" panose="00000400000000000000" charset="0"/>
                <a:ea typeface="Cambria" panose="02040503050406030204" pitchFamily="18" charset="0"/>
                <a:cs typeface="Alright Sans" panose="00000400000000000000" charset="0"/>
                <a:sym typeface="+mn-ea"/>
              </a:rPr>
            </a:br>
            <a:endParaRPr lang="en-US" sz="1600" b="1" kern="0" dirty="0">
              <a:solidFill>
                <a:srgbClr val="26776E"/>
              </a:solidFill>
              <a:effectLst/>
              <a:latin typeface="Alright Sans" panose="00000400000000000000" charset="0"/>
              <a:ea typeface="Cambria" panose="02040503050406030204" pitchFamily="18" charset="0"/>
              <a:cs typeface="Alright Sans" panose="00000400000000000000" charset="0"/>
              <a:sym typeface="+mn-ea"/>
            </a:endParaRPr>
          </a:p>
          <a:p>
            <a:pPr algn="r"/>
            <a:br>
              <a:rPr lang="en-US" sz="1600" dirty="0">
                <a:solidFill>
                  <a:srgbClr val="26776E"/>
                </a:solidFill>
                <a:latin typeface="Cambria" panose="02040503050406030204" pitchFamily="18" charset="0"/>
                <a:ea typeface="Cambria" panose="02040503050406030204" pitchFamily="18" charset="0"/>
              </a:rPr>
            </a:br>
            <a:endParaRPr lang="en-US" sz="1600" dirty="0">
              <a:solidFill>
                <a:srgbClr val="26776E"/>
              </a:solidFill>
              <a:latin typeface="Cambria" panose="02040503050406030204" pitchFamily="18" charset="0"/>
              <a:ea typeface="Cambria" panose="02040503050406030204" pitchFamily="18" charset="0"/>
            </a:endParaRPr>
          </a:p>
        </p:txBody>
      </p:sp>
      <p:sp>
        <p:nvSpPr>
          <p:cNvPr id="7" name="Text Box 6"/>
          <p:cNvSpPr txBox="1"/>
          <p:nvPr/>
        </p:nvSpPr>
        <p:spPr>
          <a:xfrm>
            <a:off x="5229860" y="694055"/>
            <a:ext cx="6662420" cy="894080"/>
          </a:xfrm>
          <a:prstGeom prst="rect">
            <a:avLst/>
          </a:prstGeom>
          <a:noFill/>
        </p:spPr>
        <p:txBody>
          <a:bodyPr wrap="square" rtlCol="0" anchor="t">
            <a:spAutoFit/>
          </a:bodyPr>
          <a:lstStyle/>
          <a:p>
            <a:pPr algn="r">
              <a:lnSpc>
                <a:spcPct val="90000"/>
              </a:lnSpc>
              <a:spcBef>
                <a:spcPts val="0"/>
              </a:spcBef>
              <a:spcAft>
                <a:spcPts val="0"/>
              </a:spcAft>
            </a:pPr>
            <a:r>
              <a:rPr lang="en-US" sz="2900" b="1" kern="0" dirty="0">
                <a:solidFill>
                  <a:schemeClr val="bg1"/>
                </a:solidFill>
                <a:effectLst/>
                <a:latin typeface="Alright Sans" panose="00000400000000000000" charset="0"/>
                <a:ea typeface="Cambria" panose="02040503050406030204" pitchFamily="18" charset="0"/>
                <a:cs typeface="Alright Sans" panose="00000400000000000000" charset="0"/>
                <a:sym typeface="+mn-ea"/>
              </a:rPr>
              <a:t>Steps for Estimating MMS Supplies for a Typical Health Facility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31570" y="1726565"/>
            <a:ext cx="9218295" cy="3805555"/>
          </a:xfrm>
        </p:spPr>
        <p:txBody>
          <a:bodyPr>
            <a:noAutofit/>
          </a:bodyPr>
          <a:lstStyle/>
          <a:p>
            <a:pPr marL="0" indent="0" algn="l">
              <a:lnSpc>
                <a:spcPct val="100000"/>
              </a:lnSpc>
              <a:buNone/>
            </a:pPr>
            <a:r>
              <a:rPr lang="en-US" sz="2000" b="1" dirty="0">
                <a:latin typeface="Alright Sans" panose="00000400000000000000" charset="0"/>
                <a:ea typeface="Cambria" panose="02040503050406030204" pitchFamily="18" charset="0"/>
                <a:cs typeface="Alright Sans" panose="00000400000000000000" charset="0"/>
              </a:rPr>
              <a:t>NOTE</a:t>
            </a:r>
          </a:p>
          <a:p>
            <a:pPr algn="l">
              <a:lnSpc>
                <a:spcPct val="100000"/>
              </a:lnSpc>
            </a:pPr>
            <a:r>
              <a:rPr lang="en-US" sz="2000" dirty="0">
                <a:latin typeface="Alright Sans" panose="00000400000000000000" charset="0"/>
                <a:ea typeface="Cambria" panose="02040503050406030204" pitchFamily="18" charset="0"/>
                <a:cs typeface="Alright Sans" panose="00000400000000000000" charset="0"/>
              </a:rPr>
              <a:t>The calculated number of bottles for a typical health facility should be adjusted to account for buffer stocks</a:t>
            </a:r>
          </a:p>
          <a:p>
            <a:pPr algn="l">
              <a:lnSpc>
                <a:spcPct val="100000"/>
              </a:lnSpc>
            </a:pPr>
            <a:r>
              <a:rPr lang="en-US" sz="2000" dirty="0">
                <a:latin typeface="Alright Sans" panose="00000400000000000000" charset="0"/>
                <a:ea typeface="Cambria" panose="02040503050406030204" pitchFamily="18" charset="0"/>
                <a:cs typeface="Alright Sans" panose="00000400000000000000" charset="0"/>
              </a:rPr>
              <a:t>Lag time for supplies may vary due to transportation, formalities, and seasonal delays, especially for hard-to-reach health facilities</a:t>
            </a:r>
          </a:p>
          <a:p>
            <a:pPr algn="l">
              <a:lnSpc>
                <a:spcPct val="100000"/>
              </a:lnSpc>
            </a:pPr>
            <a:r>
              <a:rPr lang="en-US" sz="2000" dirty="0">
                <a:latin typeface="Alright Sans" panose="00000400000000000000" charset="0"/>
                <a:ea typeface="Cambria" panose="02040503050406030204" pitchFamily="18" charset="0"/>
                <a:cs typeface="Alright Sans" panose="00000400000000000000" charset="0"/>
              </a:rPr>
              <a:t>Population changes and expected pregnancies should guide the initial estimation of MMS supply needs</a:t>
            </a:r>
          </a:p>
          <a:p>
            <a:pPr algn="l">
              <a:lnSpc>
                <a:spcPct val="100000"/>
              </a:lnSpc>
            </a:pPr>
            <a:r>
              <a:rPr lang="en-US" sz="2000" dirty="0">
                <a:latin typeface="Alright Sans" panose="00000400000000000000" charset="0"/>
                <a:ea typeface="Cambria" panose="02040503050406030204" pitchFamily="18" charset="0"/>
                <a:cs typeface="Alright Sans" panose="00000400000000000000" charset="0"/>
              </a:rPr>
              <a:t>Medical storekeepers and pharmacists should be trained on supplementation protocols and supply management, adapting these steps to current medical supply practices.</a:t>
            </a:r>
          </a:p>
        </p:txBody>
      </p:sp>
      <p:sp>
        <p:nvSpPr>
          <p:cNvPr id="5" name="Freeform 4"/>
          <p:cNvSpPr/>
          <p:nvPr/>
        </p:nvSpPr>
        <p:spPr>
          <a:xfrm flipH="1">
            <a:off x="5088648" y="644525"/>
            <a:ext cx="7125577" cy="989965"/>
          </a:xfrm>
          <a:custGeom>
            <a:avLst/>
            <a:gdLst>
              <a:gd name="connsiteX0" fmla="*/ 0 w 12585"/>
              <a:gd name="connsiteY0" fmla="*/ 0 h 1297"/>
              <a:gd name="connsiteX1" fmla="*/ 11848 w 12585"/>
              <a:gd name="connsiteY1" fmla="*/ 25 h 1297"/>
              <a:gd name="connsiteX2" fmla="*/ 12585 w 12585"/>
              <a:gd name="connsiteY2" fmla="*/ 661 h 1297"/>
              <a:gd name="connsiteX3" fmla="*/ 11848 w 12585"/>
              <a:gd name="connsiteY3" fmla="*/ 1296 h 1297"/>
              <a:gd name="connsiteX4" fmla="*/ 44 w 12585"/>
              <a:gd name="connsiteY4" fmla="*/ 1297 h 1297"/>
              <a:gd name="connsiteX5" fmla="*/ 0 w 12585"/>
              <a:gd name="connsiteY5" fmla="*/ 0 h 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22" h="1559">
                <a:moveTo>
                  <a:pt x="1416" y="0"/>
                </a:moveTo>
                <a:lnTo>
                  <a:pt x="10373" y="20"/>
                </a:lnTo>
                <a:lnTo>
                  <a:pt x="10396" y="20"/>
                </a:lnTo>
                <a:cubicBezTo>
                  <a:pt x="10861" y="8"/>
                  <a:pt x="11232" y="433"/>
                  <a:pt x="11221" y="772"/>
                </a:cubicBezTo>
                <a:lnTo>
                  <a:pt x="11221" y="790"/>
                </a:lnTo>
                <a:lnTo>
                  <a:pt x="11221" y="810"/>
                </a:lnTo>
                <a:cubicBezTo>
                  <a:pt x="11236" y="1231"/>
                  <a:pt x="10767" y="1568"/>
                  <a:pt x="10394" y="1558"/>
                </a:cubicBezTo>
                <a:lnTo>
                  <a:pt x="10373" y="1558"/>
                </a:lnTo>
                <a:lnTo>
                  <a:pt x="8985" y="1558"/>
                </a:lnTo>
                <a:lnTo>
                  <a:pt x="8978" y="1558"/>
                </a:lnTo>
                <a:lnTo>
                  <a:pt x="8970" y="1558"/>
                </a:lnTo>
                <a:lnTo>
                  <a:pt x="1416" y="1559"/>
                </a:lnTo>
                <a:lnTo>
                  <a:pt x="1416" y="1559"/>
                </a:lnTo>
                <a:lnTo>
                  <a:pt x="0" y="1559"/>
                </a:lnTo>
                <a:lnTo>
                  <a:pt x="0" y="0"/>
                </a:lnTo>
                <a:lnTo>
                  <a:pt x="1416" y="3"/>
                </a:lnTo>
                <a:lnTo>
                  <a:pt x="1416" y="0"/>
                </a:lnTo>
                <a:close/>
              </a:path>
            </a:pathLst>
          </a:custGeom>
          <a:solidFill>
            <a:srgbClr val="26776E"/>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sp>
        <p:nvSpPr>
          <p:cNvPr id="8" name="Rectangles 7"/>
          <p:cNvSpPr/>
          <p:nvPr/>
        </p:nvSpPr>
        <p:spPr>
          <a:xfrm>
            <a:off x="-6350" y="-16510"/>
            <a:ext cx="12220575" cy="1097915"/>
          </a:xfrm>
          <a:prstGeom prst="rect">
            <a:avLst/>
          </a:prstGeom>
          <a:solidFill>
            <a:srgbClr val="26776E">
              <a:alpha val="2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grpSp>
        <p:nvGrpSpPr>
          <p:cNvPr id="14" name="Group 13"/>
          <p:cNvGrpSpPr/>
          <p:nvPr/>
        </p:nvGrpSpPr>
        <p:grpSpPr>
          <a:xfrm>
            <a:off x="183515" y="191135"/>
            <a:ext cx="3912235" cy="720090"/>
            <a:chOff x="266" y="301"/>
            <a:chExt cx="6161" cy="1134"/>
          </a:xfrm>
        </p:grpSpPr>
        <p:sp>
          <p:nvSpPr>
            <p:cNvPr id="15" name="Text Box 14"/>
            <p:cNvSpPr txBox="1"/>
            <p:nvPr/>
          </p:nvSpPr>
          <p:spPr>
            <a:xfrm>
              <a:off x="1859" y="433"/>
              <a:ext cx="4568" cy="871"/>
            </a:xfrm>
            <a:prstGeom prst="rect">
              <a:avLst/>
            </a:prstGeom>
            <a:noFill/>
          </p:spPr>
          <p:txBody>
            <a:bodyPr wrap="square" rtlCol="0">
              <a:spAutoFit/>
            </a:bodyPr>
            <a:lstStyle/>
            <a:p>
              <a:r>
                <a:rPr lang="en-US" altLang="en-US" sz="1000">
                  <a:solidFill>
                    <a:schemeClr val="tx1">
                      <a:lumMod val="75000"/>
                      <a:lumOff val="25000"/>
                    </a:schemeClr>
                  </a:solidFill>
                </a:rPr>
                <a:t>NATIONAL TRAINING MANUAL ON MULTIPLE MICRONUTRIENT SUPPLEMENTS (MMS) FOR FRONTLINE HEALTHCARE PROVIDERS IN NIGERIA</a:t>
              </a:r>
            </a:p>
          </p:txBody>
        </p:sp>
        <p:pic>
          <p:nvPicPr>
            <p:cNvPr id="27" name="Picture 26" descr="Coat_of_arms_of_Nigeria.svg"/>
            <p:cNvPicPr>
              <a:picLocks noChangeAspect="1"/>
            </p:cNvPicPr>
            <p:nvPr/>
          </p:nvPicPr>
          <p:blipFill>
            <a:blip r:embed="rId3"/>
            <a:stretch>
              <a:fillRect/>
            </a:stretch>
          </p:blipFill>
          <p:spPr>
            <a:xfrm>
              <a:off x="266" y="373"/>
              <a:ext cx="1164" cy="992"/>
            </a:xfrm>
            <a:prstGeom prst="rect">
              <a:avLst/>
            </a:prstGeom>
          </p:spPr>
        </p:pic>
        <p:cxnSp>
          <p:nvCxnSpPr>
            <p:cNvPr id="22" name="Straight Connector 21"/>
            <p:cNvCxnSpPr/>
            <p:nvPr/>
          </p:nvCxnSpPr>
          <p:spPr>
            <a:xfrm>
              <a:off x="1667" y="301"/>
              <a:ext cx="7" cy="1135"/>
            </a:xfrm>
            <a:prstGeom prst="line">
              <a:avLst/>
            </a:prstGeom>
            <a:ln w="6350">
              <a:solidFill>
                <a:schemeClr val="bg2">
                  <a:lumMod val="50000"/>
                </a:schemeClr>
              </a:solidFill>
            </a:ln>
          </p:spPr>
          <p:style>
            <a:lnRef idx="2">
              <a:schemeClr val="accent1"/>
            </a:lnRef>
            <a:fillRef idx="0">
              <a:srgbClr val="FFFFFF"/>
            </a:fillRef>
            <a:effectRef idx="0">
              <a:srgbClr val="FFFFFF"/>
            </a:effectRef>
            <a:fontRef idx="minor">
              <a:schemeClr val="tx1"/>
            </a:fontRef>
          </p:style>
        </p:cxnSp>
      </p:grpSp>
      <p:sp>
        <p:nvSpPr>
          <p:cNvPr id="9" name="Title 2"/>
          <p:cNvSpPr>
            <a:spLocks noGrp="1"/>
          </p:cNvSpPr>
          <p:nvPr/>
        </p:nvSpPr>
        <p:spPr>
          <a:xfrm>
            <a:off x="6249035" y="502920"/>
            <a:ext cx="5614670" cy="3848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1600" b="1" kern="0" dirty="0">
                <a:solidFill>
                  <a:srgbClr val="26776E"/>
                </a:solidFill>
                <a:effectLst/>
                <a:latin typeface="Alright Sans" panose="00000400000000000000" charset="0"/>
                <a:ea typeface="Cambria" panose="02040503050406030204" pitchFamily="18" charset="0"/>
                <a:cs typeface="Alright Sans" panose="00000400000000000000" charset="0"/>
                <a:sym typeface="+mn-ea"/>
              </a:rPr>
              <a:t>MODULE 6: </a:t>
            </a:r>
            <a:r>
              <a:rPr lang="en-US" altLang="en-GB" sz="1600" b="1" kern="0" dirty="0">
                <a:solidFill>
                  <a:srgbClr val="26776E"/>
                </a:solidFill>
                <a:effectLst/>
                <a:latin typeface="Alright Sans" panose="00000400000000000000" charset="0"/>
                <a:ea typeface="Cambria" panose="02040503050406030204" pitchFamily="18" charset="0"/>
                <a:cs typeface="Alright Sans" panose="00000400000000000000" charset="0"/>
                <a:sym typeface="+mn-ea"/>
              </a:rPr>
              <a:t> </a:t>
            </a:r>
            <a:r>
              <a:rPr lang="en-GB" sz="1600" b="1" kern="0" dirty="0">
                <a:solidFill>
                  <a:srgbClr val="26776E"/>
                </a:solidFill>
                <a:effectLst/>
                <a:latin typeface="Alright Sans" panose="00000400000000000000" charset="0"/>
                <a:ea typeface="Cambria" panose="02040503050406030204" pitchFamily="18" charset="0"/>
                <a:cs typeface="Alright Sans" panose="00000400000000000000" charset="0"/>
                <a:sym typeface="+mn-ea"/>
              </a:rPr>
              <a:t>ESTIMATING SUPPLY NEEDS FOR MMS</a:t>
            </a:r>
            <a:br>
              <a:rPr lang="en-US" sz="1600" b="1" kern="0" dirty="0">
                <a:solidFill>
                  <a:srgbClr val="26776E"/>
                </a:solidFill>
                <a:effectLst/>
                <a:latin typeface="Alright Sans" panose="00000400000000000000" charset="0"/>
                <a:ea typeface="Cambria" panose="02040503050406030204" pitchFamily="18" charset="0"/>
                <a:cs typeface="Alright Sans" panose="00000400000000000000" charset="0"/>
                <a:sym typeface="+mn-ea"/>
              </a:rPr>
            </a:br>
            <a:endParaRPr lang="en-US" sz="1600" b="1" kern="0" dirty="0">
              <a:solidFill>
                <a:srgbClr val="26776E"/>
              </a:solidFill>
              <a:effectLst/>
              <a:latin typeface="Alright Sans" panose="00000400000000000000" charset="0"/>
              <a:ea typeface="Cambria" panose="02040503050406030204" pitchFamily="18" charset="0"/>
              <a:cs typeface="Alright Sans" panose="00000400000000000000" charset="0"/>
              <a:sym typeface="+mn-ea"/>
            </a:endParaRPr>
          </a:p>
          <a:p>
            <a:pPr algn="r"/>
            <a:br>
              <a:rPr lang="en-US" sz="1600" dirty="0">
                <a:solidFill>
                  <a:srgbClr val="26776E"/>
                </a:solidFill>
                <a:latin typeface="Cambria" panose="02040503050406030204" pitchFamily="18" charset="0"/>
                <a:ea typeface="Cambria" panose="02040503050406030204" pitchFamily="18" charset="0"/>
              </a:rPr>
            </a:br>
            <a:endParaRPr lang="en-US" sz="1600" dirty="0">
              <a:solidFill>
                <a:srgbClr val="26776E"/>
              </a:solidFill>
              <a:latin typeface="Cambria" panose="02040503050406030204" pitchFamily="18" charset="0"/>
              <a:ea typeface="Cambria" panose="02040503050406030204" pitchFamily="18" charset="0"/>
            </a:endParaRPr>
          </a:p>
        </p:txBody>
      </p:sp>
      <p:sp>
        <p:nvSpPr>
          <p:cNvPr id="6" name="Text Box 5"/>
          <p:cNvSpPr txBox="1"/>
          <p:nvPr/>
        </p:nvSpPr>
        <p:spPr>
          <a:xfrm>
            <a:off x="5229860" y="694055"/>
            <a:ext cx="6662420" cy="894080"/>
          </a:xfrm>
          <a:prstGeom prst="rect">
            <a:avLst/>
          </a:prstGeom>
          <a:noFill/>
        </p:spPr>
        <p:txBody>
          <a:bodyPr wrap="square" rtlCol="0" anchor="t">
            <a:spAutoFit/>
          </a:bodyPr>
          <a:lstStyle/>
          <a:p>
            <a:pPr algn="r">
              <a:lnSpc>
                <a:spcPct val="90000"/>
              </a:lnSpc>
              <a:spcBef>
                <a:spcPts val="0"/>
              </a:spcBef>
              <a:spcAft>
                <a:spcPts val="0"/>
              </a:spcAft>
            </a:pPr>
            <a:r>
              <a:rPr lang="en-US" sz="2900" b="1" kern="0" dirty="0">
                <a:solidFill>
                  <a:schemeClr val="bg1"/>
                </a:solidFill>
                <a:effectLst/>
                <a:latin typeface="Alright Sans" panose="00000400000000000000" charset="0"/>
                <a:ea typeface="Cambria" panose="02040503050406030204" pitchFamily="18" charset="0"/>
                <a:cs typeface="Alright Sans" panose="00000400000000000000" charset="0"/>
                <a:sym typeface="+mn-ea"/>
              </a:rPr>
              <a:t>Steps for Estimating MMS Supplies for a Typical Health Facility (Cont’d)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19810" y="2132965"/>
            <a:ext cx="9681845" cy="3450590"/>
          </a:xfrm>
        </p:spPr>
        <p:txBody>
          <a:bodyPr>
            <a:noAutofit/>
          </a:bodyPr>
          <a:lstStyle/>
          <a:p>
            <a:pPr marL="0" indent="0" algn="l">
              <a:lnSpc>
                <a:spcPct val="100000"/>
              </a:lnSpc>
              <a:buNone/>
            </a:pPr>
            <a:r>
              <a:rPr lang="en-US" sz="2000" b="1" dirty="0">
                <a:latin typeface="Alright Sans" panose="00000400000000000000" charset="0"/>
                <a:ea typeface="Cambria" panose="02040503050406030204" pitchFamily="18" charset="0"/>
                <a:cs typeface="Alright Sans" panose="00000400000000000000" charset="0"/>
              </a:rPr>
              <a:t>Option #2: State and LGA estimation if population figures are available</a:t>
            </a:r>
          </a:p>
          <a:p>
            <a:pPr algn="l">
              <a:lnSpc>
                <a:spcPct val="100000"/>
              </a:lnSpc>
            </a:pPr>
            <a:r>
              <a:rPr lang="en-US" sz="2000" dirty="0">
                <a:latin typeface="Alright Sans" panose="00000400000000000000" charset="0"/>
                <a:ea typeface="Cambria" panose="02040503050406030204" pitchFamily="18" charset="0"/>
                <a:cs typeface="Alright Sans" panose="00000400000000000000" charset="0"/>
              </a:rPr>
              <a:t>Determine the total or catchment population</a:t>
            </a:r>
          </a:p>
          <a:p>
            <a:pPr algn="l">
              <a:lnSpc>
                <a:spcPct val="100000"/>
              </a:lnSpc>
            </a:pPr>
            <a:r>
              <a:rPr lang="en-US" sz="2000" dirty="0">
                <a:latin typeface="Alright Sans" panose="00000400000000000000" charset="0"/>
                <a:ea typeface="Cambria" panose="02040503050406030204" pitchFamily="18" charset="0"/>
                <a:cs typeface="Alright Sans" panose="00000400000000000000" charset="0"/>
              </a:rPr>
              <a:t>Calculate the target population of pregnant women by multiplying the total population by 5%</a:t>
            </a:r>
          </a:p>
          <a:p>
            <a:pPr algn="l">
              <a:lnSpc>
                <a:spcPct val="100000"/>
              </a:lnSpc>
            </a:pPr>
            <a:r>
              <a:rPr lang="en-US" sz="2000" dirty="0">
                <a:latin typeface="Alright Sans" panose="00000400000000000000" charset="0"/>
                <a:ea typeface="Cambria" panose="02040503050406030204" pitchFamily="18" charset="0"/>
                <a:cs typeface="Alright Sans" panose="00000400000000000000" charset="0"/>
              </a:rPr>
              <a:t>Multiply the target population by the anticipated coverage (typically 80-90%)</a:t>
            </a:r>
          </a:p>
          <a:p>
            <a:pPr algn="l">
              <a:lnSpc>
                <a:spcPct val="100000"/>
              </a:lnSpc>
            </a:pPr>
            <a:r>
              <a:rPr lang="en-US" sz="2000" dirty="0">
                <a:latin typeface="Alright Sans" panose="00000400000000000000" charset="0"/>
                <a:ea typeface="Cambria" panose="02040503050406030204" pitchFamily="18" charset="0"/>
                <a:cs typeface="Alright Sans" panose="00000400000000000000" charset="0"/>
              </a:rPr>
              <a:t>Add a 10% contingency/buffer factor</a:t>
            </a:r>
          </a:p>
          <a:p>
            <a:pPr algn="l">
              <a:lnSpc>
                <a:spcPct val="100000"/>
              </a:lnSpc>
            </a:pPr>
            <a:r>
              <a:rPr lang="en-US" sz="2000" dirty="0">
                <a:latin typeface="Alright Sans" panose="00000400000000000000" charset="0"/>
                <a:ea typeface="Cambria" panose="02040503050406030204" pitchFamily="18" charset="0"/>
                <a:cs typeface="Alright Sans" panose="00000400000000000000" charset="0"/>
              </a:rPr>
              <a:t>Net annual requirement: Multiply the target population by 80% (coverage), add 10% buffer, and multiply by 1 (bottle per pregnant woman)</a:t>
            </a:r>
          </a:p>
        </p:txBody>
      </p:sp>
      <p:sp>
        <p:nvSpPr>
          <p:cNvPr id="5" name="Freeform 4"/>
          <p:cNvSpPr/>
          <p:nvPr/>
        </p:nvSpPr>
        <p:spPr>
          <a:xfrm flipH="1">
            <a:off x="5088648" y="644525"/>
            <a:ext cx="7125577" cy="989965"/>
          </a:xfrm>
          <a:custGeom>
            <a:avLst/>
            <a:gdLst>
              <a:gd name="connsiteX0" fmla="*/ 0 w 12585"/>
              <a:gd name="connsiteY0" fmla="*/ 0 h 1297"/>
              <a:gd name="connsiteX1" fmla="*/ 11848 w 12585"/>
              <a:gd name="connsiteY1" fmla="*/ 25 h 1297"/>
              <a:gd name="connsiteX2" fmla="*/ 12585 w 12585"/>
              <a:gd name="connsiteY2" fmla="*/ 661 h 1297"/>
              <a:gd name="connsiteX3" fmla="*/ 11848 w 12585"/>
              <a:gd name="connsiteY3" fmla="*/ 1296 h 1297"/>
              <a:gd name="connsiteX4" fmla="*/ 44 w 12585"/>
              <a:gd name="connsiteY4" fmla="*/ 1297 h 1297"/>
              <a:gd name="connsiteX5" fmla="*/ 0 w 12585"/>
              <a:gd name="connsiteY5" fmla="*/ 0 h 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22" h="1559">
                <a:moveTo>
                  <a:pt x="1416" y="0"/>
                </a:moveTo>
                <a:lnTo>
                  <a:pt x="10373" y="20"/>
                </a:lnTo>
                <a:lnTo>
                  <a:pt x="10396" y="20"/>
                </a:lnTo>
                <a:cubicBezTo>
                  <a:pt x="10861" y="8"/>
                  <a:pt x="11232" y="433"/>
                  <a:pt x="11221" y="772"/>
                </a:cubicBezTo>
                <a:lnTo>
                  <a:pt x="11221" y="790"/>
                </a:lnTo>
                <a:lnTo>
                  <a:pt x="11221" y="810"/>
                </a:lnTo>
                <a:cubicBezTo>
                  <a:pt x="11236" y="1231"/>
                  <a:pt x="10767" y="1568"/>
                  <a:pt x="10394" y="1558"/>
                </a:cubicBezTo>
                <a:lnTo>
                  <a:pt x="10373" y="1558"/>
                </a:lnTo>
                <a:lnTo>
                  <a:pt x="8985" y="1558"/>
                </a:lnTo>
                <a:lnTo>
                  <a:pt x="8978" y="1558"/>
                </a:lnTo>
                <a:lnTo>
                  <a:pt x="8970" y="1558"/>
                </a:lnTo>
                <a:lnTo>
                  <a:pt x="1416" y="1559"/>
                </a:lnTo>
                <a:lnTo>
                  <a:pt x="1416" y="1559"/>
                </a:lnTo>
                <a:lnTo>
                  <a:pt x="0" y="1559"/>
                </a:lnTo>
                <a:lnTo>
                  <a:pt x="0" y="0"/>
                </a:lnTo>
                <a:lnTo>
                  <a:pt x="1416" y="3"/>
                </a:lnTo>
                <a:lnTo>
                  <a:pt x="1416" y="0"/>
                </a:lnTo>
                <a:close/>
              </a:path>
            </a:pathLst>
          </a:custGeom>
          <a:solidFill>
            <a:srgbClr val="26776E"/>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sp>
        <p:nvSpPr>
          <p:cNvPr id="6" name="Rectangles 5"/>
          <p:cNvSpPr/>
          <p:nvPr/>
        </p:nvSpPr>
        <p:spPr>
          <a:xfrm>
            <a:off x="-6350" y="-16510"/>
            <a:ext cx="12220575" cy="1097915"/>
          </a:xfrm>
          <a:prstGeom prst="rect">
            <a:avLst/>
          </a:prstGeom>
          <a:solidFill>
            <a:srgbClr val="26776E">
              <a:alpha val="2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grpSp>
        <p:nvGrpSpPr>
          <p:cNvPr id="11" name="Group 10"/>
          <p:cNvGrpSpPr/>
          <p:nvPr/>
        </p:nvGrpSpPr>
        <p:grpSpPr>
          <a:xfrm>
            <a:off x="183515" y="191135"/>
            <a:ext cx="3912235" cy="720090"/>
            <a:chOff x="266" y="301"/>
            <a:chExt cx="6161" cy="1134"/>
          </a:xfrm>
        </p:grpSpPr>
        <p:sp>
          <p:nvSpPr>
            <p:cNvPr id="12" name="Text Box 11"/>
            <p:cNvSpPr txBox="1"/>
            <p:nvPr/>
          </p:nvSpPr>
          <p:spPr>
            <a:xfrm>
              <a:off x="1859" y="433"/>
              <a:ext cx="4568" cy="871"/>
            </a:xfrm>
            <a:prstGeom prst="rect">
              <a:avLst/>
            </a:prstGeom>
            <a:noFill/>
          </p:spPr>
          <p:txBody>
            <a:bodyPr wrap="square" rtlCol="0">
              <a:spAutoFit/>
            </a:bodyPr>
            <a:lstStyle/>
            <a:p>
              <a:r>
                <a:rPr lang="en-US" altLang="en-US" sz="1000">
                  <a:solidFill>
                    <a:schemeClr val="tx1">
                      <a:lumMod val="75000"/>
                      <a:lumOff val="25000"/>
                    </a:schemeClr>
                  </a:solidFill>
                </a:rPr>
                <a:t>NATIONAL TRAINING MANUAL ON MULTIPLE MICRONUTRIENT SUPPLEMENTS (MMS) FOR FRONTLINE HEALTHCARE PROVIDERS IN NIGERIA</a:t>
              </a:r>
            </a:p>
          </p:txBody>
        </p:sp>
        <p:pic>
          <p:nvPicPr>
            <p:cNvPr id="13" name="Picture 12" descr="Coat_of_arms_of_Nigeria.svg"/>
            <p:cNvPicPr>
              <a:picLocks noChangeAspect="1"/>
            </p:cNvPicPr>
            <p:nvPr/>
          </p:nvPicPr>
          <p:blipFill>
            <a:blip r:embed="rId3"/>
            <a:stretch>
              <a:fillRect/>
            </a:stretch>
          </p:blipFill>
          <p:spPr>
            <a:xfrm>
              <a:off x="266" y="373"/>
              <a:ext cx="1164" cy="992"/>
            </a:xfrm>
            <a:prstGeom prst="rect">
              <a:avLst/>
            </a:prstGeom>
          </p:spPr>
        </p:pic>
        <p:cxnSp>
          <p:nvCxnSpPr>
            <p:cNvPr id="16" name="Straight Connector 15"/>
            <p:cNvCxnSpPr/>
            <p:nvPr/>
          </p:nvCxnSpPr>
          <p:spPr>
            <a:xfrm>
              <a:off x="1667" y="301"/>
              <a:ext cx="7" cy="1135"/>
            </a:xfrm>
            <a:prstGeom prst="line">
              <a:avLst/>
            </a:prstGeom>
            <a:ln w="6350">
              <a:solidFill>
                <a:schemeClr val="bg2">
                  <a:lumMod val="50000"/>
                </a:schemeClr>
              </a:solidFill>
            </a:ln>
          </p:spPr>
          <p:style>
            <a:lnRef idx="2">
              <a:schemeClr val="accent1"/>
            </a:lnRef>
            <a:fillRef idx="0">
              <a:srgbClr val="FFFFFF"/>
            </a:fillRef>
            <a:effectRef idx="0">
              <a:srgbClr val="FFFFFF"/>
            </a:effectRef>
            <a:fontRef idx="minor">
              <a:schemeClr val="tx1"/>
            </a:fontRef>
          </p:style>
        </p:cxnSp>
      </p:grpSp>
      <p:sp>
        <p:nvSpPr>
          <p:cNvPr id="17" name="Title 2"/>
          <p:cNvSpPr>
            <a:spLocks noGrp="1"/>
          </p:cNvSpPr>
          <p:nvPr/>
        </p:nvSpPr>
        <p:spPr>
          <a:xfrm>
            <a:off x="6249035" y="502920"/>
            <a:ext cx="5614670" cy="3848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1600" b="1" kern="0" dirty="0">
                <a:solidFill>
                  <a:srgbClr val="26776E"/>
                </a:solidFill>
                <a:effectLst/>
                <a:latin typeface="Alright Sans" panose="00000400000000000000" charset="0"/>
                <a:ea typeface="Cambria" panose="02040503050406030204" pitchFamily="18" charset="0"/>
                <a:cs typeface="Alright Sans" panose="00000400000000000000" charset="0"/>
                <a:sym typeface="+mn-ea"/>
              </a:rPr>
              <a:t>MODULE 6: </a:t>
            </a:r>
            <a:r>
              <a:rPr lang="en-US" altLang="en-GB" sz="1600" b="1" kern="0" dirty="0">
                <a:solidFill>
                  <a:srgbClr val="26776E"/>
                </a:solidFill>
                <a:effectLst/>
                <a:latin typeface="Alright Sans" panose="00000400000000000000" charset="0"/>
                <a:ea typeface="Cambria" panose="02040503050406030204" pitchFamily="18" charset="0"/>
                <a:cs typeface="Alright Sans" panose="00000400000000000000" charset="0"/>
                <a:sym typeface="+mn-ea"/>
              </a:rPr>
              <a:t> </a:t>
            </a:r>
            <a:r>
              <a:rPr lang="en-GB" sz="1600" b="1" kern="0" dirty="0">
                <a:solidFill>
                  <a:srgbClr val="26776E"/>
                </a:solidFill>
                <a:effectLst/>
                <a:latin typeface="Alright Sans" panose="00000400000000000000" charset="0"/>
                <a:ea typeface="Cambria" panose="02040503050406030204" pitchFamily="18" charset="0"/>
                <a:cs typeface="Alright Sans" panose="00000400000000000000" charset="0"/>
                <a:sym typeface="+mn-ea"/>
              </a:rPr>
              <a:t>ESTIMATING SUPPLY NEEDS FOR MMS</a:t>
            </a:r>
            <a:br>
              <a:rPr lang="en-US" sz="1600" b="1" kern="0" dirty="0">
                <a:solidFill>
                  <a:srgbClr val="26776E"/>
                </a:solidFill>
                <a:effectLst/>
                <a:latin typeface="Alright Sans" panose="00000400000000000000" charset="0"/>
                <a:ea typeface="Cambria" panose="02040503050406030204" pitchFamily="18" charset="0"/>
                <a:cs typeface="Alright Sans" panose="00000400000000000000" charset="0"/>
                <a:sym typeface="+mn-ea"/>
              </a:rPr>
            </a:br>
            <a:endParaRPr lang="en-US" sz="1600" b="1" kern="0" dirty="0">
              <a:solidFill>
                <a:srgbClr val="26776E"/>
              </a:solidFill>
              <a:effectLst/>
              <a:latin typeface="Alright Sans" panose="00000400000000000000" charset="0"/>
              <a:ea typeface="Cambria" panose="02040503050406030204" pitchFamily="18" charset="0"/>
              <a:cs typeface="Alright Sans" panose="00000400000000000000" charset="0"/>
              <a:sym typeface="+mn-ea"/>
            </a:endParaRPr>
          </a:p>
          <a:p>
            <a:pPr algn="r"/>
            <a:br>
              <a:rPr lang="en-US" sz="1600" dirty="0">
                <a:solidFill>
                  <a:srgbClr val="26776E"/>
                </a:solidFill>
                <a:latin typeface="Cambria" panose="02040503050406030204" pitchFamily="18" charset="0"/>
                <a:ea typeface="Cambria" panose="02040503050406030204" pitchFamily="18" charset="0"/>
              </a:rPr>
            </a:br>
            <a:endParaRPr lang="en-US" sz="1600" dirty="0">
              <a:solidFill>
                <a:srgbClr val="26776E"/>
              </a:solidFill>
              <a:latin typeface="Cambria" panose="02040503050406030204" pitchFamily="18" charset="0"/>
              <a:ea typeface="Cambria" panose="02040503050406030204" pitchFamily="18" charset="0"/>
            </a:endParaRPr>
          </a:p>
        </p:txBody>
      </p:sp>
      <p:sp>
        <p:nvSpPr>
          <p:cNvPr id="18" name="Text Box 17"/>
          <p:cNvSpPr txBox="1"/>
          <p:nvPr/>
        </p:nvSpPr>
        <p:spPr>
          <a:xfrm>
            <a:off x="5229860" y="694055"/>
            <a:ext cx="6662420" cy="894080"/>
          </a:xfrm>
          <a:prstGeom prst="rect">
            <a:avLst/>
          </a:prstGeom>
          <a:noFill/>
        </p:spPr>
        <p:txBody>
          <a:bodyPr wrap="square" rtlCol="0" anchor="t">
            <a:spAutoFit/>
          </a:bodyPr>
          <a:lstStyle/>
          <a:p>
            <a:pPr algn="r">
              <a:lnSpc>
                <a:spcPct val="90000"/>
              </a:lnSpc>
              <a:spcBef>
                <a:spcPts val="0"/>
              </a:spcBef>
              <a:spcAft>
                <a:spcPts val="0"/>
              </a:spcAft>
            </a:pPr>
            <a:r>
              <a:rPr lang="en-US" sz="2900" b="1" kern="0" dirty="0">
                <a:solidFill>
                  <a:schemeClr val="bg1"/>
                </a:solidFill>
                <a:effectLst/>
                <a:latin typeface="Alright Sans" panose="00000400000000000000" charset="0"/>
                <a:ea typeface="Cambria" panose="02040503050406030204" pitchFamily="18" charset="0"/>
                <a:cs typeface="Alright Sans" panose="00000400000000000000" charset="0"/>
                <a:sym typeface="+mn-ea"/>
              </a:rPr>
              <a:t>Steps for Estimating MMS Supplies for a Typical Health Facility (Cont’d)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04595" y="1906270"/>
            <a:ext cx="9782810" cy="4450080"/>
          </a:xfrm>
        </p:spPr>
        <p:txBody>
          <a:bodyPr>
            <a:noAutofit/>
          </a:bodyPr>
          <a:lstStyle/>
          <a:p>
            <a:pPr marL="0" indent="0" algn="l">
              <a:lnSpc>
                <a:spcPct val="100000"/>
              </a:lnSpc>
              <a:buNone/>
            </a:pPr>
            <a:r>
              <a:rPr lang="en-US" sz="2000" b="1" dirty="0">
                <a:latin typeface="Alright Sans" panose="00000400000000000000" charset="0"/>
                <a:ea typeface="Cambria" panose="02040503050406030204" pitchFamily="18" charset="0"/>
                <a:cs typeface="Alright Sans" panose="00000400000000000000" charset="0"/>
              </a:rPr>
              <a:t>Example for Option #2</a:t>
            </a:r>
          </a:p>
          <a:p>
            <a:pPr marL="0" indent="0" algn="l">
              <a:lnSpc>
                <a:spcPct val="100000"/>
              </a:lnSpc>
              <a:buNone/>
            </a:pPr>
            <a:r>
              <a:rPr lang="en-US" sz="2000" b="1" dirty="0">
                <a:latin typeface="Alright Sans" panose="00000400000000000000" charset="0"/>
                <a:ea typeface="Cambria" panose="02040503050406030204" pitchFamily="18" charset="0"/>
                <a:cs typeface="Alright Sans" panose="00000400000000000000" charset="0"/>
              </a:rPr>
              <a:t>Estimate an annual requirement of MMS for a LGA with a total population of 200,000 people?</a:t>
            </a:r>
          </a:p>
          <a:p>
            <a:pPr algn="l">
              <a:lnSpc>
                <a:spcPct val="100000"/>
              </a:lnSpc>
            </a:pPr>
            <a:r>
              <a:rPr lang="en-US" sz="2000" dirty="0">
                <a:latin typeface="Alright Sans" panose="00000400000000000000" charset="0"/>
                <a:ea typeface="Cambria" panose="02040503050406030204" pitchFamily="18" charset="0"/>
                <a:cs typeface="Alright Sans" panose="00000400000000000000" charset="0"/>
              </a:rPr>
              <a:t>Total population = 200,000</a:t>
            </a:r>
          </a:p>
          <a:p>
            <a:pPr algn="l">
              <a:lnSpc>
                <a:spcPct val="100000"/>
              </a:lnSpc>
            </a:pPr>
            <a:r>
              <a:rPr lang="en-US" sz="2000" dirty="0">
                <a:latin typeface="Alright Sans" panose="00000400000000000000" charset="0"/>
                <a:ea typeface="Cambria" panose="02040503050406030204" pitchFamily="18" charset="0"/>
                <a:cs typeface="Alright Sans" panose="00000400000000000000" charset="0"/>
              </a:rPr>
              <a:t>Target population of pregnant women = 200,000 multiplied by 5% = 10,000 pregnant women</a:t>
            </a:r>
          </a:p>
          <a:p>
            <a:pPr algn="l">
              <a:lnSpc>
                <a:spcPct val="100000"/>
              </a:lnSpc>
            </a:pPr>
            <a:r>
              <a:rPr lang="en-US" sz="2000" dirty="0">
                <a:latin typeface="Alright Sans" panose="00000400000000000000" charset="0"/>
                <a:ea typeface="Cambria" panose="02040503050406030204" pitchFamily="18" charset="0"/>
                <a:cs typeface="Alright Sans" panose="00000400000000000000" charset="0"/>
              </a:rPr>
              <a:t>Pregnant women expected to cover = 10,000 multiplied by 80% = 8,000</a:t>
            </a:r>
          </a:p>
          <a:p>
            <a:pPr algn="l">
              <a:lnSpc>
                <a:spcPct val="100000"/>
              </a:lnSpc>
            </a:pPr>
            <a:r>
              <a:rPr lang="en-US" sz="2000" dirty="0">
                <a:latin typeface="Alright Sans" panose="00000400000000000000" charset="0"/>
                <a:ea typeface="Cambria" panose="02040503050406030204" pitchFamily="18" charset="0"/>
                <a:cs typeface="Alright Sans" panose="00000400000000000000" charset="0"/>
              </a:rPr>
              <a:t>Pregnant women expected to cover buffer</a:t>
            </a:r>
            <a:r>
              <a:rPr lang="en-US" sz="2000" dirty="0">
                <a:solidFill>
                  <a:srgbClr val="FF0000"/>
                </a:solidFill>
                <a:latin typeface="Alright Sans" panose="00000400000000000000" charset="0"/>
                <a:ea typeface="Cambria" panose="02040503050406030204" pitchFamily="18" charset="0"/>
                <a:cs typeface="Alright Sans" panose="00000400000000000000" charset="0"/>
              </a:rPr>
              <a:t> </a:t>
            </a:r>
            <a:r>
              <a:rPr lang="en-US" sz="2000" dirty="0">
                <a:latin typeface="Alright Sans" panose="00000400000000000000" charset="0"/>
                <a:ea typeface="Cambria" panose="02040503050406030204" pitchFamily="18" charset="0"/>
                <a:cs typeface="Alright Sans" panose="00000400000000000000" charset="0"/>
              </a:rPr>
              <a:t>= 8,000 multiplied by 10% + 8,000 = 800 + 8,000 = 8,800</a:t>
            </a:r>
          </a:p>
          <a:p>
            <a:pPr algn="l">
              <a:lnSpc>
                <a:spcPct val="100000"/>
              </a:lnSpc>
            </a:pPr>
            <a:r>
              <a:rPr lang="en-US" sz="2000" dirty="0">
                <a:latin typeface="Alright Sans" panose="00000400000000000000" charset="0"/>
                <a:ea typeface="Cambria" panose="02040503050406030204" pitchFamily="18" charset="0"/>
                <a:cs typeface="Alright Sans" panose="00000400000000000000" charset="0"/>
              </a:rPr>
              <a:t>ANNUAL NET REQUIREMENT = 8,800 * 1 bottle of MMS = 8,800 bottles of MMS (approximately 9,000 bottles)</a:t>
            </a:r>
          </a:p>
        </p:txBody>
      </p:sp>
      <p:sp>
        <p:nvSpPr>
          <p:cNvPr id="5" name="Freeform 4"/>
          <p:cNvSpPr/>
          <p:nvPr/>
        </p:nvSpPr>
        <p:spPr>
          <a:xfrm flipH="1">
            <a:off x="5088648" y="644525"/>
            <a:ext cx="7125577" cy="989965"/>
          </a:xfrm>
          <a:custGeom>
            <a:avLst/>
            <a:gdLst>
              <a:gd name="connsiteX0" fmla="*/ 0 w 12585"/>
              <a:gd name="connsiteY0" fmla="*/ 0 h 1297"/>
              <a:gd name="connsiteX1" fmla="*/ 11848 w 12585"/>
              <a:gd name="connsiteY1" fmla="*/ 25 h 1297"/>
              <a:gd name="connsiteX2" fmla="*/ 12585 w 12585"/>
              <a:gd name="connsiteY2" fmla="*/ 661 h 1297"/>
              <a:gd name="connsiteX3" fmla="*/ 11848 w 12585"/>
              <a:gd name="connsiteY3" fmla="*/ 1296 h 1297"/>
              <a:gd name="connsiteX4" fmla="*/ 44 w 12585"/>
              <a:gd name="connsiteY4" fmla="*/ 1297 h 1297"/>
              <a:gd name="connsiteX5" fmla="*/ 0 w 12585"/>
              <a:gd name="connsiteY5" fmla="*/ 0 h 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22" h="1559">
                <a:moveTo>
                  <a:pt x="1416" y="0"/>
                </a:moveTo>
                <a:lnTo>
                  <a:pt x="10373" y="20"/>
                </a:lnTo>
                <a:lnTo>
                  <a:pt x="10396" y="20"/>
                </a:lnTo>
                <a:cubicBezTo>
                  <a:pt x="10861" y="8"/>
                  <a:pt x="11232" y="433"/>
                  <a:pt x="11221" y="772"/>
                </a:cubicBezTo>
                <a:lnTo>
                  <a:pt x="11221" y="790"/>
                </a:lnTo>
                <a:lnTo>
                  <a:pt x="11221" y="810"/>
                </a:lnTo>
                <a:cubicBezTo>
                  <a:pt x="11236" y="1231"/>
                  <a:pt x="10767" y="1568"/>
                  <a:pt x="10394" y="1558"/>
                </a:cubicBezTo>
                <a:lnTo>
                  <a:pt x="10373" y="1558"/>
                </a:lnTo>
                <a:lnTo>
                  <a:pt x="8985" y="1558"/>
                </a:lnTo>
                <a:lnTo>
                  <a:pt x="8978" y="1558"/>
                </a:lnTo>
                <a:lnTo>
                  <a:pt x="8970" y="1558"/>
                </a:lnTo>
                <a:lnTo>
                  <a:pt x="1416" y="1559"/>
                </a:lnTo>
                <a:lnTo>
                  <a:pt x="1416" y="1559"/>
                </a:lnTo>
                <a:lnTo>
                  <a:pt x="0" y="1559"/>
                </a:lnTo>
                <a:lnTo>
                  <a:pt x="0" y="0"/>
                </a:lnTo>
                <a:lnTo>
                  <a:pt x="1416" y="3"/>
                </a:lnTo>
                <a:lnTo>
                  <a:pt x="1416" y="0"/>
                </a:lnTo>
                <a:close/>
              </a:path>
            </a:pathLst>
          </a:custGeom>
          <a:solidFill>
            <a:srgbClr val="26776E"/>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sp>
        <p:nvSpPr>
          <p:cNvPr id="8" name="Rectangles 7"/>
          <p:cNvSpPr/>
          <p:nvPr/>
        </p:nvSpPr>
        <p:spPr>
          <a:xfrm>
            <a:off x="-6350" y="-16510"/>
            <a:ext cx="12220575" cy="1097915"/>
          </a:xfrm>
          <a:prstGeom prst="rect">
            <a:avLst/>
          </a:prstGeom>
          <a:solidFill>
            <a:srgbClr val="26776E">
              <a:alpha val="2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grpSp>
        <p:nvGrpSpPr>
          <p:cNvPr id="14" name="Group 13"/>
          <p:cNvGrpSpPr/>
          <p:nvPr/>
        </p:nvGrpSpPr>
        <p:grpSpPr>
          <a:xfrm>
            <a:off x="183515" y="191135"/>
            <a:ext cx="3912235" cy="720090"/>
            <a:chOff x="266" y="301"/>
            <a:chExt cx="6161" cy="1134"/>
          </a:xfrm>
        </p:grpSpPr>
        <p:sp>
          <p:nvSpPr>
            <p:cNvPr id="15" name="Text Box 14"/>
            <p:cNvSpPr txBox="1"/>
            <p:nvPr/>
          </p:nvSpPr>
          <p:spPr>
            <a:xfrm>
              <a:off x="1859" y="433"/>
              <a:ext cx="4568" cy="871"/>
            </a:xfrm>
            <a:prstGeom prst="rect">
              <a:avLst/>
            </a:prstGeom>
            <a:noFill/>
          </p:spPr>
          <p:txBody>
            <a:bodyPr wrap="square" rtlCol="0">
              <a:spAutoFit/>
            </a:bodyPr>
            <a:lstStyle/>
            <a:p>
              <a:r>
                <a:rPr lang="en-US" altLang="en-US" sz="1000">
                  <a:solidFill>
                    <a:schemeClr val="tx1">
                      <a:lumMod val="75000"/>
                      <a:lumOff val="25000"/>
                    </a:schemeClr>
                  </a:solidFill>
                </a:rPr>
                <a:t>NATIONAL TRAINING MANUAL ON MULTIPLE MICRONUTRIENT SUPPLEMENTS (MMS) FOR FRONTLINE HEALTHCARE PROVIDERS IN NIGERIA</a:t>
              </a:r>
            </a:p>
          </p:txBody>
        </p:sp>
        <p:pic>
          <p:nvPicPr>
            <p:cNvPr id="27" name="Picture 26" descr="Coat_of_arms_of_Nigeria.svg"/>
            <p:cNvPicPr>
              <a:picLocks noChangeAspect="1"/>
            </p:cNvPicPr>
            <p:nvPr/>
          </p:nvPicPr>
          <p:blipFill>
            <a:blip r:embed="rId3"/>
            <a:stretch>
              <a:fillRect/>
            </a:stretch>
          </p:blipFill>
          <p:spPr>
            <a:xfrm>
              <a:off x="266" y="373"/>
              <a:ext cx="1164" cy="992"/>
            </a:xfrm>
            <a:prstGeom prst="rect">
              <a:avLst/>
            </a:prstGeom>
          </p:spPr>
        </p:pic>
        <p:cxnSp>
          <p:nvCxnSpPr>
            <p:cNvPr id="22" name="Straight Connector 21"/>
            <p:cNvCxnSpPr/>
            <p:nvPr/>
          </p:nvCxnSpPr>
          <p:spPr>
            <a:xfrm>
              <a:off x="1667" y="301"/>
              <a:ext cx="7" cy="1135"/>
            </a:xfrm>
            <a:prstGeom prst="line">
              <a:avLst/>
            </a:prstGeom>
            <a:ln w="6350">
              <a:solidFill>
                <a:schemeClr val="bg2">
                  <a:lumMod val="50000"/>
                </a:schemeClr>
              </a:solidFill>
            </a:ln>
          </p:spPr>
          <p:style>
            <a:lnRef idx="2">
              <a:schemeClr val="accent1"/>
            </a:lnRef>
            <a:fillRef idx="0">
              <a:srgbClr val="FFFFFF"/>
            </a:fillRef>
            <a:effectRef idx="0">
              <a:srgbClr val="FFFFFF"/>
            </a:effectRef>
            <a:fontRef idx="minor">
              <a:schemeClr val="tx1"/>
            </a:fontRef>
          </p:style>
        </p:cxnSp>
      </p:grpSp>
      <p:sp>
        <p:nvSpPr>
          <p:cNvPr id="9" name="Title 2"/>
          <p:cNvSpPr>
            <a:spLocks noGrp="1"/>
          </p:cNvSpPr>
          <p:nvPr/>
        </p:nvSpPr>
        <p:spPr>
          <a:xfrm>
            <a:off x="6249035" y="502920"/>
            <a:ext cx="5614670" cy="3848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1600" b="1" kern="0" dirty="0">
                <a:solidFill>
                  <a:srgbClr val="26776E"/>
                </a:solidFill>
                <a:effectLst/>
                <a:latin typeface="Alright Sans" panose="00000400000000000000" charset="0"/>
                <a:ea typeface="Cambria" panose="02040503050406030204" pitchFamily="18" charset="0"/>
                <a:cs typeface="Alright Sans" panose="00000400000000000000" charset="0"/>
                <a:sym typeface="+mn-ea"/>
              </a:rPr>
              <a:t>MODULE 6: </a:t>
            </a:r>
            <a:r>
              <a:rPr lang="en-US" altLang="en-GB" sz="1600" b="1" kern="0" dirty="0">
                <a:solidFill>
                  <a:srgbClr val="26776E"/>
                </a:solidFill>
                <a:effectLst/>
                <a:latin typeface="Alright Sans" panose="00000400000000000000" charset="0"/>
                <a:ea typeface="Cambria" panose="02040503050406030204" pitchFamily="18" charset="0"/>
                <a:cs typeface="Alright Sans" panose="00000400000000000000" charset="0"/>
                <a:sym typeface="+mn-ea"/>
              </a:rPr>
              <a:t> </a:t>
            </a:r>
            <a:r>
              <a:rPr lang="en-GB" sz="1600" b="1" kern="0" dirty="0">
                <a:solidFill>
                  <a:srgbClr val="26776E"/>
                </a:solidFill>
                <a:effectLst/>
                <a:latin typeface="Alright Sans" panose="00000400000000000000" charset="0"/>
                <a:ea typeface="Cambria" panose="02040503050406030204" pitchFamily="18" charset="0"/>
                <a:cs typeface="Alright Sans" panose="00000400000000000000" charset="0"/>
                <a:sym typeface="+mn-ea"/>
              </a:rPr>
              <a:t>ESTIMATING SUPPLY NEEDS FOR MMS</a:t>
            </a:r>
            <a:br>
              <a:rPr lang="en-US" sz="1600" b="1" kern="0" dirty="0">
                <a:solidFill>
                  <a:srgbClr val="26776E"/>
                </a:solidFill>
                <a:effectLst/>
                <a:latin typeface="Alright Sans" panose="00000400000000000000" charset="0"/>
                <a:ea typeface="Cambria" panose="02040503050406030204" pitchFamily="18" charset="0"/>
                <a:cs typeface="Alright Sans" panose="00000400000000000000" charset="0"/>
                <a:sym typeface="+mn-ea"/>
              </a:rPr>
            </a:br>
            <a:endParaRPr lang="en-US" sz="1600" b="1" kern="0" dirty="0">
              <a:solidFill>
                <a:srgbClr val="26776E"/>
              </a:solidFill>
              <a:effectLst/>
              <a:latin typeface="Alright Sans" panose="00000400000000000000" charset="0"/>
              <a:ea typeface="Cambria" panose="02040503050406030204" pitchFamily="18" charset="0"/>
              <a:cs typeface="Alright Sans" panose="00000400000000000000" charset="0"/>
              <a:sym typeface="+mn-ea"/>
            </a:endParaRPr>
          </a:p>
          <a:p>
            <a:pPr algn="r"/>
            <a:br>
              <a:rPr lang="en-US" sz="1600" dirty="0">
                <a:solidFill>
                  <a:srgbClr val="26776E"/>
                </a:solidFill>
                <a:latin typeface="Cambria" panose="02040503050406030204" pitchFamily="18" charset="0"/>
                <a:ea typeface="Cambria" panose="02040503050406030204" pitchFamily="18" charset="0"/>
              </a:rPr>
            </a:br>
            <a:endParaRPr lang="en-US" sz="1600" dirty="0">
              <a:solidFill>
                <a:srgbClr val="26776E"/>
              </a:solidFill>
              <a:latin typeface="Cambria" panose="02040503050406030204" pitchFamily="18" charset="0"/>
              <a:ea typeface="Cambria" panose="02040503050406030204" pitchFamily="18" charset="0"/>
            </a:endParaRPr>
          </a:p>
        </p:txBody>
      </p:sp>
      <p:sp>
        <p:nvSpPr>
          <p:cNvPr id="6" name="Text Box 5"/>
          <p:cNvSpPr txBox="1"/>
          <p:nvPr/>
        </p:nvSpPr>
        <p:spPr>
          <a:xfrm>
            <a:off x="5229860" y="694055"/>
            <a:ext cx="6662420" cy="894080"/>
          </a:xfrm>
          <a:prstGeom prst="rect">
            <a:avLst/>
          </a:prstGeom>
          <a:noFill/>
        </p:spPr>
        <p:txBody>
          <a:bodyPr wrap="square" rtlCol="0" anchor="t">
            <a:spAutoFit/>
          </a:bodyPr>
          <a:lstStyle/>
          <a:p>
            <a:pPr algn="r">
              <a:lnSpc>
                <a:spcPct val="90000"/>
              </a:lnSpc>
              <a:spcBef>
                <a:spcPts val="0"/>
              </a:spcBef>
              <a:spcAft>
                <a:spcPts val="0"/>
              </a:spcAft>
            </a:pPr>
            <a:r>
              <a:rPr lang="en-US" sz="2900" b="1" kern="0" dirty="0">
                <a:solidFill>
                  <a:schemeClr val="bg1"/>
                </a:solidFill>
                <a:effectLst/>
                <a:latin typeface="Alright Sans" panose="00000400000000000000" charset="0"/>
                <a:ea typeface="Cambria" panose="02040503050406030204" pitchFamily="18" charset="0"/>
                <a:cs typeface="Alright Sans" panose="00000400000000000000" charset="0"/>
                <a:sym typeface="+mn-ea"/>
              </a:rPr>
              <a:t>Steps for Estimating MMS Supplies for a Typical Health Facility (Cont’d)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45210" y="1697990"/>
            <a:ext cx="8927465" cy="4254500"/>
          </a:xfrm>
        </p:spPr>
        <p:txBody>
          <a:bodyPr>
            <a:noAutofit/>
          </a:bodyPr>
          <a:lstStyle/>
          <a:p>
            <a:pPr indent="0" algn="l" rtl="0">
              <a:lnSpc>
                <a:spcPct val="100000"/>
              </a:lnSpc>
              <a:spcBef>
                <a:spcPts val="0"/>
              </a:spcBef>
              <a:spcAft>
                <a:spcPts val="0"/>
              </a:spcAft>
              <a:buNone/>
            </a:pPr>
            <a:r>
              <a:rPr lang="en-GB" sz="2000" b="1" i="0" u="none" strike="noStrike" dirty="0">
                <a:effectLst/>
                <a:latin typeface="Alright Sans" panose="00000400000000000000" charset="0"/>
                <a:ea typeface="Cambria" panose="02040503050406030204" pitchFamily="18" charset="0"/>
                <a:cs typeface="Alright Sans" panose="00000400000000000000" charset="0"/>
              </a:rPr>
              <a:t>Participants Exercise 1: </a:t>
            </a:r>
          </a:p>
          <a:p>
            <a:pPr indent="0" algn="l" rtl="0">
              <a:lnSpc>
                <a:spcPct val="100000"/>
              </a:lnSpc>
              <a:spcBef>
                <a:spcPts val="0"/>
              </a:spcBef>
              <a:spcAft>
                <a:spcPts val="0"/>
              </a:spcAft>
              <a:buNone/>
            </a:pPr>
            <a:endParaRPr lang="en-GB" sz="2000" b="1" i="0" u="none" strike="noStrike" dirty="0">
              <a:effectLst/>
              <a:latin typeface="Alright Sans" panose="00000400000000000000" charset="0"/>
              <a:ea typeface="Cambria" panose="02040503050406030204" pitchFamily="18" charset="0"/>
              <a:cs typeface="Alright Sans" panose="00000400000000000000" charset="0"/>
            </a:endParaRPr>
          </a:p>
          <a:p>
            <a:pPr indent="0" algn="l" rtl="0">
              <a:lnSpc>
                <a:spcPct val="100000"/>
              </a:lnSpc>
              <a:spcBef>
                <a:spcPts val="0"/>
              </a:spcBef>
              <a:spcAft>
                <a:spcPts val="0"/>
              </a:spcAft>
              <a:buNone/>
            </a:pPr>
            <a:r>
              <a:rPr lang="en-GB" sz="2000" b="0" i="0" u="none" strike="noStrike" dirty="0">
                <a:effectLst/>
                <a:latin typeface="Alright Sans" panose="00000400000000000000" charset="0"/>
                <a:ea typeface="Cambria" panose="02040503050406030204" pitchFamily="18" charset="0"/>
                <a:cs typeface="Alright Sans" panose="00000400000000000000" charset="0"/>
              </a:rPr>
              <a:t>Calculate the Quantity of MMS Supply for a facility with 150 new pregnant women attending monthly ANC for the following: </a:t>
            </a:r>
            <a:endParaRPr lang="en-GB" sz="2000" b="0" dirty="0">
              <a:effectLst/>
              <a:latin typeface="Alright Sans" panose="00000400000000000000" charset="0"/>
              <a:ea typeface="Cambria" panose="02040503050406030204" pitchFamily="18" charset="0"/>
              <a:cs typeface="Alright Sans" panose="00000400000000000000" charset="0"/>
            </a:endParaRPr>
          </a:p>
          <a:p>
            <a:pPr indent="0" algn="l" rtl="0">
              <a:lnSpc>
                <a:spcPct val="100000"/>
              </a:lnSpc>
              <a:spcBef>
                <a:spcPts val="0"/>
              </a:spcBef>
              <a:spcAft>
                <a:spcPts val="0"/>
              </a:spcAft>
              <a:buNone/>
            </a:pPr>
            <a:r>
              <a:rPr lang="en-GB" sz="2000" b="0" i="0" u="none" strike="noStrike" dirty="0">
                <a:effectLst/>
                <a:latin typeface="Alright Sans" panose="00000400000000000000" charset="0"/>
                <a:ea typeface="Cambria" panose="02040503050406030204" pitchFamily="18" charset="0"/>
                <a:cs typeface="Alright Sans" panose="00000400000000000000" charset="0"/>
              </a:rPr>
              <a:t>(</a:t>
            </a:r>
            <a:r>
              <a:rPr lang="en-GB" sz="2000" b="0" i="0" u="none" strike="noStrike" dirty="0" err="1">
                <a:effectLst/>
                <a:latin typeface="Alright Sans" panose="00000400000000000000" charset="0"/>
                <a:ea typeface="Cambria" panose="02040503050406030204" pitchFamily="18" charset="0"/>
                <a:cs typeface="Alright Sans" panose="00000400000000000000" charset="0"/>
              </a:rPr>
              <a:t>i</a:t>
            </a:r>
            <a:r>
              <a:rPr lang="en-GB" sz="2000" b="0" i="0" u="none" strike="noStrike" dirty="0">
                <a:effectLst/>
                <a:latin typeface="Alright Sans" panose="00000400000000000000" charset="0"/>
                <a:ea typeface="Cambria" panose="02040503050406030204" pitchFamily="18" charset="0"/>
                <a:cs typeface="Alright Sans" panose="00000400000000000000" charset="0"/>
              </a:rPr>
              <a:t>) Quantity of MMS supply for the facility for a month,</a:t>
            </a:r>
            <a:endParaRPr lang="en-GB" sz="2000" b="0" dirty="0">
              <a:effectLst/>
              <a:latin typeface="Alright Sans" panose="00000400000000000000" charset="0"/>
              <a:ea typeface="Cambria" panose="02040503050406030204" pitchFamily="18" charset="0"/>
              <a:cs typeface="Alright Sans" panose="00000400000000000000" charset="0"/>
            </a:endParaRPr>
          </a:p>
          <a:p>
            <a:pPr indent="0" algn="l" rtl="0">
              <a:lnSpc>
                <a:spcPct val="100000"/>
              </a:lnSpc>
              <a:spcBef>
                <a:spcPts val="0"/>
              </a:spcBef>
              <a:spcAft>
                <a:spcPts val="0"/>
              </a:spcAft>
              <a:buNone/>
            </a:pPr>
            <a:r>
              <a:rPr lang="en-GB" sz="2000" b="0" i="0" u="none" strike="noStrike" dirty="0">
                <a:effectLst/>
                <a:latin typeface="Alright Sans" panose="00000400000000000000" charset="0"/>
                <a:ea typeface="Cambria" panose="02040503050406030204" pitchFamily="18" charset="0"/>
                <a:cs typeface="Alright Sans" panose="00000400000000000000" charset="0"/>
              </a:rPr>
              <a:t>(ii)  Quantity of MMS supply for the facility quarterly,</a:t>
            </a:r>
            <a:endParaRPr lang="en-GB" sz="2000" b="0" dirty="0">
              <a:effectLst/>
              <a:latin typeface="Alright Sans" panose="00000400000000000000" charset="0"/>
              <a:ea typeface="Cambria" panose="02040503050406030204" pitchFamily="18" charset="0"/>
              <a:cs typeface="Alright Sans" panose="00000400000000000000" charset="0"/>
            </a:endParaRPr>
          </a:p>
          <a:p>
            <a:pPr indent="0" algn="l" rtl="0">
              <a:lnSpc>
                <a:spcPct val="100000"/>
              </a:lnSpc>
              <a:spcBef>
                <a:spcPts val="0"/>
              </a:spcBef>
              <a:spcAft>
                <a:spcPts val="0"/>
              </a:spcAft>
              <a:buNone/>
            </a:pPr>
            <a:r>
              <a:rPr lang="en-GB" sz="2000" b="0" i="0" u="none" strike="noStrike" dirty="0">
                <a:effectLst/>
                <a:latin typeface="Alright Sans" panose="00000400000000000000" charset="0"/>
                <a:ea typeface="Cambria" panose="02040503050406030204" pitchFamily="18" charset="0"/>
                <a:cs typeface="Alright Sans" panose="00000400000000000000" charset="0"/>
              </a:rPr>
              <a:t>(iii) Quantity of MMS supply for the facility for a year.</a:t>
            </a:r>
            <a:endParaRPr lang="en-GB" sz="2000" b="0" dirty="0">
              <a:effectLst/>
              <a:latin typeface="Alright Sans" panose="00000400000000000000" charset="0"/>
              <a:ea typeface="Cambria" panose="02040503050406030204" pitchFamily="18" charset="0"/>
              <a:cs typeface="Alright Sans" panose="00000400000000000000" charset="0"/>
            </a:endParaRPr>
          </a:p>
          <a:p>
            <a:pPr indent="0" algn="l" rtl="0">
              <a:lnSpc>
                <a:spcPct val="100000"/>
              </a:lnSpc>
              <a:spcBef>
                <a:spcPts val="0"/>
              </a:spcBef>
              <a:spcAft>
                <a:spcPts val="0"/>
              </a:spcAft>
              <a:buNone/>
            </a:pPr>
            <a:endParaRPr lang="en-GB" sz="2000" b="1" i="0" u="none" strike="noStrike" dirty="0">
              <a:effectLst/>
              <a:latin typeface="Alright Sans" panose="00000400000000000000" charset="0"/>
              <a:ea typeface="Cambria" panose="02040503050406030204" pitchFamily="18" charset="0"/>
              <a:cs typeface="Alright Sans" panose="00000400000000000000" charset="0"/>
            </a:endParaRPr>
          </a:p>
          <a:p>
            <a:pPr indent="0" algn="l" rtl="0">
              <a:lnSpc>
                <a:spcPct val="100000"/>
              </a:lnSpc>
              <a:spcBef>
                <a:spcPts val="0"/>
              </a:spcBef>
              <a:spcAft>
                <a:spcPts val="0"/>
              </a:spcAft>
              <a:buNone/>
            </a:pPr>
            <a:r>
              <a:rPr lang="en-GB" sz="2000" b="1" i="0" u="none" strike="noStrike" dirty="0">
                <a:effectLst/>
                <a:latin typeface="Alright Sans" panose="00000400000000000000" charset="0"/>
                <a:ea typeface="Cambria" panose="02040503050406030204" pitchFamily="18" charset="0"/>
                <a:cs typeface="Alright Sans" panose="00000400000000000000" charset="0"/>
              </a:rPr>
              <a:t>Participants  Exercise 2: </a:t>
            </a:r>
          </a:p>
          <a:p>
            <a:pPr indent="0" algn="l" rtl="0">
              <a:lnSpc>
                <a:spcPct val="100000"/>
              </a:lnSpc>
              <a:spcBef>
                <a:spcPts val="0"/>
              </a:spcBef>
              <a:spcAft>
                <a:spcPts val="0"/>
              </a:spcAft>
              <a:buNone/>
            </a:pPr>
            <a:endParaRPr lang="en-GB" sz="2000" b="1" i="0" u="none" strike="noStrike" dirty="0">
              <a:effectLst/>
              <a:latin typeface="Alright Sans" panose="00000400000000000000" charset="0"/>
              <a:ea typeface="Cambria" panose="02040503050406030204" pitchFamily="18" charset="0"/>
              <a:cs typeface="Alright Sans" panose="00000400000000000000" charset="0"/>
            </a:endParaRPr>
          </a:p>
          <a:p>
            <a:pPr indent="0" algn="l" rtl="0">
              <a:lnSpc>
                <a:spcPct val="100000"/>
              </a:lnSpc>
              <a:spcBef>
                <a:spcPts val="0"/>
              </a:spcBef>
              <a:spcAft>
                <a:spcPts val="0"/>
              </a:spcAft>
              <a:buNone/>
            </a:pPr>
            <a:r>
              <a:rPr lang="en-GB" sz="2000" b="0" i="0" u="none" strike="noStrike" dirty="0">
                <a:effectLst/>
                <a:latin typeface="Alright Sans" panose="00000400000000000000" charset="0"/>
                <a:ea typeface="Cambria" panose="02040503050406030204" pitchFamily="18" charset="0"/>
                <a:cs typeface="Alright Sans" panose="00000400000000000000" charset="0"/>
              </a:rPr>
              <a:t>An LGA with a total population of 100,000, had an anticipated coverage of 90%  and buffer contingency of 10%. Calculate the net annual quantity of MMS bottles for the target pregnant women in the L.G.A. </a:t>
            </a:r>
            <a:endParaRPr lang="en-GB" sz="2000" b="0" dirty="0">
              <a:effectLst/>
              <a:latin typeface="Alright Sans" panose="00000400000000000000" charset="0"/>
              <a:ea typeface="Cambria" panose="02040503050406030204" pitchFamily="18" charset="0"/>
              <a:cs typeface="Alright Sans" panose="00000400000000000000" charset="0"/>
            </a:endParaRPr>
          </a:p>
          <a:p>
            <a:pPr marL="0" indent="0">
              <a:buNone/>
            </a:pPr>
            <a:br>
              <a:rPr lang="en-GB" sz="3200" dirty="0">
                <a:latin typeface="Cambria" panose="02040503050406030204" pitchFamily="18" charset="0"/>
                <a:ea typeface="Cambria" panose="02040503050406030204" pitchFamily="18" charset="0"/>
              </a:rPr>
            </a:br>
            <a:endParaRPr lang="en-US" sz="3200" dirty="0">
              <a:latin typeface="Cambria" panose="02040503050406030204" pitchFamily="18" charset="0"/>
              <a:ea typeface="Cambria" panose="02040503050406030204" pitchFamily="18" charset="0"/>
            </a:endParaRPr>
          </a:p>
        </p:txBody>
      </p:sp>
      <p:sp>
        <p:nvSpPr>
          <p:cNvPr id="5" name="Freeform 4"/>
          <p:cNvSpPr/>
          <p:nvPr/>
        </p:nvSpPr>
        <p:spPr>
          <a:xfrm flipH="1">
            <a:off x="5088648" y="644525"/>
            <a:ext cx="7125577" cy="989965"/>
          </a:xfrm>
          <a:custGeom>
            <a:avLst/>
            <a:gdLst>
              <a:gd name="connsiteX0" fmla="*/ 0 w 12585"/>
              <a:gd name="connsiteY0" fmla="*/ 0 h 1297"/>
              <a:gd name="connsiteX1" fmla="*/ 11848 w 12585"/>
              <a:gd name="connsiteY1" fmla="*/ 25 h 1297"/>
              <a:gd name="connsiteX2" fmla="*/ 12585 w 12585"/>
              <a:gd name="connsiteY2" fmla="*/ 661 h 1297"/>
              <a:gd name="connsiteX3" fmla="*/ 11848 w 12585"/>
              <a:gd name="connsiteY3" fmla="*/ 1296 h 1297"/>
              <a:gd name="connsiteX4" fmla="*/ 44 w 12585"/>
              <a:gd name="connsiteY4" fmla="*/ 1297 h 1297"/>
              <a:gd name="connsiteX5" fmla="*/ 0 w 12585"/>
              <a:gd name="connsiteY5" fmla="*/ 0 h 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22" h="1559">
                <a:moveTo>
                  <a:pt x="1416" y="0"/>
                </a:moveTo>
                <a:lnTo>
                  <a:pt x="10373" y="20"/>
                </a:lnTo>
                <a:lnTo>
                  <a:pt x="10396" y="20"/>
                </a:lnTo>
                <a:cubicBezTo>
                  <a:pt x="10861" y="8"/>
                  <a:pt x="11232" y="433"/>
                  <a:pt x="11221" y="772"/>
                </a:cubicBezTo>
                <a:lnTo>
                  <a:pt x="11221" y="790"/>
                </a:lnTo>
                <a:lnTo>
                  <a:pt x="11221" y="810"/>
                </a:lnTo>
                <a:cubicBezTo>
                  <a:pt x="11236" y="1231"/>
                  <a:pt x="10767" y="1568"/>
                  <a:pt x="10394" y="1558"/>
                </a:cubicBezTo>
                <a:lnTo>
                  <a:pt x="10373" y="1558"/>
                </a:lnTo>
                <a:lnTo>
                  <a:pt x="8985" y="1558"/>
                </a:lnTo>
                <a:lnTo>
                  <a:pt x="8978" y="1558"/>
                </a:lnTo>
                <a:lnTo>
                  <a:pt x="8970" y="1558"/>
                </a:lnTo>
                <a:lnTo>
                  <a:pt x="1416" y="1559"/>
                </a:lnTo>
                <a:lnTo>
                  <a:pt x="1416" y="1559"/>
                </a:lnTo>
                <a:lnTo>
                  <a:pt x="0" y="1559"/>
                </a:lnTo>
                <a:lnTo>
                  <a:pt x="0" y="0"/>
                </a:lnTo>
                <a:lnTo>
                  <a:pt x="1416" y="3"/>
                </a:lnTo>
                <a:lnTo>
                  <a:pt x="1416" y="0"/>
                </a:lnTo>
                <a:close/>
              </a:path>
            </a:pathLst>
          </a:custGeom>
          <a:solidFill>
            <a:srgbClr val="26776E"/>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sp>
        <p:nvSpPr>
          <p:cNvPr id="8" name="Rectangles 7"/>
          <p:cNvSpPr/>
          <p:nvPr/>
        </p:nvSpPr>
        <p:spPr>
          <a:xfrm>
            <a:off x="-6350" y="-16510"/>
            <a:ext cx="12220575" cy="1097915"/>
          </a:xfrm>
          <a:prstGeom prst="rect">
            <a:avLst/>
          </a:prstGeom>
          <a:solidFill>
            <a:srgbClr val="26776E">
              <a:alpha val="2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grpSp>
        <p:nvGrpSpPr>
          <p:cNvPr id="14" name="Group 13"/>
          <p:cNvGrpSpPr/>
          <p:nvPr/>
        </p:nvGrpSpPr>
        <p:grpSpPr>
          <a:xfrm>
            <a:off x="183515" y="191135"/>
            <a:ext cx="3912235" cy="720090"/>
            <a:chOff x="266" y="301"/>
            <a:chExt cx="6161" cy="1134"/>
          </a:xfrm>
        </p:grpSpPr>
        <p:sp>
          <p:nvSpPr>
            <p:cNvPr id="15" name="Text Box 14"/>
            <p:cNvSpPr txBox="1"/>
            <p:nvPr/>
          </p:nvSpPr>
          <p:spPr>
            <a:xfrm>
              <a:off x="1859" y="433"/>
              <a:ext cx="4568" cy="871"/>
            </a:xfrm>
            <a:prstGeom prst="rect">
              <a:avLst/>
            </a:prstGeom>
            <a:noFill/>
          </p:spPr>
          <p:txBody>
            <a:bodyPr wrap="square" rtlCol="0">
              <a:spAutoFit/>
            </a:bodyPr>
            <a:lstStyle/>
            <a:p>
              <a:r>
                <a:rPr lang="en-US" altLang="en-US" sz="1000">
                  <a:solidFill>
                    <a:schemeClr val="tx1">
                      <a:lumMod val="75000"/>
                      <a:lumOff val="25000"/>
                    </a:schemeClr>
                  </a:solidFill>
                </a:rPr>
                <a:t>NATIONAL TRAINING MANUAL ON MULTIPLE MICRONUTRIENT SUPPLEMENTS (MMS) FOR FRONTLINE HEALTHCARE PROVIDERS IN NIGERIA</a:t>
              </a:r>
            </a:p>
          </p:txBody>
        </p:sp>
        <p:pic>
          <p:nvPicPr>
            <p:cNvPr id="27" name="Picture 26" descr="Coat_of_arms_of_Nigeria.svg"/>
            <p:cNvPicPr>
              <a:picLocks noChangeAspect="1"/>
            </p:cNvPicPr>
            <p:nvPr/>
          </p:nvPicPr>
          <p:blipFill>
            <a:blip r:embed="rId3"/>
            <a:stretch>
              <a:fillRect/>
            </a:stretch>
          </p:blipFill>
          <p:spPr>
            <a:xfrm>
              <a:off x="266" y="373"/>
              <a:ext cx="1164" cy="992"/>
            </a:xfrm>
            <a:prstGeom prst="rect">
              <a:avLst/>
            </a:prstGeom>
          </p:spPr>
        </p:pic>
        <p:cxnSp>
          <p:nvCxnSpPr>
            <p:cNvPr id="22" name="Straight Connector 21"/>
            <p:cNvCxnSpPr/>
            <p:nvPr/>
          </p:nvCxnSpPr>
          <p:spPr>
            <a:xfrm>
              <a:off x="1667" y="301"/>
              <a:ext cx="7" cy="1135"/>
            </a:xfrm>
            <a:prstGeom prst="line">
              <a:avLst/>
            </a:prstGeom>
            <a:ln w="6350">
              <a:solidFill>
                <a:schemeClr val="bg2">
                  <a:lumMod val="50000"/>
                </a:schemeClr>
              </a:solidFill>
            </a:ln>
          </p:spPr>
          <p:style>
            <a:lnRef idx="2">
              <a:schemeClr val="accent1"/>
            </a:lnRef>
            <a:fillRef idx="0">
              <a:srgbClr val="FFFFFF"/>
            </a:fillRef>
            <a:effectRef idx="0">
              <a:srgbClr val="FFFFFF"/>
            </a:effectRef>
            <a:fontRef idx="minor">
              <a:schemeClr val="tx1"/>
            </a:fontRef>
          </p:style>
        </p:cxnSp>
      </p:grpSp>
      <p:sp>
        <p:nvSpPr>
          <p:cNvPr id="9" name="Title 2"/>
          <p:cNvSpPr>
            <a:spLocks noGrp="1"/>
          </p:cNvSpPr>
          <p:nvPr/>
        </p:nvSpPr>
        <p:spPr>
          <a:xfrm>
            <a:off x="6249035" y="502920"/>
            <a:ext cx="5614670" cy="3848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1600" b="1" kern="0" dirty="0">
                <a:solidFill>
                  <a:srgbClr val="26776E"/>
                </a:solidFill>
                <a:effectLst/>
                <a:latin typeface="Alright Sans" panose="00000400000000000000" charset="0"/>
                <a:ea typeface="Cambria" panose="02040503050406030204" pitchFamily="18" charset="0"/>
                <a:cs typeface="Alright Sans" panose="00000400000000000000" charset="0"/>
                <a:sym typeface="+mn-ea"/>
              </a:rPr>
              <a:t>MODULE 6: </a:t>
            </a:r>
            <a:r>
              <a:rPr lang="en-US" altLang="en-GB" sz="1600" b="1" kern="0" dirty="0">
                <a:solidFill>
                  <a:srgbClr val="26776E"/>
                </a:solidFill>
                <a:effectLst/>
                <a:latin typeface="Alright Sans" panose="00000400000000000000" charset="0"/>
                <a:ea typeface="Cambria" panose="02040503050406030204" pitchFamily="18" charset="0"/>
                <a:cs typeface="Alright Sans" panose="00000400000000000000" charset="0"/>
                <a:sym typeface="+mn-ea"/>
              </a:rPr>
              <a:t> </a:t>
            </a:r>
            <a:r>
              <a:rPr lang="en-GB" sz="1600" b="1" kern="0" dirty="0">
                <a:solidFill>
                  <a:srgbClr val="26776E"/>
                </a:solidFill>
                <a:effectLst/>
                <a:latin typeface="Alright Sans" panose="00000400000000000000" charset="0"/>
                <a:ea typeface="Cambria" panose="02040503050406030204" pitchFamily="18" charset="0"/>
                <a:cs typeface="Alright Sans" panose="00000400000000000000" charset="0"/>
                <a:sym typeface="+mn-ea"/>
              </a:rPr>
              <a:t>ESTIMATING SUPPLY NEEDS FOR MMS</a:t>
            </a:r>
            <a:br>
              <a:rPr lang="en-US" sz="1600" b="1" kern="0" dirty="0">
                <a:solidFill>
                  <a:srgbClr val="26776E"/>
                </a:solidFill>
                <a:effectLst/>
                <a:latin typeface="Alright Sans" panose="00000400000000000000" charset="0"/>
                <a:ea typeface="Cambria" panose="02040503050406030204" pitchFamily="18" charset="0"/>
                <a:cs typeface="Alright Sans" panose="00000400000000000000" charset="0"/>
                <a:sym typeface="+mn-ea"/>
              </a:rPr>
            </a:br>
            <a:endParaRPr lang="en-US" sz="1600" b="1" kern="0" dirty="0">
              <a:solidFill>
                <a:srgbClr val="26776E"/>
              </a:solidFill>
              <a:effectLst/>
              <a:latin typeface="Alright Sans" panose="00000400000000000000" charset="0"/>
              <a:ea typeface="Cambria" panose="02040503050406030204" pitchFamily="18" charset="0"/>
              <a:cs typeface="Alright Sans" panose="00000400000000000000" charset="0"/>
              <a:sym typeface="+mn-ea"/>
            </a:endParaRPr>
          </a:p>
          <a:p>
            <a:pPr algn="r"/>
            <a:br>
              <a:rPr lang="en-US" sz="1600" dirty="0">
                <a:solidFill>
                  <a:srgbClr val="26776E"/>
                </a:solidFill>
                <a:latin typeface="Cambria" panose="02040503050406030204" pitchFamily="18" charset="0"/>
                <a:ea typeface="Cambria" panose="02040503050406030204" pitchFamily="18" charset="0"/>
              </a:rPr>
            </a:br>
            <a:endParaRPr lang="en-US" sz="1600" dirty="0">
              <a:solidFill>
                <a:srgbClr val="26776E"/>
              </a:solidFill>
              <a:latin typeface="Cambria" panose="02040503050406030204" pitchFamily="18" charset="0"/>
              <a:ea typeface="Cambria" panose="02040503050406030204" pitchFamily="18" charset="0"/>
            </a:endParaRPr>
          </a:p>
        </p:txBody>
      </p:sp>
      <p:sp>
        <p:nvSpPr>
          <p:cNvPr id="6" name="Text Box 5"/>
          <p:cNvSpPr txBox="1"/>
          <p:nvPr/>
        </p:nvSpPr>
        <p:spPr>
          <a:xfrm>
            <a:off x="5229860" y="694055"/>
            <a:ext cx="6662420" cy="894080"/>
          </a:xfrm>
          <a:prstGeom prst="rect">
            <a:avLst/>
          </a:prstGeom>
          <a:noFill/>
        </p:spPr>
        <p:txBody>
          <a:bodyPr wrap="square" rtlCol="0" anchor="t">
            <a:spAutoFit/>
          </a:bodyPr>
          <a:lstStyle/>
          <a:p>
            <a:pPr algn="r">
              <a:lnSpc>
                <a:spcPct val="90000"/>
              </a:lnSpc>
              <a:spcBef>
                <a:spcPts val="0"/>
              </a:spcBef>
              <a:spcAft>
                <a:spcPts val="0"/>
              </a:spcAft>
            </a:pPr>
            <a:r>
              <a:rPr lang="en-US" sz="2900" b="1" kern="0" dirty="0">
                <a:solidFill>
                  <a:schemeClr val="bg1"/>
                </a:solidFill>
                <a:effectLst/>
                <a:latin typeface="Alright Sans" panose="00000400000000000000" charset="0"/>
                <a:ea typeface="Cambria" panose="02040503050406030204" pitchFamily="18" charset="0"/>
                <a:cs typeface="Alright Sans" panose="00000400000000000000" charset="0"/>
                <a:sym typeface="+mn-ea"/>
              </a:rPr>
              <a:t>Steps for Estimating MMS Supplies for a Typical Health Facility (Cont’d)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871A718AD66E418366A732CB5B3C94" ma:contentTypeVersion="21" ma:contentTypeDescription="Create a new document." ma:contentTypeScope="" ma:versionID="cfe0ed9af6d36f5ec1e25bdc101fe8cb">
  <xsd:schema xmlns:xsd="http://www.w3.org/2001/XMLSchema" xmlns:xs="http://www.w3.org/2001/XMLSchema" xmlns:p="http://schemas.microsoft.com/office/2006/metadata/properties" xmlns:ns1="http://schemas.microsoft.com/sharepoint/v3" xmlns:ns2="7b2e77cc-b64d-4fc4-9f64-616f45c1eaef" xmlns:ns3="d537de1d-b239-4fda-943d-5a7369d64260" targetNamespace="http://schemas.microsoft.com/office/2006/metadata/properties" ma:root="true" ma:fieldsID="de84b95114ba090d573089efd3b2fd6f" ns1:_="" ns2:_="" ns3:_="">
    <xsd:import namespace="http://schemas.microsoft.com/sharepoint/v3"/>
    <xsd:import namespace="7b2e77cc-b64d-4fc4-9f64-616f45c1eaef"/>
    <xsd:import namespace="d537de1d-b239-4fda-943d-5a7369d642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1:_ip_UnifiedCompliancePolicyProperties" minOccurs="0"/>
                <xsd:element ref="ns1:_ip_UnifiedCompliancePolicyUIAc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2e77cc-b64d-4fc4-9f64-616f45c1ea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c601fe5-46c3-4c52-950a-a1c6b911b11d"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37de1d-b239-4fda-943d-5a7369d64260"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f8058eb-4c34-4092-b693-1c1087b6fe7a}" ma:internalName="TaxCatchAll" ma:showField="CatchAllData" ma:web="d537de1d-b239-4fda-943d-5a7369d6426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7b2e77cc-b64d-4fc4-9f64-616f45c1eaef">
      <Terms xmlns="http://schemas.microsoft.com/office/infopath/2007/PartnerControls"/>
    </lcf76f155ced4ddcb4097134ff3c332f>
    <TaxCatchAll xmlns="d537de1d-b239-4fda-943d-5a7369d64260" xsi:nil="true"/>
  </documentManagement>
</p:properties>
</file>

<file path=customXml/itemProps1.xml><?xml version="1.0" encoding="utf-8"?>
<ds:datastoreItem xmlns:ds="http://schemas.openxmlformats.org/officeDocument/2006/customXml" ds:itemID="{8DD7876C-D4A6-4088-9D1A-9C16A2D626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b2e77cc-b64d-4fc4-9f64-616f45c1eaef"/>
    <ds:schemaRef ds:uri="d537de1d-b239-4fda-943d-5a7369d642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EF8C34-CEC0-4998-9C44-BED790CE372E}">
  <ds:schemaRefs>
    <ds:schemaRef ds:uri="http://schemas.microsoft.com/sharepoint/v3/contenttype/forms"/>
  </ds:schemaRefs>
</ds:datastoreItem>
</file>

<file path=customXml/itemProps3.xml><?xml version="1.0" encoding="utf-8"?>
<ds:datastoreItem xmlns:ds="http://schemas.openxmlformats.org/officeDocument/2006/customXml" ds:itemID="{540A73FE-0C15-47B9-AE04-1310364E9271}">
  <ds:schemaRefs>
    <ds:schemaRef ds:uri="http://schemas.microsoft.com/office/2006/metadata/properties"/>
    <ds:schemaRef ds:uri="http://schemas.microsoft.com/office/infopath/2007/PartnerControls"/>
    <ds:schemaRef ds:uri="http://schemas.microsoft.com/sharepoint/v3"/>
    <ds:schemaRef ds:uri="7b2e77cc-b64d-4fc4-9f64-616f45c1eaef"/>
    <ds:schemaRef ds:uri="d537de1d-b239-4fda-943d-5a7369d64260"/>
  </ds:schemaRefs>
</ds:datastoreItem>
</file>

<file path=docProps/app.xml><?xml version="1.0" encoding="utf-8"?>
<Properties xmlns="http://schemas.openxmlformats.org/officeDocument/2006/extended-properties" xmlns:vt="http://schemas.openxmlformats.org/officeDocument/2006/docPropsVTypes">
  <TotalTime>0</TotalTime>
  <Words>817</Words>
  <Application>Microsoft Office PowerPoint</Application>
  <PresentationFormat>Widescreen</PresentationFormat>
  <Paragraphs>78</Paragraphs>
  <Slides>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Alright Sans</vt: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6  ESTIMATING SUPPLY NEEDS FOR MMS</dc:title>
  <dc:creator>Prof Muyiwa Owolabi</dc:creator>
  <cp:lastModifiedBy>Maurine Waudo</cp:lastModifiedBy>
  <cp:revision>30</cp:revision>
  <dcterms:created xsi:type="dcterms:W3CDTF">2024-10-17T10:12:00Z</dcterms:created>
  <dcterms:modified xsi:type="dcterms:W3CDTF">2026-04-29T20:59:42Z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EE0571E5043D40FABC8A9FB945CD33FD_13</vt:lpwstr>
  </property>
  <property fmtid="{D5CDD505-2E9C-101B-9397-08002B2CF9AE}" pid="3" name="KSOProductBuildVer">
    <vt:lpwstr>1033-12.2.0.19307</vt:lpwstr>
  </property>
  <property fmtid="{D5CDD505-2E9C-101B-9397-08002B2CF9AE}" pid="4" name="ContentTypeId">
    <vt:lpwstr>0x010100D4871A718AD66E418366A732CB5B3C94</vt:lpwstr>
  </property>
</Properties>
</file>