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59" r:id="rId8"/>
    <p:sldId id="262" r:id="rId9"/>
    <p:sldId id="263" r:id="rId10"/>
    <p:sldId id="260" r:id="rId11"/>
    <p:sldId id="261"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794" autoAdjust="0"/>
  </p:normalViewPr>
  <p:slideViewPr>
    <p:cSldViewPr snapToGrid="0">
      <p:cViewPr varScale="1">
        <p:scale>
          <a:sx n="54" d="100"/>
          <a:sy n="54" d="100"/>
        </p:scale>
        <p:origin x="11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B8B1D-9523-41BC-90AF-59AB9EEAAF1B}" type="datetimeFigureOut">
              <a:rPr lang="en-US" smtClean="0"/>
              <a:t>29-Apr-26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D11A8-22A0-4D8A-A84D-3B5D2D5CBF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0"/>
              </a:spcBef>
              <a:spcAft>
                <a:spcPts val="0"/>
              </a:spcAft>
            </a:pPr>
            <a:endParaRPr lang="en-US" b="0" dirty="0"/>
          </a:p>
        </p:txBody>
      </p:sp>
      <p:sp>
        <p:nvSpPr>
          <p:cNvPr id="4" name="Slide Number Placeholder 3"/>
          <p:cNvSpPr>
            <a:spLocks noGrp="1"/>
          </p:cNvSpPr>
          <p:nvPr>
            <p:ph type="sldNum" sz="quarter" idx="5"/>
          </p:nvPr>
        </p:nvSpPr>
        <p:spPr/>
        <p:txBody>
          <a:bodyPr/>
          <a:lstStyle/>
          <a:p>
            <a:fld id="{3E2D11A8-22A0-4D8A-A84D-3B5D2D5CBF3C}"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3A54AB-CF6F-4B88-BF09-41E5ED1D6555}"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8BB1F-9A6C-491B-925E-FC1C4E49F5E6}"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DCB763-AAE5-4AF6-B5CF-AF979D567C1F}"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11FF5-A853-42B7-BEB0-1C8A02CBE6A0}"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FED559-60E9-4C79-83C3-47FFFDD3DFA0}"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B64CE-D990-4A3B-9A4E-7E93C00FD06B}"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8979F-ACBE-49B1-AC27-6567D31D9C04}"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FCC6B-34EE-4C0D-AD42-345B3CF55334}"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4F2A-3DC8-4AF7-8403-0D4356372293}"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A2C37-F839-4963-82F8-3F1C90E1E7A9}"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0983A-3642-48E7-B464-21CF743AEAE3}"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A9BC-1AA9-4A2A-A3DE-120C772807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AF7B2-FEBF-47A8-887E-04CE3A9DBF84}"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7A9BC-1AA9-4A2A-A3DE-120C772807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5080" y="-20320"/>
            <a:ext cx="5133340" cy="6877685"/>
          </a:xfrm>
          <a:prstGeom prst="rect">
            <a:avLst/>
          </a:pr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itle 3"/>
          <p:cNvSpPr>
            <a:spLocks noGrp="1"/>
          </p:cNvSpPr>
          <p:nvPr/>
        </p:nvSpPr>
        <p:spPr>
          <a:xfrm>
            <a:off x="434975" y="5231130"/>
            <a:ext cx="4081145" cy="916940"/>
          </a:xfrm>
          <a:prstGeom prst="rect">
            <a:avLst/>
          </a:prstGeom>
        </p:spPr>
        <p:txBody>
          <a:bodyPr vert="horz" lIns="91440" tIns="45720" rIns="91440" bIns="45720" rtlCol="0" anchor="ctr">
            <a:normAutofit fontScale="7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DURATION:  </a:t>
            </a:r>
            <a:r>
              <a:rPr lang="en-US" kern="1800" dirty="0">
                <a:solidFill>
                  <a:schemeClr val="bg1"/>
                </a:solidFill>
                <a:effectLst/>
                <a:latin typeface="Alright Sans" panose="00000400000000000000" charset="0"/>
                <a:ea typeface="Cambria" panose="02040503050406030204" pitchFamily="18" charset="0"/>
                <a:cs typeface="Alright Sans" panose="00000400000000000000" charset="0"/>
              </a:rPr>
              <a:t>90 Minutes</a:t>
            </a:r>
            <a:r>
              <a:rPr lang="en-US" kern="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br>
              <a:rPr lang="en-US" sz="4400" dirty="0">
                <a:effectLst/>
                <a:latin typeface="Cambria" panose="02040503050406030204" pitchFamily="18" charset="0"/>
                <a:ea typeface="Cambria" panose="02040503050406030204" pitchFamily="18" charset="0"/>
                <a:cs typeface="Times New Roman" panose="02020603050405020304" pitchFamily="18" charset="0"/>
              </a:rPr>
            </a:br>
            <a:endParaRPr lang="en-US" dirty="0"/>
          </a:p>
        </p:txBody>
      </p:sp>
      <p:sp>
        <p:nvSpPr>
          <p:cNvPr id="8" name="Title 3"/>
          <p:cNvSpPr>
            <a:spLocks noGrp="1"/>
          </p:cNvSpPr>
          <p:nvPr/>
        </p:nvSpPr>
        <p:spPr>
          <a:xfrm>
            <a:off x="434975" y="535305"/>
            <a:ext cx="4530090" cy="1518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5555" b="1" kern="1800" dirty="0">
                <a:solidFill>
                  <a:schemeClr val="bg1"/>
                </a:solidFill>
                <a:effectLst/>
                <a:latin typeface="Alright Sans" panose="00000400000000000000" charset="0"/>
                <a:ea typeface="Cambria" panose="02040503050406030204" pitchFamily="18" charset="0"/>
                <a:cs typeface="Alright Sans" panose="00000400000000000000" charset="0"/>
              </a:rPr>
              <a:t>MODULE 5:</a:t>
            </a:r>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 </a:t>
            </a:r>
            <a:b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br>
            <a:endParaRPr lang="en-US" b="1" dirty="0"/>
          </a:p>
        </p:txBody>
      </p:sp>
      <p:sp>
        <p:nvSpPr>
          <p:cNvPr id="5" name="Title 4"/>
          <p:cNvSpPr>
            <a:spLocks noGrp="1"/>
          </p:cNvSpPr>
          <p:nvPr/>
        </p:nvSpPr>
        <p:spPr>
          <a:xfrm>
            <a:off x="434975" y="1250950"/>
            <a:ext cx="4585335" cy="2554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fontAlgn="base">
              <a:lnSpc>
                <a:spcPct val="90000"/>
              </a:lnSpc>
              <a:spcBef>
                <a:spcPts val="0"/>
              </a:spcBef>
              <a:spcAft>
                <a:spcPts val="1200"/>
              </a:spcAft>
            </a:pPr>
            <a: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t>Steps for Provision of MMS During ANC in Health Facilities</a:t>
            </a:r>
          </a:p>
        </p:txBody>
      </p:sp>
      <p:pic>
        <p:nvPicPr>
          <p:cNvPr id="9" name="Picture 8" descr="M5 - Cover Image 2"/>
          <p:cNvPicPr>
            <a:picLocks noChangeAspect="1"/>
          </p:cNvPicPr>
          <p:nvPr/>
        </p:nvPicPr>
        <p:blipFill>
          <a:blip r:embed="rId2"/>
          <a:stretch>
            <a:fillRect/>
          </a:stretch>
        </p:blipFill>
        <p:spPr>
          <a:xfrm>
            <a:off x="6610350" y="2457450"/>
            <a:ext cx="4526280" cy="4220845"/>
          </a:xfrm>
          <a:prstGeom prst="rect">
            <a:avLst/>
          </a:prstGeom>
        </p:spPr>
      </p:pic>
      <p:pic>
        <p:nvPicPr>
          <p:cNvPr id="10" name="Picture 9" descr="M5 - Cover Image 1"/>
          <p:cNvPicPr>
            <a:picLocks noChangeAspect="1"/>
          </p:cNvPicPr>
          <p:nvPr/>
        </p:nvPicPr>
        <p:blipFill>
          <a:blip r:embed="rId3"/>
          <a:stretch>
            <a:fillRect/>
          </a:stretch>
        </p:blipFill>
        <p:spPr>
          <a:xfrm>
            <a:off x="6610350" y="146050"/>
            <a:ext cx="2144395" cy="2209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595" y="2336800"/>
            <a:ext cx="8951595" cy="2184400"/>
          </a:xfrm>
        </p:spPr>
        <p:txBody>
          <a:bodyPr>
            <a:normAutofit lnSpcReduction="10000"/>
          </a:bodyPr>
          <a:lstStyle/>
          <a:p>
            <a:pPr marL="0" indent="0" algn="l">
              <a:lnSpc>
                <a:spcPct val="100000"/>
              </a:lnSpc>
              <a:buNone/>
            </a:pPr>
            <a:r>
              <a:rPr lang="en-US" sz="2300" b="1" dirty="0">
                <a:latin typeface="Alright Sans" panose="00000400000000000000" charset="0"/>
                <a:ea typeface="Cambria" panose="02040503050406030204" pitchFamily="18" charset="0"/>
                <a:cs typeface="Alright Sans" panose="00000400000000000000" charset="0"/>
              </a:rPr>
              <a:t>At the end of this module, you should be able to:</a:t>
            </a:r>
          </a:p>
          <a:p>
            <a:pPr marL="0" indent="0" algn="l">
              <a:lnSpc>
                <a:spcPct val="100000"/>
              </a:lnSpc>
              <a:buNone/>
            </a:pPr>
            <a:endParaRPr lang="en-US" sz="2300" b="1" dirty="0">
              <a:latin typeface="Alright Sans" panose="00000400000000000000" charset="0"/>
              <a:ea typeface="Cambria" panose="02040503050406030204" pitchFamily="18" charset="0"/>
              <a:cs typeface="Alright Sans" panose="00000400000000000000" charset="0"/>
            </a:endParaRP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Describe the steps for providing MMS to pregnant women during the ANC contacts</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Use accompanying job aid and fact sheet</a:t>
            </a:r>
          </a:p>
          <a:p>
            <a:pPr algn="l">
              <a:lnSpc>
                <a:spcPct val="100000"/>
              </a:lnSpc>
            </a:pPr>
            <a:endParaRPr lang="en-US" sz="2300" dirty="0">
              <a:latin typeface="Alright Sans" panose="00000400000000000000"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8" name="Freeform 7"/>
          <p:cNvSpPr/>
          <p:nvPr/>
        </p:nvSpPr>
        <p:spPr>
          <a:xfrm flipH="1">
            <a:off x="7779694" y="644531"/>
            <a:ext cx="4434531" cy="816869"/>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4" h="1287">
                <a:moveTo>
                  <a:pt x="0" y="0"/>
                </a:moveTo>
                <a:lnTo>
                  <a:pt x="6321" y="15"/>
                </a:lnTo>
                <a:lnTo>
                  <a:pt x="6339" y="15"/>
                </a:lnTo>
                <a:lnTo>
                  <a:pt x="6356" y="15"/>
                </a:lnTo>
                <a:cubicBezTo>
                  <a:pt x="6712" y="6"/>
                  <a:pt x="6992" y="378"/>
                  <a:pt x="6983" y="623"/>
                </a:cubicBezTo>
                <a:lnTo>
                  <a:pt x="6983" y="636"/>
                </a:lnTo>
                <a:lnTo>
                  <a:pt x="6983" y="668"/>
                </a:lnTo>
                <a:lnTo>
                  <a:pt x="6984" y="685"/>
                </a:lnTo>
                <a:cubicBezTo>
                  <a:pt x="6992" y="1025"/>
                  <a:pt x="6605" y="1295"/>
                  <a:pt x="6351" y="1286"/>
                </a:cubicBezTo>
                <a:lnTo>
                  <a:pt x="6337" y="1286"/>
                </a:lnTo>
                <a:lnTo>
                  <a:pt x="0" y="1286"/>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itle 2"/>
          <p:cNvSpPr>
            <a:spLocks noGrp="1"/>
          </p:cNvSpPr>
          <p:nvPr/>
        </p:nvSpPr>
        <p:spPr>
          <a:xfrm>
            <a:off x="7776845" y="717550"/>
            <a:ext cx="4354830" cy="1284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Learning Objectives</a:t>
            </a:r>
            <a:br>
              <a:rPr lang="en-US" b="1" dirty="0">
                <a:latin typeface="Alright Sans" panose="00000400000000000000" charset="0"/>
                <a:cs typeface="Alright Sans" panose="00000400000000000000" charset="0"/>
              </a:rPr>
            </a:br>
            <a:endParaRPr lang="en-US" b="1" dirty="0">
              <a:latin typeface="Alright Sans" panose="00000400000000000000" charset="0"/>
              <a:cs typeface="Alright Sans"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9855" y="2568575"/>
            <a:ext cx="4307840" cy="1720850"/>
          </a:xfrm>
        </p:spPr>
        <p:txBody>
          <a:bodyPr/>
          <a:lstStyle/>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Flow chart </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 Flip chart and markers</a:t>
            </a:r>
          </a:p>
        </p:txBody>
      </p:sp>
      <p:sp>
        <p:nvSpPr>
          <p:cNvPr id="6" name="Rectangles 5"/>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Freeform 6"/>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1"/>
          <p:cNvSpPr>
            <a:spLocks noGrp="1"/>
          </p:cNvSpPr>
          <p:nvPr/>
        </p:nvSpPr>
        <p:spPr>
          <a:xfrm>
            <a:off x="824293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Materials Needed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1890396"/>
            <a:ext cx="7152459" cy="4239260"/>
          </a:xfrm>
        </p:spPr>
        <p:txBody>
          <a:bodyPr>
            <a:noAutofit/>
          </a:bodyPr>
          <a:lstStyle/>
          <a:p>
            <a:pPr algn="l">
              <a:lnSpc>
                <a:spcPct val="80000"/>
              </a:lnSpc>
              <a:spcAft>
                <a:spcPts val="0"/>
              </a:spcAft>
            </a:pPr>
            <a:r>
              <a:rPr lang="en-US" sz="2400" dirty="0"/>
              <a:t>Step 1 : Confirm Pregnancy: Through history taking, clinical examination and laboratory investigations, including ultrasound scan (Part of ANC services).</a:t>
            </a:r>
          </a:p>
          <a:p>
            <a:pPr algn="l">
              <a:lnSpc>
                <a:spcPct val="80000"/>
              </a:lnSpc>
              <a:spcAft>
                <a:spcPts val="0"/>
              </a:spcAft>
            </a:pPr>
            <a:r>
              <a:rPr lang="en-US" sz="2400" dirty="0"/>
              <a:t>Step 2: Registration for ANC and Provision of Recommended ANC Services: Pregnant women should be provided with a set of recommended ANC services based on the national ANC Guidelines which includes screening for anaemia, nutritional counseling etc. </a:t>
            </a:r>
          </a:p>
          <a:p>
            <a:pPr algn="l">
              <a:lnSpc>
                <a:spcPct val="80000"/>
              </a:lnSpc>
              <a:spcAft>
                <a:spcPts val="0"/>
              </a:spcAft>
            </a:pPr>
            <a:r>
              <a:rPr lang="en-US" sz="2400" dirty="0"/>
              <a:t>Step 3 : Screening for Anaemia: Screen the pregnant woman for anaemia, if diagnosed with mild or moderate anaemia, counsel and treat accordingly. For severe anaemia, refer for treatment according to clinical protocols. </a:t>
            </a:r>
            <a:endParaRPr lang="en-US" sz="3200" dirty="0">
              <a:latin typeface="Alright Sans" panose="00000400000000000000" charset="0"/>
              <a:ea typeface="Cambria" panose="02040503050406030204" pitchFamily="18" charset="0"/>
              <a:cs typeface="Alright Sans" panose="00000400000000000000" charset="0"/>
            </a:endParaRPr>
          </a:p>
        </p:txBody>
      </p:sp>
      <p:pic>
        <p:nvPicPr>
          <p:cNvPr id="6" name="Picture 5" descr="M5 - Steps for delivering MMS to Pregnant Women during --- 1"/>
          <p:cNvPicPr>
            <a:picLocks noChangeAspect="1"/>
          </p:cNvPicPr>
          <p:nvPr/>
        </p:nvPicPr>
        <p:blipFill>
          <a:blip r:embed="rId2"/>
          <a:stretch>
            <a:fillRect/>
          </a:stretch>
        </p:blipFill>
        <p:spPr>
          <a:xfrm>
            <a:off x="7631430" y="2430145"/>
            <a:ext cx="3792855" cy="3537585"/>
          </a:xfrm>
          <a:prstGeom prst="rect">
            <a:avLst/>
          </a:prstGeom>
        </p:spPr>
      </p:pic>
      <p:sp>
        <p:nvSpPr>
          <p:cNvPr id="7" name="Rectangles 6"/>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6494538" y="645656"/>
            <a:ext cx="5719687" cy="988777"/>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8" h="1557">
                <a:moveTo>
                  <a:pt x="0" y="0"/>
                </a:moveTo>
                <a:lnTo>
                  <a:pt x="8159" y="18"/>
                </a:lnTo>
                <a:lnTo>
                  <a:pt x="8182" y="18"/>
                </a:lnTo>
                <a:cubicBezTo>
                  <a:pt x="8647" y="6"/>
                  <a:pt x="9018" y="432"/>
                  <a:pt x="9007" y="770"/>
                </a:cubicBezTo>
                <a:lnTo>
                  <a:pt x="9007" y="788"/>
                </a:lnTo>
                <a:lnTo>
                  <a:pt x="9007" y="809"/>
                </a:lnTo>
                <a:cubicBezTo>
                  <a:pt x="9022" y="1229"/>
                  <a:pt x="8553" y="1567"/>
                  <a:pt x="8180" y="1556"/>
                </a:cubicBezTo>
                <a:lnTo>
                  <a:pt x="8159" y="1556"/>
                </a:lnTo>
                <a:lnTo>
                  <a:pt x="0" y="1557"/>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sp>
        <p:nvSpPr>
          <p:cNvPr id="9" name="Text Box 8"/>
          <p:cNvSpPr txBox="1"/>
          <p:nvPr/>
        </p:nvSpPr>
        <p:spPr>
          <a:xfrm>
            <a:off x="6739890" y="728345"/>
            <a:ext cx="5158740" cy="1162050"/>
          </a:xfrm>
          <a:prstGeom prst="rect">
            <a:avLst/>
          </a:prstGeom>
          <a:noFill/>
        </p:spPr>
        <p:txBody>
          <a:bodyPr wrap="square" rtlCol="0" anchor="t">
            <a:spAutoFit/>
          </a:bodyPr>
          <a:lstStyle/>
          <a:p>
            <a:pPr algn="r">
              <a:lnSpc>
                <a:spcPct val="80000"/>
              </a:lnSpc>
              <a:spcBef>
                <a:spcPts val="0"/>
              </a:spcBef>
              <a:spcAft>
                <a:spcPts val="0"/>
              </a:spcAft>
            </a:pPr>
            <a:r>
              <a:rPr lang="en-US" sz="3000" b="1" dirty="0">
                <a:solidFill>
                  <a:schemeClr val="bg1"/>
                </a:solidFill>
                <a:latin typeface="Alright Sans" panose="00000400000000000000" charset="0"/>
                <a:ea typeface="Cambria" panose="02040503050406030204" pitchFamily="18" charset="0"/>
                <a:cs typeface="Alright Sans" panose="00000400000000000000" charset="0"/>
                <a:sym typeface="+mn-ea"/>
              </a:rPr>
              <a:t>Steps in Providing MMS to Pregnant Women</a:t>
            </a:r>
            <a:br>
              <a:rPr lang="en-US" sz="2700" dirty="0">
                <a:solidFill>
                  <a:schemeClr val="bg1"/>
                </a:solidFill>
                <a:latin typeface="Cambria" panose="02040503050406030204" pitchFamily="18" charset="0"/>
                <a:ea typeface="Cambria" panose="02040503050406030204" pitchFamily="18" charset="0"/>
                <a:sym typeface="+mn-ea"/>
              </a:rPr>
            </a:br>
            <a:endParaRPr lang="en-US" sz="2700" dirty="0">
              <a:solidFill>
                <a:schemeClr val="bg1"/>
              </a:solidFill>
              <a:latin typeface="Cambria" panose="02040503050406030204" pitchFamily="18" charset="0"/>
              <a:ea typeface="Cambria" panose="020405030504060302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150" y="2393950"/>
            <a:ext cx="7282815" cy="3564890"/>
          </a:xfrm>
        </p:spPr>
        <p:txBody>
          <a:bodyPr>
            <a:noAutofit/>
          </a:bodyPr>
          <a:lstStyle/>
          <a:p>
            <a:pPr algn="just">
              <a:lnSpc>
                <a:spcPct val="100000"/>
              </a:lnSpc>
              <a:spcBef>
                <a:spcPts val="0"/>
              </a:spcBef>
              <a:spcAft>
                <a:spcPts val="0"/>
              </a:spcAft>
            </a:pPr>
            <a:r>
              <a:rPr lang="en-US" sz="2400" dirty="0"/>
              <a:t>Step 4 :Assessment of Supplements Intake: Ask if the woman is already taking any pregnancy supplements (E.g. IFA or any branded supplements). If yes, counsel the woman on maternal nutrition and appropriate supplementation (not to combine two types of supplements e.g. IFAS and MMS or with any supplement brands). </a:t>
            </a:r>
          </a:p>
          <a:p>
            <a:pPr algn="just">
              <a:lnSpc>
                <a:spcPct val="100000"/>
              </a:lnSpc>
              <a:spcBef>
                <a:spcPts val="0"/>
              </a:spcBef>
              <a:spcAft>
                <a:spcPts val="0"/>
              </a:spcAft>
            </a:pPr>
            <a:endParaRPr lang="en-US" sz="2400" dirty="0"/>
          </a:p>
          <a:p>
            <a:pPr algn="just">
              <a:lnSpc>
                <a:spcPct val="100000"/>
              </a:lnSpc>
              <a:spcBef>
                <a:spcPts val="0"/>
              </a:spcBef>
              <a:spcAft>
                <a:spcPts val="0"/>
              </a:spcAft>
            </a:pPr>
            <a:r>
              <a:rPr lang="en-US" sz="2400" dirty="0"/>
              <a:t>Step 5 :Appropriate Nutrition Counselling: All the pregnant women should be counsel appropriately. </a:t>
            </a:r>
            <a:endParaRPr lang="en-US" dirty="0">
              <a:latin typeface="Alright Sans" panose="00000400000000000000" charset="0"/>
              <a:ea typeface="Cambria" panose="02040503050406030204" pitchFamily="18" charset="0"/>
              <a:cs typeface="Alright Sans" panose="00000400000000000000" charset="0"/>
            </a:endParaRPr>
          </a:p>
        </p:txBody>
      </p:sp>
      <p:pic>
        <p:nvPicPr>
          <p:cNvPr id="5" name="Picture 4" descr="M5 - Steps for delivering MMS to Pregnant Women during --- 2"/>
          <p:cNvPicPr>
            <a:picLocks noChangeAspect="1"/>
          </p:cNvPicPr>
          <p:nvPr/>
        </p:nvPicPr>
        <p:blipFill>
          <a:blip r:embed="rId2"/>
          <a:stretch>
            <a:fillRect/>
          </a:stretch>
        </p:blipFill>
        <p:spPr>
          <a:xfrm>
            <a:off x="8239760" y="2811780"/>
            <a:ext cx="3623945" cy="2729230"/>
          </a:xfrm>
          <a:prstGeom prst="rect">
            <a:avLst/>
          </a:prstGeom>
        </p:spPr>
      </p:pic>
      <p:sp>
        <p:nvSpPr>
          <p:cNvPr id="6" name="Rectangles 5"/>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sp>
        <p:nvSpPr>
          <p:cNvPr id="8" name="Freeform 7"/>
          <p:cNvSpPr/>
          <p:nvPr/>
        </p:nvSpPr>
        <p:spPr>
          <a:xfrm flipH="1">
            <a:off x="6494538" y="645656"/>
            <a:ext cx="5719687" cy="988777"/>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8" h="1557">
                <a:moveTo>
                  <a:pt x="0" y="0"/>
                </a:moveTo>
                <a:lnTo>
                  <a:pt x="8159" y="18"/>
                </a:lnTo>
                <a:lnTo>
                  <a:pt x="8182" y="18"/>
                </a:lnTo>
                <a:cubicBezTo>
                  <a:pt x="8647" y="6"/>
                  <a:pt x="9018" y="432"/>
                  <a:pt x="9007" y="770"/>
                </a:cubicBezTo>
                <a:lnTo>
                  <a:pt x="9007" y="788"/>
                </a:lnTo>
                <a:lnTo>
                  <a:pt x="9007" y="809"/>
                </a:lnTo>
                <a:cubicBezTo>
                  <a:pt x="9022" y="1229"/>
                  <a:pt x="8553" y="1567"/>
                  <a:pt x="8180" y="1556"/>
                </a:cubicBezTo>
                <a:lnTo>
                  <a:pt x="8159" y="1556"/>
                </a:lnTo>
                <a:lnTo>
                  <a:pt x="0" y="1557"/>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ext Box 8"/>
          <p:cNvSpPr txBox="1"/>
          <p:nvPr/>
        </p:nvSpPr>
        <p:spPr>
          <a:xfrm>
            <a:off x="6739890" y="728345"/>
            <a:ext cx="5158740" cy="1162050"/>
          </a:xfrm>
          <a:prstGeom prst="rect">
            <a:avLst/>
          </a:prstGeom>
          <a:noFill/>
        </p:spPr>
        <p:txBody>
          <a:bodyPr wrap="square" rtlCol="0" anchor="t">
            <a:spAutoFit/>
          </a:bodyPr>
          <a:lstStyle/>
          <a:p>
            <a:pPr algn="r">
              <a:lnSpc>
                <a:spcPct val="80000"/>
              </a:lnSpc>
              <a:spcBef>
                <a:spcPts val="0"/>
              </a:spcBef>
              <a:spcAft>
                <a:spcPts val="0"/>
              </a:spcAft>
            </a:pPr>
            <a:r>
              <a:rPr lang="en-US" sz="3000" b="1" dirty="0">
                <a:solidFill>
                  <a:schemeClr val="bg1"/>
                </a:solidFill>
                <a:latin typeface="Alright Sans" panose="00000400000000000000" charset="0"/>
                <a:ea typeface="Cambria" panose="02040503050406030204" pitchFamily="18" charset="0"/>
                <a:cs typeface="Alright Sans" panose="00000400000000000000" charset="0"/>
                <a:sym typeface="+mn-ea"/>
              </a:rPr>
              <a:t>Steps in Providing MMS to Pregnant Women (Cont’d)</a:t>
            </a:r>
            <a:br>
              <a:rPr lang="en-US" sz="2700" dirty="0">
                <a:solidFill>
                  <a:schemeClr val="bg1"/>
                </a:solidFill>
                <a:latin typeface="Cambria" panose="02040503050406030204" pitchFamily="18" charset="0"/>
                <a:ea typeface="Cambria" panose="02040503050406030204" pitchFamily="18" charset="0"/>
                <a:sym typeface="+mn-ea"/>
              </a:rPr>
            </a:br>
            <a:endParaRPr lang="en-US" sz="2700" dirty="0">
              <a:solidFill>
                <a:schemeClr val="bg1"/>
              </a:solidFill>
              <a:latin typeface="Cambria" panose="02040503050406030204" pitchFamily="18" charset="0"/>
              <a:ea typeface="Cambria" panose="020405030504060302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540" y="2068829"/>
            <a:ext cx="7285990" cy="4429942"/>
          </a:xfrm>
        </p:spPr>
        <p:txBody>
          <a:bodyPr>
            <a:noAutofit/>
          </a:bodyPr>
          <a:lstStyle/>
          <a:p>
            <a:pPr algn="l">
              <a:lnSpc>
                <a:spcPct val="90000"/>
              </a:lnSpc>
              <a:spcAft>
                <a:spcPts val="0"/>
              </a:spcAft>
            </a:pPr>
            <a:r>
              <a:rPr lang="en-US" sz="2400" dirty="0"/>
              <a:t>Step 6 : Administration of MMS: To receive maximum benefit from MMS, a pregnant woman should take one (1) MMS tablet daily for at least 180 days. Each pregnant woman should receive an unopened bottle of MMS and be encouraged to take it throughout her pregnancy. </a:t>
            </a:r>
          </a:p>
          <a:p>
            <a:pPr algn="l">
              <a:lnSpc>
                <a:spcPct val="90000"/>
              </a:lnSpc>
              <a:spcAft>
                <a:spcPts val="0"/>
              </a:spcAft>
            </a:pPr>
            <a:endParaRPr lang="en-US" sz="2400" dirty="0"/>
          </a:p>
          <a:p>
            <a:pPr algn="l">
              <a:lnSpc>
                <a:spcPct val="90000"/>
              </a:lnSpc>
              <a:spcAft>
                <a:spcPts val="0"/>
              </a:spcAft>
            </a:pPr>
            <a:r>
              <a:rPr lang="en-US" sz="2400" dirty="0"/>
              <a:t> Step 7:  Record and follow up plan: Document the number of pregnant women counselled and given MMS. Provide a follow up plan and re-emphasize the importance of nutrition counselling on consumption of healthy, diverse and nutritious diet during pregnancy</a:t>
            </a:r>
            <a:endParaRPr lang="en-US" sz="2400" dirty="0">
              <a:latin typeface="Alright Sans" panose="00000400000000000000" charset="0"/>
              <a:ea typeface="Cambria" panose="02040503050406030204" pitchFamily="18" charset="0"/>
              <a:cs typeface="Alright Sans" panose="00000400000000000000" charset="0"/>
            </a:endParaRPr>
          </a:p>
        </p:txBody>
      </p:sp>
      <p:pic>
        <p:nvPicPr>
          <p:cNvPr id="6" name="Picture 5" descr="Promoting a Healthy Diverse Diet - M2"/>
          <p:cNvPicPr>
            <a:picLocks noChangeAspect="1"/>
          </p:cNvPicPr>
          <p:nvPr/>
        </p:nvPicPr>
        <p:blipFill>
          <a:blip r:embed="rId2"/>
          <a:stretch>
            <a:fillRect/>
          </a:stretch>
        </p:blipFill>
        <p:spPr>
          <a:xfrm>
            <a:off x="8736965" y="1810385"/>
            <a:ext cx="2322830" cy="4841875"/>
          </a:xfrm>
          <a:prstGeom prst="rect">
            <a:avLst/>
          </a:prstGeom>
        </p:spPr>
      </p:pic>
      <p:sp>
        <p:nvSpPr>
          <p:cNvPr id="7" name="Rectangles 6"/>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grpSp>
        <p:nvGrpSpPr>
          <p:cNvPr id="14" name="Group 13"/>
          <p:cNvGrpSpPr/>
          <p:nvPr/>
        </p:nvGrpSpPr>
        <p:grpSpPr>
          <a:xfrm>
            <a:off x="183515" y="191135"/>
            <a:ext cx="3912235" cy="720725"/>
            <a:chOff x="266" y="301"/>
            <a:chExt cx="6161" cy="1135"/>
          </a:xfrm>
        </p:grpSpPr>
        <p:sp>
          <p:nvSpPr>
            <p:cNvPr id="15" name="Text Box 14"/>
            <p:cNvSpPr txBox="1"/>
            <p:nvPr/>
          </p:nvSpPr>
          <p:spPr>
            <a:xfrm>
              <a:off x="1859" y="433"/>
              <a:ext cx="4568" cy="909"/>
            </a:xfrm>
            <a:prstGeom prst="rect">
              <a:avLst/>
            </a:prstGeom>
            <a:noFill/>
          </p:spPr>
          <p:txBody>
            <a:bodyPr wrap="square" rtlCol="0">
              <a:spAutoFit/>
            </a:bodyPr>
            <a:lstStyle/>
            <a:p>
              <a:r>
                <a:rPr lang="en-US" altLang="en-US" sz="105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8"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8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8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800" dirty="0">
                <a:solidFill>
                  <a:srgbClr val="3DB3D9"/>
                </a:solidFill>
                <a:latin typeface="Cambria" panose="02040503050406030204" pitchFamily="18" charset="0"/>
                <a:ea typeface="Cambria" panose="02040503050406030204" pitchFamily="18" charset="0"/>
              </a:rPr>
            </a:br>
            <a:endParaRPr lang="en-US" sz="1800" dirty="0">
              <a:solidFill>
                <a:srgbClr val="3DB3D9"/>
              </a:solidFill>
              <a:latin typeface="Cambria" panose="02040503050406030204" pitchFamily="18" charset="0"/>
              <a:ea typeface="Cambria" panose="02040503050406030204" pitchFamily="18" charset="0"/>
            </a:endParaRPr>
          </a:p>
        </p:txBody>
      </p:sp>
      <p:sp>
        <p:nvSpPr>
          <p:cNvPr id="9" name="Freeform 8"/>
          <p:cNvSpPr/>
          <p:nvPr/>
        </p:nvSpPr>
        <p:spPr>
          <a:xfrm flipH="1">
            <a:off x="6494538" y="645656"/>
            <a:ext cx="5719687" cy="988777"/>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8" h="1557">
                <a:moveTo>
                  <a:pt x="0" y="0"/>
                </a:moveTo>
                <a:lnTo>
                  <a:pt x="8159" y="18"/>
                </a:lnTo>
                <a:lnTo>
                  <a:pt x="8182" y="18"/>
                </a:lnTo>
                <a:cubicBezTo>
                  <a:pt x="8647" y="6"/>
                  <a:pt x="9018" y="432"/>
                  <a:pt x="9007" y="770"/>
                </a:cubicBezTo>
                <a:lnTo>
                  <a:pt x="9007" y="788"/>
                </a:lnTo>
                <a:lnTo>
                  <a:pt x="9007" y="809"/>
                </a:lnTo>
                <a:cubicBezTo>
                  <a:pt x="9022" y="1229"/>
                  <a:pt x="8553" y="1567"/>
                  <a:pt x="8180" y="1556"/>
                </a:cubicBezTo>
                <a:lnTo>
                  <a:pt x="8159" y="1556"/>
                </a:lnTo>
                <a:lnTo>
                  <a:pt x="0" y="1557"/>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sz="2000"/>
          </a:p>
        </p:txBody>
      </p:sp>
      <p:sp>
        <p:nvSpPr>
          <p:cNvPr id="10" name="Text Box 9"/>
          <p:cNvSpPr txBox="1"/>
          <p:nvPr/>
        </p:nvSpPr>
        <p:spPr>
          <a:xfrm>
            <a:off x="6739890" y="728345"/>
            <a:ext cx="5158740" cy="1224951"/>
          </a:xfrm>
          <a:prstGeom prst="rect">
            <a:avLst/>
          </a:prstGeom>
          <a:noFill/>
        </p:spPr>
        <p:txBody>
          <a:bodyPr wrap="square" rtlCol="0" anchor="t">
            <a:spAutoFit/>
          </a:bodyPr>
          <a:lstStyle/>
          <a:p>
            <a:pPr algn="r">
              <a:lnSpc>
                <a:spcPct val="80000"/>
              </a:lnSpc>
              <a:spcBef>
                <a:spcPts val="0"/>
              </a:spcBef>
              <a:spcAft>
                <a:spcPts val="0"/>
              </a:spcAft>
            </a:pPr>
            <a:r>
              <a:rPr lang="en-US" sz="3200" b="1" dirty="0">
                <a:solidFill>
                  <a:schemeClr val="bg1"/>
                </a:solidFill>
                <a:latin typeface="Alright Sans" panose="00000400000000000000" charset="0"/>
                <a:ea typeface="Cambria" panose="02040503050406030204" pitchFamily="18" charset="0"/>
                <a:cs typeface="Alright Sans" panose="00000400000000000000" charset="0"/>
                <a:sym typeface="+mn-ea"/>
              </a:rPr>
              <a:t>Steps in Providing MMS to Pregnant Women (Cont’d)</a:t>
            </a:r>
            <a:br>
              <a:rPr lang="en-US" sz="2800" dirty="0">
                <a:solidFill>
                  <a:schemeClr val="bg1"/>
                </a:solidFill>
                <a:latin typeface="Cambria" panose="02040503050406030204" pitchFamily="18" charset="0"/>
                <a:ea typeface="Cambria" panose="02040503050406030204" pitchFamily="18" charset="0"/>
                <a:sym typeface="+mn-ea"/>
              </a:rPr>
            </a:br>
            <a:endParaRPr lang="en-US" sz="2800" dirty="0">
              <a:solidFill>
                <a:schemeClr val="bg1"/>
              </a:solidFill>
              <a:latin typeface="Cambria" panose="02040503050406030204" pitchFamily="18" charset="0"/>
              <a:ea typeface="Cambria" panose="020405030504060302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142" y="1738947"/>
            <a:ext cx="5443492" cy="4229735"/>
          </a:xfrm>
        </p:spPr>
        <p:txBody>
          <a:bodyPr>
            <a:normAutofit fontScale="97500" lnSpcReduction="10000"/>
          </a:bodyPr>
          <a:lstStyle/>
          <a:p>
            <a:pPr>
              <a:lnSpc>
                <a:spcPct val="150000"/>
              </a:lnSpc>
            </a:pPr>
            <a:r>
              <a:rPr lang="en-US" sz="2400" dirty="0"/>
              <a:t> At each ANC contact, health care providers should address any adherence issues during counselling. </a:t>
            </a:r>
          </a:p>
          <a:p>
            <a:pPr>
              <a:lnSpc>
                <a:spcPct val="150000"/>
              </a:lnSpc>
            </a:pPr>
            <a:r>
              <a:rPr lang="en-US" sz="2400" dirty="0"/>
              <a:t>Pregnant women should be reminded to take their MMS daily during each ANC contact. </a:t>
            </a:r>
          </a:p>
          <a:p>
            <a:pPr>
              <a:lnSpc>
                <a:spcPct val="150000"/>
              </a:lnSpc>
            </a:pPr>
            <a:r>
              <a:rPr lang="en-US" sz="2400" dirty="0"/>
              <a:t>They should also be reminded to come back for their follow-up ANC contact</a:t>
            </a:r>
            <a:endParaRPr lang="en-US" sz="2400" dirty="0">
              <a:latin typeface="Alright Sans" panose="00000400000000000000" charset="0"/>
              <a:ea typeface="Cambria" panose="02040503050406030204" pitchFamily="18" charset="0"/>
              <a:cs typeface="Alright Sans" panose="00000400000000000000" charset="0"/>
            </a:endParaRPr>
          </a:p>
        </p:txBody>
      </p:sp>
      <p:pic>
        <p:nvPicPr>
          <p:cNvPr id="5" name="Picture 4" descr="M2 - Biotification &amp; Diet 2"/>
          <p:cNvPicPr>
            <a:picLocks noChangeAspect="1"/>
          </p:cNvPicPr>
          <p:nvPr/>
        </p:nvPicPr>
        <p:blipFill>
          <a:blip r:embed="rId2"/>
          <a:stretch>
            <a:fillRect/>
          </a:stretch>
        </p:blipFill>
        <p:spPr>
          <a:xfrm>
            <a:off x="7473315" y="3371215"/>
            <a:ext cx="3011805" cy="1276985"/>
          </a:xfrm>
          <a:prstGeom prst="rect">
            <a:avLst/>
          </a:prstGeom>
        </p:spPr>
      </p:pic>
      <p:pic>
        <p:nvPicPr>
          <p:cNvPr id="6" name="Picture 5" descr="M2 - Biotification &amp; Diet 3"/>
          <p:cNvPicPr>
            <a:picLocks noChangeAspect="1"/>
          </p:cNvPicPr>
          <p:nvPr/>
        </p:nvPicPr>
        <p:blipFill>
          <a:blip r:embed="rId3"/>
          <a:stretch>
            <a:fillRect/>
          </a:stretch>
        </p:blipFill>
        <p:spPr>
          <a:xfrm>
            <a:off x="9166225" y="2142490"/>
            <a:ext cx="2180590" cy="1228725"/>
          </a:xfrm>
          <a:prstGeom prst="rect">
            <a:avLst/>
          </a:prstGeom>
        </p:spPr>
      </p:pic>
      <p:pic>
        <p:nvPicPr>
          <p:cNvPr id="7" name="Picture 6" descr="M2 - Biotification &amp; Diet 4"/>
          <p:cNvPicPr>
            <a:picLocks noChangeAspect="1"/>
          </p:cNvPicPr>
          <p:nvPr/>
        </p:nvPicPr>
        <p:blipFill>
          <a:blip r:embed="rId4"/>
          <a:stretch>
            <a:fillRect/>
          </a:stretch>
        </p:blipFill>
        <p:spPr>
          <a:xfrm>
            <a:off x="6290310" y="2106295"/>
            <a:ext cx="2261870" cy="1101090"/>
          </a:xfrm>
          <a:prstGeom prst="rect">
            <a:avLst/>
          </a:prstGeom>
        </p:spPr>
      </p:pic>
      <p:pic>
        <p:nvPicPr>
          <p:cNvPr id="8" name="Picture 7" descr="M2 - Biotification &amp; Diet 5"/>
          <p:cNvPicPr>
            <a:picLocks noChangeAspect="1"/>
          </p:cNvPicPr>
          <p:nvPr/>
        </p:nvPicPr>
        <p:blipFill>
          <a:blip r:embed="rId5"/>
          <a:stretch>
            <a:fillRect/>
          </a:stretch>
        </p:blipFill>
        <p:spPr>
          <a:xfrm>
            <a:off x="9281795" y="4811395"/>
            <a:ext cx="2065020" cy="1644015"/>
          </a:xfrm>
          <a:prstGeom prst="rect">
            <a:avLst/>
          </a:prstGeom>
        </p:spPr>
      </p:pic>
      <p:pic>
        <p:nvPicPr>
          <p:cNvPr id="9" name="Picture 8" descr="MMS Bottle - Single"/>
          <p:cNvPicPr>
            <a:picLocks noChangeAspect="1"/>
          </p:cNvPicPr>
          <p:nvPr/>
        </p:nvPicPr>
        <p:blipFill>
          <a:blip r:embed="rId6"/>
          <a:stretch>
            <a:fillRect/>
          </a:stretch>
        </p:blipFill>
        <p:spPr>
          <a:xfrm>
            <a:off x="6096635" y="4023360"/>
            <a:ext cx="2177415" cy="2432050"/>
          </a:xfrm>
          <a:prstGeom prst="rect">
            <a:avLst/>
          </a:prstGeom>
        </p:spPr>
      </p:pic>
      <p:sp>
        <p:nvSpPr>
          <p:cNvPr id="10" name="Rectangles 9"/>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7"/>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1"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sp>
        <p:nvSpPr>
          <p:cNvPr id="12" name="Freeform 11"/>
          <p:cNvSpPr/>
          <p:nvPr/>
        </p:nvSpPr>
        <p:spPr>
          <a:xfrm flipH="1">
            <a:off x="6494538" y="645656"/>
            <a:ext cx="5719687" cy="988777"/>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8" h="1557">
                <a:moveTo>
                  <a:pt x="0" y="0"/>
                </a:moveTo>
                <a:lnTo>
                  <a:pt x="8159" y="18"/>
                </a:lnTo>
                <a:lnTo>
                  <a:pt x="8182" y="18"/>
                </a:lnTo>
                <a:cubicBezTo>
                  <a:pt x="8647" y="6"/>
                  <a:pt x="9018" y="432"/>
                  <a:pt x="9007" y="770"/>
                </a:cubicBezTo>
                <a:lnTo>
                  <a:pt x="9007" y="788"/>
                </a:lnTo>
                <a:lnTo>
                  <a:pt x="9007" y="809"/>
                </a:lnTo>
                <a:cubicBezTo>
                  <a:pt x="9022" y="1229"/>
                  <a:pt x="8553" y="1567"/>
                  <a:pt x="8180" y="1556"/>
                </a:cubicBezTo>
                <a:lnTo>
                  <a:pt x="8159" y="1556"/>
                </a:lnTo>
                <a:lnTo>
                  <a:pt x="0" y="1557"/>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3" name="Text Box 12"/>
          <p:cNvSpPr txBox="1"/>
          <p:nvPr/>
        </p:nvSpPr>
        <p:spPr>
          <a:xfrm>
            <a:off x="6739890" y="728345"/>
            <a:ext cx="5158740" cy="1162050"/>
          </a:xfrm>
          <a:prstGeom prst="rect">
            <a:avLst/>
          </a:prstGeom>
          <a:noFill/>
        </p:spPr>
        <p:txBody>
          <a:bodyPr wrap="square" rtlCol="0" anchor="t">
            <a:spAutoFit/>
          </a:bodyPr>
          <a:lstStyle/>
          <a:p>
            <a:pPr algn="r">
              <a:lnSpc>
                <a:spcPct val="80000"/>
              </a:lnSpc>
              <a:spcBef>
                <a:spcPts val="0"/>
              </a:spcBef>
              <a:spcAft>
                <a:spcPts val="0"/>
              </a:spcAft>
            </a:pPr>
            <a:r>
              <a:rPr lang="en-US" sz="3000" b="1" dirty="0">
                <a:solidFill>
                  <a:schemeClr val="bg1"/>
                </a:solidFill>
                <a:latin typeface="Alright Sans" panose="00000400000000000000" charset="0"/>
                <a:ea typeface="Cambria" panose="02040503050406030204" pitchFamily="18" charset="0"/>
                <a:cs typeface="Alright Sans" panose="00000400000000000000" charset="0"/>
                <a:sym typeface="+mn-ea"/>
              </a:rPr>
              <a:t>Steps in Providing MMS to Pregnant Women (Cont’d)</a:t>
            </a:r>
            <a:br>
              <a:rPr lang="en-US" sz="2700" dirty="0">
                <a:solidFill>
                  <a:schemeClr val="bg1"/>
                </a:solidFill>
                <a:latin typeface="Cambria" panose="02040503050406030204" pitchFamily="18" charset="0"/>
                <a:ea typeface="Cambria" panose="02040503050406030204" pitchFamily="18" charset="0"/>
                <a:sym typeface="+mn-ea"/>
              </a:rPr>
            </a:br>
            <a:endParaRPr lang="en-US" sz="2700" dirty="0">
              <a:solidFill>
                <a:schemeClr val="bg1"/>
              </a:solidFill>
              <a:latin typeface="Cambria" panose="02040503050406030204" pitchFamily="18" charset="0"/>
              <a:ea typeface="Cambria" panose="020405030504060302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5 - MMS FLOWCHART"/>
          <p:cNvPicPr>
            <a:picLocks noChangeAspect="1"/>
          </p:cNvPicPr>
          <p:nvPr/>
        </p:nvPicPr>
        <p:blipFill>
          <a:blip r:embed="rId3"/>
          <a:stretch>
            <a:fillRect/>
          </a:stretch>
        </p:blipFill>
        <p:spPr>
          <a:xfrm>
            <a:off x="1044575" y="1943100"/>
            <a:ext cx="8175625" cy="4540250"/>
          </a:xfrm>
          <a:prstGeom prst="rect">
            <a:avLst/>
          </a:prstGeom>
        </p:spPr>
      </p:pic>
      <p:sp>
        <p:nvSpPr>
          <p:cNvPr id="8" name="Rectangles 7"/>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6181392" y="650253"/>
            <a:ext cx="6032833" cy="136114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1" h="2144">
                <a:moveTo>
                  <a:pt x="0" y="0"/>
                </a:moveTo>
                <a:lnTo>
                  <a:pt x="8329" y="19"/>
                </a:lnTo>
                <a:lnTo>
                  <a:pt x="8360" y="18"/>
                </a:lnTo>
                <a:lnTo>
                  <a:pt x="8391" y="18"/>
                </a:lnTo>
                <a:cubicBezTo>
                  <a:pt x="9019" y="5"/>
                  <a:pt x="9515" y="626"/>
                  <a:pt x="9500" y="1034"/>
                </a:cubicBezTo>
                <a:lnTo>
                  <a:pt x="9500" y="1057"/>
                </a:lnTo>
                <a:lnTo>
                  <a:pt x="9500" y="1082"/>
                </a:lnTo>
                <a:lnTo>
                  <a:pt x="9500" y="1110"/>
                </a:lnTo>
                <a:lnTo>
                  <a:pt x="9501" y="1138"/>
                </a:lnTo>
                <a:cubicBezTo>
                  <a:pt x="9515" y="1706"/>
                  <a:pt x="8832" y="2156"/>
                  <a:pt x="8382" y="2143"/>
                </a:cubicBezTo>
                <a:lnTo>
                  <a:pt x="8357" y="2143"/>
                </a:lnTo>
                <a:lnTo>
                  <a:pt x="8329" y="2143"/>
                </a:lnTo>
                <a:lnTo>
                  <a:pt x="0" y="2144"/>
                </a:lnTo>
                <a:lnTo>
                  <a:pt x="0"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sp>
        <p:nvSpPr>
          <p:cNvPr id="10" name="Text Box 9"/>
          <p:cNvSpPr txBox="1"/>
          <p:nvPr/>
        </p:nvSpPr>
        <p:spPr>
          <a:xfrm>
            <a:off x="6269355" y="742315"/>
            <a:ext cx="5616575" cy="1252855"/>
          </a:xfrm>
          <a:prstGeom prst="rect">
            <a:avLst/>
          </a:prstGeom>
          <a:noFill/>
        </p:spPr>
        <p:txBody>
          <a:bodyPr wrap="square" rtlCol="0" anchor="t">
            <a:spAutoFit/>
          </a:bodyPr>
          <a:lstStyle/>
          <a:p>
            <a:pPr algn="r">
              <a:lnSpc>
                <a:spcPct val="90000"/>
              </a:lnSpc>
              <a:spcBef>
                <a:spcPts val="0"/>
              </a:spcBef>
              <a:spcAft>
                <a:spcPts val="0"/>
              </a:spcAft>
            </a:pPr>
            <a:r>
              <a:rPr lang="fr-FR" sz="2800" b="1" dirty="0">
                <a:solidFill>
                  <a:schemeClr val="bg1"/>
                </a:solidFill>
                <a:latin typeface="Alright Sans" panose="00000400000000000000" charset="0"/>
                <a:ea typeface="Cambria" panose="02040503050406030204" pitchFamily="18" charset="0"/>
                <a:cs typeface="Alright Sans" panose="00000400000000000000" charset="0"/>
                <a:sym typeface="+mn-ea"/>
              </a:rPr>
              <a:t>Figure: Multiple </a:t>
            </a:r>
            <a:r>
              <a:rPr lang="fr-FR" sz="2800" b="1" dirty="0" err="1">
                <a:solidFill>
                  <a:schemeClr val="bg1"/>
                </a:solidFill>
                <a:latin typeface="Alright Sans" panose="00000400000000000000" charset="0"/>
                <a:ea typeface="Cambria" panose="02040503050406030204" pitchFamily="18" charset="0"/>
                <a:cs typeface="Alright Sans" panose="00000400000000000000" charset="0"/>
                <a:sym typeface="+mn-ea"/>
              </a:rPr>
              <a:t>Micronutrient</a:t>
            </a:r>
            <a:r>
              <a:rPr lang="fr-FR" sz="2800" b="1" dirty="0">
                <a:solidFill>
                  <a:schemeClr val="bg1"/>
                </a:solidFill>
                <a:latin typeface="Alright Sans" panose="00000400000000000000" charset="0"/>
                <a:ea typeface="Cambria" panose="02040503050406030204" pitchFamily="18" charset="0"/>
                <a:cs typeface="Alright Sans" panose="00000400000000000000" charset="0"/>
                <a:sym typeface="+mn-ea"/>
              </a:rPr>
              <a:t> </a:t>
            </a:r>
          </a:p>
          <a:p>
            <a:pPr algn="r">
              <a:lnSpc>
                <a:spcPct val="90000"/>
              </a:lnSpc>
              <a:spcBef>
                <a:spcPts val="0"/>
              </a:spcBef>
              <a:spcAft>
                <a:spcPts val="0"/>
              </a:spcAft>
            </a:pPr>
            <a:r>
              <a:rPr lang="fr-FR" sz="2800" b="1" dirty="0" err="1">
                <a:solidFill>
                  <a:schemeClr val="bg1"/>
                </a:solidFill>
                <a:latin typeface="Alright Sans" panose="00000400000000000000" charset="0"/>
                <a:ea typeface="Cambria" panose="02040503050406030204" pitchFamily="18" charset="0"/>
                <a:cs typeface="Alright Sans" panose="00000400000000000000" charset="0"/>
                <a:sym typeface="+mn-ea"/>
              </a:rPr>
              <a:t>Supplementation</a:t>
            </a:r>
            <a:r>
              <a:rPr lang="fr-FR" sz="2800" b="1" dirty="0">
                <a:solidFill>
                  <a:schemeClr val="bg1"/>
                </a:solidFill>
                <a:latin typeface="Alright Sans" panose="00000400000000000000" charset="0"/>
                <a:ea typeface="Cambria" panose="02040503050406030204" pitchFamily="18" charset="0"/>
                <a:cs typeface="Alright Sans" panose="00000400000000000000" charset="0"/>
                <a:sym typeface="+mn-ea"/>
              </a:rPr>
              <a:t> (MMS) </a:t>
            </a:r>
          </a:p>
          <a:p>
            <a:pPr algn="r">
              <a:lnSpc>
                <a:spcPct val="90000"/>
              </a:lnSpc>
              <a:spcBef>
                <a:spcPts val="0"/>
              </a:spcBef>
              <a:spcAft>
                <a:spcPts val="0"/>
              </a:spcAft>
            </a:pPr>
            <a:r>
              <a:rPr lang="fr-FR" sz="2800" b="1" dirty="0" err="1">
                <a:solidFill>
                  <a:schemeClr val="bg1"/>
                </a:solidFill>
                <a:latin typeface="Alright Sans" panose="00000400000000000000" charset="0"/>
                <a:ea typeface="Cambria" panose="02040503050406030204" pitchFamily="18" charset="0"/>
                <a:cs typeface="Alright Sans" panose="00000400000000000000" charset="0"/>
                <a:sym typeface="+mn-ea"/>
              </a:rPr>
              <a:t>Flowchart</a:t>
            </a:r>
            <a:r>
              <a:rPr lang="fr-FR" sz="2800" b="1" dirty="0">
                <a:solidFill>
                  <a:schemeClr val="bg1"/>
                </a:solidFill>
                <a:latin typeface="Alright Sans" panose="00000400000000000000" charset="0"/>
                <a:ea typeface="Cambria" panose="02040503050406030204" pitchFamily="18" charset="0"/>
                <a:cs typeface="Alright Sans" panose="00000400000000000000" charset="0"/>
                <a:sym typeface="+mn-ea"/>
              </a:rPr>
              <a:t> in ANC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6394759" y="644525"/>
            <a:ext cx="5819466" cy="816874"/>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5" h="1287">
                <a:moveTo>
                  <a:pt x="2177" y="0"/>
                </a:moveTo>
                <a:lnTo>
                  <a:pt x="8502" y="15"/>
                </a:lnTo>
                <a:lnTo>
                  <a:pt x="8520" y="15"/>
                </a:lnTo>
                <a:lnTo>
                  <a:pt x="8537" y="15"/>
                </a:lnTo>
                <a:cubicBezTo>
                  <a:pt x="8893" y="6"/>
                  <a:pt x="9173" y="378"/>
                  <a:pt x="9164" y="623"/>
                </a:cubicBezTo>
                <a:lnTo>
                  <a:pt x="9164" y="636"/>
                </a:lnTo>
                <a:lnTo>
                  <a:pt x="9164" y="668"/>
                </a:lnTo>
                <a:lnTo>
                  <a:pt x="9165" y="685"/>
                </a:lnTo>
                <a:cubicBezTo>
                  <a:pt x="9173" y="1025"/>
                  <a:pt x="8786" y="1295"/>
                  <a:pt x="8532" y="1286"/>
                </a:cubicBezTo>
                <a:lnTo>
                  <a:pt x="8518" y="1286"/>
                </a:lnTo>
                <a:lnTo>
                  <a:pt x="8033" y="1286"/>
                </a:lnTo>
                <a:lnTo>
                  <a:pt x="8019" y="1286"/>
                </a:lnTo>
                <a:lnTo>
                  <a:pt x="8005" y="1286"/>
                </a:lnTo>
                <a:lnTo>
                  <a:pt x="0" y="1286"/>
                </a:lnTo>
                <a:lnTo>
                  <a:pt x="0" y="0"/>
                </a:lnTo>
                <a:lnTo>
                  <a:pt x="513" y="1"/>
                </a:lnTo>
                <a:lnTo>
                  <a:pt x="513" y="0"/>
                </a:lnTo>
                <a:lnTo>
                  <a:pt x="1664" y="3"/>
                </a:lnTo>
                <a:lnTo>
                  <a:pt x="1664" y="0"/>
                </a:lnTo>
                <a:lnTo>
                  <a:pt x="2177" y="1"/>
                </a:lnTo>
                <a:lnTo>
                  <a:pt x="2177" y="0"/>
                </a:lnTo>
                <a:close/>
              </a:path>
            </a:pathLst>
          </a:custGeom>
          <a:solidFill>
            <a:srgbClr val="3DB3D9"/>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077595" y="2059305"/>
            <a:ext cx="8921750" cy="4247515"/>
          </a:xfrm>
        </p:spPr>
        <p:txBody>
          <a:bodyPr>
            <a:normAutofit/>
          </a:bodyPr>
          <a:lstStyle/>
          <a:p>
            <a:pPr marL="0" indent="0" algn="l">
              <a:lnSpc>
                <a:spcPct val="100000"/>
              </a:lnSpc>
              <a:buNone/>
            </a:pPr>
            <a:r>
              <a:rPr lang="en-US" sz="2000" dirty="0">
                <a:latin typeface="Alright Sans" panose="00000400000000000000" charset="0"/>
                <a:ea typeface="Cambria" panose="02040503050406030204" pitchFamily="18" charset="0"/>
                <a:cs typeface="Alright Sans" panose="00000400000000000000" charset="0"/>
              </a:rPr>
              <a:t>The following scenarios apply for providing MMS and IFAS to pregnant women during ANC.</a:t>
            </a:r>
          </a:p>
          <a:p>
            <a:pPr marL="0" indent="0" algn="l">
              <a:lnSpc>
                <a:spcPct val="100000"/>
              </a:lnSpc>
              <a:buNone/>
            </a:pPr>
            <a:r>
              <a:rPr lang="en-US" sz="2000" dirty="0"/>
              <a:t>The following scenarios apply for providing MMS and IFAS to pregnant women during ANC. </a:t>
            </a:r>
          </a:p>
          <a:p>
            <a:pPr algn="l">
              <a:lnSpc>
                <a:spcPct val="100000"/>
              </a:lnSpc>
            </a:pPr>
            <a:r>
              <a:rPr lang="en-US" sz="2000" dirty="0"/>
              <a:t>Scenario 1:  No anaemia; start or continue MMS management. </a:t>
            </a:r>
          </a:p>
          <a:p>
            <a:pPr algn="l">
              <a:lnSpc>
                <a:spcPct val="100000"/>
              </a:lnSpc>
            </a:pPr>
            <a:r>
              <a:rPr lang="en-US" sz="2000" dirty="0"/>
              <a:t>Scenario 2: No anaemia; start or continue MMS management. Thereafter, she should resume the standard daily antenatal MMS dose. Mild to moderate anaemia; start or continue MMS and follow with anaemia treatment as in Table 4.3</a:t>
            </a:r>
          </a:p>
          <a:p>
            <a:pPr algn="l">
              <a:lnSpc>
                <a:spcPct val="100000"/>
              </a:lnSpc>
            </a:pPr>
            <a:r>
              <a:rPr lang="en-US" sz="2000" dirty="0"/>
              <a:t>Scenario 3: Severe anaemia: Refer appropriately for further clinical management. Thereafter, she should resume the standard daily antenatal MMS dose</a:t>
            </a:r>
            <a:endParaRPr lang="en-US" sz="2000" dirty="0">
              <a:latin typeface="Alright Sans" panose="00000400000000000000" charset="0"/>
              <a:ea typeface="Cambria" panose="02040503050406030204" pitchFamily="18"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3DB3D9">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6720840" y="130175"/>
            <a:ext cx="514286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MODULE 5: STEPS FOR PROVISION OF MMS </a:t>
            </a:r>
          </a:p>
          <a:p>
            <a:pPr algn="r"/>
            <a:r>
              <a:rPr lang="en-GB" sz="1600" b="1" kern="0" dirty="0">
                <a:solidFill>
                  <a:srgbClr val="3DB3D9"/>
                </a:solidFill>
                <a:effectLst/>
                <a:latin typeface="Alright Sans" panose="00000400000000000000" charset="0"/>
                <a:ea typeface="Cambria" panose="02040503050406030204" pitchFamily="18" charset="0"/>
                <a:cs typeface="Alright Sans" panose="00000400000000000000" charset="0"/>
                <a:sym typeface="+mn-ea"/>
              </a:rPr>
              <a:t>DURING ANC IN HEALTH FACILITIES</a:t>
            </a:r>
          </a:p>
          <a:p>
            <a:pPr algn="r"/>
            <a:br>
              <a:rPr lang="en-US" sz="1600" dirty="0">
                <a:solidFill>
                  <a:srgbClr val="3DB3D9"/>
                </a:solidFill>
                <a:latin typeface="Cambria" panose="02040503050406030204" pitchFamily="18" charset="0"/>
                <a:ea typeface="Cambria" panose="02040503050406030204" pitchFamily="18" charset="0"/>
              </a:rPr>
            </a:br>
            <a:endParaRPr lang="en-US" sz="1600" dirty="0">
              <a:solidFill>
                <a:srgbClr val="3DB3D9"/>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ext Box 5"/>
          <p:cNvSpPr txBox="1"/>
          <p:nvPr/>
        </p:nvSpPr>
        <p:spPr>
          <a:xfrm>
            <a:off x="6395085" y="770255"/>
            <a:ext cx="5487035" cy="675640"/>
          </a:xfrm>
          <a:prstGeom prst="rect">
            <a:avLst/>
          </a:prstGeom>
          <a:noFill/>
        </p:spPr>
        <p:txBody>
          <a:bodyPr wrap="square" rtlCol="0" anchor="t">
            <a:noAutofit/>
          </a:bodyPr>
          <a:lstStyle/>
          <a:p>
            <a:pPr algn="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How to use MMS Flowchart</a:t>
            </a:r>
            <a:br>
              <a:rPr lang="en-GB"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br>
            <a:endParaRPr lang="en-GB"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b2e77cc-b64d-4fc4-9f64-616f45c1eaef">
      <Terms xmlns="http://schemas.microsoft.com/office/infopath/2007/PartnerControls"/>
    </lcf76f155ced4ddcb4097134ff3c332f>
    <TaxCatchAll xmlns="d537de1d-b239-4fda-943d-5a7369d642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1" ma:contentTypeDescription="Create a new document." ma:contentTypeScope="" ma:versionID="cfe0ed9af6d36f5ec1e25bdc101fe8cb">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de84b95114ba090d573089efd3b2fd6f"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6B0CD-B6FB-4F5F-A573-B48318FBC97B}">
  <ds:schemaRefs>
    <ds:schemaRef ds:uri="http://schemas.microsoft.com/office/2006/metadata/properties"/>
    <ds:schemaRef ds:uri="http://schemas.microsoft.com/office/infopath/2007/PartnerControls"/>
    <ds:schemaRef ds:uri="http://schemas.microsoft.com/sharepoint/v3"/>
    <ds:schemaRef ds:uri="7b2e77cc-b64d-4fc4-9f64-616f45c1eaef"/>
    <ds:schemaRef ds:uri="d537de1d-b239-4fda-943d-5a7369d64260"/>
  </ds:schemaRefs>
</ds:datastoreItem>
</file>

<file path=customXml/itemProps2.xml><?xml version="1.0" encoding="utf-8"?>
<ds:datastoreItem xmlns:ds="http://schemas.openxmlformats.org/officeDocument/2006/customXml" ds:itemID="{E8CCB8E6-96F5-44AC-ADEC-9A47DD802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E28DCA-3D8C-4A63-A5DE-9EC8572A57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795</Words>
  <Application>Microsoft Office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Alright Sans</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STEPS FOR PROVISION OF MMS DURING ANC IN HEALTH FACILITIES   Duration: 1 hour</dc:title>
  <dc:creator>Prof Muyiwa Owolabi</dc:creator>
  <cp:lastModifiedBy>Maurine Waudo</cp:lastModifiedBy>
  <cp:revision>31</cp:revision>
  <dcterms:created xsi:type="dcterms:W3CDTF">2024-10-17T09:36:00Z</dcterms:created>
  <dcterms:modified xsi:type="dcterms:W3CDTF">2026-04-29T20:47:36Z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39436500B8664F5080361D3EE24CC6CF_13</vt:lpwstr>
  </property>
  <property fmtid="{D5CDD505-2E9C-101B-9397-08002B2CF9AE}" pid="3" name="KSOProductBuildVer">
    <vt:lpwstr>1033-12.2.0.19307</vt:lpwstr>
  </property>
  <property fmtid="{D5CDD505-2E9C-101B-9397-08002B2CF9AE}" pid="4" name="ContentTypeId">
    <vt:lpwstr>0x010100D4871A718AD66E418366A732CB5B3C94</vt:lpwstr>
  </property>
</Properties>
</file>