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7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341" r:id="rId17"/>
    <p:sldId id="270" r:id="rId18"/>
    <p:sldId id="342" r:id="rId19"/>
    <p:sldId id="289" r:id="rId20"/>
    <p:sldId id="281" r:id="rId21"/>
    <p:sldId id="283" r:id="rId22"/>
    <p:sldId id="284" r:id="rId23"/>
    <p:sldId id="285" r:id="rId24"/>
    <p:sldId id="286" r:id="rId25"/>
    <p:sldId id="287" r:id="rId26"/>
    <p:sldId id="288" r:id="rId27"/>
    <p:sldId id="29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3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C9333-2108-4406-AE30-9A8AC6B6BCFE}" type="datetimeFigureOut">
              <a:rPr lang="en-US" smtClean="0"/>
              <a:t>29-Apr-26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A1E6C-49C1-4B2D-A3E1-CACC9E90AC4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A1E6C-49C1-4B2D-A3E1-CACC9E90AC43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A1E6C-49C1-4B2D-A3E1-CACC9E90AC43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A1E6C-49C1-4B2D-A3E1-CACC9E90AC43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A1E6C-49C1-4B2D-A3E1-CACC9E90AC43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A1E6C-49C1-4B2D-A3E1-CACC9E90AC43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A1E6C-49C1-4B2D-A3E1-CACC9E90AC43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A1E6C-49C1-4B2D-A3E1-CACC9E90AC43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A1E6C-49C1-4B2D-A3E1-CACC9E90AC43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A1E6C-49C1-4B2D-A3E1-CACC9E90AC43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A1E6C-49C1-4B2D-A3E1-CACC9E90AC43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A1E6C-49C1-4B2D-A3E1-CACC9E90AC43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A1E6C-49C1-4B2D-A3E1-CACC9E90AC43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752A8-D83E-4565-8D0C-D446D80F4C23}" type="datetime1">
              <a:rPr lang="en-US" smtClean="0"/>
              <a:t>29-Apr-26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AE78-C717-456C-823E-165316BD56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DA23-C99A-4CA5-9430-7B376A35FAF8}" type="datetime1">
              <a:rPr lang="en-US" smtClean="0"/>
              <a:t>29-Apr-26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AE78-C717-456C-823E-165316BD56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0A7B-FB6E-4DC0-AF65-E22827D0585B}" type="datetime1">
              <a:rPr lang="en-US" smtClean="0"/>
              <a:t>29-Apr-26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AE78-C717-456C-823E-165316BD56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9603-D9B4-4AE3-8075-5B57666D96F5}" type="datetime1">
              <a:rPr lang="en-US" smtClean="0"/>
              <a:t>29-Apr-26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AE78-C717-456C-823E-165316BD56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9713-2BDF-454E-924E-3529C97FD326}" type="datetime1">
              <a:rPr lang="en-US" smtClean="0"/>
              <a:t>29-Apr-26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AE78-C717-456C-823E-165316BD56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BF9D-FAD5-48F1-A53E-B5BC2EA592AD}" type="datetime1">
              <a:rPr lang="en-US" smtClean="0"/>
              <a:t>29-Apr-26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AE78-C717-456C-823E-165316BD56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4BC9-08F3-4DA3-A518-4ED065F5ABAE}" type="datetime1">
              <a:rPr lang="en-US" smtClean="0"/>
              <a:t>29-Apr-26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AE78-C717-456C-823E-165316BD56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B3DA9-DD0E-4D4F-9F01-1C2750219F72}" type="datetime1">
              <a:rPr lang="en-US" smtClean="0"/>
              <a:t>29-Apr-26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AE78-C717-456C-823E-165316BD56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925F-EF9F-47C0-BE3B-4BD763E1E1B2}" type="datetime1">
              <a:rPr lang="en-US" smtClean="0"/>
              <a:t>29-Apr-26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AE78-C717-456C-823E-165316BD56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CE09-C130-478F-875C-278848C6DEDA}" type="datetime1">
              <a:rPr lang="en-US" smtClean="0"/>
              <a:t>29-Apr-26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AE78-C717-456C-823E-165316BD56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AAEE-3C2D-4084-BE45-23CEA4DD19D1}" type="datetime1">
              <a:rPr lang="en-US" smtClean="0"/>
              <a:t>29-Apr-26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AE78-C717-456C-823E-165316BD56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55BBF-7876-4464-82A4-71E6040413AA}" type="datetime1">
              <a:rPr lang="en-US" smtClean="0"/>
              <a:t>29-Apr-26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4AE78-C717-456C-823E-165316BD56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AE78-C717-456C-823E-165316BD564A}" type="slidenum">
              <a:rPr lang="en-US" smtClean="0"/>
              <a:t>1</a:t>
            </a:fld>
            <a:endParaRPr lang="en-US"/>
          </a:p>
        </p:txBody>
      </p:sp>
      <p:sp>
        <p:nvSpPr>
          <p:cNvPr id="4" name="Rectangles 3"/>
          <p:cNvSpPr/>
          <p:nvPr/>
        </p:nvSpPr>
        <p:spPr>
          <a:xfrm>
            <a:off x="5080" y="-20320"/>
            <a:ext cx="5133340" cy="6877685"/>
          </a:xfrm>
          <a:prstGeom prst="rect">
            <a:avLst/>
          </a:prstGeom>
          <a:solidFill>
            <a:srgbClr val="B4333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>
            <a:spLocks noGrp="1"/>
          </p:cNvSpPr>
          <p:nvPr/>
        </p:nvSpPr>
        <p:spPr>
          <a:xfrm>
            <a:off x="434975" y="5231130"/>
            <a:ext cx="4081145" cy="916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kern="1800" dirty="0">
                <a:solidFill>
                  <a:schemeClr val="bg1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DURATION:  </a:t>
            </a:r>
            <a:r>
              <a:rPr lang="en-US" kern="1800" dirty="0">
                <a:solidFill>
                  <a:schemeClr val="bg1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90 Minutes</a:t>
            </a:r>
            <a:r>
              <a:rPr lang="en-US" kern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br>
              <a:rPr lang="en-US" sz="4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8" name="Title 3"/>
          <p:cNvSpPr>
            <a:spLocks noGrp="1"/>
          </p:cNvSpPr>
          <p:nvPr/>
        </p:nvSpPr>
        <p:spPr>
          <a:xfrm>
            <a:off x="434975" y="535305"/>
            <a:ext cx="4530090" cy="151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555" b="1" kern="1800" dirty="0">
                <a:solidFill>
                  <a:schemeClr val="bg1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MODULE 4:</a:t>
            </a:r>
            <a:r>
              <a:rPr lang="en-US" b="1" kern="1800" dirty="0">
                <a:solidFill>
                  <a:schemeClr val="bg1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 </a:t>
            </a:r>
            <a:br>
              <a:rPr lang="en-US" b="1" kern="1800" dirty="0">
                <a:solidFill>
                  <a:schemeClr val="bg1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</a:br>
            <a:endParaRPr lang="en-US" b="1" dirty="0"/>
          </a:p>
        </p:txBody>
      </p:sp>
      <p:sp>
        <p:nvSpPr>
          <p:cNvPr id="5" name="Title 4"/>
          <p:cNvSpPr>
            <a:spLocks noGrp="1"/>
          </p:cNvSpPr>
          <p:nvPr/>
        </p:nvSpPr>
        <p:spPr>
          <a:xfrm>
            <a:off x="434975" y="1250950"/>
            <a:ext cx="4585335" cy="2554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algn="l" fontAlgn="base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b="1" kern="1800" dirty="0">
                <a:solidFill>
                  <a:schemeClr val="bg1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Key Messages on the Provision of</a:t>
            </a:r>
            <a:br>
              <a:rPr lang="en-US" sz="4000" b="1" kern="1800" dirty="0">
                <a:solidFill>
                  <a:schemeClr val="bg1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</a:br>
            <a:r>
              <a:rPr lang="en-US" sz="4000" b="1" kern="1800" dirty="0">
                <a:solidFill>
                  <a:schemeClr val="bg1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MMS and Counse- </a:t>
            </a:r>
            <a:br>
              <a:rPr lang="en-US" sz="4000" b="1" kern="1800" dirty="0">
                <a:solidFill>
                  <a:schemeClr val="bg1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</a:br>
            <a:r>
              <a:rPr lang="en-US" sz="4000" b="1" kern="1800" dirty="0">
                <a:solidFill>
                  <a:schemeClr val="bg1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lling Techniques</a:t>
            </a:r>
          </a:p>
        </p:txBody>
      </p:sp>
      <p:pic>
        <p:nvPicPr>
          <p:cNvPr id="10" name="Picture 9" descr="M4 - Cover 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105" y="2886710"/>
            <a:ext cx="5179695" cy="3800475"/>
          </a:xfrm>
          <a:prstGeom prst="rect">
            <a:avLst/>
          </a:prstGeom>
        </p:spPr>
      </p:pic>
      <p:pic>
        <p:nvPicPr>
          <p:cNvPr id="11" name="Picture 10" descr="M4 - Cover 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105" y="175260"/>
            <a:ext cx="2706370" cy="25031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7595" y="2291715"/>
            <a:ext cx="7553325" cy="2274570"/>
          </a:xfrm>
        </p:spPr>
        <p:txBody>
          <a:bodyPr>
            <a:normAutofit/>
          </a:bodyPr>
          <a:lstStyle/>
          <a:p>
            <a:pPr marL="0" marR="7556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89735" algn="l"/>
                <a:tab pos="1690370" algn="l"/>
              </a:tabLst>
            </a:pPr>
            <a:r>
              <a:rPr lang="en-US" sz="2300" b="1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Group discussion</a:t>
            </a:r>
          </a:p>
          <a:p>
            <a:pPr marL="0" marR="7556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89735" algn="l"/>
                <a:tab pos="1690370" algn="l"/>
              </a:tabLst>
            </a:pPr>
            <a:endParaRPr lang="en-US" sz="2300" b="1" dirty="0">
              <a:latin typeface="Alright Sans" panose="00000400000000000000" charset="0"/>
              <a:ea typeface="Cambria" panose="02040503050406030204" pitchFamily="18" charset="0"/>
              <a:cs typeface="Alright Sans" panose="00000400000000000000" charset="0"/>
            </a:endParaRPr>
          </a:p>
          <a:p>
            <a:pPr marL="0" marR="7556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89735" algn="l"/>
                <a:tab pos="1690370" algn="l"/>
              </a:tabLst>
            </a:pPr>
            <a:r>
              <a:rPr lang="en-US" sz="23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Participants should be divided into groups to discuss barriers/challenges to MMS adherence among pregnant women in their communities</a:t>
            </a:r>
          </a:p>
          <a:p>
            <a:pPr marL="0" marR="75565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89735" algn="l"/>
                <a:tab pos="1690370" algn="l"/>
              </a:tabLst>
            </a:pPr>
            <a:endParaRPr lang="en-US" sz="2300" dirty="0">
              <a:latin typeface="Alright Sans" panose="00000400000000000000" charset="0"/>
              <a:cs typeface="Alright Sans" panose="00000400000000000000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-6350" y="-16510"/>
            <a:ext cx="12220575" cy="1097915"/>
          </a:xfrm>
          <a:prstGeom prst="rect">
            <a:avLst/>
          </a:prstGeom>
          <a:solidFill>
            <a:srgbClr val="B43337">
              <a:alpha val="2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/>
          <p:cNvSpPr>
            <a:spLocks noGrp="1"/>
          </p:cNvSpPr>
          <p:nvPr/>
        </p:nvSpPr>
        <p:spPr>
          <a:xfrm>
            <a:off x="6603365" y="122555"/>
            <a:ext cx="5260340" cy="909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1600" b="1" dirty="0">
                <a:solidFill>
                  <a:srgbClr val="B43337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MODULE 4: </a:t>
            </a:r>
            <a:r>
              <a:rPr lang="en-GB" sz="1600" b="1" kern="0" dirty="0">
                <a:solidFill>
                  <a:srgbClr val="B43337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KEY MESSAGES ON THE PROVISION OF MMS AND COUNSELLING TECHNIQUES</a:t>
            </a:r>
          </a:p>
          <a:p>
            <a:pPr algn="r"/>
            <a:br>
              <a:rPr lang="en-US" sz="1600" dirty="0">
                <a:solidFill>
                  <a:srgbClr val="B43337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600" dirty="0">
              <a:solidFill>
                <a:srgbClr val="B4333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3515" y="191135"/>
            <a:ext cx="3912235" cy="720090"/>
            <a:chOff x="266" y="301"/>
            <a:chExt cx="6161" cy="1134"/>
          </a:xfrm>
        </p:grpSpPr>
        <p:sp>
          <p:nvSpPr>
            <p:cNvPr id="15" name="Text Box 14"/>
            <p:cNvSpPr txBox="1"/>
            <p:nvPr/>
          </p:nvSpPr>
          <p:spPr>
            <a:xfrm>
              <a:off x="1859" y="433"/>
              <a:ext cx="456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NATIONAL TRAINING MANUAL ON MULTIPLE MICRONUTRIENT SUPPLEMENTS (MMS) FOR FRONTLINE HEALTHCARE PROVIDERS IN NIGERIA</a:t>
              </a:r>
            </a:p>
          </p:txBody>
        </p:sp>
        <p:pic>
          <p:nvPicPr>
            <p:cNvPr id="27" name="Picture 26" descr="Coat_of_arms_of_Nigeria.sv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" y="373"/>
              <a:ext cx="1164" cy="99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667" y="301"/>
              <a:ext cx="7" cy="1135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6" name="Freeform 5"/>
          <p:cNvSpPr/>
          <p:nvPr/>
        </p:nvSpPr>
        <p:spPr>
          <a:xfrm flipH="1">
            <a:off x="7810174" y="644603"/>
            <a:ext cx="4404051" cy="816796"/>
          </a:xfrm>
          <a:custGeom>
            <a:avLst/>
            <a:gdLst>
              <a:gd name="connsiteX0" fmla="*/ 0 w 12585"/>
              <a:gd name="connsiteY0" fmla="*/ 0 h 1297"/>
              <a:gd name="connsiteX1" fmla="*/ 11848 w 12585"/>
              <a:gd name="connsiteY1" fmla="*/ 25 h 1297"/>
              <a:gd name="connsiteX2" fmla="*/ 12585 w 12585"/>
              <a:gd name="connsiteY2" fmla="*/ 661 h 1297"/>
              <a:gd name="connsiteX3" fmla="*/ 11848 w 12585"/>
              <a:gd name="connsiteY3" fmla="*/ 1296 h 1297"/>
              <a:gd name="connsiteX4" fmla="*/ 44 w 12585"/>
              <a:gd name="connsiteY4" fmla="*/ 1297 h 1297"/>
              <a:gd name="connsiteX5" fmla="*/ 0 w 12585"/>
              <a:gd name="connsiteY5" fmla="*/ 0 h 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6" h="1286">
                <a:moveTo>
                  <a:pt x="0" y="0"/>
                </a:moveTo>
                <a:lnTo>
                  <a:pt x="6273" y="15"/>
                </a:lnTo>
                <a:lnTo>
                  <a:pt x="6291" y="15"/>
                </a:lnTo>
                <a:lnTo>
                  <a:pt x="6308" y="15"/>
                </a:lnTo>
                <a:cubicBezTo>
                  <a:pt x="6664" y="6"/>
                  <a:pt x="6944" y="378"/>
                  <a:pt x="6935" y="623"/>
                </a:cubicBezTo>
                <a:lnTo>
                  <a:pt x="6935" y="636"/>
                </a:lnTo>
                <a:lnTo>
                  <a:pt x="6935" y="668"/>
                </a:lnTo>
                <a:lnTo>
                  <a:pt x="6936" y="685"/>
                </a:lnTo>
                <a:cubicBezTo>
                  <a:pt x="6944" y="1025"/>
                  <a:pt x="6557" y="1295"/>
                  <a:pt x="6303" y="1286"/>
                </a:cubicBezTo>
                <a:lnTo>
                  <a:pt x="6289" y="1286"/>
                </a:lnTo>
                <a:lnTo>
                  <a:pt x="0" y="1286"/>
                </a:lnTo>
                <a:lnTo>
                  <a:pt x="0" y="0"/>
                </a:lnTo>
                <a:close/>
              </a:path>
            </a:pathLst>
          </a:custGeom>
          <a:solidFill>
            <a:srgbClr val="B4333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8211185" y="766445"/>
            <a:ext cx="3652520" cy="6375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Learning Activity 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custDataLst>
              <p:tags r:id="rId1"/>
            </p:custDataLst>
          </p:nvPr>
        </p:nvGraphicFramePr>
        <p:xfrm>
          <a:off x="1073150" y="2059940"/>
          <a:ext cx="9424035" cy="39141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074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9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245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 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Reason for Not Taking MMS</a:t>
                      </a:r>
                    </a:p>
                  </a:txBody>
                  <a:tcPr>
                    <a:solidFill>
                      <a:srgbClr val="B4333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 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Possible Solutions</a:t>
                      </a:r>
                    </a:p>
                  </a:txBody>
                  <a:tcPr>
                    <a:solidFill>
                      <a:srgbClr val="B433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435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  Lack of knowledge</a:t>
                      </a:r>
                    </a:p>
                  </a:txBody>
                  <a:tcPr>
                    <a:solidFill>
                      <a:srgbClr val="B4333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 Provide clear written and verbal information about the</a:t>
                      </a:r>
                    </a:p>
                    <a:p>
                      <a:pPr algn="l"/>
                      <a:r>
                        <a:rPr lang="en-US" sz="1600" dirty="0"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 importance of MMS during pregnancy and how to take it</a:t>
                      </a:r>
                    </a:p>
                  </a:txBody>
                  <a:tcPr>
                    <a:solidFill>
                      <a:srgbClr val="B4333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555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  Misconceptions (e.g., </a:t>
                      </a:r>
                    </a:p>
                    <a:p>
                      <a:pPr algn="l"/>
                      <a:r>
                        <a:rPr lang="en-US" sz="1600" b="1" dirty="0"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  fear of a big baby)</a:t>
                      </a:r>
                    </a:p>
                  </a:txBody>
                  <a:tcPr>
                    <a:solidFill>
                      <a:srgbClr val="B4333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 Reassure that MMS will not cause excessive weight gain or an </a:t>
                      </a:r>
                    </a:p>
                    <a:p>
                      <a:pPr algn="l"/>
                      <a:r>
                        <a:rPr lang="en-US" sz="1600" dirty="0"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 overly large baby</a:t>
                      </a:r>
                    </a:p>
                  </a:txBody>
                  <a:tcPr>
                    <a:solidFill>
                      <a:srgbClr val="B43337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  </a:t>
                      </a:r>
                      <a:r>
                        <a:rPr lang="en-US" sz="1600" b="1" dirty="0"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Forgetfulness</a:t>
                      </a:r>
                    </a:p>
                  </a:txBody>
                  <a:tcPr>
                    <a:solidFill>
                      <a:srgbClr val="B4333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 Suggest taking MMS at the same time daily, keeping the bottle </a:t>
                      </a:r>
                    </a:p>
                    <a:p>
                      <a:pPr algn="l"/>
                      <a:r>
                        <a:rPr lang="en-US" sz="1600" dirty="0"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 visible, setting alarms, or asking family for reminders</a:t>
                      </a:r>
                    </a:p>
                  </a:txBody>
                  <a:tcPr>
                    <a:solidFill>
                      <a:srgbClr val="B4333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2705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 Side effects (nausea,</a:t>
                      </a:r>
                    </a:p>
                    <a:p>
                      <a:pPr algn="l"/>
                      <a:r>
                        <a:rPr lang="en-US" sz="1600" b="1" dirty="0"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 vomiting)</a:t>
                      </a:r>
                    </a:p>
                  </a:txBody>
                  <a:tcPr>
                    <a:solidFill>
                      <a:srgbClr val="B4333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 Advise taking MMS before bed or with food (not on an empty </a:t>
                      </a:r>
                    </a:p>
                    <a:p>
                      <a:pPr algn="l"/>
                      <a:r>
                        <a:rPr lang="en-US" sz="1600" dirty="0"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 stomach) and avoid taking MMS with tea, coffee, or calcium-rich </a:t>
                      </a:r>
                    </a:p>
                    <a:p>
                      <a:pPr algn="l"/>
                      <a:r>
                        <a:rPr lang="en-US" sz="1600" dirty="0"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 foods like milk as they decrease absorption of Iron; assure that </a:t>
                      </a:r>
                    </a:p>
                    <a:p>
                      <a:pPr algn="l"/>
                      <a:r>
                        <a:rPr lang="en-US" sz="1600" dirty="0"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 side effects are often temporary</a:t>
                      </a:r>
                    </a:p>
                  </a:txBody>
                  <a:tcPr>
                    <a:solidFill>
                      <a:srgbClr val="B43337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s 4"/>
          <p:cNvSpPr/>
          <p:nvPr/>
        </p:nvSpPr>
        <p:spPr>
          <a:xfrm>
            <a:off x="-6350" y="-16510"/>
            <a:ext cx="12220575" cy="1097915"/>
          </a:xfrm>
          <a:prstGeom prst="rect">
            <a:avLst/>
          </a:prstGeom>
          <a:solidFill>
            <a:srgbClr val="B43337">
              <a:alpha val="2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/>
          <p:cNvSpPr>
            <a:spLocks noGrp="1"/>
          </p:cNvSpPr>
          <p:nvPr/>
        </p:nvSpPr>
        <p:spPr>
          <a:xfrm>
            <a:off x="6603365" y="122555"/>
            <a:ext cx="5260340" cy="909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1600" b="1" dirty="0">
                <a:solidFill>
                  <a:srgbClr val="B43337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MODULE 4: </a:t>
            </a:r>
            <a:r>
              <a:rPr lang="en-GB" sz="1600" b="1" kern="0" dirty="0">
                <a:solidFill>
                  <a:srgbClr val="B43337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KEY MESSAGES ON THE PROVISION OF MMS AND COUNSELLING TECHNIQUES</a:t>
            </a:r>
          </a:p>
          <a:p>
            <a:pPr algn="r"/>
            <a:br>
              <a:rPr lang="en-US" sz="1600" dirty="0">
                <a:solidFill>
                  <a:srgbClr val="B43337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600" dirty="0">
              <a:solidFill>
                <a:srgbClr val="B4333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3515" y="191135"/>
            <a:ext cx="3912235" cy="720090"/>
            <a:chOff x="266" y="301"/>
            <a:chExt cx="6161" cy="1134"/>
          </a:xfrm>
        </p:grpSpPr>
        <p:sp>
          <p:nvSpPr>
            <p:cNvPr id="15" name="Text Box 14"/>
            <p:cNvSpPr txBox="1"/>
            <p:nvPr/>
          </p:nvSpPr>
          <p:spPr>
            <a:xfrm>
              <a:off x="1859" y="433"/>
              <a:ext cx="456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NATIONAL TRAINING MANUAL ON MULTIPLE MICRONUTRIENT SUPPLEMENTS (MMS) FOR FRONTLINE HEALTHCARE PROVIDERS IN NIGERIA</a:t>
              </a:r>
            </a:p>
          </p:txBody>
        </p:sp>
        <p:pic>
          <p:nvPicPr>
            <p:cNvPr id="27" name="Picture 26" descr="Coat_of_arms_of_Nigeria.sv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" y="373"/>
              <a:ext cx="1164" cy="99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667" y="301"/>
              <a:ext cx="7" cy="1135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9" name="Freeform 8"/>
          <p:cNvSpPr/>
          <p:nvPr/>
        </p:nvSpPr>
        <p:spPr>
          <a:xfrm flipH="1">
            <a:off x="4870208" y="644525"/>
            <a:ext cx="7344017" cy="1003935"/>
          </a:xfrm>
          <a:custGeom>
            <a:avLst/>
            <a:gdLst>
              <a:gd name="connsiteX0" fmla="*/ 0 w 12585"/>
              <a:gd name="connsiteY0" fmla="*/ 0 h 1297"/>
              <a:gd name="connsiteX1" fmla="*/ 11848 w 12585"/>
              <a:gd name="connsiteY1" fmla="*/ 25 h 1297"/>
              <a:gd name="connsiteX2" fmla="*/ 12585 w 12585"/>
              <a:gd name="connsiteY2" fmla="*/ 661 h 1297"/>
              <a:gd name="connsiteX3" fmla="*/ 11848 w 12585"/>
              <a:gd name="connsiteY3" fmla="*/ 1296 h 1297"/>
              <a:gd name="connsiteX4" fmla="*/ 44 w 12585"/>
              <a:gd name="connsiteY4" fmla="*/ 1297 h 1297"/>
              <a:gd name="connsiteX5" fmla="*/ 0 w 12585"/>
              <a:gd name="connsiteY5" fmla="*/ 0 h 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66" h="1581">
                <a:moveTo>
                  <a:pt x="9156" y="39"/>
                </a:moveTo>
                <a:lnTo>
                  <a:pt x="10717" y="42"/>
                </a:lnTo>
                <a:lnTo>
                  <a:pt x="10740" y="42"/>
                </a:lnTo>
                <a:cubicBezTo>
                  <a:pt x="11205" y="30"/>
                  <a:pt x="11576" y="455"/>
                  <a:pt x="11565" y="794"/>
                </a:cubicBezTo>
                <a:lnTo>
                  <a:pt x="11565" y="812"/>
                </a:lnTo>
                <a:lnTo>
                  <a:pt x="11565" y="832"/>
                </a:lnTo>
                <a:cubicBezTo>
                  <a:pt x="11580" y="1253"/>
                  <a:pt x="11111" y="1590"/>
                  <a:pt x="10738" y="1580"/>
                </a:cubicBezTo>
                <a:lnTo>
                  <a:pt x="10717" y="1580"/>
                </a:lnTo>
                <a:lnTo>
                  <a:pt x="1760" y="1581"/>
                </a:lnTo>
                <a:lnTo>
                  <a:pt x="1760" y="1559"/>
                </a:lnTo>
                <a:lnTo>
                  <a:pt x="0" y="1559"/>
                </a:lnTo>
                <a:lnTo>
                  <a:pt x="0" y="0"/>
                </a:lnTo>
                <a:lnTo>
                  <a:pt x="8957" y="20"/>
                </a:lnTo>
                <a:lnTo>
                  <a:pt x="8980" y="20"/>
                </a:lnTo>
                <a:cubicBezTo>
                  <a:pt x="9038" y="16"/>
                  <a:pt x="9167" y="39"/>
                  <a:pt x="9156" y="39"/>
                </a:cubicBezTo>
                <a:close/>
              </a:path>
            </a:pathLst>
          </a:custGeom>
          <a:solidFill>
            <a:srgbClr val="B4333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4733290" y="659765"/>
            <a:ext cx="7179310" cy="9886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Common Reasons Why a Pregnant 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Woman May Not Take MMS &amp; Possible Solution</a:t>
            </a:r>
            <a:r>
              <a:rPr lang="en-US" sz="3000" b="1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s</a:t>
            </a:r>
            <a:br>
              <a:rPr lang="en-US" sz="1780" b="1" u="sng" dirty="0">
                <a:solidFill>
                  <a:srgbClr val="B43337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</a:br>
            <a:endParaRPr lang="en-US" sz="1780" b="1" u="sng" dirty="0">
              <a:solidFill>
                <a:srgbClr val="B43337"/>
              </a:solidFill>
              <a:latin typeface="Cambria" panose="02040503050406030204" pitchFamily="18" charset="0"/>
              <a:ea typeface="Cambria" panose="020405030504060302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 flipH="1">
            <a:off x="5337568" y="644525"/>
            <a:ext cx="6876657" cy="989965"/>
          </a:xfrm>
          <a:custGeom>
            <a:avLst/>
            <a:gdLst>
              <a:gd name="connsiteX0" fmla="*/ 0 w 12585"/>
              <a:gd name="connsiteY0" fmla="*/ 0 h 1297"/>
              <a:gd name="connsiteX1" fmla="*/ 11848 w 12585"/>
              <a:gd name="connsiteY1" fmla="*/ 25 h 1297"/>
              <a:gd name="connsiteX2" fmla="*/ 12585 w 12585"/>
              <a:gd name="connsiteY2" fmla="*/ 661 h 1297"/>
              <a:gd name="connsiteX3" fmla="*/ 11848 w 12585"/>
              <a:gd name="connsiteY3" fmla="*/ 1296 h 1297"/>
              <a:gd name="connsiteX4" fmla="*/ 44 w 12585"/>
              <a:gd name="connsiteY4" fmla="*/ 1297 h 1297"/>
              <a:gd name="connsiteX5" fmla="*/ 0 w 12585"/>
              <a:gd name="connsiteY5" fmla="*/ 0 h 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0" h="1559">
                <a:moveTo>
                  <a:pt x="1024" y="0"/>
                </a:moveTo>
                <a:lnTo>
                  <a:pt x="9981" y="20"/>
                </a:lnTo>
                <a:lnTo>
                  <a:pt x="10004" y="20"/>
                </a:lnTo>
                <a:cubicBezTo>
                  <a:pt x="10469" y="8"/>
                  <a:pt x="10840" y="433"/>
                  <a:pt x="10829" y="772"/>
                </a:cubicBezTo>
                <a:lnTo>
                  <a:pt x="10829" y="790"/>
                </a:lnTo>
                <a:lnTo>
                  <a:pt x="10829" y="810"/>
                </a:lnTo>
                <a:cubicBezTo>
                  <a:pt x="10844" y="1231"/>
                  <a:pt x="10375" y="1568"/>
                  <a:pt x="10002" y="1558"/>
                </a:cubicBezTo>
                <a:lnTo>
                  <a:pt x="9981" y="1558"/>
                </a:lnTo>
                <a:lnTo>
                  <a:pt x="8988" y="1558"/>
                </a:lnTo>
                <a:lnTo>
                  <a:pt x="8978" y="1558"/>
                </a:lnTo>
                <a:lnTo>
                  <a:pt x="8966" y="1558"/>
                </a:lnTo>
                <a:lnTo>
                  <a:pt x="1024" y="1559"/>
                </a:lnTo>
                <a:lnTo>
                  <a:pt x="1024" y="1559"/>
                </a:lnTo>
                <a:lnTo>
                  <a:pt x="0" y="1559"/>
                </a:lnTo>
                <a:lnTo>
                  <a:pt x="0" y="0"/>
                </a:lnTo>
                <a:lnTo>
                  <a:pt x="1024" y="2"/>
                </a:lnTo>
                <a:lnTo>
                  <a:pt x="1024" y="0"/>
                </a:lnTo>
                <a:close/>
              </a:path>
            </a:pathLst>
          </a:custGeom>
          <a:solidFill>
            <a:srgbClr val="B4333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77595" y="2167890"/>
            <a:ext cx="8542020" cy="419036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1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MMS is safe with no major side effects, though minor discomfort may occur as the body adjusts to the iron</a:t>
            </a:r>
          </a:p>
          <a:p>
            <a:pPr algn="l">
              <a:lnSpc>
                <a:spcPct val="100000"/>
              </a:lnSpc>
            </a:pPr>
            <a:r>
              <a:rPr lang="en-US" sz="2100" b="1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Common minor side effects: </a:t>
            </a:r>
            <a:r>
              <a:rPr lang="en-US" sz="21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constipation, stomach upset, mild headaches, and nausea</a:t>
            </a:r>
          </a:p>
          <a:p>
            <a:pPr algn="l">
              <a:lnSpc>
                <a:spcPct val="100000"/>
              </a:lnSpc>
            </a:pPr>
            <a:r>
              <a:rPr lang="en-US" sz="2100" b="1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Management tips: </a:t>
            </a:r>
            <a:r>
              <a:rPr lang="en-US" sz="21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Drink extra water, eat fruits and vegetables to prevent constipation, and take the tablet at night after the evening meal to reduce nausea</a:t>
            </a:r>
          </a:p>
          <a:p>
            <a:pPr algn="l">
              <a:lnSpc>
                <a:spcPct val="100000"/>
              </a:lnSpc>
            </a:pPr>
            <a:r>
              <a:rPr lang="en-US" sz="21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If side effects persist, consult a doctor</a:t>
            </a:r>
          </a:p>
          <a:p>
            <a:pPr algn="l">
              <a:lnSpc>
                <a:spcPct val="100000"/>
              </a:lnSpc>
            </a:pPr>
            <a:r>
              <a:rPr lang="en-US" sz="21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MMS is safe for women with diabetes, high blood pressure, heart disease, or a history of miscarriage</a:t>
            </a:r>
          </a:p>
        </p:txBody>
      </p:sp>
      <p:sp>
        <p:nvSpPr>
          <p:cNvPr id="5" name="Rectangles 4"/>
          <p:cNvSpPr/>
          <p:nvPr/>
        </p:nvSpPr>
        <p:spPr>
          <a:xfrm>
            <a:off x="-6350" y="-16510"/>
            <a:ext cx="12220575" cy="1097915"/>
          </a:xfrm>
          <a:prstGeom prst="rect">
            <a:avLst/>
          </a:prstGeom>
          <a:solidFill>
            <a:srgbClr val="B43337">
              <a:alpha val="2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/>
          <p:cNvSpPr>
            <a:spLocks noGrp="1"/>
          </p:cNvSpPr>
          <p:nvPr/>
        </p:nvSpPr>
        <p:spPr>
          <a:xfrm>
            <a:off x="6603365" y="122555"/>
            <a:ext cx="5260340" cy="909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1600" b="1" dirty="0">
                <a:solidFill>
                  <a:srgbClr val="B43337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MODULE 4: </a:t>
            </a:r>
            <a:r>
              <a:rPr lang="en-GB" sz="1600" b="1" kern="0" dirty="0">
                <a:solidFill>
                  <a:srgbClr val="B43337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KEY MESSAGES ON THE PROVISION OF MMS AND COUNSELLING TECHNIQUES</a:t>
            </a:r>
          </a:p>
          <a:p>
            <a:pPr algn="r"/>
            <a:br>
              <a:rPr lang="en-US" sz="1600" dirty="0">
                <a:solidFill>
                  <a:srgbClr val="B43337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600" dirty="0">
              <a:solidFill>
                <a:srgbClr val="B4333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3515" y="191135"/>
            <a:ext cx="3912235" cy="720090"/>
            <a:chOff x="266" y="301"/>
            <a:chExt cx="6161" cy="1134"/>
          </a:xfrm>
        </p:grpSpPr>
        <p:sp>
          <p:nvSpPr>
            <p:cNvPr id="15" name="Text Box 14"/>
            <p:cNvSpPr txBox="1"/>
            <p:nvPr/>
          </p:nvSpPr>
          <p:spPr>
            <a:xfrm>
              <a:off x="1859" y="433"/>
              <a:ext cx="456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NATIONAL TRAINING MANUAL ON MULTIPLE MICRONUTRIENT SUPPLEMENTS (MMS) FOR FRONTLINE HEALTHCARE PROVIDERS IN NIGERIA</a:t>
              </a:r>
            </a:p>
          </p:txBody>
        </p:sp>
        <p:pic>
          <p:nvPicPr>
            <p:cNvPr id="27" name="Picture 26" descr="Coat_of_arms_of_Nigeria.sv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" y="373"/>
              <a:ext cx="1164" cy="99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667" y="301"/>
              <a:ext cx="7" cy="1135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6" name="Text Box 5"/>
          <p:cNvSpPr txBox="1"/>
          <p:nvPr/>
        </p:nvSpPr>
        <p:spPr>
          <a:xfrm>
            <a:off x="5788025" y="675005"/>
            <a:ext cx="6096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kern="0" dirty="0">
                <a:solidFill>
                  <a:schemeClr val="bg1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Safety and Possible Side effects of MMS and their Management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 flipH="1">
            <a:off x="5673980" y="644525"/>
            <a:ext cx="6540245" cy="816874"/>
          </a:xfrm>
          <a:custGeom>
            <a:avLst/>
            <a:gdLst>
              <a:gd name="connsiteX0" fmla="*/ 0 w 12585"/>
              <a:gd name="connsiteY0" fmla="*/ 0 h 1297"/>
              <a:gd name="connsiteX1" fmla="*/ 11848 w 12585"/>
              <a:gd name="connsiteY1" fmla="*/ 25 h 1297"/>
              <a:gd name="connsiteX2" fmla="*/ 12585 w 12585"/>
              <a:gd name="connsiteY2" fmla="*/ 661 h 1297"/>
              <a:gd name="connsiteX3" fmla="*/ 11848 w 12585"/>
              <a:gd name="connsiteY3" fmla="*/ 1296 h 1297"/>
              <a:gd name="connsiteX4" fmla="*/ 44 w 12585"/>
              <a:gd name="connsiteY4" fmla="*/ 1297 h 1297"/>
              <a:gd name="connsiteX5" fmla="*/ 0 w 12585"/>
              <a:gd name="connsiteY5" fmla="*/ 0 h 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00" h="1286">
                <a:moveTo>
                  <a:pt x="2983" y="0"/>
                </a:moveTo>
                <a:lnTo>
                  <a:pt x="3312" y="1"/>
                </a:lnTo>
                <a:lnTo>
                  <a:pt x="3312" y="0"/>
                </a:lnTo>
                <a:lnTo>
                  <a:pt x="9637" y="15"/>
                </a:lnTo>
                <a:lnTo>
                  <a:pt x="9672" y="15"/>
                </a:lnTo>
                <a:lnTo>
                  <a:pt x="9688" y="15"/>
                </a:lnTo>
                <a:cubicBezTo>
                  <a:pt x="10036" y="10"/>
                  <a:pt x="10307" y="397"/>
                  <a:pt x="10299" y="611"/>
                </a:cubicBezTo>
                <a:lnTo>
                  <a:pt x="10299" y="623"/>
                </a:lnTo>
                <a:lnTo>
                  <a:pt x="10299" y="668"/>
                </a:lnTo>
                <a:lnTo>
                  <a:pt x="10300" y="685"/>
                </a:lnTo>
                <a:lnTo>
                  <a:pt x="10300" y="701"/>
                </a:lnTo>
                <a:cubicBezTo>
                  <a:pt x="10303" y="1033"/>
                  <a:pt x="9900" y="1294"/>
                  <a:pt x="9679" y="1286"/>
                </a:cubicBezTo>
                <a:lnTo>
                  <a:pt x="9667" y="1285"/>
                </a:lnTo>
                <a:lnTo>
                  <a:pt x="9377" y="1285"/>
                </a:lnTo>
                <a:lnTo>
                  <a:pt x="9375" y="1286"/>
                </a:lnTo>
                <a:lnTo>
                  <a:pt x="9363" y="1286"/>
                </a:lnTo>
                <a:lnTo>
                  <a:pt x="9350" y="1286"/>
                </a:lnTo>
                <a:lnTo>
                  <a:pt x="9338" y="1286"/>
                </a:lnTo>
                <a:lnTo>
                  <a:pt x="9324" y="1286"/>
                </a:lnTo>
                <a:lnTo>
                  <a:pt x="8033" y="1286"/>
                </a:lnTo>
                <a:lnTo>
                  <a:pt x="8019" y="1286"/>
                </a:lnTo>
                <a:lnTo>
                  <a:pt x="8005" y="1286"/>
                </a:lnTo>
                <a:lnTo>
                  <a:pt x="0" y="1286"/>
                </a:lnTo>
                <a:lnTo>
                  <a:pt x="0" y="0"/>
                </a:lnTo>
                <a:lnTo>
                  <a:pt x="329" y="1"/>
                </a:lnTo>
                <a:lnTo>
                  <a:pt x="329" y="0"/>
                </a:lnTo>
                <a:lnTo>
                  <a:pt x="1319" y="2"/>
                </a:lnTo>
                <a:lnTo>
                  <a:pt x="1319" y="0"/>
                </a:lnTo>
                <a:lnTo>
                  <a:pt x="1648" y="1"/>
                </a:lnTo>
                <a:lnTo>
                  <a:pt x="1648" y="0"/>
                </a:lnTo>
                <a:lnTo>
                  <a:pt x="1664" y="0"/>
                </a:lnTo>
                <a:lnTo>
                  <a:pt x="1664" y="0"/>
                </a:lnTo>
                <a:lnTo>
                  <a:pt x="1993" y="1"/>
                </a:lnTo>
                <a:lnTo>
                  <a:pt x="1993" y="0"/>
                </a:lnTo>
                <a:lnTo>
                  <a:pt x="2983" y="2"/>
                </a:lnTo>
                <a:lnTo>
                  <a:pt x="2983" y="0"/>
                </a:lnTo>
                <a:close/>
              </a:path>
            </a:pathLst>
          </a:custGeom>
          <a:solidFill>
            <a:srgbClr val="B4333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9955" y="5576570"/>
            <a:ext cx="9606280" cy="617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*WHO (2024). Guideline on </a:t>
            </a:r>
            <a:r>
              <a:rPr lang="en-US" sz="1600" dirty="0" err="1"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haemoglobin</a:t>
            </a:r>
            <a:r>
              <a:rPr lang="en-US" sz="1600" dirty="0"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 cutoffs to define </a:t>
            </a:r>
            <a:r>
              <a:rPr lang="en-US" sz="1600" dirty="0" err="1"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anaemia</a:t>
            </a:r>
            <a:r>
              <a:rPr lang="en-US" sz="1600" dirty="0"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 in individuals and populations. Geneva: World Health Organization; 2024. </a:t>
            </a:r>
            <a:r>
              <a:rPr lang="en-US" sz="1600" dirty="0" err="1"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Licence</a:t>
            </a:r>
            <a:r>
              <a:rPr lang="en-US" sz="1600" dirty="0"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: CC BY-NC-SA 3.0 IGO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078380"/>
              </p:ext>
            </p:extLst>
          </p:nvPr>
        </p:nvGraphicFramePr>
        <p:xfrm>
          <a:off x="909955" y="2055179"/>
          <a:ext cx="10372090" cy="3297555"/>
        </p:xfrm>
        <a:graphic>
          <a:graphicData uri="http://schemas.openxmlformats.org/drawingml/2006/table">
            <a:tbl>
              <a:tblPr firstRow="1" firstCol="1" bandRow="1"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7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4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76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98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896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60375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effectLst/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Stages of Pregnancy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3337">
                        <a:alpha val="50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kern="100" dirty="0">
                        <a:effectLst/>
                        <a:latin typeface="Alright Sans" panose="00000400000000000000" charset="0"/>
                        <a:ea typeface="Cambria" panose="02040503050406030204" pitchFamily="18" charset="0"/>
                        <a:cs typeface="Alright Sans" panose="00000400000000000000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3337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kern="100" dirty="0">
                        <a:effectLst/>
                        <a:latin typeface="Alright Sans" panose="00000400000000000000" charset="0"/>
                        <a:ea typeface="Cambria" panose="02040503050406030204" pitchFamily="18" charset="0"/>
                        <a:cs typeface="Alright Sans" panose="00000400000000000000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3337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5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No Anaemia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3337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Mild Anaemia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3337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Moderate Anaemia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3337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Severe Anaemia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3337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No Anaemia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3337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effectLst/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Mild </a:t>
                      </a:r>
                      <a:r>
                        <a:rPr lang="en-US" sz="1600" b="1" kern="0" dirty="0" err="1">
                          <a:solidFill>
                            <a:srgbClr val="000000"/>
                          </a:solidFill>
                          <a:effectLst/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Anaemia</a:t>
                      </a:r>
                      <a:endParaRPr lang="en-US" sz="1600" kern="100" dirty="0">
                        <a:effectLst/>
                        <a:latin typeface="Alright Sans" panose="00000400000000000000" charset="0"/>
                        <a:ea typeface="Cambria" panose="02040503050406030204" pitchFamily="18" charset="0"/>
                        <a:cs typeface="Alright Sans" panose="00000400000000000000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3337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Moderate Anaemia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3337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Severe Anaemia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3337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First trimester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≥33.0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30.0-32.9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21.0-29.9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&lt;21.0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u="sng" kern="0" dirty="0">
                          <a:solidFill>
                            <a:srgbClr val="000000"/>
                          </a:solidFill>
                          <a:effectLst/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&gt;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11.0</a:t>
                      </a:r>
                      <a:endParaRPr lang="en-US" sz="1600" kern="100" dirty="0">
                        <a:effectLst/>
                        <a:latin typeface="Alright Sans" panose="00000400000000000000" charset="0"/>
                        <a:ea typeface="Cambria" panose="02040503050406030204" pitchFamily="18" charset="0"/>
                        <a:cs typeface="Alright Sans" panose="00000400000000000000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10.0-10.9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7.0 -9.9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&lt;.7.0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8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Second trimester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≥31.5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28.5-31.4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21.0-28.4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&lt;21.0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u="sng" kern="0" dirty="0">
                          <a:solidFill>
                            <a:srgbClr val="000000"/>
                          </a:solidFill>
                          <a:effectLst/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&gt;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10.5</a:t>
                      </a:r>
                      <a:endParaRPr lang="en-US" sz="1600" kern="100" dirty="0">
                        <a:effectLst/>
                        <a:latin typeface="Alright Sans" panose="00000400000000000000" charset="0"/>
                        <a:ea typeface="Cambria" panose="02040503050406030204" pitchFamily="18" charset="0"/>
                        <a:cs typeface="Alright Sans" panose="00000400000000000000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9.5-10.4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7.0 -9.4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&lt;7.0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29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Third trimester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≥33.0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30.0-32.9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21.0-29.9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&lt;21.0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u="sng" kern="0" dirty="0">
                          <a:solidFill>
                            <a:srgbClr val="000000"/>
                          </a:solidFill>
                          <a:effectLst/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&gt;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11.0</a:t>
                      </a:r>
                      <a:endParaRPr lang="en-US" sz="1600" kern="100" dirty="0">
                        <a:effectLst/>
                        <a:latin typeface="Alright Sans" panose="00000400000000000000" charset="0"/>
                        <a:ea typeface="Cambria" panose="02040503050406030204" pitchFamily="18" charset="0"/>
                        <a:cs typeface="Alright Sans" panose="00000400000000000000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10.0-10.9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7.0 -9.9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lright Sans" panose="00000400000000000000" charset="0"/>
                          <a:ea typeface="Cambria" panose="02040503050406030204" pitchFamily="18" charset="0"/>
                          <a:cs typeface="Alright Sans" panose="00000400000000000000" charset="0"/>
                        </a:rPr>
                        <a:t>&lt;7.0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195820" y="1502410"/>
            <a:ext cx="4388485" cy="894715"/>
          </a:xfrm>
        </p:spPr>
        <p:txBody>
          <a:bodyPr>
            <a:normAutofit fontScale="25000"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6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6400" b="1" kern="0" dirty="0" err="1">
                <a:solidFill>
                  <a:srgbClr val="000000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Haemoglobin</a:t>
            </a:r>
            <a:r>
              <a:rPr lang="en-US" sz="6400" b="1" kern="0" dirty="0">
                <a:solidFill>
                  <a:srgbClr val="000000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 concentration (g/dl)</a:t>
            </a:r>
            <a:endParaRPr lang="en-US" sz="6400" kern="100" dirty="0">
              <a:effectLst/>
              <a:latin typeface="Alright Sans" panose="00000400000000000000" charset="0"/>
              <a:ea typeface="Cambria" panose="02040503050406030204" pitchFamily="18" charset="0"/>
              <a:cs typeface="Alright Sans" panose="00000400000000000000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6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790190" y="2113280"/>
            <a:ext cx="3093085" cy="354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kern="0" dirty="0">
                <a:solidFill>
                  <a:srgbClr val="000000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PCV level (%)</a:t>
            </a:r>
          </a:p>
        </p:txBody>
      </p:sp>
      <p:sp>
        <p:nvSpPr>
          <p:cNvPr id="9" name="Rectangles 8"/>
          <p:cNvSpPr/>
          <p:nvPr/>
        </p:nvSpPr>
        <p:spPr>
          <a:xfrm>
            <a:off x="-6350" y="-16510"/>
            <a:ext cx="12220575" cy="1097915"/>
          </a:xfrm>
          <a:prstGeom prst="rect">
            <a:avLst/>
          </a:prstGeom>
          <a:solidFill>
            <a:srgbClr val="B43337">
              <a:alpha val="2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/>
          <p:cNvSpPr>
            <a:spLocks noGrp="1"/>
          </p:cNvSpPr>
          <p:nvPr/>
        </p:nvSpPr>
        <p:spPr>
          <a:xfrm>
            <a:off x="6603365" y="122555"/>
            <a:ext cx="5260340" cy="909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1600" b="1" dirty="0">
                <a:solidFill>
                  <a:srgbClr val="B43337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MODULE 4: </a:t>
            </a:r>
            <a:r>
              <a:rPr lang="en-GB" sz="1600" b="1" kern="0" dirty="0">
                <a:solidFill>
                  <a:srgbClr val="B43337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KEY MESSAGES ON THE PROVISION OF MMS AND COUNSELLING TECHNIQUES</a:t>
            </a:r>
          </a:p>
          <a:p>
            <a:pPr algn="r"/>
            <a:br>
              <a:rPr lang="en-US" sz="1600" dirty="0">
                <a:solidFill>
                  <a:srgbClr val="B43337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600" dirty="0">
              <a:solidFill>
                <a:srgbClr val="B4333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3515" y="191135"/>
            <a:ext cx="3912235" cy="720090"/>
            <a:chOff x="266" y="301"/>
            <a:chExt cx="6161" cy="1134"/>
          </a:xfrm>
        </p:grpSpPr>
        <p:sp>
          <p:nvSpPr>
            <p:cNvPr id="15" name="Text Box 14"/>
            <p:cNvSpPr txBox="1"/>
            <p:nvPr/>
          </p:nvSpPr>
          <p:spPr>
            <a:xfrm>
              <a:off x="1859" y="433"/>
              <a:ext cx="456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NATIONAL TRAINING MANUAL ON MULTIPLE MICRONUTRIENT SUPPLEMENTS (MMS) FOR FRONTLINE HEALTHCARE PROVIDERS IN NIGERIA</a:t>
              </a:r>
            </a:p>
          </p:txBody>
        </p:sp>
        <p:pic>
          <p:nvPicPr>
            <p:cNvPr id="27" name="Picture 26" descr="Coat_of_arms_of_Nigeria.sv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" y="373"/>
              <a:ext cx="1164" cy="99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667" y="301"/>
              <a:ext cx="7" cy="1135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1" name="Text Box 10"/>
          <p:cNvSpPr txBox="1"/>
          <p:nvPr/>
        </p:nvSpPr>
        <p:spPr>
          <a:xfrm>
            <a:off x="5791200" y="749935"/>
            <a:ext cx="6096000" cy="968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3000" b="1" kern="0" dirty="0" err="1">
                <a:solidFill>
                  <a:schemeClr val="bg1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Anaemia</a:t>
            </a:r>
            <a:r>
              <a:rPr lang="en-US" sz="3000" b="1" kern="0" dirty="0">
                <a:solidFill>
                  <a:schemeClr val="bg1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 Cut-offs in Pregnancy</a:t>
            </a:r>
            <a:br>
              <a:rPr lang="en-US" sz="2700" b="1" u="sng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</a:br>
            <a:endParaRPr lang="en-US" sz="2700" b="1" u="sng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30250" y="1936750"/>
            <a:ext cx="10623550" cy="4235450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US" sz="21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MMS is for preventive use and should not be given to </a:t>
            </a:r>
            <a:r>
              <a:rPr lang="en-US" sz="2100" dirty="0" err="1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anaemic</a:t>
            </a:r>
            <a:r>
              <a:rPr lang="en-US" sz="21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 pregnant women</a:t>
            </a: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US" sz="21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MMS is not suitable for pregnant women with sickle cell disease</a:t>
            </a: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US" sz="21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Severe </a:t>
            </a:r>
            <a:r>
              <a:rPr lang="en-US" sz="2100" dirty="0" err="1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anaemia</a:t>
            </a:r>
            <a:r>
              <a:rPr lang="en-US" sz="21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 cases should be referred to a secondary or tertiary health facility</a:t>
            </a: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US" sz="21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Intolerance or non-compliance with MMS should lead to referral for intravenous iron if </a:t>
            </a:r>
            <a:r>
              <a:rPr lang="en-US" sz="2100" dirty="0" err="1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haemoglobin</a:t>
            </a:r>
            <a:r>
              <a:rPr lang="en-US" sz="21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 levels are below 7 g/dL</a:t>
            </a: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GB" sz="21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When Mild to moderate anaemia is due to Iron deficiency, the patient should be treated with target iron dose of 120mg  daily for 30 days (for protocol, see Table 4:2 in next slide)</a:t>
            </a: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GB" sz="21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After 30 days, the pregnant woman should return to the health facility to be rescreened for anaemia and continue treatment or given MMS based on anaemia status</a:t>
            </a:r>
          </a:p>
          <a:p>
            <a:pPr algn="just">
              <a:lnSpc>
                <a:spcPct val="150000"/>
              </a:lnSpc>
            </a:pPr>
            <a:endParaRPr lang="en-GB" sz="2100" dirty="0">
              <a:latin typeface="Alright Sans" panose="00000400000000000000" charset="0"/>
              <a:ea typeface="Cambria" panose="02040503050406030204" pitchFamily="18" charset="0"/>
              <a:cs typeface="Alright Sans" panose="00000400000000000000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-6350" y="-16510"/>
            <a:ext cx="12220575" cy="1097915"/>
          </a:xfrm>
          <a:prstGeom prst="rect">
            <a:avLst/>
          </a:prstGeom>
          <a:solidFill>
            <a:srgbClr val="B43337">
              <a:alpha val="2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/>
          <p:cNvSpPr>
            <a:spLocks noGrp="1"/>
          </p:cNvSpPr>
          <p:nvPr/>
        </p:nvSpPr>
        <p:spPr>
          <a:xfrm>
            <a:off x="6603365" y="122555"/>
            <a:ext cx="5260340" cy="909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1600" b="1" dirty="0">
                <a:solidFill>
                  <a:srgbClr val="B43337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MODULE 4: </a:t>
            </a:r>
            <a:r>
              <a:rPr lang="en-GB" sz="1600" b="1" kern="0" dirty="0">
                <a:solidFill>
                  <a:srgbClr val="B43337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KEY MESSAGES ON THE PROVISION OF MMS AND COUNSELLING TECHNIQUES</a:t>
            </a:r>
          </a:p>
          <a:p>
            <a:pPr algn="r"/>
            <a:br>
              <a:rPr lang="en-US" sz="1600" dirty="0">
                <a:solidFill>
                  <a:srgbClr val="B43337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600" dirty="0">
              <a:solidFill>
                <a:srgbClr val="B4333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3515" y="191135"/>
            <a:ext cx="3912235" cy="720090"/>
            <a:chOff x="266" y="301"/>
            <a:chExt cx="6161" cy="1134"/>
          </a:xfrm>
        </p:grpSpPr>
        <p:sp>
          <p:nvSpPr>
            <p:cNvPr id="15" name="Text Box 14"/>
            <p:cNvSpPr txBox="1"/>
            <p:nvPr/>
          </p:nvSpPr>
          <p:spPr>
            <a:xfrm>
              <a:off x="1859" y="433"/>
              <a:ext cx="456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NATIONAL TRAINING MANUAL ON MULTIPLE MICRONUTRIENT SUPPLEMENTS (MMS) FOR FRONTLINE HEALTHCARE PROVIDERS IN NIGERIA</a:t>
              </a:r>
            </a:p>
          </p:txBody>
        </p:sp>
        <p:pic>
          <p:nvPicPr>
            <p:cNvPr id="27" name="Picture 26" descr="Coat_of_arms_of_Nigeria.sv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" y="373"/>
              <a:ext cx="1164" cy="99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667" y="301"/>
              <a:ext cx="7" cy="1135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7" name="Freeform 16"/>
          <p:cNvSpPr/>
          <p:nvPr/>
        </p:nvSpPr>
        <p:spPr>
          <a:xfrm flipH="1">
            <a:off x="7090168" y="646986"/>
            <a:ext cx="5124057" cy="987381"/>
          </a:xfrm>
          <a:custGeom>
            <a:avLst/>
            <a:gdLst>
              <a:gd name="connsiteX0" fmla="*/ 0 w 12585"/>
              <a:gd name="connsiteY0" fmla="*/ 0 h 1297"/>
              <a:gd name="connsiteX1" fmla="*/ 11848 w 12585"/>
              <a:gd name="connsiteY1" fmla="*/ 25 h 1297"/>
              <a:gd name="connsiteX2" fmla="*/ 12585 w 12585"/>
              <a:gd name="connsiteY2" fmla="*/ 661 h 1297"/>
              <a:gd name="connsiteX3" fmla="*/ 11848 w 12585"/>
              <a:gd name="connsiteY3" fmla="*/ 1296 h 1297"/>
              <a:gd name="connsiteX4" fmla="*/ 44 w 12585"/>
              <a:gd name="connsiteY4" fmla="*/ 1297 h 1297"/>
              <a:gd name="connsiteX5" fmla="*/ 0 w 12585"/>
              <a:gd name="connsiteY5" fmla="*/ 0 h 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70" h="1555">
                <a:moveTo>
                  <a:pt x="0" y="0"/>
                </a:moveTo>
                <a:lnTo>
                  <a:pt x="7221" y="16"/>
                </a:lnTo>
                <a:lnTo>
                  <a:pt x="7244" y="16"/>
                </a:lnTo>
                <a:cubicBezTo>
                  <a:pt x="7709" y="4"/>
                  <a:pt x="8080" y="429"/>
                  <a:pt x="8069" y="768"/>
                </a:cubicBezTo>
                <a:lnTo>
                  <a:pt x="8069" y="786"/>
                </a:lnTo>
                <a:lnTo>
                  <a:pt x="8069" y="807"/>
                </a:lnTo>
                <a:cubicBezTo>
                  <a:pt x="8084" y="1227"/>
                  <a:pt x="7615" y="1565"/>
                  <a:pt x="7242" y="1554"/>
                </a:cubicBezTo>
                <a:lnTo>
                  <a:pt x="7221" y="1554"/>
                </a:lnTo>
                <a:lnTo>
                  <a:pt x="0" y="1555"/>
                </a:lnTo>
                <a:lnTo>
                  <a:pt x="0" y="0"/>
                </a:lnTo>
                <a:close/>
              </a:path>
            </a:pathLst>
          </a:custGeom>
          <a:solidFill>
            <a:srgbClr val="B4333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7190740" y="711200"/>
            <a:ext cx="465645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kern="0" dirty="0">
                <a:solidFill>
                  <a:schemeClr val="bg1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Treatment of </a:t>
            </a:r>
            <a:r>
              <a:rPr lang="en-US" sz="3000" b="1" kern="0" dirty="0" err="1">
                <a:solidFill>
                  <a:schemeClr val="bg1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Anaemia</a:t>
            </a:r>
            <a:r>
              <a:rPr lang="en-US" sz="3000" b="1" kern="0" dirty="0">
                <a:solidFill>
                  <a:schemeClr val="bg1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 </a:t>
            </a:r>
          </a:p>
          <a:p>
            <a:pPr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kern="0" dirty="0">
                <a:solidFill>
                  <a:schemeClr val="bg1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in Pregnancy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33F29DBF-1080-1C5B-C01D-ADADCE570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  <a:solidFill>
            <a:srgbClr val="C000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5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Table 4:2 Treatment of Mild to Moderate Anaemia during Pregnancy (Based on MMS TAG, 2023)</a:t>
            </a:r>
          </a:p>
        </p:txBody>
      </p:sp>
      <p:pic>
        <p:nvPicPr>
          <p:cNvPr id="19" name="Content Placeholder 18" descr="A close-up of a list of medicines&#10;&#10;AI-generated content may be incorrect.">
            <a:extLst>
              <a:ext uri="{FF2B5EF4-FFF2-40B4-BE49-F238E27FC236}">
                <a16:creationId xmlns:a16="http://schemas.microsoft.com/office/drawing/2014/main" id="{98BF2524-A07D-8F1B-1146-62DE44F59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9440" y="1675227"/>
            <a:ext cx="8575040" cy="495208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DE4966-8814-0D1C-821E-E650733EA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EB4AE78-C717-456C-823E-165316BD564A}" type="slidenum">
              <a:rPr lang="en-US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94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 flipH="1">
            <a:off x="5637288" y="644525"/>
            <a:ext cx="6576937" cy="989965"/>
          </a:xfrm>
          <a:custGeom>
            <a:avLst/>
            <a:gdLst>
              <a:gd name="connsiteX0" fmla="*/ 0 w 12585"/>
              <a:gd name="connsiteY0" fmla="*/ 0 h 1297"/>
              <a:gd name="connsiteX1" fmla="*/ 11848 w 12585"/>
              <a:gd name="connsiteY1" fmla="*/ 25 h 1297"/>
              <a:gd name="connsiteX2" fmla="*/ 12585 w 12585"/>
              <a:gd name="connsiteY2" fmla="*/ 661 h 1297"/>
              <a:gd name="connsiteX3" fmla="*/ 11848 w 12585"/>
              <a:gd name="connsiteY3" fmla="*/ 1296 h 1297"/>
              <a:gd name="connsiteX4" fmla="*/ 44 w 12585"/>
              <a:gd name="connsiteY4" fmla="*/ 1297 h 1297"/>
              <a:gd name="connsiteX5" fmla="*/ 0 w 12585"/>
              <a:gd name="connsiteY5" fmla="*/ 0 h 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8" h="1559">
                <a:moveTo>
                  <a:pt x="552" y="0"/>
                </a:moveTo>
                <a:lnTo>
                  <a:pt x="9509" y="20"/>
                </a:lnTo>
                <a:lnTo>
                  <a:pt x="9532" y="20"/>
                </a:lnTo>
                <a:cubicBezTo>
                  <a:pt x="9997" y="8"/>
                  <a:pt x="10368" y="433"/>
                  <a:pt x="10357" y="772"/>
                </a:cubicBezTo>
                <a:lnTo>
                  <a:pt x="10357" y="790"/>
                </a:lnTo>
                <a:lnTo>
                  <a:pt x="10357" y="810"/>
                </a:lnTo>
                <a:cubicBezTo>
                  <a:pt x="10372" y="1231"/>
                  <a:pt x="9903" y="1568"/>
                  <a:pt x="9530" y="1558"/>
                </a:cubicBezTo>
                <a:lnTo>
                  <a:pt x="9509" y="1558"/>
                </a:lnTo>
                <a:lnTo>
                  <a:pt x="8992" y="1558"/>
                </a:lnTo>
                <a:lnTo>
                  <a:pt x="8978" y="1558"/>
                </a:lnTo>
                <a:lnTo>
                  <a:pt x="8962" y="1558"/>
                </a:lnTo>
                <a:lnTo>
                  <a:pt x="552" y="1559"/>
                </a:lnTo>
                <a:lnTo>
                  <a:pt x="552" y="1559"/>
                </a:lnTo>
                <a:lnTo>
                  <a:pt x="0" y="1559"/>
                </a:lnTo>
                <a:lnTo>
                  <a:pt x="0" y="0"/>
                </a:lnTo>
                <a:lnTo>
                  <a:pt x="552" y="1"/>
                </a:lnTo>
                <a:lnTo>
                  <a:pt x="552" y="0"/>
                </a:lnTo>
                <a:close/>
              </a:path>
            </a:pathLst>
          </a:custGeom>
          <a:solidFill>
            <a:srgbClr val="B4333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73150" y="6106795"/>
            <a:ext cx="8867775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kern="0" dirty="0"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Figure:</a:t>
            </a:r>
            <a:r>
              <a:rPr lang="en-US" sz="1700" kern="0" dirty="0"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 Showing Screening for </a:t>
            </a:r>
            <a:r>
              <a:rPr lang="en-US" sz="1700" kern="0" dirty="0" err="1"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Anaemia</a:t>
            </a:r>
            <a:r>
              <a:rPr lang="en-US" sz="1700" kern="0" dirty="0"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 to Determine </a:t>
            </a:r>
            <a:r>
              <a:rPr lang="en-US" sz="1700" kern="0" dirty="0" err="1"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Anaemia</a:t>
            </a:r>
            <a:r>
              <a:rPr lang="en-US" sz="1700" kern="0" dirty="0"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 Treatment Option</a:t>
            </a:r>
            <a:endParaRPr lang="en-US" sz="1700" dirty="0">
              <a:latin typeface="Alright Sans" panose="00000400000000000000" charset="0"/>
              <a:ea typeface="Cambria" panose="02040503050406030204" pitchFamily="18" charset="0"/>
              <a:cs typeface="Alright Sans" panose="00000400000000000000" charset="0"/>
            </a:endParaRPr>
          </a:p>
        </p:txBody>
      </p:sp>
      <p:pic>
        <p:nvPicPr>
          <p:cNvPr id="4" name="Picture 3" descr="M4 - Screening for Anaemia to Determine Anaemia Treatment Op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595" y="2097405"/>
            <a:ext cx="7609205" cy="3899535"/>
          </a:xfrm>
          <a:prstGeom prst="rect">
            <a:avLst/>
          </a:prstGeom>
        </p:spPr>
      </p:pic>
      <p:sp>
        <p:nvSpPr>
          <p:cNvPr id="9" name="Rectangles 8"/>
          <p:cNvSpPr/>
          <p:nvPr/>
        </p:nvSpPr>
        <p:spPr>
          <a:xfrm>
            <a:off x="-6350" y="-16510"/>
            <a:ext cx="12220575" cy="1097915"/>
          </a:xfrm>
          <a:prstGeom prst="rect">
            <a:avLst/>
          </a:prstGeom>
          <a:solidFill>
            <a:srgbClr val="B43337">
              <a:alpha val="2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/>
          <p:cNvSpPr>
            <a:spLocks noGrp="1"/>
          </p:cNvSpPr>
          <p:nvPr/>
        </p:nvSpPr>
        <p:spPr>
          <a:xfrm>
            <a:off x="6603365" y="122555"/>
            <a:ext cx="5260340" cy="909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1600" b="1" dirty="0">
                <a:solidFill>
                  <a:srgbClr val="B43337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MODULE 4: </a:t>
            </a:r>
            <a:r>
              <a:rPr lang="en-GB" sz="1600" b="1" kern="0" dirty="0">
                <a:solidFill>
                  <a:srgbClr val="B43337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KEY MESSAGES ON THE PROVISION OF MMS AND COUNSELLING TECHNIQUES</a:t>
            </a:r>
          </a:p>
          <a:p>
            <a:pPr algn="r"/>
            <a:br>
              <a:rPr lang="en-US" sz="1600" dirty="0">
                <a:solidFill>
                  <a:srgbClr val="B43337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600" dirty="0">
              <a:solidFill>
                <a:srgbClr val="B4333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3515" y="191135"/>
            <a:ext cx="3912235" cy="720090"/>
            <a:chOff x="266" y="301"/>
            <a:chExt cx="6161" cy="1134"/>
          </a:xfrm>
        </p:grpSpPr>
        <p:sp>
          <p:nvSpPr>
            <p:cNvPr id="15" name="Text Box 14"/>
            <p:cNvSpPr txBox="1"/>
            <p:nvPr/>
          </p:nvSpPr>
          <p:spPr>
            <a:xfrm>
              <a:off x="1859" y="433"/>
              <a:ext cx="456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NATIONAL TRAINING MANUAL ON MULTIPLE MICRONUTRIENT SUPPLEMENTS (MMS) FOR FRONTLINE HEALTHCARE PROVIDERS IN NIGERIA</a:t>
              </a:r>
            </a:p>
          </p:txBody>
        </p:sp>
        <p:pic>
          <p:nvPicPr>
            <p:cNvPr id="27" name="Picture 26" descr="Coat_of_arms_of_Nigeria.sv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" y="373"/>
              <a:ext cx="1164" cy="99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667" y="301"/>
              <a:ext cx="7" cy="1135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0" name="Text Box 9"/>
          <p:cNvSpPr txBox="1"/>
          <p:nvPr/>
        </p:nvSpPr>
        <p:spPr>
          <a:xfrm>
            <a:off x="5782945" y="675005"/>
            <a:ext cx="6096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Screening for Anaemia to Determine Treatment Options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73150" y="2576830"/>
            <a:ext cx="8910320" cy="259842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300" b="1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GATHER: G</a:t>
            </a:r>
            <a:r>
              <a:rPr lang="en-US" sz="23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reet, </a:t>
            </a:r>
            <a:r>
              <a:rPr lang="en-US" sz="2300" b="1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A</a:t>
            </a:r>
            <a:r>
              <a:rPr lang="en-US" sz="23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sk, </a:t>
            </a:r>
            <a:r>
              <a:rPr lang="en-US" sz="2300" b="1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T</a:t>
            </a:r>
            <a:r>
              <a:rPr lang="en-US" sz="23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ell, </a:t>
            </a:r>
            <a:r>
              <a:rPr lang="en-US" sz="2300" b="1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H</a:t>
            </a:r>
            <a:r>
              <a:rPr lang="en-US" sz="23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elp, </a:t>
            </a:r>
            <a:r>
              <a:rPr lang="en-US" sz="2300" b="1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E</a:t>
            </a:r>
            <a:r>
              <a:rPr lang="en-US" sz="23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xplain, </a:t>
            </a:r>
            <a:r>
              <a:rPr lang="en-US" sz="2300" b="1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R</a:t>
            </a:r>
            <a:r>
              <a:rPr lang="en-US" sz="23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eturn</a:t>
            </a:r>
          </a:p>
          <a:p>
            <a:pPr algn="just">
              <a:lnSpc>
                <a:spcPct val="100000"/>
              </a:lnSpc>
            </a:pPr>
            <a:r>
              <a:rPr lang="en-US" sz="23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Originally used and effective in family planning programs</a:t>
            </a:r>
          </a:p>
          <a:p>
            <a:pPr algn="just">
              <a:lnSpc>
                <a:spcPct val="100000"/>
              </a:lnSpc>
            </a:pPr>
            <a:r>
              <a:rPr lang="en-US" sz="23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Can also be used to counsel on maternal nutrition and the importance of Multiple Micronutrient Supplementation (MMS)</a:t>
            </a:r>
          </a:p>
        </p:txBody>
      </p:sp>
      <p:sp>
        <p:nvSpPr>
          <p:cNvPr id="4" name="Rectangles 3"/>
          <p:cNvSpPr/>
          <p:nvPr/>
        </p:nvSpPr>
        <p:spPr>
          <a:xfrm>
            <a:off x="-6350" y="-16510"/>
            <a:ext cx="12220575" cy="1097915"/>
          </a:xfrm>
          <a:prstGeom prst="rect">
            <a:avLst/>
          </a:prstGeom>
          <a:solidFill>
            <a:srgbClr val="B43337">
              <a:alpha val="2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/>
          <p:cNvSpPr>
            <a:spLocks noGrp="1"/>
          </p:cNvSpPr>
          <p:nvPr/>
        </p:nvSpPr>
        <p:spPr>
          <a:xfrm>
            <a:off x="6603365" y="122555"/>
            <a:ext cx="5260340" cy="909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1600" b="1" dirty="0">
                <a:solidFill>
                  <a:srgbClr val="B43337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MODULE 4: </a:t>
            </a:r>
            <a:r>
              <a:rPr lang="en-GB" sz="1600" b="1" kern="0" dirty="0">
                <a:solidFill>
                  <a:srgbClr val="B43337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KEY MESSAGES ON THE PROVISION OF MMS AND COUNSELLING TECHNIQUES</a:t>
            </a:r>
          </a:p>
          <a:p>
            <a:pPr algn="r"/>
            <a:br>
              <a:rPr lang="en-US" sz="1600" dirty="0">
                <a:solidFill>
                  <a:srgbClr val="B43337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600" dirty="0">
              <a:solidFill>
                <a:srgbClr val="B4333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3515" y="191135"/>
            <a:ext cx="3912235" cy="720090"/>
            <a:chOff x="266" y="301"/>
            <a:chExt cx="6161" cy="1134"/>
          </a:xfrm>
        </p:grpSpPr>
        <p:sp>
          <p:nvSpPr>
            <p:cNvPr id="15" name="Text Box 14"/>
            <p:cNvSpPr txBox="1"/>
            <p:nvPr/>
          </p:nvSpPr>
          <p:spPr>
            <a:xfrm>
              <a:off x="1859" y="433"/>
              <a:ext cx="456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NATIONAL TRAINING MANUAL ON MULTIPLE MICRONUTRIENT SUPPLEMENTS (MMS) FOR FRONTLINE HEALTHCARE PROVIDERS IN NIGERIA</a:t>
              </a:r>
            </a:p>
          </p:txBody>
        </p:sp>
        <p:pic>
          <p:nvPicPr>
            <p:cNvPr id="27" name="Picture 26" descr="Coat_of_arms_of_Nigeria.sv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" y="373"/>
              <a:ext cx="1164" cy="99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667" y="301"/>
              <a:ext cx="7" cy="1135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7" name="Freeform 6"/>
          <p:cNvSpPr/>
          <p:nvPr/>
        </p:nvSpPr>
        <p:spPr>
          <a:xfrm flipH="1">
            <a:off x="6902843" y="646568"/>
            <a:ext cx="5311382" cy="987820"/>
          </a:xfrm>
          <a:custGeom>
            <a:avLst/>
            <a:gdLst>
              <a:gd name="connsiteX0" fmla="*/ 0 w 12585"/>
              <a:gd name="connsiteY0" fmla="*/ 0 h 1297"/>
              <a:gd name="connsiteX1" fmla="*/ 11848 w 12585"/>
              <a:gd name="connsiteY1" fmla="*/ 25 h 1297"/>
              <a:gd name="connsiteX2" fmla="*/ 12585 w 12585"/>
              <a:gd name="connsiteY2" fmla="*/ 661 h 1297"/>
              <a:gd name="connsiteX3" fmla="*/ 11848 w 12585"/>
              <a:gd name="connsiteY3" fmla="*/ 1296 h 1297"/>
              <a:gd name="connsiteX4" fmla="*/ 44 w 12585"/>
              <a:gd name="connsiteY4" fmla="*/ 1297 h 1297"/>
              <a:gd name="connsiteX5" fmla="*/ 0 w 12585"/>
              <a:gd name="connsiteY5" fmla="*/ 0 h 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65" h="1556">
                <a:moveTo>
                  <a:pt x="0" y="0"/>
                </a:moveTo>
                <a:lnTo>
                  <a:pt x="7516" y="17"/>
                </a:lnTo>
                <a:lnTo>
                  <a:pt x="7539" y="16"/>
                </a:lnTo>
                <a:cubicBezTo>
                  <a:pt x="8004" y="4"/>
                  <a:pt x="8375" y="430"/>
                  <a:pt x="8364" y="768"/>
                </a:cubicBezTo>
                <a:lnTo>
                  <a:pt x="8364" y="787"/>
                </a:lnTo>
                <a:lnTo>
                  <a:pt x="8364" y="807"/>
                </a:lnTo>
                <a:cubicBezTo>
                  <a:pt x="8379" y="1228"/>
                  <a:pt x="7910" y="1565"/>
                  <a:pt x="7537" y="1555"/>
                </a:cubicBezTo>
                <a:lnTo>
                  <a:pt x="7516" y="1555"/>
                </a:lnTo>
                <a:lnTo>
                  <a:pt x="0" y="1556"/>
                </a:lnTo>
                <a:lnTo>
                  <a:pt x="0" y="0"/>
                </a:lnTo>
                <a:close/>
              </a:path>
            </a:pathLst>
          </a:custGeom>
          <a:solidFill>
            <a:srgbClr val="B4333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7052310" y="688975"/>
            <a:ext cx="4826635" cy="10769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The GATHER Approach </a:t>
            </a:r>
          </a:p>
          <a:p>
            <a:pPr indent="0"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to Counselling</a:t>
            </a:r>
            <a:br>
              <a:rPr lang="en-US" sz="3000" b="1" kern="0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</a:br>
            <a:endParaRPr lang="en-US" sz="3000" b="1" kern="0" dirty="0">
              <a:solidFill>
                <a:schemeClr val="bg1"/>
              </a:solidFill>
              <a:latin typeface="Alright Sans" panose="00000400000000000000" charset="0"/>
              <a:ea typeface="Cambria" panose="02040503050406030204" pitchFamily="18" charset="0"/>
              <a:cs typeface="Alright Sans" panose="00000400000000000000" charset="0"/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319020" y="3209925"/>
            <a:ext cx="8415655" cy="228917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200" b="1" u="sng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G</a:t>
            </a:r>
            <a:r>
              <a:rPr lang="en-US" sz="2200" b="1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REET</a:t>
            </a:r>
            <a:r>
              <a:rPr lang="en-US" sz="22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 the pregnant woman and invite her to sit down</a:t>
            </a:r>
          </a:p>
          <a:p>
            <a:pPr algn="just">
              <a:lnSpc>
                <a:spcPct val="100000"/>
              </a:lnSpc>
            </a:pPr>
            <a:r>
              <a:rPr lang="en-US" sz="22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Exchange pleasantries to create a friendly atmosphere</a:t>
            </a:r>
          </a:p>
          <a:p>
            <a:pPr algn="just">
              <a:lnSpc>
                <a:spcPct val="100000"/>
              </a:lnSpc>
            </a:pPr>
            <a:r>
              <a:rPr lang="en-US" sz="22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Discuss her status and well-being since the last visit</a:t>
            </a:r>
          </a:p>
          <a:p>
            <a:pPr algn="just">
              <a:lnSpc>
                <a:spcPct val="100000"/>
              </a:lnSpc>
            </a:pPr>
            <a:r>
              <a:rPr lang="en-US" sz="22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Inquire about her pregnancy progress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97685" y="2152650"/>
            <a:ext cx="2995295" cy="800735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B4333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71270" y="1962785"/>
            <a:ext cx="1180465" cy="1180465"/>
          </a:xfrm>
          <a:prstGeom prst="ellipse">
            <a:avLst/>
          </a:prstGeom>
          <a:solidFill>
            <a:srgbClr val="B4333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2273300" y="2228850"/>
            <a:ext cx="2258695" cy="815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B43337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GREET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292860" y="2046605"/>
            <a:ext cx="1082675" cy="815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6000" b="1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G</a:t>
            </a:r>
          </a:p>
        </p:txBody>
      </p:sp>
      <p:sp>
        <p:nvSpPr>
          <p:cNvPr id="7" name="Rectangles 6"/>
          <p:cNvSpPr/>
          <p:nvPr/>
        </p:nvSpPr>
        <p:spPr>
          <a:xfrm>
            <a:off x="-6350" y="-16510"/>
            <a:ext cx="12220575" cy="1097915"/>
          </a:xfrm>
          <a:prstGeom prst="rect">
            <a:avLst/>
          </a:prstGeom>
          <a:solidFill>
            <a:srgbClr val="B43337">
              <a:alpha val="2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/>
          <p:cNvSpPr>
            <a:spLocks noGrp="1"/>
          </p:cNvSpPr>
          <p:nvPr/>
        </p:nvSpPr>
        <p:spPr>
          <a:xfrm>
            <a:off x="6603365" y="122555"/>
            <a:ext cx="5260340" cy="909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1600" b="1" dirty="0">
                <a:solidFill>
                  <a:srgbClr val="B43337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MODULE 4: </a:t>
            </a:r>
            <a:r>
              <a:rPr lang="en-GB" sz="1600" b="1" kern="0" dirty="0">
                <a:solidFill>
                  <a:srgbClr val="B43337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KEY MESSAGES ON THE PROVISION OF MMS AND COUNSELLING TECHNIQUES</a:t>
            </a:r>
          </a:p>
          <a:p>
            <a:pPr algn="r"/>
            <a:br>
              <a:rPr lang="en-US" sz="1600" dirty="0">
                <a:solidFill>
                  <a:srgbClr val="B43337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600" dirty="0">
              <a:solidFill>
                <a:srgbClr val="B4333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3515" y="191135"/>
            <a:ext cx="3912235" cy="720090"/>
            <a:chOff x="266" y="301"/>
            <a:chExt cx="6161" cy="1134"/>
          </a:xfrm>
        </p:grpSpPr>
        <p:sp>
          <p:nvSpPr>
            <p:cNvPr id="15" name="Text Box 14"/>
            <p:cNvSpPr txBox="1"/>
            <p:nvPr/>
          </p:nvSpPr>
          <p:spPr>
            <a:xfrm>
              <a:off x="1859" y="433"/>
              <a:ext cx="456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NATIONAL TRAINING MANUAL ON MULTIPLE MICRONUTRIENT SUPPLEMENTS (MMS) FOR FRONTLINE HEALTHCARE PROVIDERS IN NIGERIA</a:t>
              </a:r>
            </a:p>
          </p:txBody>
        </p:sp>
        <p:pic>
          <p:nvPicPr>
            <p:cNvPr id="27" name="Picture 26" descr="Coat_of_arms_of_Nigeria.sv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" y="373"/>
              <a:ext cx="1164" cy="99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667" y="301"/>
              <a:ext cx="7" cy="1135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0" name="Freeform 9"/>
          <p:cNvSpPr/>
          <p:nvPr/>
        </p:nvSpPr>
        <p:spPr>
          <a:xfrm flipH="1">
            <a:off x="6902843" y="646568"/>
            <a:ext cx="5311382" cy="987820"/>
          </a:xfrm>
          <a:custGeom>
            <a:avLst/>
            <a:gdLst>
              <a:gd name="connsiteX0" fmla="*/ 0 w 12585"/>
              <a:gd name="connsiteY0" fmla="*/ 0 h 1297"/>
              <a:gd name="connsiteX1" fmla="*/ 11848 w 12585"/>
              <a:gd name="connsiteY1" fmla="*/ 25 h 1297"/>
              <a:gd name="connsiteX2" fmla="*/ 12585 w 12585"/>
              <a:gd name="connsiteY2" fmla="*/ 661 h 1297"/>
              <a:gd name="connsiteX3" fmla="*/ 11848 w 12585"/>
              <a:gd name="connsiteY3" fmla="*/ 1296 h 1297"/>
              <a:gd name="connsiteX4" fmla="*/ 44 w 12585"/>
              <a:gd name="connsiteY4" fmla="*/ 1297 h 1297"/>
              <a:gd name="connsiteX5" fmla="*/ 0 w 12585"/>
              <a:gd name="connsiteY5" fmla="*/ 0 h 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65" h="1556">
                <a:moveTo>
                  <a:pt x="0" y="0"/>
                </a:moveTo>
                <a:lnTo>
                  <a:pt x="7516" y="17"/>
                </a:lnTo>
                <a:lnTo>
                  <a:pt x="7539" y="16"/>
                </a:lnTo>
                <a:cubicBezTo>
                  <a:pt x="8004" y="4"/>
                  <a:pt x="8375" y="430"/>
                  <a:pt x="8364" y="768"/>
                </a:cubicBezTo>
                <a:lnTo>
                  <a:pt x="8364" y="787"/>
                </a:lnTo>
                <a:lnTo>
                  <a:pt x="8364" y="807"/>
                </a:lnTo>
                <a:cubicBezTo>
                  <a:pt x="8379" y="1228"/>
                  <a:pt x="7910" y="1565"/>
                  <a:pt x="7537" y="1555"/>
                </a:cubicBezTo>
                <a:lnTo>
                  <a:pt x="7516" y="1555"/>
                </a:lnTo>
                <a:lnTo>
                  <a:pt x="0" y="1556"/>
                </a:lnTo>
                <a:lnTo>
                  <a:pt x="0" y="0"/>
                </a:lnTo>
                <a:close/>
              </a:path>
            </a:pathLst>
          </a:custGeom>
          <a:solidFill>
            <a:srgbClr val="B4333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7052310" y="688975"/>
            <a:ext cx="4826635" cy="10769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The GATHER Approach </a:t>
            </a:r>
          </a:p>
          <a:p>
            <a:pPr indent="0"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to Counselling</a:t>
            </a:r>
            <a:br>
              <a:rPr lang="en-US" sz="3000" b="1" kern="0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</a:br>
            <a:endParaRPr lang="en-US" sz="3000" b="1" kern="0" dirty="0">
              <a:solidFill>
                <a:schemeClr val="bg1"/>
              </a:solidFill>
              <a:latin typeface="Alright Sans" panose="00000400000000000000" charset="0"/>
              <a:ea typeface="Cambria" panose="02040503050406030204" pitchFamily="18" charset="0"/>
              <a:cs typeface="Alright Sans" panose="00000400000000000000" charset="0"/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357755" y="3143250"/>
            <a:ext cx="8798560" cy="317246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200" b="1" u="sng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A</a:t>
            </a:r>
            <a:r>
              <a:rPr lang="en-US" sz="2200" b="1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SK </a:t>
            </a:r>
            <a:r>
              <a:rPr lang="en-US" sz="22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about her feelings regarding her nutrition and health status</a:t>
            </a:r>
          </a:p>
          <a:p>
            <a:pPr algn="just">
              <a:lnSpc>
                <a:spcPct val="100000"/>
              </a:lnSpc>
            </a:pPr>
            <a:r>
              <a:rPr lang="en-US" sz="22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Inquire about symptoms, nutrition problems, and concerns</a:t>
            </a:r>
          </a:p>
          <a:p>
            <a:pPr algn="just">
              <a:lnSpc>
                <a:spcPct val="100000"/>
              </a:lnSpc>
            </a:pPr>
            <a:r>
              <a:rPr lang="en-US" sz="22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Conduct or review a nutrition assessment (weight, biochemical, dietary, clinical)</a:t>
            </a:r>
          </a:p>
          <a:p>
            <a:pPr algn="just">
              <a:lnSpc>
                <a:spcPct val="100000"/>
              </a:lnSpc>
            </a:pPr>
            <a:r>
              <a:rPr lang="en-US" sz="22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Identify her nutritional needs (e.g., weight gain, MMS adherence, healthy diet)</a:t>
            </a:r>
          </a:p>
          <a:p>
            <a:pPr algn="just">
              <a:lnSpc>
                <a:spcPct val="100000"/>
              </a:lnSpc>
            </a:pPr>
            <a:r>
              <a:rPr lang="en-US" sz="22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Discuss actions she has taken to address identified problems</a:t>
            </a:r>
          </a:p>
          <a:p>
            <a:pPr algn="just">
              <a:lnSpc>
                <a:spcPct val="200000"/>
              </a:lnSpc>
            </a:pPr>
            <a:endParaRPr lang="en-US" sz="2200" dirty="0">
              <a:latin typeface="Alright Sans" panose="00000400000000000000" charset="0"/>
              <a:ea typeface="Cambria" panose="02040503050406030204" pitchFamily="18" charset="0"/>
              <a:cs typeface="Alright Sans" panose="00000400000000000000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31340" y="2152650"/>
            <a:ext cx="2336800" cy="80073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80" h="1261">
                <a:moveTo>
                  <a:pt x="0" y="0"/>
                </a:moveTo>
                <a:lnTo>
                  <a:pt x="3050" y="0"/>
                </a:lnTo>
                <a:cubicBezTo>
                  <a:pt x="3403" y="-11"/>
                  <a:pt x="3689" y="313"/>
                  <a:pt x="3680" y="631"/>
                </a:cubicBezTo>
                <a:cubicBezTo>
                  <a:pt x="3691" y="984"/>
                  <a:pt x="3367" y="1270"/>
                  <a:pt x="3050" y="1261"/>
                </a:cubicBezTo>
                <a:lnTo>
                  <a:pt x="0" y="1261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B4333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71270" y="1962785"/>
            <a:ext cx="1180465" cy="1180465"/>
          </a:xfrm>
          <a:prstGeom prst="ellipse">
            <a:avLst/>
          </a:prstGeom>
          <a:solidFill>
            <a:srgbClr val="B4333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2075180" y="2228850"/>
            <a:ext cx="2258695" cy="815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B43337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ASK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292860" y="2046605"/>
            <a:ext cx="1082675" cy="815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6000" b="1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A</a:t>
            </a:r>
          </a:p>
        </p:txBody>
      </p:sp>
      <p:sp>
        <p:nvSpPr>
          <p:cNvPr id="10" name="Rectangles 9"/>
          <p:cNvSpPr/>
          <p:nvPr/>
        </p:nvSpPr>
        <p:spPr>
          <a:xfrm>
            <a:off x="-6350" y="-16510"/>
            <a:ext cx="12220575" cy="1097915"/>
          </a:xfrm>
          <a:prstGeom prst="rect">
            <a:avLst/>
          </a:prstGeom>
          <a:solidFill>
            <a:srgbClr val="B43337">
              <a:alpha val="2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/>
          <p:cNvSpPr>
            <a:spLocks noGrp="1"/>
          </p:cNvSpPr>
          <p:nvPr/>
        </p:nvSpPr>
        <p:spPr>
          <a:xfrm>
            <a:off x="6603365" y="122555"/>
            <a:ext cx="5260340" cy="909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1600" b="1" dirty="0">
                <a:solidFill>
                  <a:srgbClr val="B43337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MODULE 4: </a:t>
            </a:r>
            <a:r>
              <a:rPr lang="en-GB" sz="1600" b="1" kern="0" dirty="0">
                <a:solidFill>
                  <a:srgbClr val="B43337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KEY MESSAGES ON THE PROVISION OF MMS AND COUNSELLING TECHNIQUES</a:t>
            </a:r>
          </a:p>
          <a:p>
            <a:pPr algn="r"/>
            <a:br>
              <a:rPr lang="en-US" sz="1600" dirty="0">
                <a:solidFill>
                  <a:srgbClr val="B43337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600" dirty="0">
              <a:solidFill>
                <a:srgbClr val="B4333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3515" y="191135"/>
            <a:ext cx="3912235" cy="720090"/>
            <a:chOff x="266" y="301"/>
            <a:chExt cx="6161" cy="1134"/>
          </a:xfrm>
        </p:grpSpPr>
        <p:sp>
          <p:nvSpPr>
            <p:cNvPr id="15" name="Text Box 14"/>
            <p:cNvSpPr txBox="1"/>
            <p:nvPr/>
          </p:nvSpPr>
          <p:spPr>
            <a:xfrm>
              <a:off x="1859" y="433"/>
              <a:ext cx="456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NATIONAL TRAINING MANUAL ON MULTIPLE MICRONUTRIENT SUPPLEMENTS (MMS) FOR FRONTLINE HEALTHCARE PROVIDERS IN NIGERIA</a:t>
              </a:r>
            </a:p>
          </p:txBody>
        </p:sp>
        <p:pic>
          <p:nvPicPr>
            <p:cNvPr id="27" name="Picture 26" descr="Coat_of_arms_of_Nigeria.sv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" y="373"/>
              <a:ext cx="1164" cy="99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667" y="301"/>
              <a:ext cx="7" cy="1135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2" name="Freeform 11"/>
          <p:cNvSpPr/>
          <p:nvPr/>
        </p:nvSpPr>
        <p:spPr>
          <a:xfrm flipH="1">
            <a:off x="6902843" y="646568"/>
            <a:ext cx="5311382" cy="987820"/>
          </a:xfrm>
          <a:custGeom>
            <a:avLst/>
            <a:gdLst>
              <a:gd name="connsiteX0" fmla="*/ 0 w 12585"/>
              <a:gd name="connsiteY0" fmla="*/ 0 h 1297"/>
              <a:gd name="connsiteX1" fmla="*/ 11848 w 12585"/>
              <a:gd name="connsiteY1" fmla="*/ 25 h 1297"/>
              <a:gd name="connsiteX2" fmla="*/ 12585 w 12585"/>
              <a:gd name="connsiteY2" fmla="*/ 661 h 1297"/>
              <a:gd name="connsiteX3" fmla="*/ 11848 w 12585"/>
              <a:gd name="connsiteY3" fmla="*/ 1296 h 1297"/>
              <a:gd name="connsiteX4" fmla="*/ 44 w 12585"/>
              <a:gd name="connsiteY4" fmla="*/ 1297 h 1297"/>
              <a:gd name="connsiteX5" fmla="*/ 0 w 12585"/>
              <a:gd name="connsiteY5" fmla="*/ 0 h 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65" h="1556">
                <a:moveTo>
                  <a:pt x="0" y="0"/>
                </a:moveTo>
                <a:lnTo>
                  <a:pt x="7516" y="17"/>
                </a:lnTo>
                <a:lnTo>
                  <a:pt x="7539" y="16"/>
                </a:lnTo>
                <a:cubicBezTo>
                  <a:pt x="8004" y="4"/>
                  <a:pt x="8375" y="430"/>
                  <a:pt x="8364" y="768"/>
                </a:cubicBezTo>
                <a:lnTo>
                  <a:pt x="8364" y="787"/>
                </a:lnTo>
                <a:lnTo>
                  <a:pt x="8364" y="807"/>
                </a:lnTo>
                <a:cubicBezTo>
                  <a:pt x="8379" y="1228"/>
                  <a:pt x="7910" y="1565"/>
                  <a:pt x="7537" y="1555"/>
                </a:cubicBezTo>
                <a:lnTo>
                  <a:pt x="7516" y="1555"/>
                </a:lnTo>
                <a:lnTo>
                  <a:pt x="0" y="1556"/>
                </a:lnTo>
                <a:lnTo>
                  <a:pt x="0" y="0"/>
                </a:lnTo>
                <a:close/>
              </a:path>
            </a:pathLst>
          </a:custGeom>
          <a:solidFill>
            <a:srgbClr val="B4333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7052310" y="688975"/>
            <a:ext cx="4826635" cy="10769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The GATHER Approach </a:t>
            </a:r>
          </a:p>
          <a:p>
            <a:pPr indent="0"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to Counselling</a:t>
            </a:r>
            <a:br>
              <a:rPr lang="en-US" sz="3000" b="1" kern="0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</a:br>
            <a:endParaRPr lang="en-US" sz="3000" b="1" kern="0" dirty="0">
              <a:solidFill>
                <a:schemeClr val="bg1"/>
              </a:solidFill>
              <a:latin typeface="Alright Sans" panose="00000400000000000000" charset="0"/>
              <a:ea typeface="Cambria" panose="02040503050406030204" pitchFamily="18" charset="0"/>
              <a:cs typeface="Alright Sans" panose="00000400000000000000" charset="0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930" y="2210435"/>
            <a:ext cx="9740900" cy="3272790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300" b="1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At the end of this module, you should be able to explain:</a:t>
            </a:r>
          </a:p>
          <a:p>
            <a:pPr marL="0" indent="0" algn="l">
              <a:lnSpc>
                <a:spcPct val="100000"/>
              </a:lnSpc>
              <a:buNone/>
            </a:pPr>
            <a:endParaRPr lang="en-US" sz="2300" b="1" dirty="0">
              <a:latin typeface="Alright Sans" panose="00000400000000000000" charset="0"/>
              <a:ea typeface="Cambria" panose="02040503050406030204" pitchFamily="18" charset="0"/>
              <a:cs typeface="Alright Sans" panose="00000400000000000000" charset="0"/>
            </a:endParaRPr>
          </a:p>
          <a:p>
            <a:pPr algn="l">
              <a:lnSpc>
                <a:spcPct val="100000"/>
              </a:lnSpc>
            </a:pPr>
            <a:r>
              <a:rPr lang="en-US" sz="23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Delivery Platform and Target Beneficiaries for MMS</a:t>
            </a:r>
          </a:p>
          <a:p>
            <a:pPr algn="l">
              <a:lnSpc>
                <a:spcPct val="100000"/>
              </a:lnSpc>
            </a:pPr>
            <a:r>
              <a:rPr lang="en-US" sz="23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MMS use and dosage</a:t>
            </a:r>
          </a:p>
          <a:p>
            <a:pPr algn="l">
              <a:lnSpc>
                <a:spcPct val="100000"/>
              </a:lnSpc>
            </a:pPr>
            <a:r>
              <a:rPr lang="en-US" sz="23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MMS compliance</a:t>
            </a:r>
          </a:p>
          <a:p>
            <a:pPr algn="l">
              <a:lnSpc>
                <a:spcPct val="100000"/>
              </a:lnSpc>
            </a:pPr>
            <a:r>
              <a:rPr lang="en-US" sz="23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Possible side effects of MMS and how to manage the side effects</a:t>
            </a:r>
          </a:p>
          <a:p>
            <a:pPr algn="l">
              <a:lnSpc>
                <a:spcPct val="100000"/>
              </a:lnSpc>
            </a:pPr>
            <a:r>
              <a:rPr lang="en-US" sz="23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Treatment of anaemia in pregnancy</a:t>
            </a:r>
          </a:p>
          <a:p>
            <a:pPr algn="l">
              <a:lnSpc>
                <a:spcPct val="100000"/>
              </a:lnSpc>
            </a:pPr>
            <a:r>
              <a:rPr lang="en-US" sz="23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The best effective counselling practices</a:t>
            </a:r>
          </a:p>
          <a:p>
            <a:pPr algn="l">
              <a:lnSpc>
                <a:spcPct val="200000"/>
              </a:lnSpc>
            </a:pPr>
            <a:endParaRPr lang="en-US" sz="2300" dirty="0">
              <a:latin typeface="Alright Sans" panose="00000400000000000000" charset="0"/>
              <a:cs typeface="Alright Sans" panose="00000400000000000000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-6350" y="-16510"/>
            <a:ext cx="12220575" cy="1097915"/>
          </a:xfrm>
          <a:prstGeom prst="rect">
            <a:avLst/>
          </a:prstGeom>
          <a:solidFill>
            <a:srgbClr val="B43337">
              <a:alpha val="2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/>
          <p:cNvSpPr>
            <a:spLocks noGrp="1"/>
          </p:cNvSpPr>
          <p:nvPr/>
        </p:nvSpPr>
        <p:spPr>
          <a:xfrm>
            <a:off x="6603365" y="122555"/>
            <a:ext cx="5260340" cy="909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1600" b="1" dirty="0">
                <a:solidFill>
                  <a:srgbClr val="B43337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MODULE 4: </a:t>
            </a:r>
            <a:r>
              <a:rPr lang="en-GB" sz="1600" b="1" kern="0" dirty="0">
                <a:solidFill>
                  <a:srgbClr val="B43337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KEY MESSAGES ON THE PROVISION OF MMS AND COUNSELLING TECHNIQUES</a:t>
            </a:r>
          </a:p>
          <a:p>
            <a:pPr algn="r"/>
            <a:br>
              <a:rPr lang="en-US" sz="1600" dirty="0">
                <a:solidFill>
                  <a:srgbClr val="B43337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600" dirty="0">
              <a:solidFill>
                <a:srgbClr val="B4333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3515" y="191135"/>
            <a:ext cx="3912235" cy="720090"/>
            <a:chOff x="266" y="301"/>
            <a:chExt cx="6161" cy="1134"/>
          </a:xfrm>
        </p:grpSpPr>
        <p:sp>
          <p:nvSpPr>
            <p:cNvPr id="15" name="Text Box 14"/>
            <p:cNvSpPr txBox="1"/>
            <p:nvPr/>
          </p:nvSpPr>
          <p:spPr>
            <a:xfrm>
              <a:off x="1859" y="433"/>
              <a:ext cx="456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NATIONAL TRAINING MANUAL ON MULTIPLE MICRONUTRIENT SUPPLEMENTS (MMS) FOR FRONTLINE HEALTHCARE PROVIDERS IN NIGERIA</a:t>
              </a:r>
            </a:p>
          </p:txBody>
        </p:sp>
        <p:pic>
          <p:nvPicPr>
            <p:cNvPr id="27" name="Picture 26" descr="Coat_of_arms_of_Nigeria.sv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" y="373"/>
              <a:ext cx="1164" cy="99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667" y="301"/>
              <a:ext cx="7" cy="1135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2" name="Freeform 11"/>
          <p:cNvSpPr/>
          <p:nvPr/>
        </p:nvSpPr>
        <p:spPr>
          <a:xfrm flipH="1">
            <a:off x="7779694" y="644531"/>
            <a:ext cx="4434531" cy="816869"/>
          </a:xfrm>
          <a:custGeom>
            <a:avLst/>
            <a:gdLst>
              <a:gd name="connsiteX0" fmla="*/ 0 w 12585"/>
              <a:gd name="connsiteY0" fmla="*/ 0 h 1297"/>
              <a:gd name="connsiteX1" fmla="*/ 11848 w 12585"/>
              <a:gd name="connsiteY1" fmla="*/ 25 h 1297"/>
              <a:gd name="connsiteX2" fmla="*/ 12585 w 12585"/>
              <a:gd name="connsiteY2" fmla="*/ 661 h 1297"/>
              <a:gd name="connsiteX3" fmla="*/ 11848 w 12585"/>
              <a:gd name="connsiteY3" fmla="*/ 1296 h 1297"/>
              <a:gd name="connsiteX4" fmla="*/ 44 w 12585"/>
              <a:gd name="connsiteY4" fmla="*/ 1297 h 1297"/>
              <a:gd name="connsiteX5" fmla="*/ 0 w 12585"/>
              <a:gd name="connsiteY5" fmla="*/ 0 h 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84" h="1287">
                <a:moveTo>
                  <a:pt x="0" y="0"/>
                </a:moveTo>
                <a:lnTo>
                  <a:pt x="6321" y="15"/>
                </a:lnTo>
                <a:lnTo>
                  <a:pt x="6339" y="15"/>
                </a:lnTo>
                <a:lnTo>
                  <a:pt x="6356" y="15"/>
                </a:lnTo>
                <a:cubicBezTo>
                  <a:pt x="6712" y="6"/>
                  <a:pt x="6992" y="378"/>
                  <a:pt x="6983" y="623"/>
                </a:cubicBezTo>
                <a:lnTo>
                  <a:pt x="6983" y="636"/>
                </a:lnTo>
                <a:lnTo>
                  <a:pt x="6983" y="668"/>
                </a:lnTo>
                <a:lnTo>
                  <a:pt x="6984" y="685"/>
                </a:lnTo>
                <a:cubicBezTo>
                  <a:pt x="6992" y="1025"/>
                  <a:pt x="6605" y="1295"/>
                  <a:pt x="6351" y="1286"/>
                </a:cubicBezTo>
                <a:lnTo>
                  <a:pt x="6337" y="1286"/>
                </a:lnTo>
                <a:lnTo>
                  <a:pt x="0" y="1286"/>
                </a:lnTo>
                <a:lnTo>
                  <a:pt x="0" y="0"/>
                </a:lnTo>
                <a:close/>
              </a:path>
            </a:pathLst>
          </a:custGeom>
          <a:solidFill>
            <a:srgbClr val="B4333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2"/>
          <p:cNvSpPr>
            <a:spLocks noGrp="1"/>
          </p:cNvSpPr>
          <p:nvPr/>
        </p:nvSpPr>
        <p:spPr>
          <a:xfrm>
            <a:off x="7776845" y="717550"/>
            <a:ext cx="4354830" cy="1284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Learning Objectives</a:t>
            </a:r>
            <a:br>
              <a:rPr lang="en-US" b="1" dirty="0">
                <a:latin typeface="Alright Sans" panose="00000400000000000000" charset="0"/>
                <a:cs typeface="Alright Sans" panose="00000400000000000000" charset="0"/>
              </a:rPr>
            </a:br>
            <a:endParaRPr lang="en-US" b="1" dirty="0">
              <a:latin typeface="Alright Sans" panose="00000400000000000000" charset="0"/>
              <a:cs typeface="Alright Sans" panose="00000400000000000000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87270" y="3145790"/>
            <a:ext cx="8286115" cy="286131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Aft>
                <a:spcPts val="0"/>
              </a:spcAft>
            </a:pPr>
            <a:r>
              <a:rPr lang="en-US" sz="2200" b="1" u="sng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T</a:t>
            </a:r>
            <a:r>
              <a:rPr lang="en-US" sz="2200" b="1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ELL</a:t>
            </a:r>
            <a:r>
              <a:rPr lang="en-US" sz="22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 the pregnant woman about alternative ways to address her nutrition problems</a:t>
            </a:r>
          </a:p>
          <a:p>
            <a:pPr algn="l">
              <a:lnSpc>
                <a:spcPct val="110000"/>
              </a:lnSpc>
              <a:spcAft>
                <a:spcPts val="0"/>
              </a:spcAft>
            </a:pPr>
            <a:r>
              <a:rPr lang="en-US" sz="22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Use the key messages in this module to guide the session</a:t>
            </a:r>
          </a:p>
          <a:p>
            <a:pPr algn="l">
              <a:lnSpc>
                <a:spcPct val="110000"/>
              </a:lnSpc>
              <a:spcAft>
                <a:spcPts val="0"/>
              </a:spcAft>
            </a:pPr>
            <a:r>
              <a:rPr lang="en-US" sz="22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Help the pregnant woman set specific, measurable, achievable, realistic, and time-bound (SMART) goals to address the problems</a:t>
            </a:r>
          </a:p>
          <a:p>
            <a:pPr marL="0" indent="0" algn="l">
              <a:lnSpc>
                <a:spcPct val="100000"/>
              </a:lnSpc>
              <a:buNone/>
            </a:pPr>
            <a:endParaRPr lang="en-US" sz="2200" dirty="0">
              <a:latin typeface="Alright Sans" panose="00000400000000000000" charset="0"/>
              <a:ea typeface="Cambria" panose="02040503050406030204" pitchFamily="18" charset="0"/>
              <a:cs typeface="Alright Sans" panose="00000400000000000000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014220" y="2152650"/>
            <a:ext cx="2336800" cy="80073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80" h="1261">
                <a:moveTo>
                  <a:pt x="0" y="0"/>
                </a:moveTo>
                <a:lnTo>
                  <a:pt x="3050" y="0"/>
                </a:lnTo>
                <a:cubicBezTo>
                  <a:pt x="3403" y="-11"/>
                  <a:pt x="3689" y="313"/>
                  <a:pt x="3680" y="631"/>
                </a:cubicBezTo>
                <a:cubicBezTo>
                  <a:pt x="3691" y="984"/>
                  <a:pt x="3367" y="1270"/>
                  <a:pt x="3050" y="1261"/>
                </a:cubicBezTo>
                <a:lnTo>
                  <a:pt x="0" y="1261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B4333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71270" y="1962785"/>
            <a:ext cx="1180465" cy="1180465"/>
          </a:xfrm>
          <a:prstGeom prst="ellipse">
            <a:avLst/>
          </a:prstGeom>
          <a:solidFill>
            <a:srgbClr val="B4333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2075180" y="2228850"/>
            <a:ext cx="2258695" cy="815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B43337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TELL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292860" y="2046605"/>
            <a:ext cx="1082675" cy="815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6000" b="1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T</a:t>
            </a:r>
          </a:p>
        </p:txBody>
      </p:sp>
      <p:sp>
        <p:nvSpPr>
          <p:cNvPr id="7" name="Rectangles 6"/>
          <p:cNvSpPr/>
          <p:nvPr/>
        </p:nvSpPr>
        <p:spPr>
          <a:xfrm>
            <a:off x="-6350" y="-16510"/>
            <a:ext cx="12220575" cy="1097915"/>
          </a:xfrm>
          <a:prstGeom prst="rect">
            <a:avLst/>
          </a:prstGeom>
          <a:solidFill>
            <a:srgbClr val="B43337">
              <a:alpha val="2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/>
          <p:cNvSpPr>
            <a:spLocks noGrp="1"/>
          </p:cNvSpPr>
          <p:nvPr/>
        </p:nvSpPr>
        <p:spPr>
          <a:xfrm>
            <a:off x="6603365" y="122555"/>
            <a:ext cx="5260340" cy="909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1600" b="1" dirty="0">
                <a:solidFill>
                  <a:srgbClr val="B43337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MODULE 4: </a:t>
            </a:r>
            <a:r>
              <a:rPr lang="en-GB" sz="1600" b="1" kern="0" dirty="0">
                <a:solidFill>
                  <a:srgbClr val="B43337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KEY MESSAGES ON THE PROVISION OF MMS AND COUNSELLING TECHNIQUES</a:t>
            </a:r>
          </a:p>
          <a:p>
            <a:pPr algn="r"/>
            <a:br>
              <a:rPr lang="en-US" sz="1600" dirty="0">
                <a:solidFill>
                  <a:srgbClr val="B43337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600" dirty="0">
              <a:solidFill>
                <a:srgbClr val="B4333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3515" y="191135"/>
            <a:ext cx="3912235" cy="720090"/>
            <a:chOff x="266" y="301"/>
            <a:chExt cx="6161" cy="1134"/>
          </a:xfrm>
        </p:grpSpPr>
        <p:sp>
          <p:nvSpPr>
            <p:cNvPr id="15" name="Text Box 14"/>
            <p:cNvSpPr txBox="1"/>
            <p:nvPr/>
          </p:nvSpPr>
          <p:spPr>
            <a:xfrm>
              <a:off x="1859" y="433"/>
              <a:ext cx="456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NATIONAL TRAINING MANUAL ON MULTIPLE MICRONUTRIENT SUPPLEMENTS (MMS) FOR FRONTLINE HEALTHCARE PROVIDERS IN NIGERIA</a:t>
              </a:r>
            </a:p>
          </p:txBody>
        </p:sp>
        <p:pic>
          <p:nvPicPr>
            <p:cNvPr id="27" name="Picture 26" descr="Coat_of_arms_of_Nigeria.sv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" y="373"/>
              <a:ext cx="1164" cy="99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667" y="301"/>
              <a:ext cx="7" cy="1135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1" name="Freeform 10"/>
          <p:cNvSpPr/>
          <p:nvPr/>
        </p:nvSpPr>
        <p:spPr>
          <a:xfrm flipH="1">
            <a:off x="6902843" y="646568"/>
            <a:ext cx="5311382" cy="987820"/>
          </a:xfrm>
          <a:custGeom>
            <a:avLst/>
            <a:gdLst>
              <a:gd name="connsiteX0" fmla="*/ 0 w 12585"/>
              <a:gd name="connsiteY0" fmla="*/ 0 h 1297"/>
              <a:gd name="connsiteX1" fmla="*/ 11848 w 12585"/>
              <a:gd name="connsiteY1" fmla="*/ 25 h 1297"/>
              <a:gd name="connsiteX2" fmla="*/ 12585 w 12585"/>
              <a:gd name="connsiteY2" fmla="*/ 661 h 1297"/>
              <a:gd name="connsiteX3" fmla="*/ 11848 w 12585"/>
              <a:gd name="connsiteY3" fmla="*/ 1296 h 1297"/>
              <a:gd name="connsiteX4" fmla="*/ 44 w 12585"/>
              <a:gd name="connsiteY4" fmla="*/ 1297 h 1297"/>
              <a:gd name="connsiteX5" fmla="*/ 0 w 12585"/>
              <a:gd name="connsiteY5" fmla="*/ 0 h 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65" h="1556">
                <a:moveTo>
                  <a:pt x="0" y="0"/>
                </a:moveTo>
                <a:lnTo>
                  <a:pt x="7516" y="17"/>
                </a:lnTo>
                <a:lnTo>
                  <a:pt x="7539" y="16"/>
                </a:lnTo>
                <a:cubicBezTo>
                  <a:pt x="8004" y="4"/>
                  <a:pt x="8375" y="430"/>
                  <a:pt x="8364" y="768"/>
                </a:cubicBezTo>
                <a:lnTo>
                  <a:pt x="8364" y="787"/>
                </a:lnTo>
                <a:lnTo>
                  <a:pt x="8364" y="807"/>
                </a:lnTo>
                <a:cubicBezTo>
                  <a:pt x="8379" y="1228"/>
                  <a:pt x="7910" y="1565"/>
                  <a:pt x="7537" y="1555"/>
                </a:cubicBezTo>
                <a:lnTo>
                  <a:pt x="7516" y="1555"/>
                </a:lnTo>
                <a:lnTo>
                  <a:pt x="0" y="1556"/>
                </a:lnTo>
                <a:lnTo>
                  <a:pt x="0" y="0"/>
                </a:lnTo>
                <a:close/>
              </a:path>
            </a:pathLst>
          </a:custGeom>
          <a:solidFill>
            <a:srgbClr val="B4333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7052310" y="688975"/>
            <a:ext cx="4826635" cy="10769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The GATHER Approach </a:t>
            </a:r>
          </a:p>
          <a:p>
            <a:pPr indent="0"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to Counselling</a:t>
            </a:r>
            <a:br>
              <a:rPr lang="en-US" sz="3000" b="1" kern="0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</a:br>
            <a:endParaRPr lang="en-US" sz="3000" b="1" kern="0" dirty="0">
              <a:solidFill>
                <a:schemeClr val="bg1"/>
              </a:solidFill>
              <a:latin typeface="Alright Sans" panose="00000400000000000000" charset="0"/>
              <a:ea typeface="Cambria" panose="02040503050406030204" pitchFamily="18" charset="0"/>
              <a:cs typeface="Alright Sans" panose="00000400000000000000" charset="0"/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85365" y="3144520"/>
            <a:ext cx="8101965" cy="2832735"/>
          </a:xfrm>
        </p:spPr>
        <p:txBody>
          <a:bodyPr>
            <a:normAutofit/>
          </a:bodyPr>
          <a:lstStyle/>
          <a:p>
            <a:pPr marL="0" algn="l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2200" b="1" u="sng" dirty="0"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H</a:t>
            </a:r>
            <a:r>
              <a:rPr lang="en-US" sz="2200" b="1" dirty="0"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ELP </a:t>
            </a:r>
            <a:r>
              <a:rPr lang="en-US" sz="2200" dirty="0"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the pregnant woman make informed choices</a:t>
            </a:r>
          </a:p>
          <a:p>
            <a:pPr marL="0" algn="l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2200" dirty="0"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Work with the pregnant woman (accompanied by spouse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rPr lang="en-US" sz="2200" dirty="0"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   or other family members) to find approaches and actions to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rPr lang="en-US" sz="2200" dirty="0"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   reach the goal the pregnant woman has set</a:t>
            </a:r>
          </a:p>
          <a:p>
            <a:pPr marL="0" algn="l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2200" dirty="0"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As much as possible, let the pregnant woman come up with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rPr lang="en-US" sz="2200" dirty="0"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   choices that are practical and relevant to her context</a:t>
            </a:r>
          </a:p>
          <a:p>
            <a:pPr marL="0" indent="0" algn="l">
              <a:lnSpc>
                <a:spcPct val="200000"/>
              </a:lnSpc>
              <a:spcBef>
                <a:spcPts val="0"/>
              </a:spcBef>
              <a:spcAft>
                <a:spcPts val="100"/>
              </a:spcAft>
              <a:buNone/>
            </a:pPr>
            <a:endParaRPr lang="en-US" sz="2200" dirty="0">
              <a:latin typeface="Alright Sans" panose="00000400000000000000" charset="0"/>
              <a:ea typeface="Cambria" panose="02040503050406030204" pitchFamily="18" charset="0"/>
              <a:cs typeface="Alright Sans" panose="00000400000000000000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938020" y="2152650"/>
            <a:ext cx="2336800" cy="80073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80" h="1261">
                <a:moveTo>
                  <a:pt x="0" y="0"/>
                </a:moveTo>
                <a:lnTo>
                  <a:pt x="3050" y="0"/>
                </a:lnTo>
                <a:cubicBezTo>
                  <a:pt x="3403" y="-11"/>
                  <a:pt x="3689" y="313"/>
                  <a:pt x="3680" y="631"/>
                </a:cubicBezTo>
                <a:cubicBezTo>
                  <a:pt x="3691" y="984"/>
                  <a:pt x="3367" y="1270"/>
                  <a:pt x="3050" y="1261"/>
                </a:cubicBezTo>
                <a:lnTo>
                  <a:pt x="0" y="1261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B4333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71270" y="1962785"/>
            <a:ext cx="1180465" cy="1180465"/>
          </a:xfrm>
          <a:prstGeom prst="ellipse">
            <a:avLst/>
          </a:prstGeom>
          <a:solidFill>
            <a:srgbClr val="B4333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2075180" y="2228850"/>
            <a:ext cx="2258695" cy="815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B43337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HELP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292860" y="2046605"/>
            <a:ext cx="1082675" cy="815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6000" b="1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H</a:t>
            </a:r>
          </a:p>
        </p:txBody>
      </p:sp>
      <p:sp>
        <p:nvSpPr>
          <p:cNvPr id="7" name="Rectangles 6"/>
          <p:cNvSpPr/>
          <p:nvPr/>
        </p:nvSpPr>
        <p:spPr>
          <a:xfrm>
            <a:off x="-6350" y="-16510"/>
            <a:ext cx="12220575" cy="1097915"/>
          </a:xfrm>
          <a:prstGeom prst="rect">
            <a:avLst/>
          </a:prstGeom>
          <a:solidFill>
            <a:srgbClr val="B43337">
              <a:alpha val="2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/>
          <p:cNvSpPr>
            <a:spLocks noGrp="1"/>
          </p:cNvSpPr>
          <p:nvPr/>
        </p:nvSpPr>
        <p:spPr>
          <a:xfrm>
            <a:off x="6603365" y="122555"/>
            <a:ext cx="5260340" cy="909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1600" b="1" dirty="0">
                <a:solidFill>
                  <a:srgbClr val="B43337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MODULE 4: </a:t>
            </a:r>
            <a:r>
              <a:rPr lang="en-GB" sz="1600" b="1" kern="0" dirty="0">
                <a:solidFill>
                  <a:srgbClr val="B43337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KEY MESSAGES ON THE PROVISION OF MMS AND COUNSELLING TECHNIQUES</a:t>
            </a:r>
          </a:p>
          <a:p>
            <a:pPr algn="r"/>
            <a:br>
              <a:rPr lang="en-US" sz="1600" dirty="0">
                <a:solidFill>
                  <a:srgbClr val="B43337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600" dirty="0">
              <a:solidFill>
                <a:srgbClr val="B4333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3515" y="191135"/>
            <a:ext cx="3912235" cy="720090"/>
            <a:chOff x="266" y="301"/>
            <a:chExt cx="6161" cy="1134"/>
          </a:xfrm>
        </p:grpSpPr>
        <p:sp>
          <p:nvSpPr>
            <p:cNvPr id="15" name="Text Box 14"/>
            <p:cNvSpPr txBox="1"/>
            <p:nvPr/>
          </p:nvSpPr>
          <p:spPr>
            <a:xfrm>
              <a:off x="1859" y="433"/>
              <a:ext cx="456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NATIONAL TRAINING MANUAL ON MULTIPLE MICRONUTRIENT SUPPLEMENTS (MMS) FOR FRONTLINE HEALTHCARE PROVIDERS IN NIGERIA</a:t>
              </a:r>
            </a:p>
          </p:txBody>
        </p:sp>
        <p:pic>
          <p:nvPicPr>
            <p:cNvPr id="27" name="Picture 26" descr="Coat_of_arms_of_Nigeria.sv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" y="373"/>
              <a:ext cx="1164" cy="99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667" y="301"/>
              <a:ext cx="7" cy="1135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1" name="Freeform 10"/>
          <p:cNvSpPr/>
          <p:nvPr/>
        </p:nvSpPr>
        <p:spPr>
          <a:xfrm flipH="1">
            <a:off x="6902843" y="646568"/>
            <a:ext cx="5311382" cy="987820"/>
          </a:xfrm>
          <a:custGeom>
            <a:avLst/>
            <a:gdLst>
              <a:gd name="connsiteX0" fmla="*/ 0 w 12585"/>
              <a:gd name="connsiteY0" fmla="*/ 0 h 1297"/>
              <a:gd name="connsiteX1" fmla="*/ 11848 w 12585"/>
              <a:gd name="connsiteY1" fmla="*/ 25 h 1297"/>
              <a:gd name="connsiteX2" fmla="*/ 12585 w 12585"/>
              <a:gd name="connsiteY2" fmla="*/ 661 h 1297"/>
              <a:gd name="connsiteX3" fmla="*/ 11848 w 12585"/>
              <a:gd name="connsiteY3" fmla="*/ 1296 h 1297"/>
              <a:gd name="connsiteX4" fmla="*/ 44 w 12585"/>
              <a:gd name="connsiteY4" fmla="*/ 1297 h 1297"/>
              <a:gd name="connsiteX5" fmla="*/ 0 w 12585"/>
              <a:gd name="connsiteY5" fmla="*/ 0 h 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65" h="1556">
                <a:moveTo>
                  <a:pt x="0" y="0"/>
                </a:moveTo>
                <a:lnTo>
                  <a:pt x="7516" y="17"/>
                </a:lnTo>
                <a:lnTo>
                  <a:pt x="7539" y="16"/>
                </a:lnTo>
                <a:cubicBezTo>
                  <a:pt x="8004" y="4"/>
                  <a:pt x="8375" y="430"/>
                  <a:pt x="8364" y="768"/>
                </a:cubicBezTo>
                <a:lnTo>
                  <a:pt x="8364" y="787"/>
                </a:lnTo>
                <a:lnTo>
                  <a:pt x="8364" y="807"/>
                </a:lnTo>
                <a:cubicBezTo>
                  <a:pt x="8379" y="1228"/>
                  <a:pt x="7910" y="1565"/>
                  <a:pt x="7537" y="1555"/>
                </a:cubicBezTo>
                <a:lnTo>
                  <a:pt x="7516" y="1555"/>
                </a:lnTo>
                <a:lnTo>
                  <a:pt x="0" y="1556"/>
                </a:lnTo>
                <a:lnTo>
                  <a:pt x="0" y="0"/>
                </a:lnTo>
                <a:close/>
              </a:path>
            </a:pathLst>
          </a:custGeom>
          <a:solidFill>
            <a:srgbClr val="B4333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7052310" y="688975"/>
            <a:ext cx="4826635" cy="10769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The GATHER Approach </a:t>
            </a:r>
          </a:p>
          <a:p>
            <a:pPr indent="0"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to Counselling</a:t>
            </a:r>
            <a:br>
              <a:rPr lang="en-US" sz="3000" b="1" kern="0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</a:br>
            <a:endParaRPr lang="en-US" sz="3000" b="1" kern="0" dirty="0">
              <a:solidFill>
                <a:schemeClr val="bg1"/>
              </a:solidFill>
              <a:latin typeface="Alright Sans" panose="00000400000000000000" charset="0"/>
              <a:ea typeface="Cambria" panose="02040503050406030204" pitchFamily="18" charset="0"/>
              <a:cs typeface="Alright Sans" panose="00000400000000000000" charset="0"/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359660" y="3116580"/>
            <a:ext cx="8085455" cy="26765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2200" b="1" u="sng" dirty="0">
                <a:effectLst/>
                <a:latin typeface="Alright Sans" panose="00000400000000000000" charset="0"/>
                <a:ea typeface="Gadugi" panose="020B0502040204020203" pitchFamily="34" charset="0"/>
                <a:cs typeface="Alright Sans" panose="00000400000000000000" charset="0"/>
              </a:rPr>
              <a:t>E</a:t>
            </a:r>
            <a:r>
              <a:rPr lang="en-US" sz="2200" b="1" dirty="0">
                <a:effectLst/>
                <a:latin typeface="Alright Sans" panose="00000400000000000000" charset="0"/>
                <a:ea typeface="Gadugi" panose="020B0502040204020203" pitchFamily="34" charset="0"/>
                <a:cs typeface="Alright Sans" panose="00000400000000000000" charset="0"/>
              </a:rPr>
              <a:t>XPLAIN </a:t>
            </a:r>
            <a:r>
              <a:rPr lang="en-US" sz="2200" dirty="0">
                <a:effectLst/>
                <a:latin typeface="Alright Sans" panose="00000400000000000000" charset="0"/>
                <a:ea typeface="Gadugi" panose="020B0502040204020203" pitchFamily="34" charset="0"/>
                <a:cs typeface="Alright Sans" panose="00000400000000000000" charset="0"/>
              </a:rPr>
              <a:t>fully the choices the pregnant woman has made</a:t>
            </a:r>
            <a:endParaRPr lang="en-US" sz="2200" dirty="0">
              <a:latin typeface="Alright Sans" panose="00000400000000000000" charset="0"/>
              <a:ea typeface="Calibri" panose="020F0502020204030204" charset="0"/>
              <a:cs typeface="Alright Sans" panose="00000400000000000000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2200" dirty="0">
                <a:effectLst/>
                <a:latin typeface="Alright Sans" panose="00000400000000000000" charset="0"/>
                <a:ea typeface="Gadugi" panose="020B0502040204020203" pitchFamily="34" charset="0"/>
                <a:cs typeface="Alright Sans" panose="00000400000000000000" charset="0"/>
              </a:rPr>
              <a:t>Discuss barriers to implementing the choices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2200" dirty="0">
                <a:effectLst/>
                <a:latin typeface="Alright Sans" panose="00000400000000000000" charset="0"/>
                <a:ea typeface="Gadugi" panose="020B0502040204020203" pitchFamily="34" charset="0"/>
                <a:cs typeface="Alright Sans" panose="00000400000000000000" charset="0"/>
              </a:rPr>
              <a:t>Ask the pregnant woman to explain the actions, doing demonstrations if necessary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2200" dirty="0">
                <a:effectLst/>
                <a:latin typeface="Alright Sans" panose="00000400000000000000" charset="0"/>
                <a:ea typeface="Gadugi" panose="020B0502040204020203" pitchFamily="34" charset="0"/>
                <a:cs typeface="Alright Sans" panose="00000400000000000000" charset="0"/>
              </a:rPr>
              <a:t>Summarize (or ask the pregnant woman to summarize) what has been agreed and how it will be done</a:t>
            </a:r>
            <a:endParaRPr lang="en-US" sz="2200" dirty="0">
              <a:effectLst/>
              <a:latin typeface="Alright Sans" panose="00000400000000000000" charset="0"/>
              <a:ea typeface="Calibri" panose="020F0502020204030204" charset="0"/>
              <a:cs typeface="Alright Sans" panose="00000400000000000000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endParaRPr lang="en-US" sz="2200" dirty="0">
              <a:latin typeface="Alright Sans" panose="00000400000000000000" charset="0"/>
              <a:ea typeface="Cambria" panose="02040503050406030204" pitchFamily="18" charset="0"/>
              <a:cs typeface="Alright Sans" panose="00000400000000000000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197100" y="2152477"/>
            <a:ext cx="3033568" cy="801039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777" h="1262">
                <a:moveTo>
                  <a:pt x="0" y="0"/>
                </a:moveTo>
                <a:lnTo>
                  <a:pt x="4147" y="0"/>
                </a:lnTo>
                <a:lnTo>
                  <a:pt x="4164" y="0"/>
                </a:lnTo>
                <a:cubicBezTo>
                  <a:pt x="4509" y="-10"/>
                  <a:pt x="4786" y="338"/>
                  <a:pt x="4777" y="616"/>
                </a:cubicBezTo>
                <a:lnTo>
                  <a:pt x="4777" y="631"/>
                </a:lnTo>
                <a:lnTo>
                  <a:pt x="4777" y="648"/>
                </a:lnTo>
                <a:cubicBezTo>
                  <a:pt x="4788" y="993"/>
                  <a:pt x="4439" y="1270"/>
                  <a:pt x="4162" y="1261"/>
                </a:cubicBezTo>
                <a:lnTo>
                  <a:pt x="4147" y="1261"/>
                </a:lnTo>
                <a:lnTo>
                  <a:pt x="0" y="1261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B4333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71270" y="1962785"/>
            <a:ext cx="1180465" cy="1180465"/>
          </a:xfrm>
          <a:prstGeom prst="ellipse">
            <a:avLst/>
          </a:prstGeom>
          <a:solidFill>
            <a:srgbClr val="B4333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2562860" y="2228850"/>
            <a:ext cx="2258695" cy="815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B43337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EXPLAIN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292860" y="2046605"/>
            <a:ext cx="1082675" cy="815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6000" b="1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E</a:t>
            </a:r>
          </a:p>
        </p:txBody>
      </p:sp>
      <p:sp>
        <p:nvSpPr>
          <p:cNvPr id="11" name="Rectangles 10"/>
          <p:cNvSpPr/>
          <p:nvPr/>
        </p:nvSpPr>
        <p:spPr>
          <a:xfrm>
            <a:off x="-6350" y="-16510"/>
            <a:ext cx="12220575" cy="1097915"/>
          </a:xfrm>
          <a:prstGeom prst="rect">
            <a:avLst/>
          </a:prstGeom>
          <a:solidFill>
            <a:srgbClr val="B43337">
              <a:alpha val="2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/>
          <p:cNvSpPr>
            <a:spLocks noGrp="1"/>
          </p:cNvSpPr>
          <p:nvPr/>
        </p:nvSpPr>
        <p:spPr>
          <a:xfrm>
            <a:off x="6603365" y="122555"/>
            <a:ext cx="5260340" cy="909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1600" b="1" dirty="0">
                <a:solidFill>
                  <a:srgbClr val="B43337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MODULE 4: </a:t>
            </a:r>
            <a:r>
              <a:rPr lang="en-GB" sz="1600" b="1" kern="0" dirty="0">
                <a:solidFill>
                  <a:srgbClr val="B43337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KEY MESSAGES ON THE PROVISION OF MMS AND COUNSELLING TECHNIQUES</a:t>
            </a:r>
          </a:p>
          <a:p>
            <a:pPr algn="r"/>
            <a:br>
              <a:rPr lang="en-US" sz="1600" dirty="0">
                <a:solidFill>
                  <a:srgbClr val="B43337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600" dirty="0">
              <a:solidFill>
                <a:srgbClr val="B4333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3515" y="191135"/>
            <a:ext cx="3912235" cy="720090"/>
            <a:chOff x="266" y="301"/>
            <a:chExt cx="6161" cy="1134"/>
          </a:xfrm>
        </p:grpSpPr>
        <p:sp>
          <p:nvSpPr>
            <p:cNvPr id="15" name="Text Box 14"/>
            <p:cNvSpPr txBox="1"/>
            <p:nvPr/>
          </p:nvSpPr>
          <p:spPr>
            <a:xfrm>
              <a:off x="1859" y="433"/>
              <a:ext cx="456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NATIONAL TRAINING MANUAL ON MULTIPLE MICRONUTRIENT SUPPLEMENTS (MMS) FOR FRONTLINE HEALTHCARE PROVIDERS IN NIGERIA</a:t>
              </a:r>
            </a:p>
          </p:txBody>
        </p:sp>
        <p:pic>
          <p:nvPicPr>
            <p:cNvPr id="27" name="Picture 26" descr="Coat_of_arms_of_Nigeria.sv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" y="373"/>
              <a:ext cx="1164" cy="99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667" y="301"/>
              <a:ext cx="7" cy="1135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6" name="Freeform 15"/>
          <p:cNvSpPr/>
          <p:nvPr/>
        </p:nvSpPr>
        <p:spPr>
          <a:xfrm flipH="1">
            <a:off x="6902843" y="646568"/>
            <a:ext cx="5311382" cy="987820"/>
          </a:xfrm>
          <a:custGeom>
            <a:avLst/>
            <a:gdLst>
              <a:gd name="connsiteX0" fmla="*/ 0 w 12585"/>
              <a:gd name="connsiteY0" fmla="*/ 0 h 1297"/>
              <a:gd name="connsiteX1" fmla="*/ 11848 w 12585"/>
              <a:gd name="connsiteY1" fmla="*/ 25 h 1297"/>
              <a:gd name="connsiteX2" fmla="*/ 12585 w 12585"/>
              <a:gd name="connsiteY2" fmla="*/ 661 h 1297"/>
              <a:gd name="connsiteX3" fmla="*/ 11848 w 12585"/>
              <a:gd name="connsiteY3" fmla="*/ 1296 h 1297"/>
              <a:gd name="connsiteX4" fmla="*/ 44 w 12585"/>
              <a:gd name="connsiteY4" fmla="*/ 1297 h 1297"/>
              <a:gd name="connsiteX5" fmla="*/ 0 w 12585"/>
              <a:gd name="connsiteY5" fmla="*/ 0 h 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65" h="1556">
                <a:moveTo>
                  <a:pt x="0" y="0"/>
                </a:moveTo>
                <a:lnTo>
                  <a:pt x="7516" y="17"/>
                </a:lnTo>
                <a:lnTo>
                  <a:pt x="7539" y="16"/>
                </a:lnTo>
                <a:cubicBezTo>
                  <a:pt x="8004" y="4"/>
                  <a:pt x="8375" y="430"/>
                  <a:pt x="8364" y="768"/>
                </a:cubicBezTo>
                <a:lnTo>
                  <a:pt x="8364" y="787"/>
                </a:lnTo>
                <a:lnTo>
                  <a:pt x="8364" y="807"/>
                </a:lnTo>
                <a:cubicBezTo>
                  <a:pt x="8379" y="1228"/>
                  <a:pt x="7910" y="1565"/>
                  <a:pt x="7537" y="1555"/>
                </a:cubicBezTo>
                <a:lnTo>
                  <a:pt x="7516" y="1555"/>
                </a:lnTo>
                <a:lnTo>
                  <a:pt x="0" y="1556"/>
                </a:lnTo>
                <a:lnTo>
                  <a:pt x="0" y="0"/>
                </a:lnTo>
                <a:close/>
              </a:path>
            </a:pathLst>
          </a:custGeom>
          <a:solidFill>
            <a:srgbClr val="B4333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Text Box 16"/>
          <p:cNvSpPr txBox="1"/>
          <p:nvPr/>
        </p:nvSpPr>
        <p:spPr>
          <a:xfrm>
            <a:off x="7052310" y="688975"/>
            <a:ext cx="4826635" cy="10769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The GATHER Approach </a:t>
            </a:r>
          </a:p>
          <a:p>
            <a:pPr indent="0"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to Counselling</a:t>
            </a:r>
            <a:br>
              <a:rPr lang="en-US" sz="3000" b="1" kern="0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</a:br>
            <a:endParaRPr lang="en-US" sz="3000" b="1" kern="0" dirty="0">
              <a:solidFill>
                <a:schemeClr val="bg1"/>
              </a:solidFill>
              <a:latin typeface="Alright Sans" panose="00000400000000000000" charset="0"/>
              <a:ea typeface="Cambria" panose="02040503050406030204" pitchFamily="18" charset="0"/>
              <a:cs typeface="Alright Sans" panose="00000400000000000000" charset="0"/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425700" y="3336290"/>
            <a:ext cx="6384290" cy="15621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200" b="1" u="sng" kern="0" dirty="0">
                <a:effectLst/>
                <a:latin typeface="Alright Sans" panose="00000400000000000000" charset="0"/>
                <a:ea typeface="Gadugi" panose="020B0502040204020203" pitchFamily="34" charset="0"/>
                <a:cs typeface="Alright Sans" panose="00000400000000000000" charset="0"/>
              </a:rPr>
              <a:t>R</a:t>
            </a:r>
            <a:r>
              <a:rPr lang="en-US" sz="2200" b="1" kern="0" dirty="0">
                <a:effectLst/>
                <a:latin typeface="Alright Sans" panose="00000400000000000000" charset="0"/>
                <a:ea typeface="Gadugi" panose="020B0502040204020203" pitchFamily="34" charset="0"/>
                <a:cs typeface="Alright Sans" panose="00000400000000000000" charset="0"/>
              </a:rPr>
              <a:t>EASSURE</a:t>
            </a:r>
            <a:r>
              <a:rPr lang="en-US" sz="2200" kern="0" dirty="0">
                <a:effectLst/>
                <a:latin typeface="Alright Sans" panose="00000400000000000000" charset="0"/>
                <a:ea typeface="Gadugi" panose="020B0502040204020203" pitchFamily="34" charset="0"/>
                <a:cs typeface="Alright Sans" panose="00000400000000000000" charset="0"/>
              </a:rPr>
              <a:t> the pregnant woman and give a </a:t>
            </a:r>
            <a:r>
              <a:rPr lang="en-US" sz="2200" b="1" u="sng" kern="0" dirty="0">
                <a:effectLst/>
                <a:latin typeface="Alright Sans" panose="00000400000000000000" charset="0"/>
                <a:ea typeface="Gadugi" panose="020B0502040204020203" pitchFamily="34" charset="0"/>
                <a:cs typeface="Alright Sans" panose="00000400000000000000" charset="0"/>
              </a:rPr>
              <a:t>R</a:t>
            </a:r>
            <a:r>
              <a:rPr lang="en-US" sz="2200" b="1" kern="0" dirty="0">
                <a:effectLst/>
                <a:latin typeface="Alright Sans" panose="00000400000000000000" charset="0"/>
                <a:ea typeface="Gadugi" panose="020B0502040204020203" pitchFamily="34" charset="0"/>
                <a:cs typeface="Alright Sans" panose="00000400000000000000" charset="0"/>
              </a:rPr>
              <a:t>ETURN</a:t>
            </a:r>
            <a:r>
              <a:rPr lang="en-US" sz="2200" kern="0" dirty="0">
                <a:effectLst/>
                <a:latin typeface="Alright Sans" panose="00000400000000000000" charset="0"/>
                <a:ea typeface="Gadugi" panose="020B0502040204020203" pitchFamily="34" charset="0"/>
                <a:cs typeface="Alright Sans" panose="00000400000000000000" charset="0"/>
              </a:rPr>
              <a:t> date for the next visit</a:t>
            </a:r>
          </a:p>
          <a:p>
            <a:pPr algn="l">
              <a:lnSpc>
                <a:spcPct val="100000"/>
              </a:lnSpc>
            </a:pPr>
            <a:r>
              <a:rPr lang="en-US" sz="2200" kern="0" dirty="0">
                <a:effectLst/>
                <a:latin typeface="Alright Sans" panose="00000400000000000000" charset="0"/>
                <a:ea typeface="Gadugi" panose="020B0502040204020203" pitchFamily="34" charset="0"/>
                <a:cs typeface="Alright Sans" panose="00000400000000000000" charset="0"/>
              </a:rPr>
              <a:t>Ask the pregnant woman to repeat the date</a:t>
            </a:r>
            <a:endParaRPr lang="en-US" sz="2200" dirty="0">
              <a:latin typeface="Alright Sans" panose="00000400000000000000" charset="0"/>
              <a:ea typeface="Cambria" panose="02040503050406030204" pitchFamily="18" charset="0"/>
              <a:cs typeface="Alright Sans" panose="00000400000000000000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71270" y="1962785"/>
            <a:ext cx="1180465" cy="1180465"/>
          </a:xfrm>
          <a:prstGeom prst="ellipse">
            <a:avLst/>
          </a:prstGeom>
          <a:solidFill>
            <a:srgbClr val="B4333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2547620" y="2228850"/>
            <a:ext cx="4952365" cy="815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B43337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REASSURE, RETURN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292860" y="2046605"/>
            <a:ext cx="1082675" cy="815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6000" b="1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R</a:t>
            </a:r>
          </a:p>
        </p:txBody>
      </p:sp>
      <p:sp>
        <p:nvSpPr>
          <p:cNvPr id="12" name="Freeform 11"/>
          <p:cNvSpPr/>
          <p:nvPr/>
        </p:nvSpPr>
        <p:spPr>
          <a:xfrm>
            <a:off x="2136140" y="2152477"/>
            <a:ext cx="5603413" cy="801039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824" h="1262">
                <a:moveTo>
                  <a:pt x="5144" y="0"/>
                </a:moveTo>
                <a:lnTo>
                  <a:pt x="8194" y="0"/>
                </a:lnTo>
                <a:lnTo>
                  <a:pt x="8211" y="0"/>
                </a:lnTo>
                <a:cubicBezTo>
                  <a:pt x="8556" y="-10"/>
                  <a:pt x="8833" y="338"/>
                  <a:pt x="8824" y="616"/>
                </a:cubicBezTo>
                <a:lnTo>
                  <a:pt x="8824" y="631"/>
                </a:lnTo>
                <a:lnTo>
                  <a:pt x="8824" y="648"/>
                </a:lnTo>
                <a:cubicBezTo>
                  <a:pt x="8835" y="993"/>
                  <a:pt x="8486" y="1270"/>
                  <a:pt x="8209" y="1261"/>
                </a:cubicBezTo>
                <a:lnTo>
                  <a:pt x="8194" y="1261"/>
                </a:lnTo>
                <a:lnTo>
                  <a:pt x="0" y="1261"/>
                </a:lnTo>
                <a:lnTo>
                  <a:pt x="0" y="0"/>
                </a:lnTo>
                <a:lnTo>
                  <a:pt x="5144" y="0"/>
                </a:lnTo>
                <a:close/>
              </a:path>
            </a:pathLst>
          </a:custGeom>
          <a:noFill/>
          <a:ln w="19050">
            <a:solidFill>
              <a:srgbClr val="B4333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s 14"/>
          <p:cNvSpPr/>
          <p:nvPr/>
        </p:nvSpPr>
        <p:spPr>
          <a:xfrm>
            <a:off x="-6350" y="-16510"/>
            <a:ext cx="12220575" cy="1097915"/>
          </a:xfrm>
          <a:prstGeom prst="rect">
            <a:avLst/>
          </a:prstGeom>
          <a:solidFill>
            <a:srgbClr val="B43337">
              <a:alpha val="2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2"/>
          <p:cNvSpPr>
            <a:spLocks noGrp="1"/>
          </p:cNvSpPr>
          <p:nvPr/>
        </p:nvSpPr>
        <p:spPr>
          <a:xfrm>
            <a:off x="6603365" y="122555"/>
            <a:ext cx="5260340" cy="909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1600" b="1" dirty="0">
                <a:solidFill>
                  <a:srgbClr val="B43337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MODULE 4: </a:t>
            </a:r>
            <a:r>
              <a:rPr lang="en-GB" sz="1600" b="1" kern="0" dirty="0">
                <a:solidFill>
                  <a:srgbClr val="B43337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KEY MESSAGES ON THE PROVISION OF MMS AND COUNSELLING TECHNIQUES</a:t>
            </a:r>
          </a:p>
          <a:p>
            <a:pPr algn="r"/>
            <a:br>
              <a:rPr lang="en-US" sz="1600" dirty="0">
                <a:solidFill>
                  <a:srgbClr val="B43337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600" dirty="0">
              <a:solidFill>
                <a:srgbClr val="B4333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83515" y="191135"/>
            <a:ext cx="3912235" cy="720090"/>
            <a:chOff x="266" y="301"/>
            <a:chExt cx="6161" cy="1134"/>
          </a:xfrm>
        </p:grpSpPr>
        <p:sp>
          <p:nvSpPr>
            <p:cNvPr id="18" name="Text Box 17"/>
            <p:cNvSpPr txBox="1"/>
            <p:nvPr/>
          </p:nvSpPr>
          <p:spPr>
            <a:xfrm>
              <a:off x="1859" y="433"/>
              <a:ext cx="456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NATIONAL TRAINING MANUAL ON MULTIPLE MICRONUTRIENT SUPPLEMENTS (MMS) FOR FRONTLINE HEALTHCARE PROVIDERS IN NIGERIA</a:t>
              </a:r>
            </a:p>
          </p:txBody>
        </p:sp>
        <p:pic>
          <p:nvPicPr>
            <p:cNvPr id="27" name="Picture 26" descr="Coat_of_arms_of_Nigeria.sv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" y="373"/>
              <a:ext cx="1164" cy="99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667" y="301"/>
              <a:ext cx="7" cy="1135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0" name="Freeform 19"/>
          <p:cNvSpPr/>
          <p:nvPr/>
        </p:nvSpPr>
        <p:spPr>
          <a:xfrm flipH="1">
            <a:off x="6902843" y="646568"/>
            <a:ext cx="5311382" cy="987820"/>
          </a:xfrm>
          <a:custGeom>
            <a:avLst/>
            <a:gdLst>
              <a:gd name="connsiteX0" fmla="*/ 0 w 12585"/>
              <a:gd name="connsiteY0" fmla="*/ 0 h 1297"/>
              <a:gd name="connsiteX1" fmla="*/ 11848 w 12585"/>
              <a:gd name="connsiteY1" fmla="*/ 25 h 1297"/>
              <a:gd name="connsiteX2" fmla="*/ 12585 w 12585"/>
              <a:gd name="connsiteY2" fmla="*/ 661 h 1297"/>
              <a:gd name="connsiteX3" fmla="*/ 11848 w 12585"/>
              <a:gd name="connsiteY3" fmla="*/ 1296 h 1297"/>
              <a:gd name="connsiteX4" fmla="*/ 44 w 12585"/>
              <a:gd name="connsiteY4" fmla="*/ 1297 h 1297"/>
              <a:gd name="connsiteX5" fmla="*/ 0 w 12585"/>
              <a:gd name="connsiteY5" fmla="*/ 0 h 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65" h="1556">
                <a:moveTo>
                  <a:pt x="0" y="0"/>
                </a:moveTo>
                <a:lnTo>
                  <a:pt x="7516" y="17"/>
                </a:lnTo>
                <a:lnTo>
                  <a:pt x="7539" y="16"/>
                </a:lnTo>
                <a:cubicBezTo>
                  <a:pt x="8004" y="4"/>
                  <a:pt x="8375" y="430"/>
                  <a:pt x="8364" y="768"/>
                </a:cubicBezTo>
                <a:lnTo>
                  <a:pt x="8364" y="787"/>
                </a:lnTo>
                <a:lnTo>
                  <a:pt x="8364" y="807"/>
                </a:lnTo>
                <a:cubicBezTo>
                  <a:pt x="8379" y="1228"/>
                  <a:pt x="7910" y="1565"/>
                  <a:pt x="7537" y="1555"/>
                </a:cubicBezTo>
                <a:lnTo>
                  <a:pt x="7516" y="1555"/>
                </a:lnTo>
                <a:lnTo>
                  <a:pt x="0" y="1556"/>
                </a:lnTo>
                <a:lnTo>
                  <a:pt x="0" y="0"/>
                </a:lnTo>
                <a:close/>
              </a:path>
            </a:pathLst>
          </a:custGeom>
          <a:solidFill>
            <a:srgbClr val="B4333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 Box 20"/>
          <p:cNvSpPr txBox="1"/>
          <p:nvPr/>
        </p:nvSpPr>
        <p:spPr>
          <a:xfrm>
            <a:off x="7052310" y="688975"/>
            <a:ext cx="4826635" cy="10769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The GATHER Approach </a:t>
            </a:r>
          </a:p>
          <a:p>
            <a:pPr indent="0"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to Counselling</a:t>
            </a:r>
            <a:br>
              <a:rPr lang="en-US" sz="3000" b="1" kern="0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</a:br>
            <a:endParaRPr lang="en-US" sz="3000" b="1" kern="0" dirty="0">
              <a:solidFill>
                <a:schemeClr val="bg1"/>
              </a:solidFill>
              <a:latin typeface="Alright Sans" panose="00000400000000000000" charset="0"/>
              <a:ea typeface="Cambria" panose="02040503050406030204" pitchFamily="18" charset="0"/>
              <a:cs typeface="Alright Sans" panose="00000400000000000000" charset="0"/>
              <a:sym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 flipH="1">
            <a:off x="5702609" y="644525"/>
            <a:ext cx="6511616" cy="816874"/>
          </a:xfrm>
          <a:custGeom>
            <a:avLst/>
            <a:gdLst>
              <a:gd name="connsiteX0" fmla="*/ 0 w 12585"/>
              <a:gd name="connsiteY0" fmla="*/ 0 h 1297"/>
              <a:gd name="connsiteX1" fmla="*/ 11848 w 12585"/>
              <a:gd name="connsiteY1" fmla="*/ 25 h 1297"/>
              <a:gd name="connsiteX2" fmla="*/ 12585 w 12585"/>
              <a:gd name="connsiteY2" fmla="*/ 661 h 1297"/>
              <a:gd name="connsiteX3" fmla="*/ 11848 w 12585"/>
              <a:gd name="connsiteY3" fmla="*/ 1296 h 1297"/>
              <a:gd name="connsiteX4" fmla="*/ 44 w 12585"/>
              <a:gd name="connsiteY4" fmla="*/ 1297 h 1297"/>
              <a:gd name="connsiteX5" fmla="*/ 0 w 12585"/>
              <a:gd name="connsiteY5" fmla="*/ 0 h 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55" h="1287">
                <a:moveTo>
                  <a:pt x="3267" y="0"/>
                </a:moveTo>
                <a:lnTo>
                  <a:pt x="9592" y="15"/>
                </a:lnTo>
                <a:lnTo>
                  <a:pt x="9610" y="15"/>
                </a:lnTo>
                <a:lnTo>
                  <a:pt x="9627" y="15"/>
                </a:lnTo>
                <a:cubicBezTo>
                  <a:pt x="9983" y="6"/>
                  <a:pt x="10263" y="378"/>
                  <a:pt x="10254" y="623"/>
                </a:cubicBezTo>
                <a:lnTo>
                  <a:pt x="10254" y="636"/>
                </a:lnTo>
                <a:lnTo>
                  <a:pt x="10254" y="668"/>
                </a:lnTo>
                <a:lnTo>
                  <a:pt x="10255" y="685"/>
                </a:lnTo>
                <a:cubicBezTo>
                  <a:pt x="10263" y="1025"/>
                  <a:pt x="9876" y="1295"/>
                  <a:pt x="9622" y="1286"/>
                </a:cubicBezTo>
                <a:lnTo>
                  <a:pt x="9608" y="1286"/>
                </a:lnTo>
                <a:lnTo>
                  <a:pt x="8033" y="1286"/>
                </a:lnTo>
                <a:lnTo>
                  <a:pt x="8019" y="1286"/>
                </a:lnTo>
                <a:lnTo>
                  <a:pt x="8005" y="1286"/>
                </a:lnTo>
                <a:lnTo>
                  <a:pt x="0" y="1286"/>
                </a:lnTo>
                <a:lnTo>
                  <a:pt x="0" y="0"/>
                </a:lnTo>
                <a:lnTo>
                  <a:pt x="1603" y="4"/>
                </a:lnTo>
                <a:lnTo>
                  <a:pt x="1603" y="0"/>
                </a:lnTo>
                <a:lnTo>
                  <a:pt x="1664" y="0"/>
                </a:lnTo>
                <a:lnTo>
                  <a:pt x="1664" y="0"/>
                </a:lnTo>
                <a:lnTo>
                  <a:pt x="3267" y="4"/>
                </a:lnTo>
                <a:lnTo>
                  <a:pt x="3267" y="0"/>
                </a:lnTo>
                <a:close/>
              </a:path>
            </a:pathLst>
          </a:custGeom>
          <a:solidFill>
            <a:srgbClr val="B4333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353185" y="2358390"/>
            <a:ext cx="9170035" cy="3790950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n-US" sz="2200" u="none" strike="noStrike" dirty="0"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Demonstrate good listening and learning skills</a:t>
            </a:r>
          </a:p>
          <a:p>
            <a:pPr marL="34290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n-US" sz="2200" kern="0" dirty="0"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Show that you understand how the pregnant woman feels.</a:t>
            </a:r>
          </a:p>
          <a:p>
            <a:pPr marL="34290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n-US" sz="2200" kern="0" dirty="0"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Use helpful non-verbal communication.</a:t>
            </a:r>
            <a:endParaRPr lang="en-US" sz="2200" kern="0" dirty="0">
              <a:latin typeface="Alright Sans" panose="00000400000000000000" charset="0"/>
              <a:ea typeface="Cambria" panose="02040503050406030204" pitchFamily="18" charset="0"/>
              <a:cs typeface="Alright Sans" panose="00000400000000000000" charset="0"/>
            </a:endParaRPr>
          </a:p>
          <a:p>
            <a:pPr marL="34290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n-US" sz="2200" kern="0" dirty="0"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Ask open-ended questions.</a:t>
            </a:r>
          </a:p>
          <a:p>
            <a:pPr marL="34290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n-US" sz="2200" kern="0" dirty="0"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Don’t use judgmental words</a:t>
            </a:r>
          </a:p>
          <a:p>
            <a:pPr marL="34290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n-US" sz="2200" dirty="0"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Praise and emphasize what a pregnant woman is doing right.</a:t>
            </a:r>
          </a:p>
          <a:p>
            <a:pPr marL="342900" indent="-342900" algn="l">
              <a:lnSpc>
                <a:spcPct val="100000"/>
              </a:lnSpc>
              <a:buFont typeface="+mj-lt"/>
              <a:buAutoNum type="arabicPeriod"/>
            </a:pPr>
            <a:r>
              <a:rPr lang="en-US" sz="2200" kern="0" dirty="0"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Provide the pregnant woman with practical help/demonstration.</a:t>
            </a:r>
          </a:p>
        </p:txBody>
      </p:sp>
      <p:sp>
        <p:nvSpPr>
          <p:cNvPr id="4" name="Rectangles 3"/>
          <p:cNvSpPr/>
          <p:nvPr/>
        </p:nvSpPr>
        <p:spPr>
          <a:xfrm>
            <a:off x="-6350" y="-16510"/>
            <a:ext cx="12220575" cy="1097915"/>
          </a:xfrm>
          <a:prstGeom prst="rect">
            <a:avLst/>
          </a:prstGeom>
          <a:solidFill>
            <a:srgbClr val="B43337">
              <a:alpha val="2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/>
          <p:cNvSpPr>
            <a:spLocks noGrp="1"/>
          </p:cNvSpPr>
          <p:nvPr/>
        </p:nvSpPr>
        <p:spPr>
          <a:xfrm>
            <a:off x="6603365" y="122555"/>
            <a:ext cx="5260340" cy="909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1600" b="1" dirty="0">
                <a:solidFill>
                  <a:srgbClr val="B43337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MODULE 4: </a:t>
            </a:r>
            <a:r>
              <a:rPr lang="en-GB" sz="1600" b="1" kern="0" dirty="0">
                <a:solidFill>
                  <a:srgbClr val="B43337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KEY MESSAGES ON THE PROVISION OF MMS AND COUNSELLING TECHNIQUES</a:t>
            </a:r>
          </a:p>
          <a:p>
            <a:pPr algn="r"/>
            <a:br>
              <a:rPr lang="en-US" sz="1600" dirty="0">
                <a:solidFill>
                  <a:srgbClr val="B43337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600" dirty="0">
              <a:solidFill>
                <a:srgbClr val="B4333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3515" y="191135"/>
            <a:ext cx="3912235" cy="720090"/>
            <a:chOff x="266" y="301"/>
            <a:chExt cx="6161" cy="1134"/>
          </a:xfrm>
        </p:grpSpPr>
        <p:sp>
          <p:nvSpPr>
            <p:cNvPr id="15" name="Text Box 14"/>
            <p:cNvSpPr txBox="1"/>
            <p:nvPr/>
          </p:nvSpPr>
          <p:spPr>
            <a:xfrm>
              <a:off x="1859" y="433"/>
              <a:ext cx="456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NATIONAL TRAINING MANUAL ON MULTIPLE MICRONUTRIENT SUPPLEMENTS (MMS) FOR FRONTLINE HEALTHCARE PROVIDERS IN NIGERIA</a:t>
              </a:r>
            </a:p>
          </p:txBody>
        </p:sp>
        <p:pic>
          <p:nvPicPr>
            <p:cNvPr id="27" name="Picture 26" descr="Coat_of_arms_of_Nigeria.sv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" y="373"/>
              <a:ext cx="1164" cy="99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667" y="301"/>
              <a:ext cx="7" cy="1135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6" name="Text Box 5"/>
          <p:cNvSpPr txBox="1"/>
          <p:nvPr/>
        </p:nvSpPr>
        <p:spPr>
          <a:xfrm>
            <a:off x="5361940" y="735965"/>
            <a:ext cx="6497320" cy="7359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Skills for Effective Counselling</a:t>
            </a:r>
            <a:br>
              <a:rPr lang="en-US" sz="3000" b="1" u="sng" kern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</a:br>
            <a:endParaRPr lang="en-US" sz="3000" b="1" u="sng" kern="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98270" y="2435860"/>
            <a:ext cx="8672830" cy="2671445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200" b="1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Activity Structure: Rotating Learning Stations</a:t>
            </a:r>
          </a:p>
          <a:p>
            <a:pPr marL="0" indent="0" algn="l">
              <a:lnSpc>
                <a:spcPct val="100000"/>
              </a:lnSpc>
              <a:buNone/>
            </a:pPr>
            <a:endParaRPr lang="en-US" sz="2200" b="1" dirty="0">
              <a:latin typeface="Alright Sans" panose="00000400000000000000" charset="0"/>
              <a:ea typeface="Cambria" panose="02040503050406030204" pitchFamily="18" charset="0"/>
              <a:cs typeface="Alright Sans" panose="00000400000000000000" charset="0"/>
            </a:endParaRPr>
          </a:p>
          <a:p>
            <a:pPr algn="l">
              <a:lnSpc>
                <a:spcPct val="100000"/>
              </a:lnSpc>
            </a:pPr>
            <a:r>
              <a:rPr lang="en-US" sz="22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Five learning stations focused on different learning objectives</a:t>
            </a:r>
          </a:p>
          <a:p>
            <a:pPr algn="l">
              <a:lnSpc>
                <a:spcPct val="100000"/>
              </a:lnSpc>
            </a:pPr>
            <a:r>
              <a:rPr lang="en-US" sz="22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Participants will rotate through stations for interactive activities and discussions</a:t>
            </a:r>
          </a:p>
          <a:p>
            <a:pPr algn="l">
              <a:lnSpc>
                <a:spcPct val="100000"/>
              </a:lnSpc>
            </a:pPr>
            <a:r>
              <a:rPr lang="en-US" sz="22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Each station will be facilitated by a designated leader to guide learning</a:t>
            </a:r>
          </a:p>
        </p:txBody>
      </p:sp>
      <p:sp>
        <p:nvSpPr>
          <p:cNvPr id="5" name="Rectangles 4"/>
          <p:cNvSpPr/>
          <p:nvPr/>
        </p:nvSpPr>
        <p:spPr>
          <a:xfrm>
            <a:off x="-6350" y="-16510"/>
            <a:ext cx="12220575" cy="1097915"/>
          </a:xfrm>
          <a:prstGeom prst="rect">
            <a:avLst/>
          </a:prstGeom>
          <a:solidFill>
            <a:srgbClr val="B43337">
              <a:alpha val="2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/>
          <p:cNvSpPr>
            <a:spLocks noGrp="1"/>
          </p:cNvSpPr>
          <p:nvPr/>
        </p:nvSpPr>
        <p:spPr>
          <a:xfrm>
            <a:off x="6603365" y="122555"/>
            <a:ext cx="5260340" cy="909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1600" b="1" dirty="0">
                <a:solidFill>
                  <a:srgbClr val="B43337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MODULE 4: </a:t>
            </a:r>
            <a:r>
              <a:rPr lang="en-GB" sz="1600" b="1" kern="0" dirty="0">
                <a:solidFill>
                  <a:srgbClr val="B43337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KEY MESSAGES ON THE PROVISION OF MMS AND COUNSELLING TECHNIQUES</a:t>
            </a:r>
          </a:p>
          <a:p>
            <a:pPr algn="r"/>
            <a:br>
              <a:rPr lang="en-US" sz="1600" dirty="0">
                <a:solidFill>
                  <a:srgbClr val="B43337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600" dirty="0">
              <a:solidFill>
                <a:srgbClr val="B4333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3515" y="191135"/>
            <a:ext cx="3912235" cy="720090"/>
            <a:chOff x="266" y="301"/>
            <a:chExt cx="6161" cy="1134"/>
          </a:xfrm>
        </p:grpSpPr>
        <p:sp>
          <p:nvSpPr>
            <p:cNvPr id="15" name="Text Box 14"/>
            <p:cNvSpPr txBox="1"/>
            <p:nvPr/>
          </p:nvSpPr>
          <p:spPr>
            <a:xfrm>
              <a:off x="1859" y="433"/>
              <a:ext cx="456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NATIONAL TRAINING MANUAL ON MULTIPLE MICRONUTRIENT SUPPLEMENTS (MMS) FOR FRONTLINE HEALTHCARE PROVIDERS IN NIGERIA</a:t>
              </a:r>
            </a:p>
          </p:txBody>
        </p:sp>
        <p:pic>
          <p:nvPicPr>
            <p:cNvPr id="27" name="Picture 26" descr="Coat_of_arms_of_Nigeria.sv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" y="373"/>
              <a:ext cx="1164" cy="99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667" y="301"/>
              <a:ext cx="7" cy="1135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6" name="Freeform 5"/>
          <p:cNvSpPr/>
          <p:nvPr/>
        </p:nvSpPr>
        <p:spPr>
          <a:xfrm flipH="1">
            <a:off x="7810174" y="644603"/>
            <a:ext cx="4404051" cy="816796"/>
          </a:xfrm>
          <a:custGeom>
            <a:avLst/>
            <a:gdLst>
              <a:gd name="connsiteX0" fmla="*/ 0 w 12585"/>
              <a:gd name="connsiteY0" fmla="*/ 0 h 1297"/>
              <a:gd name="connsiteX1" fmla="*/ 11848 w 12585"/>
              <a:gd name="connsiteY1" fmla="*/ 25 h 1297"/>
              <a:gd name="connsiteX2" fmla="*/ 12585 w 12585"/>
              <a:gd name="connsiteY2" fmla="*/ 661 h 1297"/>
              <a:gd name="connsiteX3" fmla="*/ 11848 w 12585"/>
              <a:gd name="connsiteY3" fmla="*/ 1296 h 1297"/>
              <a:gd name="connsiteX4" fmla="*/ 44 w 12585"/>
              <a:gd name="connsiteY4" fmla="*/ 1297 h 1297"/>
              <a:gd name="connsiteX5" fmla="*/ 0 w 12585"/>
              <a:gd name="connsiteY5" fmla="*/ 0 h 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6" h="1286">
                <a:moveTo>
                  <a:pt x="0" y="0"/>
                </a:moveTo>
                <a:lnTo>
                  <a:pt x="6273" y="15"/>
                </a:lnTo>
                <a:lnTo>
                  <a:pt x="6291" y="15"/>
                </a:lnTo>
                <a:lnTo>
                  <a:pt x="6308" y="15"/>
                </a:lnTo>
                <a:cubicBezTo>
                  <a:pt x="6664" y="6"/>
                  <a:pt x="6944" y="378"/>
                  <a:pt x="6935" y="623"/>
                </a:cubicBezTo>
                <a:lnTo>
                  <a:pt x="6935" y="636"/>
                </a:lnTo>
                <a:lnTo>
                  <a:pt x="6935" y="668"/>
                </a:lnTo>
                <a:lnTo>
                  <a:pt x="6936" y="685"/>
                </a:lnTo>
                <a:cubicBezTo>
                  <a:pt x="6944" y="1025"/>
                  <a:pt x="6557" y="1295"/>
                  <a:pt x="6303" y="1286"/>
                </a:cubicBezTo>
                <a:lnTo>
                  <a:pt x="6289" y="1286"/>
                </a:lnTo>
                <a:lnTo>
                  <a:pt x="0" y="1286"/>
                </a:lnTo>
                <a:lnTo>
                  <a:pt x="0" y="0"/>
                </a:lnTo>
                <a:close/>
              </a:path>
            </a:pathLst>
          </a:custGeom>
          <a:solidFill>
            <a:srgbClr val="B4333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8211185" y="766445"/>
            <a:ext cx="3652520" cy="6375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Learning Activity 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 flipH="1">
            <a:off x="6241089" y="644525"/>
            <a:ext cx="5973136" cy="816874"/>
          </a:xfrm>
          <a:custGeom>
            <a:avLst/>
            <a:gdLst>
              <a:gd name="connsiteX0" fmla="*/ 0 w 12585"/>
              <a:gd name="connsiteY0" fmla="*/ 0 h 1297"/>
              <a:gd name="connsiteX1" fmla="*/ 11848 w 12585"/>
              <a:gd name="connsiteY1" fmla="*/ 25 h 1297"/>
              <a:gd name="connsiteX2" fmla="*/ 12585 w 12585"/>
              <a:gd name="connsiteY2" fmla="*/ 661 h 1297"/>
              <a:gd name="connsiteX3" fmla="*/ 11848 w 12585"/>
              <a:gd name="connsiteY3" fmla="*/ 1296 h 1297"/>
              <a:gd name="connsiteX4" fmla="*/ 44 w 12585"/>
              <a:gd name="connsiteY4" fmla="*/ 1297 h 1297"/>
              <a:gd name="connsiteX5" fmla="*/ 0 w 12585"/>
              <a:gd name="connsiteY5" fmla="*/ 0 h 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07" h="1287">
                <a:moveTo>
                  <a:pt x="2419" y="0"/>
                </a:moveTo>
                <a:lnTo>
                  <a:pt x="8744" y="15"/>
                </a:lnTo>
                <a:lnTo>
                  <a:pt x="8762" y="15"/>
                </a:lnTo>
                <a:lnTo>
                  <a:pt x="8779" y="15"/>
                </a:lnTo>
                <a:cubicBezTo>
                  <a:pt x="9135" y="6"/>
                  <a:pt x="9415" y="378"/>
                  <a:pt x="9406" y="623"/>
                </a:cubicBezTo>
                <a:lnTo>
                  <a:pt x="9406" y="636"/>
                </a:lnTo>
                <a:lnTo>
                  <a:pt x="9406" y="668"/>
                </a:lnTo>
                <a:lnTo>
                  <a:pt x="9407" y="685"/>
                </a:lnTo>
                <a:cubicBezTo>
                  <a:pt x="9415" y="1025"/>
                  <a:pt x="9028" y="1295"/>
                  <a:pt x="8774" y="1286"/>
                </a:cubicBezTo>
                <a:lnTo>
                  <a:pt x="8760" y="1286"/>
                </a:lnTo>
                <a:lnTo>
                  <a:pt x="8033" y="1286"/>
                </a:lnTo>
                <a:lnTo>
                  <a:pt x="8019" y="1286"/>
                </a:lnTo>
                <a:lnTo>
                  <a:pt x="8005" y="1286"/>
                </a:lnTo>
                <a:lnTo>
                  <a:pt x="0" y="1286"/>
                </a:lnTo>
                <a:lnTo>
                  <a:pt x="0" y="0"/>
                </a:lnTo>
                <a:lnTo>
                  <a:pt x="755" y="2"/>
                </a:lnTo>
                <a:lnTo>
                  <a:pt x="755" y="0"/>
                </a:lnTo>
                <a:lnTo>
                  <a:pt x="1664" y="2"/>
                </a:lnTo>
                <a:lnTo>
                  <a:pt x="1664" y="0"/>
                </a:lnTo>
                <a:lnTo>
                  <a:pt x="2419" y="2"/>
                </a:lnTo>
                <a:lnTo>
                  <a:pt x="2419" y="0"/>
                </a:lnTo>
                <a:close/>
              </a:path>
            </a:pathLst>
          </a:custGeom>
          <a:solidFill>
            <a:srgbClr val="B4333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03300" y="1842135"/>
            <a:ext cx="9653905" cy="4309110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100" b="1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Station 1: Delivery Platforms and Target Beneficiaries Puzzle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2100" b="1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Goal: </a:t>
            </a:r>
            <a:r>
              <a:rPr lang="en-US" sz="21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Participants should be able to identify the different platforms for delivering MMS and the specific groups who should receive it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2100" b="1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Activity:</a:t>
            </a:r>
          </a:p>
          <a:p>
            <a:pPr algn="l">
              <a:lnSpc>
                <a:spcPct val="100000"/>
              </a:lnSpc>
            </a:pPr>
            <a:r>
              <a:rPr lang="en-US" sz="21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Provide participants with a set of puzzle pieces representing different delivery platforms (antenatal care clinics, campaigns/outreaches). Another set of puzzle pieces will represent the target beneficiaries of MMS (pregnant women)</a:t>
            </a:r>
          </a:p>
          <a:p>
            <a:pPr algn="l">
              <a:lnSpc>
                <a:spcPct val="100000"/>
              </a:lnSpc>
            </a:pPr>
            <a:r>
              <a:rPr lang="en-US" sz="21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Participants must match the delivery platform with its target beneficiaries, discussing how the platform can be optimized to ensure MMS reaches the appropriate population</a:t>
            </a:r>
          </a:p>
          <a:p>
            <a:pPr marL="0" indent="0" algn="l">
              <a:lnSpc>
                <a:spcPct val="150000"/>
              </a:lnSpc>
              <a:buNone/>
            </a:pPr>
            <a:endParaRPr lang="en-US" sz="2100" dirty="0">
              <a:latin typeface="Alright Sans" panose="00000400000000000000" charset="0"/>
              <a:ea typeface="Cambria" panose="02040503050406030204" pitchFamily="18" charset="0"/>
              <a:cs typeface="Alright Sans" panose="00000400000000000000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-6350" y="-16510"/>
            <a:ext cx="12220575" cy="1097915"/>
          </a:xfrm>
          <a:prstGeom prst="rect">
            <a:avLst/>
          </a:prstGeom>
          <a:solidFill>
            <a:srgbClr val="B43337">
              <a:alpha val="2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/>
          <p:cNvSpPr>
            <a:spLocks noGrp="1"/>
          </p:cNvSpPr>
          <p:nvPr/>
        </p:nvSpPr>
        <p:spPr>
          <a:xfrm>
            <a:off x="6603365" y="122555"/>
            <a:ext cx="5260340" cy="909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1600" b="1" dirty="0">
                <a:solidFill>
                  <a:srgbClr val="B43337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MODULE 4: </a:t>
            </a:r>
            <a:r>
              <a:rPr lang="en-GB" sz="1600" b="1" kern="0" dirty="0">
                <a:solidFill>
                  <a:srgbClr val="B43337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KEY MESSAGES ON THE PROVISION OF MMS AND COUNSELLING TECHNIQUES</a:t>
            </a:r>
          </a:p>
          <a:p>
            <a:pPr algn="r"/>
            <a:br>
              <a:rPr lang="en-US" sz="1600" dirty="0">
                <a:solidFill>
                  <a:srgbClr val="B43337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600" dirty="0">
              <a:solidFill>
                <a:srgbClr val="B4333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3515" y="191135"/>
            <a:ext cx="3912235" cy="720090"/>
            <a:chOff x="266" y="301"/>
            <a:chExt cx="6161" cy="1134"/>
          </a:xfrm>
        </p:grpSpPr>
        <p:sp>
          <p:nvSpPr>
            <p:cNvPr id="15" name="Text Box 14"/>
            <p:cNvSpPr txBox="1"/>
            <p:nvPr/>
          </p:nvSpPr>
          <p:spPr>
            <a:xfrm>
              <a:off x="1859" y="433"/>
              <a:ext cx="456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NATIONAL TRAINING MANUAL ON MULTIPLE MICRONUTRIENT SUPPLEMENTS (MMS) FOR FRONTLINE HEALTHCARE PROVIDERS IN NIGERIA</a:t>
              </a:r>
            </a:p>
          </p:txBody>
        </p:sp>
        <p:pic>
          <p:nvPicPr>
            <p:cNvPr id="27" name="Picture 26" descr="Coat_of_arms_of_Nigeria.sv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" y="373"/>
              <a:ext cx="1164" cy="99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667" y="301"/>
              <a:ext cx="7" cy="1135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8" name="Text Box 7"/>
          <p:cNvSpPr txBox="1"/>
          <p:nvPr/>
        </p:nvSpPr>
        <p:spPr>
          <a:xfrm>
            <a:off x="6623050" y="766445"/>
            <a:ext cx="5582285" cy="6375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Learning Activity 3 (Cont’d)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09345" y="2079625"/>
            <a:ext cx="9871710" cy="3740785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100" b="1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Station 2: MMS Prescription Scenario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2100" b="1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Goal: </a:t>
            </a:r>
            <a:r>
              <a:rPr lang="en-US" sz="21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By the end of this station, participants will be familiar with MMS initiation protocols, dosage recommendations, and consumption guidelines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2100" b="1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Activity:</a:t>
            </a:r>
          </a:p>
          <a:p>
            <a:pPr algn="l">
              <a:lnSpc>
                <a:spcPct val="100000"/>
              </a:lnSpc>
            </a:pPr>
            <a:r>
              <a:rPr lang="en-US" sz="21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Present participants with several patient profiles (e.g., a pregnant woman in her first trimester, and a woman who missed two doses of MMS)</a:t>
            </a:r>
          </a:p>
          <a:p>
            <a:pPr algn="l">
              <a:lnSpc>
                <a:spcPct val="100000"/>
              </a:lnSpc>
            </a:pPr>
            <a:r>
              <a:rPr lang="en-US" sz="21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Ask participants to determine when MMS should be initiated, the correct dosage, and specific consumption guidelines for each profile. Additionally, participants should recommend strategies to ensure adherence</a:t>
            </a:r>
          </a:p>
          <a:p>
            <a:pPr marL="0" indent="0" algn="l">
              <a:lnSpc>
                <a:spcPct val="150000"/>
              </a:lnSpc>
              <a:buNone/>
            </a:pPr>
            <a:endParaRPr lang="en-US" sz="2100" dirty="0">
              <a:latin typeface="Alright Sans" panose="00000400000000000000" charset="0"/>
              <a:ea typeface="Cambria" panose="02040503050406030204" pitchFamily="18" charset="0"/>
              <a:cs typeface="Alright Sans" panose="00000400000000000000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-6350" y="-16510"/>
            <a:ext cx="12220575" cy="1097915"/>
          </a:xfrm>
          <a:prstGeom prst="rect">
            <a:avLst/>
          </a:prstGeom>
          <a:solidFill>
            <a:srgbClr val="B43337">
              <a:alpha val="2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/>
          <p:cNvSpPr>
            <a:spLocks noGrp="1"/>
          </p:cNvSpPr>
          <p:nvPr/>
        </p:nvSpPr>
        <p:spPr>
          <a:xfrm>
            <a:off x="6603365" y="122555"/>
            <a:ext cx="5260340" cy="909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1600" b="1" dirty="0">
                <a:solidFill>
                  <a:srgbClr val="B43337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MODULE 4: </a:t>
            </a:r>
            <a:r>
              <a:rPr lang="en-GB" sz="1600" b="1" kern="0" dirty="0">
                <a:solidFill>
                  <a:srgbClr val="B43337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KEY MESSAGES ON THE PROVISION OF MMS AND COUNSELLING TECHNIQUES</a:t>
            </a:r>
          </a:p>
          <a:p>
            <a:pPr algn="r"/>
            <a:br>
              <a:rPr lang="en-US" sz="1600" dirty="0">
                <a:solidFill>
                  <a:srgbClr val="B43337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600" dirty="0">
              <a:solidFill>
                <a:srgbClr val="B4333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3515" y="191135"/>
            <a:ext cx="3912235" cy="720090"/>
            <a:chOff x="266" y="301"/>
            <a:chExt cx="6161" cy="1134"/>
          </a:xfrm>
        </p:grpSpPr>
        <p:sp>
          <p:nvSpPr>
            <p:cNvPr id="15" name="Text Box 14"/>
            <p:cNvSpPr txBox="1"/>
            <p:nvPr/>
          </p:nvSpPr>
          <p:spPr>
            <a:xfrm>
              <a:off x="1859" y="433"/>
              <a:ext cx="456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NATIONAL TRAINING MANUAL ON MULTIPLE MICRONUTRIENT SUPPLEMENTS (MMS) FOR FRONTLINE HEALTHCARE PROVIDERS IN NIGERIA</a:t>
              </a:r>
            </a:p>
          </p:txBody>
        </p:sp>
        <p:pic>
          <p:nvPicPr>
            <p:cNvPr id="27" name="Picture 26" descr="Coat_of_arms_of_Nigeria.sv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" y="373"/>
              <a:ext cx="1164" cy="99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667" y="301"/>
              <a:ext cx="7" cy="1135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6" name="Freeform 5"/>
          <p:cNvSpPr/>
          <p:nvPr/>
        </p:nvSpPr>
        <p:spPr>
          <a:xfrm flipH="1">
            <a:off x="6241089" y="644525"/>
            <a:ext cx="5973136" cy="816874"/>
          </a:xfrm>
          <a:custGeom>
            <a:avLst/>
            <a:gdLst>
              <a:gd name="connsiteX0" fmla="*/ 0 w 12585"/>
              <a:gd name="connsiteY0" fmla="*/ 0 h 1297"/>
              <a:gd name="connsiteX1" fmla="*/ 11848 w 12585"/>
              <a:gd name="connsiteY1" fmla="*/ 25 h 1297"/>
              <a:gd name="connsiteX2" fmla="*/ 12585 w 12585"/>
              <a:gd name="connsiteY2" fmla="*/ 661 h 1297"/>
              <a:gd name="connsiteX3" fmla="*/ 11848 w 12585"/>
              <a:gd name="connsiteY3" fmla="*/ 1296 h 1297"/>
              <a:gd name="connsiteX4" fmla="*/ 44 w 12585"/>
              <a:gd name="connsiteY4" fmla="*/ 1297 h 1297"/>
              <a:gd name="connsiteX5" fmla="*/ 0 w 12585"/>
              <a:gd name="connsiteY5" fmla="*/ 0 h 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07" h="1287">
                <a:moveTo>
                  <a:pt x="2419" y="0"/>
                </a:moveTo>
                <a:lnTo>
                  <a:pt x="8744" y="15"/>
                </a:lnTo>
                <a:lnTo>
                  <a:pt x="8762" y="15"/>
                </a:lnTo>
                <a:lnTo>
                  <a:pt x="8779" y="15"/>
                </a:lnTo>
                <a:cubicBezTo>
                  <a:pt x="9135" y="6"/>
                  <a:pt x="9415" y="378"/>
                  <a:pt x="9406" y="623"/>
                </a:cubicBezTo>
                <a:lnTo>
                  <a:pt x="9406" y="636"/>
                </a:lnTo>
                <a:lnTo>
                  <a:pt x="9406" y="668"/>
                </a:lnTo>
                <a:lnTo>
                  <a:pt x="9407" y="685"/>
                </a:lnTo>
                <a:cubicBezTo>
                  <a:pt x="9415" y="1025"/>
                  <a:pt x="9028" y="1295"/>
                  <a:pt x="8774" y="1286"/>
                </a:cubicBezTo>
                <a:lnTo>
                  <a:pt x="8760" y="1286"/>
                </a:lnTo>
                <a:lnTo>
                  <a:pt x="8033" y="1286"/>
                </a:lnTo>
                <a:lnTo>
                  <a:pt x="8019" y="1286"/>
                </a:lnTo>
                <a:lnTo>
                  <a:pt x="8005" y="1286"/>
                </a:lnTo>
                <a:lnTo>
                  <a:pt x="0" y="1286"/>
                </a:lnTo>
                <a:lnTo>
                  <a:pt x="0" y="0"/>
                </a:lnTo>
                <a:lnTo>
                  <a:pt x="755" y="2"/>
                </a:lnTo>
                <a:lnTo>
                  <a:pt x="755" y="0"/>
                </a:lnTo>
                <a:lnTo>
                  <a:pt x="1664" y="2"/>
                </a:lnTo>
                <a:lnTo>
                  <a:pt x="1664" y="0"/>
                </a:lnTo>
                <a:lnTo>
                  <a:pt x="2419" y="2"/>
                </a:lnTo>
                <a:lnTo>
                  <a:pt x="2419" y="0"/>
                </a:lnTo>
                <a:close/>
              </a:path>
            </a:pathLst>
          </a:custGeom>
          <a:solidFill>
            <a:srgbClr val="B4333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6623050" y="766445"/>
            <a:ext cx="5582285" cy="6375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Learning Activity 3 (Cont’d)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39190" y="2038350"/>
            <a:ext cx="9937115" cy="3982085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100" b="1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Station 3: Barriers to MMS Adherence Brainstorm</a:t>
            </a:r>
          </a:p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100" b="1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Goal: </a:t>
            </a:r>
            <a:r>
              <a:rPr lang="en-US" sz="21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Participants will identify common adherence gaps and develop practical strategies to improve MMS adherence among pregnant women</a:t>
            </a:r>
          </a:p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100" b="1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Activity:</a:t>
            </a:r>
          </a:p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21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The facilitator will present common barriers to MMS adherence (e.g., forgetfulness, side effects, lack of access to clean water, myths or misconceptions </a:t>
            </a:r>
            <a:r>
              <a:rPr lang="en-US" sz="2100" dirty="0" err="1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etc</a:t>
            </a:r>
            <a:r>
              <a:rPr lang="en-US" sz="21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)</a:t>
            </a:r>
          </a:p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21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Participants will brainstorm potential solutions to overcome these barriers in their specific contexts (e.g., reminders, community health worker follow-ups, education campaigns </a:t>
            </a:r>
            <a:r>
              <a:rPr lang="en-US" sz="2100" dirty="0" err="1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etc</a:t>
            </a:r>
            <a:r>
              <a:rPr lang="en-US" sz="21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)</a:t>
            </a:r>
          </a:p>
          <a:p>
            <a:pPr marL="0" indent="0" algn="l">
              <a:lnSpc>
                <a:spcPct val="150000"/>
              </a:lnSpc>
              <a:buNone/>
            </a:pPr>
            <a:endParaRPr lang="en-US" sz="1800" dirty="0">
              <a:latin typeface="Alright Sans" panose="00000400000000000000" charset="0"/>
              <a:ea typeface="Cambria" panose="02040503050406030204" pitchFamily="18" charset="0"/>
              <a:cs typeface="Alright Sans" panose="00000400000000000000" charset="0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-6350" y="-16510"/>
            <a:ext cx="12220575" cy="1097915"/>
          </a:xfrm>
          <a:prstGeom prst="rect">
            <a:avLst/>
          </a:prstGeom>
          <a:solidFill>
            <a:srgbClr val="B43337">
              <a:alpha val="2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/>
          <p:cNvSpPr>
            <a:spLocks noGrp="1"/>
          </p:cNvSpPr>
          <p:nvPr/>
        </p:nvSpPr>
        <p:spPr>
          <a:xfrm>
            <a:off x="6603365" y="122555"/>
            <a:ext cx="5260340" cy="909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1600" b="1" dirty="0">
                <a:solidFill>
                  <a:srgbClr val="B43337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MODULE 4: </a:t>
            </a:r>
            <a:r>
              <a:rPr lang="en-GB" sz="1600" b="1" kern="0" dirty="0">
                <a:solidFill>
                  <a:srgbClr val="B43337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KEY MESSAGES ON THE PROVISION OF MMS AND COUNSELLING TECHNIQUES</a:t>
            </a:r>
          </a:p>
          <a:p>
            <a:pPr algn="r"/>
            <a:br>
              <a:rPr lang="en-US" sz="1600" dirty="0">
                <a:solidFill>
                  <a:srgbClr val="B43337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600" dirty="0">
              <a:solidFill>
                <a:srgbClr val="B4333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3515" y="191135"/>
            <a:ext cx="3912235" cy="720090"/>
            <a:chOff x="266" y="301"/>
            <a:chExt cx="6161" cy="1134"/>
          </a:xfrm>
        </p:grpSpPr>
        <p:sp>
          <p:nvSpPr>
            <p:cNvPr id="9" name="Text Box 8"/>
            <p:cNvSpPr txBox="1"/>
            <p:nvPr/>
          </p:nvSpPr>
          <p:spPr>
            <a:xfrm>
              <a:off x="1859" y="433"/>
              <a:ext cx="456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NATIONAL TRAINING MANUAL ON MULTIPLE MICRONUTRIENT SUPPLEMENTS (MMS) FOR FRONTLINE HEALTHCARE PROVIDERS IN NIGERIA</a:t>
              </a:r>
            </a:p>
          </p:txBody>
        </p:sp>
        <p:pic>
          <p:nvPicPr>
            <p:cNvPr id="10" name="Picture 9" descr="Coat_of_arms_of_Nigeria.sv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" y="373"/>
              <a:ext cx="1164" cy="992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1667" y="301"/>
              <a:ext cx="7" cy="1135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2" name="Freeform 11"/>
          <p:cNvSpPr/>
          <p:nvPr/>
        </p:nvSpPr>
        <p:spPr>
          <a:xfrm flipH="1">
            <a:off x="6241089" y="644525"/>
            <a:ext cx="5973136" cy="816874"/>
          </a:xfrm>
          <a:custGeom>
            <a:avLst/>
            <a:gdLst>
              <a:gd name="connsiteX0" fmla="*/ 0 w 12585"/>
              <a:gd name="connsiteY0" fmla="*/ 0 h 1297"/>
              <a:gd name="connsiteX1" fmla="*/ 11848 w 12585"/>
              <a:gd name="connsiteY1" fmla="*/ 25 h 1297"/>
              <a:gd name="connsiteX2" fmla="*/ 12585 w 12585"/>
              <a:gd name="connsiteY2" fmla="*/ 661 h 1297"/>
              <a:gd name="connsiteX3" fmla="*/ 11848 w 12585"/>
              <a:gd name="connsiteY3" fmla="*/ 1296 h 1297"/>
              <a:gd name="connsiteX4" fmla="*/ 44 w 12585"/>
              <a:gd name="connsiteY4" fmla="*/ 1297 h 1297"/>
              <a:gd name="connsiteX5" fmla="*/ 0 w 12585"/>
              <a:gd name="connsiteY5" fmla="*/ 0 h 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07" h="1287">
                <a:moveTo>
                  <a:pt x="2419" y="0"/>
                </a:moveTo>
                <a:lnTo>
                  <a:pt x="8744" y="15"/>
                </a:lnTo>
                <a:lnTo>
                  <a:pt x="8762" y="15"/>
                </a:lnTo>
                <a:lnTo>
                  <a:pt x="8779" y="15"/>
                </a:lnTo>
                <a:cubicBezTo>
                  <a:pt x="9135" y="6"/>
                  <a:pt x="9415" y="378"/>
                  <a:pt x="9406" y="623"/>
                </a:cubicBezTo>
                <a:lnTo>
                  <a:pt x="9406" y="636"/>
                </a:lnTo>
                <a:lnTo>
                  <a:pt x="9406" y="668"/>
                </a:lnTo>
                <a:lnTo>
                  <a:pt x="9407" y="685"/>
                </a:lnTo>
                <a:cubicBezTo>
                  <a:pt x="9415" y="1025"/>
                  <a:pt x="9028" y="1295"/>
                  <a:pt x="8774" y="1286"/>
                </a:cubicBezTo>
                <a:lnTo>
                  <a:pt x="8760" y="1286"/>
                </a:lnTo>
                <a:lnTo>
                  <a:pt x="8033" y="1286"/>
                </a:lnTo>
                <a:lnTo>
                  <a:pt x="8019" y="1286"/>
                </a:lnTo>
                <a:lnTo>
                  <a:pt x="8005" y="1286"/>
                </a:lnTo>
                <a:lnTo>
                  <a:pt x="0" y="1286"/>
                </a:lnTo>
                <a:lnTo>
                  <a:pt x="0" y="0"/>
                </a:lnTo>
                <a:lnTo>
                  <a:pt x="755" y="2"/>
                </a:lnTo>
                <a:lnTo>
                  <a:pt x="755" y="0"/>
                </a:lnTo>
                <a:lnTo>
                  <a:pt x="1664" y="2"/>
                </a:lnTo>
                <a:lnTo>
                  <a:pt x="1664" y="0"/>
                </a:lnTo>
                <a:lnTo>
                  <a:pt x="2419" y="2"/>
                </a:lnTo>
                <a:lnTo>
                  <a:pt x="2419" y="0"/>
                </a:lnTo>
                <a:close/>
              </a:path>
            </a:pathLst>
          </a:custGeom>
          <a:solidFill>
            <a:srgbClr val="B4333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6623050" y="766445"/>
            <a:ext cx="5582285" cy="6375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Learning Activity 3 (Cont’d)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29665" y="1893570"/>
            <a:ext cx="9685020" cy="4157980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100" b="1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Station 4: Side Effects and Management Role Play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2100" b="1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Goal: </a:t>
            </a:r>
            <a:r>
              <a:rPr lang="en-US" sz="21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Participants will practice identifying potential side effects of MMS and providing solutions to manage these side effects effectively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2100" b="1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Activity:</a:t>
            </a:r>
          </a:p>
          <a:p>
            <a:pPr algn="l">
              <a:lnSpc>
                <a:spcPct val="100000"/>
              </a:lnSpc>
            </a:pPr>
            <a:r>
              <a:rPr lang="en-US" sz="21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In pairs, participants will role-play a healthcare worker and a pregnant woman. The “pregnant woman” will describe experiencing side effects from MMS (e.g., nausea, constipation, or metallic taste)</a:t>
            </a:r>
          </a:p>
          <a:p>
            <a:pPr algn="l">
              <a:lnSpc>
                <a:spcPct val="100000"/>
              </a:lnSpc>
            </a:pPr>
            <a:r>
              <a:rPr lang="en-US" sz="21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The “healthcare worker” will counsel the woman on how to manage these side effects (e.g., taking MMS with food, increasing fluid intake, or switching the time of day for consumption)</a:t>
            </a:r>
          </a:p>
          <a:p>
            <a:pPr marL="0" indent="0" algn="l">
              <a:lnSpc>
                <a:spcPct val="150000"/>
              </a:lnSpc>
              <a:buNone/>
            </a:pPr>
            <a:endParaRPr lang="en-US" sz="2100" dirty="0">
              <a:latin typeface="Alright Sans" panose="00000400000000000000" charset="0"/>
              <a:ea typeface="Cambria" panose="02040503050406030204" pitchFamily="18" charset="0"/>
              <a:cs typeface="Alright Sans" panose="00000400000000000000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-6350" y="-16510"/>
            <a:ext cx="12220575" cy="1097915"/>
          </a:xfrm>
          <a:prstGeom prst="rect">
            <a:avLst/>
          </a:prstGeom>
          <a:solidFill>
            <a:srgbClr val="B43337">
              <a:alpha val="2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/>
          <p:cNvSpPr>
            <a:spLocks noGrp="1"/>
          </p:cNvSpPr>
          <p:nvPr/>
        </p:nvSpPr>
        <p:spPr>
          <a:xfrm>
            <a:off x="6603365" y="122555"/>
            <a:ext cx="5260340" cy="909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1600" b="1" dirty="0">
                <a:solidFill>
                  <a:srgbClr val="B43337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MODULE 4: </a:t>
            </a:r>
            <a:r>
              <a:rPr lang="en-GB" sz="1600" b="1" kern="0" dirty="0">
                <a:solidFill>
                  <a:srgbClr val="B43337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KEY MESSAGES ON THE PROVISION OF MMS AND COUNSELLING TECHNIQUES</a:t>
            </a:r>
          </a:p>
          <a:p>
            <a:pPr algn="r"/>
            <a:br>
              <a:rPr lang="en-US" sz="1600" dirty="0">
                <a:solidFill>
                  <a:srgbClr val="B43337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600" dirty="0">
              <a:solidFill>
                <a:srgbClr val="B4333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3515" y="191135"/>
            <a:ext cx="3912235" cy="720090"/>
            <a:chOff x="266" y="301"/>
            <a:chExt cx="6161" cy="1134"/>
          </a:xfrm>
        </p:grpSpPr>
        <p:sp>
          <p:nvSpPr>
            <p:cNvPr id="15" name="Text Box 14"/>
            <p:cNvSpPr txBox="1"/>
            <p:nvPr/>
          </p:nvSpPr>
          <p:spPr>
            <a:xfrm>
              <a:off x="1859" y="433"/>
              <a:ext cx="456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NATIONAL TRAINING MANUAL ON MULTIPLE MICRONUTRIENT SUPPLEMENTS (MMS) FOR FRONTLINE HEALTHCARE PROVIDERS IN NIGERIA</a:t>
              </a:r>
            </a:p>
          </p:txBody>
        </p:sp>
        <p:pic>
          <p:nvPicPr>
            <p:cNvPr id="27" name="Picture 26" descr="Coat_of_arms_of_Nigeria.sv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" y="373"/>
              <a:ext cx="1164" cy="99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667" y="301"/>
              <a:ext cx="7" cy="1135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6" name="Freeform 5"/>
          <p:cNvSpPr/>
          <p:nvPr/>
        </p:nvSpPr>
        <p:spPr>
          <a:xfrm flipH="1">
            <a:off x="6241089" y="644525"/>
            <a:ext cx="5973136" cy="816874"/>
          </a:xfrm>
          <a:custGeom>
            <a:avLst/>
            <a:gdLst>
              <a:gd name="connsiteX0" fmla="*/ 0 w 12585"/>
              <a:gd name="connsiteY0" fmla="*/ 0 h 1297"/>
              <a:gd name="connsiteX1" fmla="*/ 11848 w 12585"/>
              <a:gd name="connsiteY1" fmla="*/ 25 h 1297"/>
              <a:gd name="connsiteX2" fmla="*/ 12585 w 12585"/>
              <a:gd name="connsiteY2" fmla="*/ 661 h 1297"/>
              <a:gd name="connsiteX3" fmla="*/ 11848 w 12585"/>
              <a:gd name="connsiteY3" fmla="*/ 1296 h 1297"/>
              <a:gd name="connsiteX4" fmla="*/ 44 w 12585"/>
              <a:gd name="connsiteY4" fmla="*/ 1297 h 1297"/>
              <a:gd name="connsiteX5" fmla="*/ 0 w 12585"/>
              <a:gd name="connsiteY5" fmla="*/ 0 h 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07" h="1287">
                <a:moveTo>
                  <a:pt x="2419" y="0"/>
                </a:moveTo>
                <a:lnTo>
                  <a:pt x="8744" y="15"/>
                </a:lnTo>
                <a:lnTo>
                  <a:pt x="8762" y="15"/>
                </a:lnTo>
                <a:lnTo>
                  <a:pt x="8779" y="15"/>
                </a:lnTo>
                <a:cubicBezTo>
                  <a:pt x="9135" y="6"/>
                  <a:pt x="9415" y="378"/>
                  <a:pt x="9406" y="623"/>
                </a:cubicBezTo>
                <a:lnTo>
                  <a:pt x="9406" y="636"/>
                </a:lnTo>
                <a:lnTo>
                  <a:pt x="9406" y="668"/>
                </a:lnTo>
                <a:lnTo>
                  <a:pt x="9407" y="685"/>
                </a:lnTo>
                <a:cubicBezTo>
                  <a:pt x="9415" y="1025"/>
                  <a:pt x="9028" y="1295"/>
                  <a:pt x="8774" y="1286"/>
                </a:cubicBezTo>
                <a:lnTo>
                  <a:pt x="8760" y="1286"/>
                </a:lnTo>
                <a:lnTo>
                  <a:pt x="8033" y="1286"/>
                </a:lnTo>
                <a:lnTo>
                  <a:pt x="8019" y="1286"/>
                </a:lnTo>
                <a:lnTo>
                  <a:pt x="8005" y="1286"/>
                </a:lnTo>
                <a:lnTo>
                  <a:pt x="0" y="1286"/>
                </a:lnTo>
                <a:lnTo>
                  <a:pt x="0" y="0"/>
                </a:lnTo>
                <a:lnTo>
                  <a:pt x="755" y="2"/>
                </a:lnTo>
                <a:lnTo>
                  <a:pt x="755" y="0"/>
                </a:lnTo>
                <a:lnTo>
                  <a:pt x="1664" y="2"/>
                </a:lnTo>
                <a:lnTo>
                  <a:pt x="1664" y="0"/>
                </a:lnTo>
                <a:lnTo>
                  <a:pt x="2419" y="2"/>
                </a:lnTo>
                <a:lnTo>
                  <a:pt x="2419" y="0"/>
                </a:lnTo>
                <a:close/>
              </a:path>
            </a:pathLst>
          </a:custGeom>
          <a:solidFill>
            <a:srgbClr val="B4333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6623050" y="766445"/>
            <a:ext cx="5582285" cy="6375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Learning Activity 3 (Cont’d)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9705" y="2386330"/>
            <a:ext cx="9291955" cy="311658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sz="23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Flip charts and markers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sz="2300" kern="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S</a:t>
            </a:r>
            <a:r>
              <a:rPr lang="en-US" sz="2300" kern="0" dirty="0"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et of puzzle pieces representing different delivery platforms (antenatal care clinics, campaigns/outreaches</a:t>
            </a: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US" sz="2300" dirty="0">
                <a:solidFill>
                  <a:srgbClr val="000000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S</a:t>
            </a:r>
            <a:r>
              <a:rPr lang="en-US" sz="2300" u="none" strike="noStrike" dirty="0">
                <a:solidFill>
                  <a:srgbClr val="000000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et of puzzle pieces representing the target beneficiaries of MMS (pregnant women).</a:t>
            </a:r>
            <a:endParaRPr lang="en-US" sz="2300" u="none" strike="noStrike" dirty="0">
              <a:effectLst/>
              <a:latin typeface="Alright Sans" panose="00000400000000000000" charset="0"/>
              <a:ea typeface="Cambria" panose="02040503050406030204" pitchFamily="18" charset="0"/>
              <a:cs typeface="Alright Sans" panose="00000400000000000000" charset="0"/>
            </a:endParaRP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sz="2300" kern="0" dirty="0"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Annex Checklist for Effective Counselling</a:t>
            </a:r>
            <a:endParaRPr lang="en-US" sz="2300" dirty="0">
              <a:latin typeface="Alright Sans" panose="00000400000000000000" charset="0"/>
              <a:ea typeface="Cambria" panose="02040503050406030204" pitchFamily="18" charset="0"/>
              <a:cs typeface="Alright Sans" panose="00000400000000000000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-6350" y="-16510"/>
            <a:ext cx="12220575" cy="1097915"/>
          </a:xfrm>
          <a:prstGeom prst="rect">
            <a:avLst/>
          </a:prstGeom>
          <a:solidFill>
            <a:srgbClr val="B43337">
              <a:alpha val="2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/>
          <p:cNvSpPr>
            <a:spLocks noGrp="1"/>
          </p:cNvSpPr>
          <p:nvPr/>
        </p:nvSpPr>
        <p:spPr>
          <a:xfrm>
            <a:off x="6603365" y="122555"/>
            <a:ext cx="5260340" cy="909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1600" b="1" dirty="0">
                <a:solidFill>
                  <a:srgbClr val="B43337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MODULE 4: </a:t>
            </a:r>
            <a:r>
              <a:rPr lang="en-GB" sz="1600" b="1" kern="0" dirty="0">
                <a:solidFill>
                  <a:srgbClr val="B43337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KEY MESSAGES ON THE PROVISION OF MMS AND COUNSELLING TECHNIQUES</a:t>
            </a:r>
          </a:p>
          <a:p>
            <a:pPr algn="r"/>
            <a:br>
              <a:rPr lang="en-US" sz="1600" dirty="0">
                <a:solidFill>
                  <a:srgbClr val="B43337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600" dirty="0">
              <a:solidFill>
                <a:srgbClr val="B4333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3515" y="191135"/>
            <a:ext cx="3912235" cy="720090"/>
            <a:chOff x="266" y="301"/>
            <a:chExt cx="6161" cy="1134"/>
          </a:xfrm>
        </p:grpSpPr>
        <p:sp>
          <p:nvSpPr>
            <p:cNvPr id="15" name="Text Box 14"/>
            <p:cNvSpPr txBox="1"/>
            <p:nvPr/>
          </p:nvSpPr>
          <p:spPr>
            <a:xfrm>
              <a:off x="1859" y="433"/>
              <a:ext cx="456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NATIONAL TRAINING MANUAL ON MULTIPLE MICRONUTRIENT SUPPLEMENTS (MMS) FOR FRONTLINE HEALTHCARE PROVIDERS IN NIGERIA</a:t>
              </a:r>
            </a:p>
          </p:txBody>
        </p:sp>
        <p:pic>
          <p:nvPicPr>
            <p:cNvPr id="27" name="Picture 26" descr="Coat_of_arms_of_Nigeria.sv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" y="373"/>
              <a:ext cx="1164" cy="99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667" y="301"/>
              <a:ext cx="7" cy="1135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6" name="Freeform 5"/>
          <p:cNvSpPr/>
          <p:nvPr/>
        </p:nvSpPr>
        <p:spPr>
          <a:xfrm flipH="1">
            <a:off x="7777480" y="644525"/>
            <a:ext cx="4436745" cy="816610"/>
          </a:xfrm>
          <a:custGeom>
            <a:avLst/>
            <a:gdLst>
              <a:gd name="connsiteX0" fmla="*/ 0 w 12585"/>
              <a:gd name="connsiteY0" fmla="*/ 0 h 1297"/>
              <a:gd name="connsiteX1" fmla="*/ 11848 w 12585"/>
              <a:gd name="connsiteY1" fmla="*/ 25 h 1297"/>
              <a:gd name="connsiteX2" fmla="*/ 12585 w 12585"/>
              <a:gd name="connsiteY2" fmla="*/ 661 h 1297"/>
              <a:gd name="connsiteX3" fmla="*/ 11848 w 12585"/>
              <a:gd name="connsiteY3" fmla="*/ 1296 h 1297"/>
              <a:gd name="connsiteX4" fmla="*/ 44 w 12585"/>
              <a:gd name="connsiteY4" fmla="*/ 1297 h 1297"/>
              <a:gd name="connsiteX5" fmla="*/ 0 w 12585"/>
              <a:gd name="connsiteY5" fmla="*/ 0 h 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0" h="1286">
                <a:moveTo>
                  <a:pt x="0" y="0"/>
                </a:moveTo>
                <a:lnTo>
                  <a:pt x="6165" y="15"/>
                </a:lnTo>
                <a:cubicBezTo>
                  <a:pt x="6527" y="4"/>
                  <a:pt x="6819" y="331"/>
                  <a:pt x="6810" y="651"/>
                </a:cubicBezTo>
                <a:cubicBezTo>
                  <a:pt x="6821" y="1007"/>
                  <a:pt x="6489" y="1295"/>
                  <a:pt x="6165" y="1286"/>
                </a:cubicBezTo>
                <a:lnTo>
                  <a:pt x="0" y="1286"/>
                </a:lnTo>
                <a:lnTo>
                  <a:pt x="0" y="0"/>
                </a:lnTo>
                <a:close/>
              </a:path>
            </a:pathLst>
          </a:custGeom>
          <a:solidFill>
            <a:srgbClr val="B4333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8242935" y="681990"/>
            <a:ext cx="3886200" cy="721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Materials Needed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77595" y="1758950"/>
            <a:ext cx="9100185" cy="3971290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100" b="1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Station 5: Contraindications Case Study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2100" b="1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Goal: </a:t>
            </a:r>
            <a:r>
              <a:rPr lang="en-US" sz="21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Participants should learn how to assess who should and should not be given MMS based on individual health conditions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2100" b="1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Activity:</a:t>
            </a:r>
          </a:p>
          <a:p>
            <a:pPr algn="l">
              <a:lnSpc>
                <a:spcPct val="100000"/>
              </a:lnSpc>
            </a:pPr>
            <a:r>
              <a:rPr lang="en-US" sz="21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Present participants with different case studies of pregnant women, including women with certain medical conditions (e.g., sickle cell disease, those </a:t>
            </a:r>
            <a:r>
              <a:rPr lang="en-US" sz="2100" dirty="0" err="1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anaemic</a:t>
            </a:r>
            <a:r>
              <a:rPr lang="en-US" sz="21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, and those already taking other supplements)</a:t>
            </a:r>
          </a:p>
          <a:p>
            <a:pPr algn="l">
              <a:lnSpc>
                <a:spcPct val="100000"/>
              </a:lnSpc>
            </a:pPr>
            <a:r>
              <a:rPr lang="en-US" sz="21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Participants will discuss whether these women should be given MMS, considering potential contraindications and the need for personalized care in certain cases</a:t>
            </a:r>
          </a:p>
          <a:p>
            <a:pPr marL="0" indent="0" algn="l">
              <a:lnSpc>
                <a:spcPct val="150000"/>
              </a:lnSpc>
              <a:buNone/>
            </a:pPr>
            <a:endParaRPr lang="en-US" sz="2100" dirty="0">
              <a:latin typeface="Alright Sans" panose="00000400000000000000" charset="0"/>
              <a:ea typeface="Cambria" panose="02040503050406030204" pitchFamily="18" charset="0"/>
              <a:cs typeface="Alright Sans" panose="00000400000000000000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-6350" y="-16510"/>
            <a:ext cx="12220575" cy="1097915"/>
          </a:xfrm>
          <a:prstGeom prst="rect">
            <a:avLst/>
          </a:prstGeom>
          <a:solidFill>
            <a:srgbClr val="B43337">
              <a:alpha val="2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/>
          <p:cNvSpPr>
            <a:spLocks noGrp="1"/>
          </p:cNvSpPr>
          <p:nvPr/>
        </p:nvSpPr>
        <p:spPr>
          <a:xfrm>
            <a:off x="6603365" y="122555"/>
            <a:ext cx="5260340" cy="909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1600" b="1" dirty="0">
                <a:solidFill>
                  <a:srgbClr val="B43337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MODULE 4: </a:t>
            </a:r>
            <a:r>
              <a:rPr lang="en-GB" sz="1600" b="1" kern="0" dirty="0">
                <a:solidFill>
                  <a:srgbClr val="B43337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KEY MESSAGES ON THE PROVISION OF MMS AND COUNSELLING TECHNIQUES</a:t>
            </a:r>
          </a:p>
          <a:p>
            <a:pPr algn="r"/>
            <a:br>
              <a:rPr lang="en-US" sz="1600" dirty="0">
                <a:solidFill>
                  <a:srgbClr val="B43337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600" dirty="0">
              <a:solidFill>
                <a:srgbClr val="B4333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3515" y="191135"/>
            <a:ext cx="3912235" cy="720090"/>
            <a:chOff x="266" y="301"/>
            <a:chExt cx="6161" cy="1134"/>
          </a:xfrm>
        </p:grpSpPr>
        <p:sp>
          <p:nvSpPr>
            <p:cNvPr id="15" name="Text Box 14"/>
            <p:cNvSpPr txBox="1"/>
            <p:nvPr/>
          </p:nvSpPr>
          <p:spPr>
            <a:xfrm>
              <a:off x="1859" y="433"/>
              <a:ext cx="456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NATIONAL TRAINING MANUAL ON MULTIPLE MICRONUTRIENT SUPPLEMENTS (MMS) FOR FRONTLINE HEALTHCARE PROVIDERS IN NIGERIA</a:t>
              </a:r>
            </a:p>
          </p:txBody>
        </p:sp>
        <p:pic>
          <p:nvPicPr>
            <p:cNvPr id="27" name="Picture 26" descr="Coat_of_arms_of_Nigeria.sv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" y="373"/>
              <a:ext cx="1164" cy="99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667" y="301"/>
              <a:ext cx="7" cy="1135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6" name="Freeform 5"/>
          <p:cNvSpPr/>
          <p:nvPr/>
        </p:nvSpPr>
        <p:spPr>
          <a:xfrm flipH="1">
            <a:off x="6241089" y="644525"/>
            <a:ext cx="5973136" cy="816874"/>
          </a:xfrm>
          <a:custGeom>
            <a:avLst/>
            <a:gdLst>
              <a:gd name="connsiteX0" fmla="*/ 0 w 12585"/>
              <a:gd name="connsiteY0" fmla="*/ 0 h 1297"/>
              <a:gd name="connsiteX1" fmla="*/ 11848 w 12585"/>
              <a:gd name="connsiteY1" fmla="*/ 25 h 1297"/>
              <a:gd name="connsiteX2" fmla="*/ 12585 w 12585"/>
              <a:gd name="connsiteY2" fmla="*/ 661 h 1297"/>
              <a:gd name="connsiteX3" fmla="*/ 11848 w 12585"/>
              <a:gd name="connsiteY3" fmla="*/ 1296 h 1297"/>
              <a:gd name="connsiteX4" fmla="*/ 44 w 12585"/>
              <a:gd name="connsiteY4" fmla="*/ 1297 h 1297"/>
              <a:gd name="connsiteX5" fmla="*/ 0 w 12585"/>
              <a:gd name="connsiteY5" fmla="*/ 0 h 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07" h="1287">
                <a:moveTo>
                  <a:pt x="2419" y="0"/>
                </a:moveTo>
                <a:lnTo>
                  <a:pt x="8744" y="15"/>
                </a:lnTo>
                <a:lnTo>
                  <a:pt x="8762" y="15"/>
                </a:lnTo>
                <a:lnTo>
                  <a:pt x="8779" y="15"/>
                </a:lnTo>
                <a:cubicBezTo>
                  <a:pt x="9135" y="6"/>
                  <a:pt x="9415" y="378"/>
                  <a:pt x="9406" y="623"/>
                </a:cubicBezTo>
                <a:lnTo>
                  <a:pt x="9406" y="636"/>
                </a:lnTo>
                <a:lnTo>
                  <a:pt x="9406" y="668"/>
                </a:lnTo>
                <a:lnTo>
                  <a:pt x="9407" y="685"/>
                </a:lnTo>
                <a:cubicBezTo>
                  <a:pt x="9415" y="1025"/>
                  <a:pt x="9028" y="1295"/>
                  <a:pt x="8774" y="1286"/>
                </a:cubicBezTo>
                <a:lnTo>
                  <a:pt x="8760" y="1286"/>
                </a:lnTo>
                <a:lnTo>
                  <a:pt x="8033" y="1286"/>
                </a:lnTo>
                <a:lnTo>
                  <a:pt x="8019" y="1286"/>
                </a:lnTo>
                <a:lnTo>
                  <a:pt x="8005" y="1286"/>
                </a:lnTo>
                <a:lnTo>
                  <a:pt x="0" y="1286"/>
                </a:lnTo>
                <a:lnTo>
                  <a:pt x="0" y="0"/>
                </a:lnTo>
                <a:lnTo>
                  <a:pt x="755" y="2"/>
                </a:lnTo>
                <a:lnTo>
                  <a:pt x="755" y="0"/>
                </a:lnTo>
                <a:lnTo>
                  <a:pt x="1664" y="2"/>
                </a:lnTo>
                <a:lnTo>
                  <a:pt x="1664" y="0"/>
                </a:lnTo>
                <a:lnTo>
                  <a:pt x="2419" y="2"/>
                </a:lnTo>
                <a:lnTo>
                  <a:pt x="2419" y="0"/>
                </a:lnTo>
                <a:close/>
              </a:path>
            </a:pathLst>
          </a:custGeom>
          <a:solidFill>
            <a:srgbClr val="B4333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6623050" y="766445"/>
            <a:ext cx="5582285" cy="6375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Learning Activity 3 (Cont’d)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7595" y="2057400"/>
            <a:ext cx="7590790" cy="2943225"/>
          </a:xfrm>
        </p:spPr>
        <p:txBody>
          <a:bodyPr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rgbClr val="000000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Debrief and Discussion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100" dirty="0">
              <a:effectLst/>
              <a:latin typeface="Alright Sans" panose="00000400000000000000" charset="0"/>
              <a:ea typeface="Cambria" panose="02040503050406030204" pitchFamily="18" charset="0"/>
              <a:cs typeface="Alright Sans" panose="00000400000000000000" charset="0"/>
            </a:endParaRPr>
          </a:p>
          <a:p>
            <a:pPr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srgbClr val="000000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After completing all stations, participants will return to a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000000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   group setting where the facilitator will lead a debrief</a:t>
            </a:r>
          </a:p>
          <a:p>
            <a:pPr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000000"/>
              </a:solidFill>
              <a:effectLst/>
              <a:latin typeface="Alright Sans" panose="00000400000000000000" charset="0"/>
              <a:ea typeface="Cambria" panose="02040503050406030204" pitchFamily="18" charset="0"/>
              <a:cs typeface="Alright Sans" panose="00000400000000000000" charset="0"/>
            </a:endParaRPr>
          </a:p>
          <a:p>
            <a:pPr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srgbClr val="000000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This discussion will focus on reinforcing the key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000000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   takeaways from each station and providing participants an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000000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   opportunity to ask questions and clarify doubts</a:t>
            </a:r>
            <a:endParaRPr lang="en-US" sz="2100" dirty="0">
              <a:effectLst/>
              <a:latin typeface="Alright Sans" panose="00000400000000000000" charset="0"/>
              <a:ea typeface="Cambria" panose="02040503050406030204" pitchFamily="18" charset="0"/>
              <a:cs typeface="Alright Sans" panose="00000400000000000000" charset="0"/>
            </a:endParaRPr>
          </a:p>
          <a:p>
            <a:pPr marL="0" marR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endParaRPr lang="en-US" sz="2100" dirty="0">
              <a:latin typeface="Alright Sans" panose="00000400000000000000" charset="0"/>
              <a:ea typeface="Cambria" panose="02040503050406030204" pitchFamily="18" charset="0"/>
              <a:cs typeface="Alright Sans" panose="00000400000000000000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-6350" y="-16510"/>
            <a:ext cx="12220575" cy="1097915"/>
          </a:xfrm>
          <a:prstGeom prst="rect">
            <a:avLst/>
          </a:prstGeom>
          <a:solidFill>
            <a:srgbClr val="B43337">
              <a:alpha val="2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/>
          <p:cNvSpPr>
            <a:spLocks noGrp="1"/>
          </p:cNvSpPr>
          <p:nvPr/>
        </p:nvSpPr>
        <p:spPr>
          <a:xfrm>
            <a:off x="6603365" y="122555"/>
            <a:ext cx="5260340" cy="909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1600" b="1" dirty="0">
                <a:solidFill>
                  <a:srgbClr val="B43337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MODULE 4: </a:t>
            </a:r>
            <a:r>
              <a:rPr lang="en-GB" sz="1600" b="1" kern="0" dirty="0">
                <a:solidFill>
                  <a:srgbClr val="B43337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KEY MESSAGES ON THE PROVISION OF MMS AND COUNSELLING TECHNIQUES</a:t>
            </a:r>
          </a:p>
          <a:p>
            <a:pPr algn="r"/>
            <a:br>
              <a:rPr lang="en-US" sz="1600" dirty="0">
                <a:solidFill>
                  <a:srgbClr val="B43337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600" dirty="0">
              <a:solidFill>
                <a:srgbClr val="B4333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3515" y="191135"/>
            <a:ext cx="3912235" cy="720090"/>
            <a:chOff x="266" y="301"/>
            <a:chExt cx="6161" cy="1134"/>
          </a:xfrm>
        </p:grpSpPr>
        <p:sp>
          <p:nvSpPr>
            <p:cNvPr id="15" name="Text Box 14"/>
            <p:cNvSpPr txBox="1"/>
            <p:nvPr/>
          </p:nvSpPr>
          <p:spPr>
            <a:xfrm>
              <a:off x="1859" y="433"/>
              <a:ext cx="456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NATIONAL TRAINING MANUAL ON MULTIPLE MICRONUTRIENT SUPPLEMENTS (MMS) FOR FRONTLINE HEALTHCARE PROVIDERS IN NIGERIA</a:t>
              </a:r>
            </a:p>
          </p:txBody>
        </p:sp>
        <p:pic>
          <p:nvPicPr>
            <p:cNvPr id="27" name="Picture 26" descr="Coat_of_arms_of_Nigeria.sv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" y="373"/>
              <a:ext cx="1164" cy="99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667" y="301"/>
              <a:ext cx="7" cy="1135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6" name="Freeform 5"/>
          <p:cNvSpPr/>
          <p:nvPr/>
        </p:nvSpPr>
        <p:spPr>
          <a:xfrm flipH="1">
            <a:off x="6241089" y="644525"/>
            <a:ext cx="5973136" cy="816874"/>
          </a:xfrm>
          <a:custGeom>
            <a:avLst/>
            <a:gdLst>
              <a:gd name="connsiteX0" fmla="*/ 0 w 12585"/>
              <a:gd name="connsiteY0" fmla="*/ 0 h 1297"/>
              <a:gd name="connsiteX1" fmla="*/ 11848 w 12585"/>
              <a:gd name="connsiteY1" fmla="*/ 25 h 1297"/>
              <a:gd name="connsiteX2" fmla="*/ 12585 w 12585"/>
              <a:gd name="connsiteY2" fmla="*/ 661 h 1297"/>
              <a:gd name="connsiteX3" fmla="*/ 11848 w 12585"/>
              <a:gd name="connsiteY3" fmla="*/ 1296 h 1297"/>
              <a:gd name="connsiteX4" fmla="*/ 44 w 12585"/>
              <a:gd name="connsiteY4" fmla="*/ 1297 h 1297"/>
              <a:gd name="connsiteX5" fmla="*/ 0 w 12585"/>
              <a:gd name="connsiteY5" fmla="*/ 0 h 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07" h="1287">
                <a:moveTo>
                  <a:pt x="2419" y="0"/>
                </a:moveTo>
                <a:lnTo>
                  <a:pt x="8744" y="15"/>
                </a:lnTo>
                <a:lnTo>
                  <a:pt x="8762" y="15"/>
                </a:lnTo>
                <a:lnTo>
                  <a:pt x="8779" y="15"/>
                </a:lnTo>
                <a:cubicBezTo>
                  <a:pt x="9135" y="6"/>
                  <a:pt x="9415" y="378"/>
                  <a:pt x="9406" y="623"/>
                </a:cubicBezTo>
                <a:lnTo>
                  <a:pt x="9406" y="636"/>
                </a:lnTo>
                <a:lnTo>
                  <a:pt x="9406" y="668"/>
                </a:lnTo>
                <a:lnTo>
                  <a:pt x="9407" y="685"/>
                </a:lnTo>
                <a:cubicBezTo>
                  <a:pt x="9415" y="1025"/>
                  <a:pt x="9028" y="1295"/>
                  <a:pt x="8774" y="1286"/>
                </a:cubicBezTo>
                <a:lnTo>
                  <a:pt x="8760" y="1286"/>
                </a:lnTo>
                <a:lnTo>
                  <a:pt x="8033" y="1286"/>
                </a:lnTo>
                <a:lnTo>
                  <a:pt x="8019" y="1286"/>
                </a:lnTo>
                <a:lnTo>
                  <a:pt x="8005" y="1286"/>
                </a:lnTo>
                <a:lnTo>
                  <a:pt x="0" y="1286"/>
                </a:lnTo>
                <a:lnTo>
                  <a:pt x="0" y="0"/>
                </a:lnTo>
                <a:lnTo>
                  <a:pt x="755" y="2"/>
                </a:lnTo>
                <a:lnTo>
                  <a:pt x="755" y="0"/>
                </a:lnTo>
                <a:lnTo>
                  <a:pt x="1664" y="2"/>
                </a:lnTo>
                <a:lnTo>
                  <a:pt x="1664" y="0"/>
                </a:lnTo>
                <a:lnTo>
                  <a:pt x="2419" y="2"/>
                </a:lnTo>
                <a:lnTo>
                  <a:pt x="2419" y="0"/>
                </a:lnTo>
                <a:close/>
              </a:path>
            </a:pathLst>
          </a:custGeom>
          <a:solidFill>
            <a:srgbClr val="B4333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6623050" y="766445"/>
            <a:ext cx="5582285" cy="6375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Learning Activity 3 (Cont’d)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195070" y="5654040"/>
            <a:ext cx="78752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00" b="1" dirty="0">
                <a:solidFill>
                  <a:srgbClr val="B43337"/>
                </a:solidFill>
                <a:latin typeface="Alright Sans" panose="00000400000000000000" charset="0"/>
                <a:cs typeface="Alright Sans" panose="00000400000000000000" charset="0"/>
                <a:sym typeface="+mn-ea"/>
              </a:rPr>
              <a:t>Note to Facilitator: </a:t>
            </a:r>
            <a:r>
              <a:rPr lang="en-US" sz="1600" dirty="0">
                <a:solidFill>
                  <a:srgbClr val="B43337"/>
                </a:solidFill>
                <a:effectLst/>
                <a:latin typeface="Alright Sans" panose="00000400000000000000" charset="0"/>
                <a:ea typeface="Calibri" panose="020F0502020204030204" charset="0"/>
                <a:cs typeface="Alright Sans" panose="00000400000000000000" charset="0"/>
                <a:sym typeface="+mn-ea"/>
              </a:rPr>
              <a:t>This learning activity should engage participants in interactive, problem-solving exercises that reinforce key messages related to MMS provision</a:t>
            </a:r>
            <a:endParaRPr lang="en-US" sz="1600" dirty="0">
              <a:solidFill>
                <a:srgbClr val="B43337"/>
              </a:solidFill>
              <a:effectLst/>
              <a:latin typeface="Alright Sans" panose="00000400000000000000" charset="0"/>
              <a:ea typeface="Calibri" panose="020F0502020204030204" charset="0"/>
              <a:cs typeface="Alright Sans" panose="00000400000000000000" charset="0"/>
            </a:endParaRPr>
          </a:p>
          <a:p>
            <a:endParaRPr lang="en-US" sz="1600" dirty="0">
              <a:solidFill>
                <a:srgbClr val="B43337"/>
              </a:solidFill>
              <a:effectLst/>
              <a:latin typeface="Alright Sans" panose="00000400000000000000" charset="0"/>
              <a:ea typeface="Calibri" panose="020F0502020204030204" charset="0"/>
              <a:cs typeface="Alright Sans" panose="00000400000000000000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77595" y="2122170"/>
            <a:ext cx="8334375" cy="3484245"/>
          </a:xfrm>
        </p:spPr>
        <p:txBody>
          <a:bodyPr>
            <a:normAutofit lnSpcReduction="10000"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rgbClr val="000000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Debrief Questions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100" dirty="0">
              <a:effectLst/>
              <a:latin typeface="Alright Sans" panose="00000400000000000000" charset="0"/>
              <a:ea typeface="Cambria" panose="02040503050406030204" pitchFamily="18" charset="0"/>
              <a:cs typeface="Alright Sans" panose="00000400000000000000" charset="0"/>
            </a:endParaRPr>
          </a:p>
          <a:p>
            <a:pPr marL="342900" marR="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100" u="none" strike="noStrike" dirty="0">
                <a:solidFill>
                  <a:srgbClr val="000000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What challenges do you foresee in delivering MMS through different platforms in your community?</a:t>
            </a:r>
          </a:p>
          <a:p>
            <a:pPr marL="342900" marR="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100" u="none" strike="noStrike" dirty="0">
              <a:effectLst/>
              <a:latin typeface="Alright Sans" panose="00000400000000000000" charset="0"/>
              <a:ea typeface="Cambria" panose="02040503050406030204" pitchFamily="18" charset="0"/>
              <a:cs typeface="Alright Sans" panose="00000400000000000000" charset="0"/>
            </a:endParaRPr>
          </a:p>
          <a:p>
            <a:pPr marL="342900" marR="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100" u="none" strike="noStrike" dirty="0">
                <a:solidFill>
                  <a:srgbClr val="000000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How can healthcare workers effectively counsel pregnant women on MMS adherence?</a:t>
            </a:r>
          </a:p>
          <a:p>
            <a:pPr marL="342900" marR="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100" u="none" strike="noStrike" dirty="0">
              <a:effectLst/>
              <a:latin typeface="Alright Sans" panose="00000400000000000000" charset="0"/>
              <a:ea typeface="Cambria" panose="02040503050406030204" pitchFamily="18" charset="0"/>
              <a:cs typeface="Alright Sans" panose="00000400000000000000" charset="0"/>
            </a:endParaRPr>
          </a:p>
          <a:p>
            <a:pPr marL="342900" marR="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100" u="none" strike="noStrike" dirty="0">
                <a:solidFill>
                  <a:srgbClr val="000000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What are the most effective ways to manage side effects while ensuring continued MMS use?</a:t>
            </a:r>
            <a:endParaRPr lang="en-US" sz="2100" u="none" strike="noStrike" dirty="0">
              <a:effectLst/>
              <a:latin typeface="Alright Sans" panose="00000400000000000000" charset="0"/>
              <a:ea typeface="Cambria" panose="02040503050406030204" pitchFamily="18" charset="0"/>
              <a:cs typeface="Alright Sans" panose="00000400000000000000" charset="0"/>
            </a:endParaRPr>
          </a:p>
          <a:p>
            <a:pPr marR="0" algn="l">
              <a:spcBef>
                <a:spcPts val="0"/>
              </a:spcBef>
              <a:spcAft>
                <a:spcPts val="0"/>
              </a:spcAft>
            </a:pPr>
            <a:endParaRPr lang="en-US" sz="2100" dirty="0">
              <a:latin typeface="Alright Sans" panose="00000400000000000000" charset="0"/>
              <a:cs typeface="Alright Sans" panose="00000400000000000000" charset="0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-6350" y="-16510"/>
            <a:ext cx="12220575" cy="1097915"/>
          </a:xfrm>
          <a:prstGeom prst="rect">
            <a:avLst/>
          </a:prstGeom>
          <a:solidFill>
            <a:srgbClr val="B43337">
              <a:alpha val="2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/>
          <p:cNvSpPr>
            <a:spLocks noGrp="1"/>
          </p:cNvSpPr>
          <p:nvPr/>
        </p:nvSpPr>
        <p:spPr>
          <a:xfrm>
            <a:off x="6603365" y="122555"/>
            <a:ext cx="5260340" cy="909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1600" b="1" dirty="0">
                <a:solidFill>
                  <a:srgbClr val="B43337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MODULE 4: </a:t>
            </a:r>
            <a:r>
              <a:rPr lang="en-GB" sz="1600" b="1" kern="0" dirty="0">
                <a:solidFill>
                  <a:srgbClr val="B43337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KEY MESSAGES ON THE PROVISION OF MMS AND COUNSELLING TECHNIQUES</a:t>
            </a:r>
          </a:p>
          <a:p>
            <a:pPr algn="r"/>
            <a:br>
              <a:rPr lang="en-US" sz="1600" dirty="0">
                <a:solidFill>
                  <a:srgbClr val="B43337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600" dirty="0">
              <a:solidFill>
                <a:srgbClr val="B4333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3515" y="191135"/>
            <a:ext cx="3912235" cy="720090"/>
            <a:chOff x="266" y="301"/>
            <a:chExt cx="6161" cy="1134"/>
          </a:xfrm>
        </p:grpSpPr>
        <p:sp>
          <p:nvSpPr>
            <p:cNvPr id="15" name="Text Box 14"/>
            <p:cNvSpPr txBox="1"/>
            <p:nvPr/>
          </p:nvSpPr>
          <p:spPr>
            <a:xfrm>
              <a:off x="1859" y="433"/>
              <a:ext cx="456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NATIONAL TRAINING MANUAL ON MULTIPLE MICRONUTRIENT SUPPLEMENTS (MMS) FOR FRONTLINE HEALTHCARE PROVIDERS IN NIGERIA</a:t>
              </a:r>
            </a:p>
          </p:txBody>
        </p:sp>
        <p:pic>
          <p:nvPicPr>
            <p:cNvPr id="27" name="Picture 26" descr="Coat_of_arms_of_Nigeria.sv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" y="373"/>
              <a:ext cx="1164" cy="99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667" y="301"/>
              <a:ext cx="7" cy="1135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6" name="Freeform 5"/>
          <p:cNvSpPr/>
          <p:nvPr/>
        </p:nvSpPr>
        <p:spPr>
          <a:xfrm flipH="1">
            <a:off x="6241089" y="644525"/>
            <a:ext cx="5973136" cy="816874"/>
          </a:xfrm>
          <a:custGeom>
            <a:avLst/>
            <a:gdLst>
              <a:gd name="connsiteX0" fmla="*/ 0 w 12585"/>
              <a:gd name="connsiteY0" fmla="*/ 0 h 1297"/>
              <a:gd name="connsiteX1" fmla="*/ 11848 w 12585"/>
              <a:gd name="connsiteY1" fmla="*/ 25 h 1297"/>
              <a:gd name="connsiteX2" fmla="*/ 12585 w 12585"/>
              <a:gd name="connsiteY2" fmla="*/ 661 h 1297"/>
              <a:gd name="connsiteX3" fmla="*/ 11848 w 12585"/>
              <a:gd name="connsiteY3" fmla="*/ 1296 h 1297"/>
              <a:gd name="connsiteX4" fmla="*/ 44 w 12585"/>
              <a:gd name="connsiteY4" fmla="*/ 1297 h 1297"/>
              <a:gd name="connsiteX5" fmla="*/ 0 w 12585"/>
              <a:gd name="connsiteY5" fmla="*/ 0 h 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07" h="1287">
                <a:moveTo>
                  <a:pt x="2419" y="0"/>
                </a:moveTo>
                <a:lnTo>
                  <a:pt x="8744" y="15"/>
                </a:lnTo>
                <a:lnTo>
                  <a:pt x="8762" y="15"/>
                </a:lnTo>
                <a:lnTo>
                  <a:pt x="8779" y="15"/>
                </a:lnTo>
                <a:cubicBezTo>
                  <a:pt x="9135" y="6"/>
                  <a:pt x="9415" y="378"/>
                  <a:pt x="9406" y="623"/>
                </a:cubicBezTo>
                <a:lnTo>
                  <a:pt x="9406" y="636"/>
                </a:lnTo>
                <a:lnTo>
                  <a:pt x="9406" y="668"/>
                </a:lnTo>
                <a:lnTo>
                  <a:pt x="9407" y="685"/>
                </a:lnTo>
                <a:cubicBezTo>
                  <a:pt x="9415" y="1025"/>
                  <a:pt x="9028" y="1295"/>
                  <a:pt x="8774" y="1286"/>
                </a:cubicBezTo>
                <a:lnTo>
                  <a:pt x="8760" y="1286"/>
                </a:lnTo>
                <a:lnTo>
                  <a:pt x="8033" y="1286"/>
                </a:lnTo>
                <a:lnTo>
                  <a:pt x="8019" y="1286"/>
                </a:lnTo>
                <a:lnTo>
                  <a:pt x="8005" y="1286"/>
                </a:lnTo>
                <a:lnTo>
                  <a:pt x="0" y="1286"/>
                </a:lnTo>
                <a:lnTo>
                  <a:pt x="0" y="0"/>
                </a:lnTo>
                <a:lnTo>
                  <a:pt x="755" y="2"/>
                </a:lnTo>
                <a:lnTo>
                  <a:pt x="755" y="0"/>
                </a:lnTo>
                <a:lnTo>
                  <a:pt x="1664" y="2"/>
                </a:lnTo>
                <a:lnTo>
                  <a:pt x="1664" y="0"/>
                </a:lnTo>
                <a:lnTo>
                  <a:pt x="2419" y="2"/>
                </a:lnTo>
                <a:lnTo>
                  <a:pt x="2419" y="0"/>
                </a:lnTo>
                <a:close/>
              </a:path>
            </a:pathLst>
          </a:custGeom>
          <a:solidFill>
            <a:srgbClr val="B4333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6623050" y="766445"/>
            <a:ext cx="5582285" cy="6375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Learning Activity 3 (Cont’d)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4450" y="2123440"/>
            <a:ext cx="9060815" cy="39998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MMS is for preventive care and is provided to all non-</a:t>
            </a:r>
            <a:r>
              <a:rPr lang="en-US" sz="2200" dirty="0" err="1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anaemic</a:t>
            </a:r>
            <a:r>
              <a:rPr lang="en-US" sz="22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 pregnant women accessing ANC services</a:t>
            </a:r>
          </a:p>
          <a:p>
            <a:pPr>
              <a:lnSpc>
                <a:spcPct val="100000"/>
              </a:lnSpc>
            </a:pPr>
            <a:r>
              <a:rPr lang="en-US" sz="2200" dirty="0" err="1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Anaemic</a:t>
            </a:r>
            <a:r>
              <a:rPr lang="en-US" sz="22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 pregnant women should follow the recommended </a:t>
            </a:r>
            <a:r>
              <a:rPr lang="en-US" sz="2200" dirty="0" err="1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anaemia</a:t>
            </a:r>
            <a:r>
              <a:rPr lang="en-US" sz="22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 management protocol (to be discussed in module 5)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Non-</a:t>
            </a:r>
            <a:r>
              <a:rPr lang="en-US" sz="2200" dirty="0" err="1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anaemic</a:t>
            </a:r>
            <a:r>
              <a:rPr lang="en-US" sz="22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 pregnant women should take one MMS tablet daily throughout pregnancy for optimal outcomes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MMS is specifically designed to meet the nutritional needs of pregnancy based on RDAs and is intended only for pregnant women</a:t>
            </a:r>
          </a:p>
        </p:txBody>
      </p:sp>
      <p:sp>
        <p:nvSpPr>
          <p:cNvPr id="5" name="Rectangles 4"/>
          <p:cNvSpPr/>
          <p:nvPr/>
        </p:nvSpPr>
        <p:spPr>
          <a:xfrm>
            <a:off x="-6350" y="-16510"/>
            <a:ext cx="12220575" cy="1097915"/>
          </a:xfrm>
          <a:prstGeom prst="rect">
            <a:avLst/>
          </a:prstGeom>
          <a:solidFill>
            <a:srgbClr val="B43337">
              <a:alpha val="2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/>
          <p:cNvSpPr>
            <a:spLocks noGrp="1"/>
          </p:cNvSpPr>
          <p:nvPr/>
        </p:nvSpPr>
        <p:spPr>
          <a:xfrm>
            <a:off x="6603365" y="122555"/>
            <a:ext cx="5260340" cy="909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1600" b="1" dirty="0">
                <a:solidFill>
                  <a:srgbClr val="B43337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MODULE 4: </a:t>
            </a:r>
            <a:r>
              <a:rPr lang="en-GB" sz="1600" b="1" kern="0" dirty="0">
                <a:solidFill>
                  <a:srgbClr val="B43337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KEY MESSAGES ON THE PROVISION OF MMS AND COUNSELLING TECHNIQUES</a:t>
            </a:r>
          </a:p>
          <a:p>
            <a:pPr algn="r"/>
            <a:br>
              <a:rPr lang="en-US" sz="1600" dirty="0">
                <a:solidFill>
                  <a:srgbClr val="B43337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600" dirty="0">
              <a:solidFill>
                <a:srgbClr val="B4333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3515" y="191135"/>
            <a:ext cx="3912235" cy="720090"/>
            <a:chOff x="266" y="301"/>
            <a:chExt cx="6161" cy="1134"/>
          </a:xfrm>
        </p:grpSpPr>
        <p:sp>
          <p:nvSpPr>
            <p:cNvPr id="15" name="Text Box 14"/>
            <p:cNvSpPr txBox="1"/>
            <p:nvPr/>
          </p:nvSpPr>
          <p:spPr>
            <a:xfrm>
              <a:off x="1859" y="433"/>
              <a:ext cx="456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NATIONAL TRAINING MANUAL ON MULTIPLE MICRONUTRIENT SUPPLEMENTS (MMS) FOR FRONTLINE HEALTHCARE PROVIDERS IN NIGERIA</a:t>
              </a:r>
            </a:p>
          </p:txBody>
        </p:sp>
        <p:pic>
          <p:nvPicPr>
            <p:cNvPr id="27" name="Picture 26" descr="Coat_of_arms_of_Nigeria.sv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" y="373"/>
              <a:ext cx="1164" cy="99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667" y="301"/>
              <a:ext cx="7" cy="1135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9" name="Freeform 8"/>
          <p:cNvSpPr/>
          <p:nvPr/>
        </p:nvSpPr>
        <p:spPr>
          <a:xfrm flipH="1">
            <a:off x="5753779" y="647262"/>
            <a:ext cx="6460446" cy="1001821"/>
          </a:xfrm>
          <a:custGeom>
            <a:avLst/>
            <a:gdLst>
              <a:gd name="connsiteX0" fmla="*/ 0 w 12585"/>
              <a:gd name="connsiteY0" fmla="*/ 0 h 1297"/>
              <a:gd name="connsiteX1" fmla="*/ 11848 w 12585"/>
              <a:gd name="connsiteY1" fmla="*/ 25 h 1297"/>
              <a:gd name="connsiteX2" fmla="*/ 12585 w 12585"/>
              <a:gd name="connsiteY2" fmla="*/ 661 h 1297"/>
              <a:gd name="connsiteX3" fmla="*/ 11848 w 12585"/>
              <a:gd name="connsiteY3" fmla="*/ 1296 h 1297"/>
              <a:gd name="connsiteX4" fmla="*/ 44 w 12585"/>
              <a:gd name="connsiteY4" fmla="*/ 1297 h 1297"/>
              <a:gd name="connsiteX5" fmla="*/ 0 w 12585"/>
              <a:gd name="connsiteY5" fmla="*/ 0 h 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74" h="1578">
                <a:moveTo>
                  <a:pt x="7765" y="36"/>
                </a:moveTo>
                <a:lnTo>
                  <a:pt x="8786" y="38"/>
                </a:lnTo>
                <a:lnTo>
                  <a:pt x="8809" y="38"/>
                </a:lnTo>
                <a:lnTo>
                  <a:pt x="8831" y="37"/>
                </a:lnTo>
                <a:lnTo>
                  <a:pt x="8853" y="37"/>
                </a:lnTo>
                <a:lnTo>
                  <a:pt x="8874" y="38"/>
                </a:lnTo>
                <a:lnTo>
                  <a:pt x="8877" y="38"/>
                </a:lnTo>
                <a:lnTo>
                  <a:pt x="9325" y="39"/>
                </a:lnTo>
                <a:lnTo>
                  <a:pt x="9348" y="39"/>
                </a:lnTo>
                <a:lnTo>
                  <a:pt x="9370" y="38"/>
                </a:lnTo>
                <a:lnTo>
                  <a:pt x="9391" y="38"/>
                </a:lnTo>
                <a:cubicBezTo>
                  <a:pt x="9836" y="35"/>
                  <a:pt x="10183" y="501"/>
                  <a:pt x="10174" y="760"/>
                </a:cubicBezTo>
                <a:lnTo>
                  <a:pt x="10174" y="774"/>
                </a:lnTo>
                <a:lnTo>
                  <a:pt x="10173" y="791"/>
                </a:lnTo>
                <a:lnTo>
                  <a:pt x="10173" y="829"/>
                </a:lnTo>
                <a:lnTo>
                  <a:pt x="10174" y="849"/>
                </a:lnTo>
                <a:lnTo>
                  <a:pt x="10174" y="868"/>
                </a:lnTo>
                <a:cubicBezTo>
                  <a:pt x="10179" y="1270"/>
                  <a:pt x="9664" y="1585"/>
                  <a:pt x="9379" y="1577"/>
                </a:cubicBezTo>
                <a:lnTo>
                  <a:pt x="9364" y="1577"/>
                </a:lnTo>
                <a:lnTo>
                  <a:pt x="9325" y="1577"/>
                </a:lnTo>
                <a:lnTo>
                  <a:pt x="539" y="1578"/>
                </a:lnTo>
                <a:lnTo>
                  <a:pt x="539" y="1577"/>
                </a:lnTo>
                <a:lnTo>
                  <a:pt x="0" y="1577"/>
                </a:lnTo>
                <a:lnTo>
                  <a:pt x="0" y="0"/>
                </a:lnTo>
                <a:lnTo>
                  <a:pt x="539" y="1"/>
                </a:lnTo>
                <a:lnTo>
                  <a:pt x="539" y="1"/>
                </a:lnTo>
                <a:lnTo>
                  <a:pt x="5211" y="12"/>
                </a:lnTo>
                <a:lnTo>
                  <a:pt x="7026" y="16"/>
                </a:lnTo>
                <a:lnTo>
                  <a:pt x="7049" y="16"/>
                </a:lnTo>
                <a:lnTo>
                  <a:pt x="7052" y="16"/>
                </a:lnTo>
                <a:lnTo>
                  <a:pt x="7055" y="15"/>
                </a:lnTo>
                <a:lnTo>
                  <a:pt x="7058" y="15"/>
                </a:lnTo>
                <a:lnTo>
                  <a:pt x="7061" y="15"/>
                </a:lnTo>
                <a:lnTo>
                  <a:pt x="7064" y="15"/>
                </a:lnTo>
                <a:cubicBezTo>
                  <a:pt x="7071" y="15"/>
                  <a:pt x="7086" y="16"/>
                  <a:pt x="7087" y="16"/>
                </a:cubicBezTo>
                <a:lnTo>
                  <a:pt x="7566" y="17"/>
                </a:lnTo>
                <a:lnTo>
                  <a:pt x="7591" y="17"/>
                </a:lnTo>
                <a:lnTo>
                  <a:pt x="7594" y="16"/>
                </a:lnTo>
                <a:lnTo>
                  <a:pt x="7604" y="16"/>
                </a:lnTo>
                <a:cubicBezTo>
                  <a:pt x="7663" y="16"/>
                  <a:pt x="7764" y="34"/>
                  <a:pt x="7765" y="35"/>
                </a:cubicBezTo>
                <a:lnTo>
                  <a:pt x="7765" y="35"/>
                </a:lnTo>
                <a:lnTo>
                  <a:pt x="7765" y="36"/>
                </a:lnTo>
                <a:close/>
              </a:path>
            </a:pathLst>
          </a:custGeom>
          <a:solidFill>
            <a:srgbClr val="B4333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6316345" y="692785"/>
            <a:ext cx="5554980" cy="11049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kern="0" dirty="0">
                <a:solidFill>
                  <a:schemeClr val="bg1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Some Key Points to be </a:t>
            </a:r>
            <a:r>
              <a:rPr lang="en-US" sz="3000" b="1" kern="0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Noted in the Delivery of MMS</a:t>
            </a:r>
            <a:br>
              <a:rPr lang="en-US" sz="3000" b="1" kern="0" dirty="0">
                <a:solidFill>
                  <a:schemeClr val="bg1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</a:br>
            <a:endParaRPr lang="en-US" sz="3000" b="1" kern="0" dirty="0">
              <a:solidFill>
                <a:schemeClr val="bg1"/>
              </a:solidFill>
              <a:effectLst/>
              <a:latin typeface="Alright Sans" panose="00000400000000000000" charset="0"/>
              <a:ea typeface="Cambria" panose="02040503050406030204" pitchFamily="18" charset="0"/>
              <a:cs typeface="Alright Sans" panose="00000400000000000000" charset="0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865" y="1983740"/>
            <a:ext cx="8797925" cy="375221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Pregnant women should seek ANC services as soon as they know they are pregnant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MMS is provided to non-</a:t>
            </a:r>
            <a:r>
              <a:rPr lang="en-US" sz="2200" dirty="0" err="1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anaemic</a:t>
            </a:r>
            <a:r>
              <a:rPr lang="en-US" sz="22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 women as part of standard ANC care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Take one MMS tablet daily starting early in pregnancy, continuing through delivery; continue after delivery if any tablets remain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If non-</a:t>
            </a:r>
            <a:r>
              <a:rPr lang="en-US" sz="2200" dirty="0" err="1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anaemic</a:t>
            </a:r>
            <a:r>
              <a:rPr lang="en-US" sz="22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, do not take MMS with iron folic acid supplements (IFAS)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MMS should be taken with clean water and not chewed or crushed</a:t>
            </a:r>
          </a:p>
          <a:p>
            <a:pPr>
              <a:lnSpc>
                <a:spcPct val="170000"/>
              </a:lnSpc>
            </a:pPr>
            <a:endParaRPr lang="en-US" sz="1900" dirty="0">
              <a:latin typeface="Alright Sans" panose="00000400000000000000" charset="0"/>
              <a:ea typeface="Cambria" panose="02040503050406030204" pitchFamily="18" charset="0"/>
              <a:cs typeface="Alright Sans" panose="00000400000000000000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-6350" y="-16510"/>
            <a:ext cx="12220575" cy="1097915"/>
          </a:xfrm>
          <a:prstGeom prst="rect">
            <a:avLst/>
          </a:prstGeom>
          <a:solidFill>
            <a:srgbClr val="B43337">
              <a:alpha val="2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/>
          <p:cNvSpPr>
            <a:spLocks noGrp="1"/>
          </p:cNvSpPr>
          <p:nvPr/>
        </p:nvSpPr>
        <p:spPr>
          <a:xfrm>
            <a:off x="6603365" y="122555"/>
            <a:ext cx="5260340" cy="909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1600" b="1" dirty="0">
                <a:solidFill>
                  <a:srgbClr val="B43337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MODULE 4: </a:t>
            </a:r>
            <a:r>
              <a:rPr lang="en-GB" sz="1600" b="1" kern="0" dirty="0">
                <a:solidFill>
                  <a:srgbClr val="B43337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KEY MESSAGES ON THE PROVISION OF MMS AND COUNSELLING TECHNIQUES</a:t>
            </a:r>
          </a:p>
          <a:p>
            <a:pPr algn="r"/>
            <a:br>
              <a:rPr lang="en-US" sz="1600" dirty="0">
                <a:solidFill>
                  <a:srgbClr val="B43337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600" dirty="0">
              <a:solidFill>
                <a:srgbClr val="B4333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3515" y="191135"/>
            <a:ext cx="3912235" cy="720090"/>
            <a:chOff x="266" y="301"/>
            <a:chExt cx="6161" cy="1134"/>
          </a:xfrm>
        </p:grpSpPr>
        <p:sp>
          <p:nvSpPr>
            <p:cNvPr id="15" name="Text Box 14"/>
            <p:cNvSpPr txBox="1"/>
            <p:nvPr/>
          </p:nvSpPr>
          <p:spPr>
            <a:xfrm>
              <a:off x="1859" y="433"/>
              <a:ext cx="456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NATIONAL TRAINING MANUAL ON MULTIPLE MICRONUTRIENT SUPPLEMENTS (MMS) FOR FRONTLINE HEALTHCARE PROVIDERS IN NIGERIA</a:t>
              </a:r>
            </a:p>
          </p:txBody>
        </p:sp>
        <p:pic>
          <p:nvPicPr>
            <p:cNvPr id="27" name="Picture 26" descr="Coat_of_arms_of_Nigeria.sv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" y="373"/>
              <a:ext cx="1164" cy="99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667" y="301"/>
              <a:ext cx="7" cy="1135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2" name="Freeform 11"/>
          <p:cNvSpPr/>
          <p:nvPr/>
        </p:nvSpPr>
        <p:spPr>
          <a:xfrm flipH="1">
            <a:off x="7122795" y="644525"/>
            <a:ext cx="5091430" cy="816610"/>
          </a:xfrm>
          <a:custGeom>
            <a:avLst/>
            <a:gdLst>
              <a:gd name="connsiteX0" fmla="*/ 0 w 12585"/>
              <a:gd name="connsiteY0" fmla="*/ 0 h 1297"/>
              <a:gd name="connsiteX1" fmla="*/ 11848 w 12585"/>
              <a:gd name="connsiteY1" fmla="*/ 25 h 1297"/>
              <a:gd name="connsiteX2" fmla="*/ 12585 w 12585"/>
              <a:gd name="connsiteY2" fmla="*/ 661 h 1297"/>
              <a:gd name="connsiteX3" fmla="*/ 11848 w 12585"/>
              <a:gd name="connsiteY3" fmla="*/ 1296 h 1297"/>
              <a:gd name="connsiteX4" fmla="*/ 44 w 12585"/>
              <a:gd name="connsiteY4" fmla="*/ 1297 h 1297"/>
              <a:gd name="connsiteX5" fmla="*/ 0 w 12585"/>
              <a:gd name="connsiteY5" fmla="*/ 0 h 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51" h="1286">
                <a:moveTo>
                  <a:pt x="1664" y="0"/>
                </a:moveTo>
                <a:lnTo>
                  <a:pt x="7989" y="15"/>
                </a:lnTo>
                <a:lnTo>
                  <a:pt x="8007" y="15"/>
                </a:lnTo>
                <a:cubicBezTo>
                  <a:pt x="8370" y="4"/>
                  <a:pt x="8660" y="356"/>
                  <a:pt x="8651" y="636"/>
                </a:cubicBezTo>
                <a:lnTo>
                  <a:pt x="8651" y="651"/>
                </a:lnTo>
                <a:lnTo>
                  <a:pt x="8651" y="668"/>
                </a:lnTo>
                <a:cubicBezTo>
                  <a:pt x="8662" y="1016"/>
                  <a:pt x="8296" y="1295"/>
                  <a:pt x="8005" y="1286"/>
                </a:cubicBezTo>
                <a:lnTo>
                  <a:pt x="7989" y="1286"/>
                </a:lnTo>
                <a:lnTo>
                  <a:pt x="6355" y="1286"/>
                </a:lnTo>
                <a:lnTo>
                  <a:pt x="6341" y="1286"/>
                </a:lnTo>
                <a:lnTo>
                  <a:pt x="6325" y="1286"/>
                </a:lnTo>
                <a:lnTo>
                  <a:pt x="0" y="1286"/>
                </a:lnTo>
                <a:lnTo>
                  <a:pt x="0" y="0"/>
                </a:lnTo>
                <a:lnTo>
                  <a:pt x="1664" y="4"/>
                </a:lnTo>
                <a:lnTo>
                  <a:pt x="1664" y="0"/>
                </a:lnTo>
                <a:close/>
              </a:path>
            </a:pathLst>
          </a:custGeom>
          <a:solidFill>
            <a:srgbClr val="B4333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7383145" y="766445"/>
            <a:ext cx="450405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3000" b="1" kern="0" dirty="0">
                <a:solidFill>
                  <a:schemeClr val="bg1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MMS Use and Dosage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 flipH="1">
            <a:off x="5466389" y="644525"/>
            <a:ext cx="6747836" cy="816874"/>
          </a:xfrm>
          <a:custGeom>
            <a:avLst/>
            <a:gdLst>
              <a:gd name="connsiteX0" fmla="*/ 0 w 12585"/>
              <a:gd name="connsiteY0" fmla="*/ 0 h 1297"/>
              <a:gd name="connsiteX1" fmla="*/ 11848 w 12585"/>
              <a:gd name="connsiteY1" fmla="*/ 25 h 1297"/>
              <a:gd name="connsiteX2" fmla="*/ 12585 w 12585"/>
              <a:gd name="connsiteY2" fmla="*/ 661 h 1297"/>
              <a:gd name="connsiteX3" fmla="*/ 11848 w 12585"/>
              <a:gd name="connsiteY3" fmla="*/ 1296 h 1297"/>
              <a:gd name="connsiteX4" fmla="*/ 44 w 12585"/>
              <a:gd name="connsiteY4" fmla="*/ 1297 h 1297"/>
              <a:gd name="connsiteX5" fmla="*/ 0 w 12585"/>
              <a:gd name="connsiteY5" fmla="*/ 0 h 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27" h="1287">
                <a:moveTo>
                  <a:pt x="3639" y="0"/>
                </a:moveTo>
                <a:lnTo>
                  <a:pt x="9964" y="15"/>
                </a:lnTo>
                <a:lnTo>
                  <a:pt x="9982" y="15"/>
                </a:lnTo>
                <a:lnTo>
                  <a:pt x="9999" y="15"/>
                </a:lnTo>
                <a:cubicBezTo>
                  <a:pt x="10355" y="6"/>
                  <a:pt x="10635" y="378"/>
                  <a:pt x="10626" y="623"/>
                </a:cubicBezTo>
                <a:lnTo>
                  <a:pt x="10626" y="636"/>
                </a:lnTo>
                <a:lnTo>
                  <a:pt x="10626" y="668"/>
                </a:lnTo>
                <a:lnTo>
                  <a:pt x="10627" y="685"/>
                </a:lnTo>
                <a:cubicBezTo>
                  <a:pt x="10635" y="1025"/>
                  <a:pt x="10248" y="1295"/>
                  <a:pt x="9994" y="1286"/>
                </a:cubicBezTo>
                <a:lnTo>
                  <a:pt x="9980" y="1286"/>
                </a:lnTo>
                <a:lnTo>
                  <a:pt x="8033" y="1286"/>
                </a:lnTo>
                <a:lnTo>
                  <a:pt x="8019" y="1286"/>
                </a:lnTo>
                <a:lnTo>
                  <a:pt x="8005" y="1286"/>
                </a:lnTo>
                <a:lnTo>
                  <a:pt x="0" y="1286"/>
                </a:lnTo>
                <a:lnTo>
                  <a:pt x="0" y="0"/>
                </a:lnTo>
                <a:lnTo>
                  <a:pt x="1664" y="4"/>
                </a:lnTo>
                <a:lnTo>
                  <a:pt x="1664" y="0"/>
                </a:lnTo>
                <a:lnTo>
                  <a:pt x="1975" y="1"/>
                </a:lnTo>
                <a:lnTo>
                  <a:pt x="1975" y="0"/>
                </a:lnTo>
                <a:lnTo>
                  <a:pt x="3639" y="4"/>
                </a:lnTo>
                <a:lnTo>
                  <a:pt x="3639" y="0"/>
                </a:lnTo>
                <a:close/>
              </a:path>
            </a:pathLst>
          </a:custGeom>
          <a:solidFill>
            <a:srgbClr val="B4333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150" y="2371090"/>
            <a:ext cx="8052435" cy="38601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Do not use tea, coffee, or calcium-rich foods like milk when taking MMS, as they can decrease absorption of Iron 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Use reminders to take MMS daily; do not exceed one tablet per day if a dose is missed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MMS should be stored in its original sealed bottle, out of reach of children, and kept in a dry, cool place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MMS is not a substitute for a healthy diet; pregnant women still need to consume protein, essential fatty acids, calcium, and other nutrients from food</a:t>
            </a:r>
          </a:p>
          <a:p>
            <a:pPr>
              <a:lnSpc>
                <a:spcPct val="100000"/>
              </a:lnSpc>
            </a:pPr>
            <a:endParaRPr lang="en-US" sz="2300" dirty="0">
              <a:latin typeface="Alright Sans" panose="00000400000000000000" charset="0"/>
              <a:ea typeface="Cambria" panose="02040503050406030204" pitchFamily="18" charset="0"/>
              <a:cs typeface="Alright Sans" panose="00000400000000000000" charset="0"/>
            </a:endParaRPr>
          </a:p>
          <a:p>
            <a:pPr>
              <a:lnSpc>
                <a:spcPct val="100000"/>
              </a:lnSpc>
            </a:pPr>
            <a:endParaRPr lang="en-US" sz="2300" dirty="0">
              <a:latin typeface="Alright Sans" panose="00000400000000000000" charset="0"/>
              <a:ea typeface="Cambria" panose="02040503050406030204" pitchFamily="18" charset="0"/>
              <a:cs typeface="Alright Sans" panose="00000400000000000000" charset="0"/>
            </a:endParaRPr>
          </a:p>
          <a:p>
            <a:pPr>
              <a:lnSpc>
                <a:spcPct val="100000"/>
              </a:lnSpc>
            </a:pPr>
            <a:endParaRPr lang="en-US" sz="2300" dirty="0">
              <a:latin typeface="Alright Sans" panose="00000400000000000000" charset="0"/>
              <a:ea typeface="Cambria" panose="02040503050406030204" pitchFamily="18" charset="0"/>
              <a:cs typeface="Alright Sans" panose="00000400000000000000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-6350" y="-16510"/>
            <a:ext cx="12220575" cy="1097915"/>
          </a:xfrm>
          <a:prstGeom prst="rect">
            <a:avLst/>
          </a:prstGeom>
          <a:solidFill>
            <a:srgbClr val="B43337">
              <a:alpha val="2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/>
          <p:cNvSpPr>
            <a:spLocks noGrp="1"/>
          </p:cNvSpPr>
          <p:nvPr/>
        </p:nvSpPr>
        <p:spPr>
          <a:xfrm>
            <a:off x="6603365" y="122555"/>
            <a:ext cx="5260340" cy="909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1600" b="1" dirty="0">
                <a:solidFill>
                  <a:srgbClr val="B43337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MODULE 4: </a:t>
            </a:r>
            <a:r>
              <a:rPr lang="en-GB" sz="1600" b="1" kern="0" dirty="0">
                <a:solidFill>
                  <a:srgbClr val="B43337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KEY MESSAGES ON THE PROVISION OF MMS AND COUNSELLING TECHNIQUES</a:t>
            </a:r>
          </a:p>
          <a:p>
            <a:pPr algn="r"/>
            <a:br>
              <a:rPr lang="en-US" sz="1600" dirty="0">
                <a:solidFill>
                  <a:srgbClr val="B43337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600" dirty="0">
              <a:solidFill>
                <a:srgbClr val="B4333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3515" y="191135"/>
            <a:ext cx="3912235" cy="720090"/>
            <a:chOff x="266" y="301"/>
            <a:chExt cx="6161" cy="1134"/>
          </a:xfrm>
        </p:grpSpPr>
        <p:sp>
          <p:nvSpPr>
            <p:cNvPr id="15" name="Text Box 14"/>
            <p:cNvSpPr txBox="1"/>
            <p:nvPr/>
          </p:nvSpPr>
          <p:spPr>
            <a:xfrm>
              <a:off x="1859" y="433"/>
              <a:ext cx="456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NATIONAL TRAINING MANUAL ON MULTIPLE MICRONUTRIENT SUPPLEMENTS (MMS) FOR FRONTLINE HEALTHCARE PROVIDERS IN NIGERIA</a:t>
              </a:r>
            </a:p>
          </p:txBody>
        </p:sp>
        <p:pic>
          <p:nvPicPr>
            <p:cNvPr id="27" name="Picture 26" descr="Coat_of_arms_of_Nigeria.sv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" y="373"/>
              <a:ext cx="1164" cy="99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667" y="301"/>
              <a:ext cx="7" cy="1135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7" name="Text Box 6"/>
          <p:cNvSpPr txBox="1"/>
          <p:nvPr/>
        </p:nvSpPr>
        <p:spPr>
          <a:xfrm>
            <a:off x="5927090" y="753110"/>
            <a:ext cx="5996940" cy="7086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r"/>
            <a:r>
              <a:rPr lang="en-US" sz="3000" b="1" kern="0" dirty="0">
                <a:solidFill>
                  <a:schemeClr val="bg1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MMS Use and Dosage (Cont’d)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7595" y="2033270"/>
            <a:ext cx="7891780" cy="2922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300" b="1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Note to Facilitator </a:t>
            </a:r>
          </a:p>
          <a:p>
            <a:pPr algn="l">
              <a:lnSpc>
                <a:spcPct val="100000"/>
              </a:lnSpc>
            </a:pPr>
            <a:endParaRPr lang="en-US" sz="2300" b="1" dirty="0">
              <a:latin typeface="Alright Sans" panose="00000400000000000000" charset="0"/>
              <a:ea typeface="Cambria" panose="02040503050406030204" pitchFamily="18" charset="0"/>
              <a:cs typeface="Alright Sans" panose="00000400000000000000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Lead a group discussion using true/false questions on MMS initiation, dosage, and consumption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300" dirty="0">
              <a:latin typeface="Alright Sans" panose="00000400000000000000" charset="0"/>
              <a:ea typeface="Cambria" panose="02040503050406030204" pitchFamily="18" charset="0"/>
              <a:cs typeface="Alright Sans" panose="00000400000000000000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Avoid asking leading, close-ended, or judgmental questions during the discussion</a:t>
            </a:r>
          </a:p>
          <a:p>
            <a:pPr algn="l">
              <a:lnSpc>
                <a:spcPct val="100000"/>
              </a:lnSpc>
            </a:pPr>
            <a:endParaRPr lang="en-US" sz="2300" dirty="0">
              <a:latin typeface="Alright Sans" panose="00000400000000000000" charset="0"/>
              <a:cs typeface="Alright Sans" panose="00000400000000000000" charset="0"/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-6350" y="-16510"/>
            <a:ext cx="12220575" cy="1097915"/>
          </a:xfrm>
          <a:prstGeom prst="rect">
            <a:avLst/>
          </a:prstGeom>
          <a:solidFill>
            <a:srgbClr val="B43337">
              <a:alpha val="2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/>
          <p:cNvSpPr>
            <a:spLocks noGrp="1"/>
          </p:cNvSpPr>
          <p:nvPr/>
        </p:nvSpPr>
        <p:spPr>
          <a:xfrm>
            <a:off x="6603365" y="122555"/>
            <a:ext cx="5260340" cy="909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1600" b="1" dirty="0">
                <a:solidFill>
                  <a:srgbClr val="B43337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MODULE 4: </a:t>
            </a:r>
            <a:r>
              <a:rPr lang="en-GB" sz="1600" b="1" kern="0" dirty="0">
                <a:solidFill>
                  <a:srgbClr val="B43337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KEY MESSAGES ON THE PROVISION OF MMS AND COUNSELLING TECHNIQUES</a:t>
            </a:r>
          </a:p>
          <a:p>
            <a:pPr algn="r"/>
            <a:br>
              <a:rPr lang="en-US" sz="1600" dirty="0">
                <a:solidFill>
                  <a:srgbClr val="B43337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600" dirty="0">
              <a:solidFill>
                <a:srgbClr val="B4333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3515" y="191135"/>
            <a:ext cx="3912235" cy="720090"/>
            <a:chOff x="266" y="301"/>
            <a:chExt cx="6161" cy="1134"/>
          </a:xfrm>
        </p:grpSpPr>
        <p:sp>
          <p:nvSpPr>
            <p:cNvPr id="15" name="Text Box 14"/>
            <p:cNvSpPr txBox="1"/>
            <p:nvPr/>
          </p:nvSpPr>
          <p:spPr>
            <a:xfrm>
              <a:off x="1859" y="433"/>
              <a:ext cx="456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NATIONAL TRAINING MANUAL ON MULTIPLE MICRONUTRIENT SUPPLEMENTS (MMS) FOR FRONTLINE HEALTHCARE PROVIDERS IN NIGERIA</a:t>
              </a:r>
            </a:p>
          </p:txBody>
        </p:sp>
        <p:pic>
          <p:nvPicPr>
            <p:cNvPr id="27" name="Picture 26" descr="Coat_of_arms_of_Nigeria.sv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" y="373"/>
              <a:ext cx="1164" cy="99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667" y="301"/>
              <a:ext cx="7" cy="1135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2" name="Freeform 11"/>
          <p:cNvSpPr/>
          <p:nvPr/>
        </p:nvSpPr>
        <p:spPr>
          <a:xfrm flipH="1">
            <a:off x="7810174" y="644603"/>
            <a:ext cx="4404051" cy="816796"/>
          </a:xfrm>
          <a:custGeom>
            <a:avLst/>
            <a:gdLst>
              <a:gd name="connsiteX0" fmla="*/ 0 w 12585"/>
              <a:gd name="connsiteY0" fmla="*/ 0 h 1297"/>
              <a:gd name="connsiteX1" fmla="*/ 11848 w 12585"/>
              <a:gd name="connsiteY1" fmla="*/ 25 h 1297"/>
              <a:gd name="connsiteX2" fmla="*/ 12585 w 12585"/>
              <a:gd name="connsiteY2" fmla="*/ 661 h 1297"/>
              <a:gd name="connsiteX3" fmla="*/ 11848 w 12585"/>
              <a:gd name="connsiteY3" fmla="*/ 1296 h 1297"/>
              <a:gd name="connsiteX4" fmla="*/ 44 w 12585"/>
              <a:gd name="connsiteY4" fmla="*/ 1297 h 1297"/>
              <a:gd name="connsiteX5" fmla="*/ 0 w 12585"/>
              <a:gd name="connsiteY5" fmla="*/ 0 h 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6" h="1286">
                <a:moveTo>
                  <a:pt x="0" y="0"/>
                </a:moveTo>
                <a:lnTo>
                  <a:pt x="6273" y="15"/>
                </a:lnTo>
                <a:lnTo>
                  <a:pt x="6291" y="15"/>
                </a:lnTo>
                <a:lnTo>
                  <a:pt x="6308" y="15"/>
                </a:lnTo>
                <a:cubicBezTo>
                  <a:pt x="6664" y="6"/>
                  <a:pt x="6944" y="378"/>
                  <a:pt x="6935" y="623"/>
                </a:cubicBezTo>
                <a:lnTo>
                  <a:pt x="6935" y="636"/>
                </a:lnTo>
                <a:lnTo>
                  <a:pt x="6935" y="668"/>
                </a:lnTo>
                <a:lnTo>
                  <a:pt x="6936" y="685"/>
                </a:lnTo>
                <a:cubicBezTo>
                  <a:pt x="6944" y="1025"/>
                  <a:pt x="6557" y="1295"/>
                  <a:pt x="6303" y="1286"/>
                </a:cubicBezTo>
                <a:lnTo>
                  <a:pt x="6289" y="1286"/>
                </a:lnTo>
                <a:lnTo>
                  <a:pt x="0" y="1286"/>
                </a:lnTo>
                <a:lnTo>
                  <a:pt x="0" y="0"/>
                </a:lnTo>
                <a:close/>
              </a:path>
            </a:pathLst>
          </a:custGeom>
          <a:solidFill>
            <a:srgbClr val="B4333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8211185" y="766445"/>
            <a:ext cx="3652520" cy="6375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Learning Activity 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595" y="2379980"/>
            <a:ext cx="8222615" cy="20980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3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Pregnant women should take MMS daily for optimal health benefits, ensuring consistent intake (compliance)</a:t>
            </a:r>
          </a:p>
          <a:p>
            <a:pPr>
              <a:lnSpc>
                <a:spcPct val="100000"/>
              </a:lnSpc>
            </a:pPr>
            <a:r>
              <a:rPr lang="en-US" sz="2300" dirty="0"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Assess and encourage compliance at every ANC visit, using a non-judgmental approach</a:t>
            </a:r>
          </a:p>
        </p:txBody>
      </p:sp>
      <p:sp>
        <p:nvSpPr>
          <p:cNvPr id="5" name="Rectangles 4"/>
          <p:cNvSpPr/>
          <p:nvPr/>
        </p:nvSpPr>
        <p:spPr>
          <a:xfrm>
            <a:off x="-6350" y="-16510"/>
            <a:ext cx="12220575" cy="1097915"/>
          </a:xfrm>
          <a:prstGeom prst="rect">
            <a:avLst/>
          </a:prstGeom>
          <a:solidFill>
            <a:srgbClr val="B43337">
              <a:alpha val="2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/>
          <p:cNvSpPr>
            <a:spLocks noGrp="1"/>
          </p:cNvSpPr>
          <p:nvPr/>
        </p:nvSpPr>
        <p:spPr>
          <a:xfrm>
            <a:off x="6603365" y="122555"/>
            <a:ext cx="5260340" cy="909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1600" b="1" dirty="0">
                <a:solidFill>
                  <a:srgbClr val="B43337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MODULE 4: </a:t>
            </a:r>
            <a:r>
              <a:rPr lang="en-GB" sz="1600" b="1" kern="0" dirty="0">
                <a:solidFill>
                  <a:srgbClr val="B43337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KEY MESSAGES ON THE PROVISION OF MMS AND COUNSELLING TECHNIQUES</a:t>
            </a:r>
          </a:p>
          <a:p>
            <a:pPr algn="r"/>
            <a:br>
              <a:rPr lang="en-US" sz="1600" dirty="0">
                <a:solidFill>
                  <a:srgbClr val="B43337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600" dirty="0">
              <a:solidFill>
                <a:srgbClr val="B4333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3515" y="191135"/>
            <a:ext cx="3912235" cy="720090"/>
            <a:chOff x="266" y="301"/>
            <a:chExt cx="6161" cy="1134"/>
          </a:xfrm>
        </p:grpSpPr>
        <p:sp>
          <p:nvSpPr>
            <p:cNvPr id="15" name="Text Box 14"/>
            <p:cNvSpPr txBox="1"/>
            <p:nvPr/>
          </p:nvSpPr>
          <p:spPr>
            <a:xfrm>
              <a:off x="1859" y="433"/>
              <a:ext cx="456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NATIONAL TRAINING MANUAL ON MULTIPLE MICRONUTRIENT SUPPLEMENTS (MMS) FOR FRONTLINE HEALTHCARE PROVIDERS IN NIGERIA</a:t>
              </a:r>
            </a:p>
          </p:txBody>
        </p:sp>
        <p:pic>
          <p:nvPicPr>
            <p:cNvPr id="27" name="Picture 26" descr="Coat_of_arms_of_Nigeria.sv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" y="373"/>
              <a:ext cx="1164" cy="99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667" y="301"/>
              <a:ext cx="7" cy="1135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6" name="Freeform 5"/>
          <p:cNvSpPr/>
          <p:nvPr/>
        </p:nvSpPr>
        <p:spPr>
          <a:xfrm flipH="1">
            <a:off x="7810174" y="644603"/>
            <a:ext cx="4404051" cy="816796"/>
          </a:xfrm>
          <a:custGeom>
            <a:avLst/>
            <a:gdLst>
              <a:gd name="connsiteX0" fmla="*/ 0 w 12585"/>
              <a:gd name="connsiteY0" fmla="*/ 0 h 1297"/>
              <a:gd name="connsiteX1" fmla="*/ 11848 w 12585"/>
              <a:gd name="connsiteY1" fmla="*/ 25 h 1297"/>
              <a:gd name="connsiteX2" fmla="*/ 12585 w 12585"/>
              <a:gd name="connsiteY2" fmla="*/ 661 h 1297"/>
              <a:gd name="connsiteX3" fmla="*/ 11848 w 12585"/>
              <a:gd name="connsiteY3" fmla="*/ 1296 h 1297"/>
              <a:gd name="connsiteX4" fmla="*/ 44 w 12585"/>
              <a:gd name="connsiteY4" fmla="*/ 1297 h 1297"/>
              <a:gd name="connsiteX5" fmla="*/ 0 w 12585"/>
              <a:gd name="connsiteY5" fmla="*/ 0 h 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6" h="1286">
                <a:moveTo>
                  <a:pt x="0" y="0"/>
                </a:moveTo>
                <a:lnTo>
                  <a:pt x="6273" y="15"/>
                </a:lnTo>
                <a:lnTo>
                  <a:pt x="6291" y="15"/>
                </a:lnTo>
                <a:lnTo>
                  <a:pt x="6308" y="15"/>
                </a:lnTo>
                <a:cubicBezTo>
                  <a:pt x="6664" y="6"/>
                  <a:pt x="6944" y="378"/>
                  <a:pt x="6935" y="623"/>
                </a:cubicBezTo>
                <a:lnTo>
                  <a:pt x="6935" y="636"/>
                </a:lnTo>
                <a:lnTo>
                  <a:pt x="6935" y="668"/>
                </a:lnTo>
                <a:lnTo>
                  <a:pt x="6936" y="685"/>
                </a:lnTo>
                <a:cubicBezTo>
                  <a:pt x="6944" y="1025"/>
                  <a:pt x="6557" y="1295"/>
                  <a:pt x="6303" y="1286"/>
                </a:cubicBezTo>
                <a:lnTo>
                  <a:pt x="6289" y="1286"/>
                </a:lnTo>
                <a:lnTo>
                  <a:pt x="0" y="1286"/>
                </a:lnTo>
                <a:lnTo>
                  <a:pt x="0" y="0"/>
                </a:lnTo>
                <a:close/>
              </a:path>
            </a:pathLst>
          </a:custGeom>
          <a:solidFill>
            <a:srgbClr val="B4333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8561705" y="766445"/>
            <a:ext cx="3451225" cy="6375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MMS Compliance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3150" y="2234565"/>
            <a:ext cx="8837930" cy="3660140"/>
          </a:xfrm>
        </p:spPr>
        <p:txBody>
          <a:bodyPr>
            <a:normAutofit lnSpcReduction="10000"/>
          </a:bodyPr>
          <a:lstStyle/>
          <a:p>
            <a:pPr marL="0" marR="7556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89735" algn="l"/>
                <a:tab pos="1690370" algn="l"/>
              </a:tabLst>
            </a:pPr>
            <a:r>
              <a:rPr lang="en-US" sz="2300" b="1" dirty="0"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Questions to ascertain compliance</a:t>
            </a:r>
          </a:p>
          <a:p>
            <a:pPr marL="0" marR="7556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89735" algn="l"/>
                <a:tab pos="1690370" algn="l"/>
              </a:tabLst>
            </a:pPr>
            <a:endParaRPr lang="en-US" sz="2300" b="1" dirty="0">
              <a:effectLst/>
              <a:latin typeface="Alright Sans" panose="00000400000000000000" charset="0"/>
              <a:ea typeface="Cambria" panose="02040503050406030204" pitchFamily="18" charset="0"/>
              <a:cs typeface="Alright Sans" panose="0000040000000000000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   Have you had the opportunity to start taking MMS during this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     pregnancy?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   Around what time did you begin taking MMS?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   How has your experience been with taking MMS daily?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   What might be some of the challenges or factors affecting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     your ability to take MMS every day?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   Would you like to explore ways I can help support you in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     addressing these challenges?</a:t>
            </a:r>
            <a:endParaRPr lang="en-US" sz="2300" dirty="0">
              <a:latin typeface="Alright Sans" panose="00000400000000000000" charset="0"/>
              <a:cs typeface="Alright Sans" panose="00000400000000000000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-6350" y="-16510"/>
            <a:ext cx="12220575" cy="1097915"/>
          </a:xfrm>
          <a:prstGeom prst="rect">
            <a:avLst/>
          </a:prstGeom>
          <a:solidFill>
            <a:srgbClr val="B43337">
              <a:alpha val="2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/>
          <p:cNvSpPr>
            <a:spLocks noGrp="1"/>
          </p:cNvSpPr>
          <p:nvPr/>
        </p:nvSpPr>
        <p:spPr>
          <a:xfrm>
            <a:off x="6603365" y="122555"/>
            <a:ext cx="5260340" cy="909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1600" b="1" dirty="0">
                <a:solidFill>
                  <a:srgbClr val="B43337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</a:rPr>
              <a:t>MODULE 4: </a:t>
            </a:r>
            <a:r>
              <a:rPr lang="en-GB" sz="1600" b="1" kern="0" dirty="0">
                <a:solidFill>
                  <a:srgbClr val="B43337"/>
                </a:solidFill>
                <a:effectLst/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KEY MESSAGES ON THE PROVISION OF MMS AND COUNSELLING TECHNIQUES</a:t>
            </a:r>
          </a:p>
          <a:p>
            <a:pPr algn="r"/>
            <a:br>
              <a:rPr lang="en-US" sz="1600" dirty="0">
                <a:solidFill>
                  <a:srgbClr val="B43337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600" dirty="0">
              <a:solidFill>
                <a:srgbClr val="B4333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3515" y="191135"/>
            <a:ext cx="3912235" cy="720090"/>
            <a:chOff x="266" y="301"/>
            <a:chExt cx="6161" cy="1134"/>
          </a:xfrm>
        </p:grpSpPr>
        <p:sp>
          <p:nvSpPr>
            <p:cNvPr id="15" name="Text Box 14"/>
            <p:cNvSpPr txBox="1"/>
            <p:nvPr/>
          </p:nvSpPr>
          <p:spPr>
            <a:xfrm>
              <a:off x="1859" y="433"/>
              <a:ext cx="4568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NATIONAL TRAINING MANUAL ON MULTIPLE MICRONUTRIENT SUPPLEMENTS (MMS) FOR FRONTLINE HEALTHCARE PROVIDERS IN NIGERIA</a:t>
              </a:r>
            </a:p>
          </p:txBody>
        </p:sp>
        <p:pic>
          <p:nvPicPr>
            <p:cNvPr id="27" name="Picture 26" descr="Coat_of_arms_of_Nigeria.sv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" y="373"/>
              <a:ext cx="1164" cy="99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1667" y="301"/>
              <a:ext cx="7" cy="1135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2" name="Freeform 11"/>
          <p:cNvSpPr/>
          <p:nvPr/>
        </p:nvSpPr>
        <p:spPr>
          <a:xfrm flipH="1">
            <a:off x="6720667" y="644525"/>
            <a:ext cx="5493558" cy="816740"/>
          </a:xfrm>
          <a:custGeom>
            <a:avLst/>
            <a:gdLst>
              <a:gd name="connsiteX0" fmla="*/ 0 w 12585"/>
              <a:gd name="connsiteY0" fmla="*/ 0 h 1297"/>
              <a:gd name="connsiteX1" fmla="*/ 11848 w 12585"/>
              <a:gd name="connsiteY1" fmla="*/ 25 h 1297"/>
              <a:gd name="connsiteX2" fmla="*/ 12585 w 12585"/>
              <a:gd name="connsiteY2" fmla="*/ 661 h 1297"/>
              <a:gd name="connsiteX3" fmla="*/ 11848 w 12585"/>
              <a:gd name="connsiteY3" fmla="*/ 1296 h 1297"/>
              <a:gd name="connsiteX4" fmla="*/ 44 w 12585"/>
              <a:gd name="connsiteY4" fmla="*/ 1297 h 1297"/>
              <a:gd name="connsiteX5" fmla="*/ 0 w 12585"/>
              <a:gd name="connsiteY5" fmla="*/ 0 h 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51" h="1286">
                <a:moveTo>
                  <a:pt x="1664" y="0"/>
                </a:moveTo>
                <a:lnTo>
                  <a:pt x="7989" y="15"/>
                </a:lnTo>
                <a:lnTo>
                  <a:pt x="8007" y="15"/>
                </a:lnTo>
                <a:cubicBezTo>
                  <a:pt x="8370" y="4"/>
                  <a:pt x="8660" y="356"/>
                  <a:pt x="8651" y="636"/>
                </a:cubicBezTo>
                <a:lnTo>
                  <a:pt x="8651" y="651"/>
                </a:lnTo>
                <a:lnTo>
                  <a:pt x="8651" y="668"/>
                </a:lnTo>
                <a:cubicBezTo>
                  <a:pt x="8662" y="1016"/>
                  <a:pt x="8296" y="1295"/>
                  <a:pt x="8005" y="1286"/>
                </a:cubicBezTo>
                <a:lnTo>
                  <a:pt x="7989" y="1286"/>
                </a:lnTo>
                <a:lnTo>
                  <a:pt x="6355" y="1286"/>
                </a:lnTo>
                <a:lnTo>
                  <a:pt x="6341" y="1286"/>
                </a:lnTo>
                <a:lnTo>
                  <a:pt x="6325" y="1286"/>
                </a:lnTo>
                <a:lnTo>
                  <a:pt x="0" y="1286"/>
                </a:lnTo>
                <a:lnTo>
                  <a:pt x="0" y="0"/>
                </a:lnTo>
                <a:lnTo>
                  <a:pt x="1664" y="4"/>
                </a:lnTo>
                <a:lnTo>
                  <a:pt x="1664" y="0"/>
                </a:lnTo>
                <a:close/>
              </a:path>
            </a:pathLst>
          </a:custGeom>
          <a:solidFill>
            <a:srgbClr val="B4333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6971030" y="766445"/>
            <a:ext cx="5022215" cy="6375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lright Sans" panose="00000400000000000000" charset="0"/>
                <a:ea typeface="Cambria" panose="02040503050406030204" pitchFamily="18" charset="0"/>
                <a:cs typeface="Alright Sans" panose="00000400000000000000" charset="0"/>
                <a:sym typeface="+mn-ea"/>
              </a:rPr>
              <a:t>MMS Compliance (Cont’d)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55*345"/>
  <p:tag name="TABLE_ENDDRAG_RECT" val="70*156*755*34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871A718AD66E418366A732CB5B3C94" ma:contentTypeVersion="21" ma:contentTypeDescription="Create a new document." ma:contentTypeScope="" ma:versionID="cfe0ed9af6d36f5ec1e25bdc101fe8cb">
  <xsd:schema xmlns:xsd="http://www.w3.org/2001/XMLSchema" xmlns:xs="http://www.w3.org/2001/XMLSchema" xmlns:p="http://schemas.microsoft.com/office/2006/metadata/properties" xmlns:ns1="http://schemas.microsoft.com/sharepoint/v3" xmlns:ns2="7b2e77cc-b64d-4fc4-9f64-616f45c1eaef" xmlns:ns3="d537de1d-b239-4fda-943d-5a7369d64260" targetNamespace="http://schemas.microsoft.com/office/2006/metadata/properties" ma:root="true" ma:fieldsID="de84b95114ba090d573089efd3b2fd6f" ns1:_="" ns2:_="" ns3:_="">
    <xsd:import namespace="http://schemas.microsoft.com/sharepoint/v3"/>
    <xsd:import namespace="7b2e77cc-b64d-4fc4-9f64-616f45c1eaef"/>
    <xsd:import namespace="d537de1d-b239-4fda-943d-5a7369d642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2e77cc-b64d-4fc4-9f64-616f45c1ea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c601fe5-46c3-4c52-950a-a1c6b911b1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37de1d-b239-4fda-943d-5a7369d64260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9f8058eb-4c34-4092-b693-1c1087b6fe7a}" ma:internalName="TaxCatchAll" ma:showField="CatchAllData" ma:web="d537de1d-b239-4fda-943d-5a7369d642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7b2e77cc-b64d-4fc4-9f64-616f45c1eaef">
      <Terms xmlns="http://schemas.microsoft.com/office/infopath/2007/PartnerControls"/>
    </lcf76f155ced4ddcb4097134ff3c332f>
    <TaxCatchAll xmlns="d537de1d-b239-4fda-943d-5a7369d64260" xsi:nil="true"/>
  </documentManagement>
</p:properties>
</file>

<file path=customXml/itemProps1.xml><?xml version="1.0" encoding="utf-8"?>
<ds:datastoreItem xmlns:ds="http://schemas.openxmlformats.org/officeDocument/2006/customXml" ds:itemID="{F53CB82F-F22D-4EF6-AB98-B9963448C1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2e77cc-b64d-4fc4-9f64-616f45c1eaef"/>
    <ds:schemaRef ds:uri="d537de1d-b239-4fda-943d-5a7369d642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97A287-DB64-4E4C-9EA0-0A433C055F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B0A70C-C215-4FAB-82B1-16AE32FC30E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b2e77cc-b64d-4fc4-9f64-616f45c1eaef"/>
    <ds:schemaRef ds:uri="d537de1d-b239-4fda-943d-5a7369d6426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3090</Words>
  <Application>Microsoft Office PowerPoint</Application>
  <PresentationFormat>Widescreen</PresentationFormat>
  <Paragraphs>355</Paragraphs>
  <Slides>32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Alright Sans</vt:lpstr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Table 4:2 Treatment of Mild to Moderate Anaemia during Pregnancy (Based on MMS TAG, 2023)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  KEY MESSAGES ON THE PROVISION OF MMS AND COUNSELLING TECHNIQUES  Duration: 2 Hours</dc:title>
  <dc:creator>Prof Muyiwa Owolabi</dc:creator>
  <cp:lastModifiedBy>Maurine Waudo</cp:lastModifiedBy>
  <cp:revision>71</cp:revision>
  <dcterms:created xsi:type="dcterms:W3CDTF">2024-10-16T11:27:00Z</dcterms:created>
  <dcterms:modified xsi:type="dcterms:W3CDTF">2026-04-29T20:20:52Z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DE36EA8FDD054F568AD6C3F183A59481_13</vt:lpwstr>
  </property>
  <property fmtid="{D5CDD505-2E9C-101B-9397-08002B2CF9AE}" pid="3" name="KSOProductBuildVer">
    <vt:lpwstr>1033-12.2.0.19307</vt:lpwstr>
  </property>
  <property fmtid="{D5CDD505-2E9C-101B-9397-08002B2CF9AE}" pid="4" name="ContentTypeId">
    <vt:lpwstr>0x010100D4871A718AD66E418366A732CB5B3C94</vt:lpwstr>
  </property>
</Properties>
</file>