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Lst>
  <p:notesMasterIdLst>
    <p:notesMasterId r:id="rId22"/>
  </p:notesMasterIdLst>
  <p:sldIdLst>
    <p:sldId id="274"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981"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3345D-9098-45E0-8F02-771F3999BA2B}" type="datetimeFigureOut">
              <a:rPr lang="en-US" smtClean="0"/>
              <a:t>29-Apr-26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F89A6-FF07-45B1-B1A7-945AF4397CA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F89A6-FF07-45B1-B1A7-945AF4397CA2}"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F89A6-FF07-45B1-B1A7-945AF4397CA2}"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2B70A4-E66A-4CD9-9C5A-4A0A70384352}"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15EDA-48A4-4D92-8BAC-C70AB01A8BD9}"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71A89-F020-42D4-A78A-D014E8E11E7C}"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2B70A4-E66A-4CD9-9C5A-4A0A70384352}"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BA13D-4F59-4214-AFAF-D17A89BF418D}"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53CB6-B0C3-4A42-AE7B-B2B41C26D741}"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3FE61B-BEA4-4195-B787-2ED93E6B0EEA}"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DD984-ABAD-43C4-8442-2D34AF0C5F00}" type="datetime1">
              <a:rPr lang="en-US" smtClean="0"/>
              <a:t>29-Apr-26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017023-DAB4-44FD-B259-2940279B44BD}" type="datetime1">
              <a:rPr lang="en-US" smtClean="0"/>
              <a:t>29-Apr-26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C315-771A-45B9-9E37-0EB328E2733F}" type="datetime1">
              <a:rPr lang="en-US" smtClean="0"/>
              <a:t>29-Apr-26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326F0-9735-4F83-BF81-020FAB568333}"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BA13D-4F59-4214-AFAF-D17A89BF418D}"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3A995-6D3A-4BAE-876E-EB9891DBF7C9}"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C15EDA-48A4-4D92-8BAC-C70AB01A8BD9}"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71A89-F020-42D4-A78A-D014E8E11E7C}"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53CB6-B0C3-4A42-AE7B-B2B41C26D741}"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3FE61B-BEA4-4195-B787-2ED93E6B0EEA}"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DD984-ABAD-43C4-8442-2D34AF0C5F00}" type="datetime1">
              <a:rPr lang="en-US" smtClean="0"/>
              <a:t>29-Apr-26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017023-DAB4-44FD-B259-2940279B44BD}" type="datetime1">
              <a:rPr lang="en-US" smtClean="0"/>
              <a:t>29-Apr-26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FC315-771A-45B9-9E37-0EB328E2733F}" type="datetime1">
              <a:rPr lang="en-US" smtClean="0"/>
              <a:t>29-Apr-26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326F0-9735-4F83-BF81-020FAB568333}"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3A995-6D3A-4BAE-876E-EB9891DBF7C9}"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11D4F-551B-45F5-A375-856F12551C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78DCA-42A8-46E1-B218-D5BF491B12FB}" type="datetime1">
              <a:rPr lang="en-US" smtClean="0"/>
              <a:t>29-Apr-26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11D4F-551B-45F5-A375-856F12551C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78DCA-42A8-46E1-B218-D5BF491B12FB}" type="datetime1">
              <a:rPr lang="en-US" smtClean="0"/>
              <a:t>29-Apr-26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11D4F-551B-45F5-A375-856F12551C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5080" y="-20320"/>
            <a:ext cx="5133340" cy="6877685"/>
          </a:xfrm>
          <a:prstGeom prst="rect">
            <a:avLst/>
          </a:pr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itle 3"/>
          <p:cNvSpPr>
            <a:spLocks noGrp="1"/>
          </p:cNvSpPr>
          <p:nvPr/>
        </p:nvSpPr>
        <p:spPr>
          <a:xfrm>
            <a:off x="434975" y="5231130"/>
            <a:ext cx="4081145" cy="916940"/>
          </a:xfrm>
          <a:prstGeom prst="rect">
            <a:avLst/>
          </a:prstGeom>
        </p:spPr>
        <p:txBody>
          <a:bodyPr vert="horz" lIns="91440" tIns="45720" rIns="91440" bIns="45720" rtlCol="0" anchor="ctr">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DURATION:  </a:t>
            </a:r>
            <a:r>
              <a:rPr lang="en-US" kern="1800" dirty="0">
                <a:solidFill>
                  <a:schemeClr val="bg1"/>
                </a:solidFill>
                <a:effectLst/>
                <a:latin typeface="Alright Sans" panose="00000400000000000000" charset="0"/>
                <a:ea typeface="Cambria" panose="02040503050406030204" pitchFamily="18" charset="0"/>
                <a:cs typeface="Alright Sans" panose="00000400000000000000" charset="0"/>
              </a:rPr>
              <a:t>90 Minutes</a:t>
            </a:r>
            <a:r>
              <a:rPr lang="en-US" kern="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br>
              <a:rPr lang="en-US" sz="4400" dirty="0">
                <a:effectLst/>
                <a:latin typeface="Cambria" panose="02040503050406030204" pitchFamily="18" charset="0"/>
                <a:ea typeface="Cambria" panose="02040503050406030204" pitchFamily="18" charset="0"/>
                <a:cs typeface="Times New Roman" panose="02020603050405020304" pitchFamily="18" charset="0"/>
              </a:rPr>
            </a:br>
            <a:endParaRPr lang="en-US" dirty="0"/>
          </a:p>
        </p:txBody>
      </p:sp>
      <p:sp>
        <p:nvSpPr>
          <p:cNvPr id="8" name="Title 3"/>
          <p:cNvSpPr>
            <a:spLocks noGrp="1"/>
          </p:cNvSpPr>
          <p:nvPr/>
        </p:nvSpPr>
        <p:spPr>
          <a:xfrm>
            <a:off x="434975" y="535305"/>
            <a:ext cx="4530090" cy="15182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5555" b="1" kern="1800" dirty="0">
                <a:solidFill>
                  <a:schemeClr val="bg1"/>
                </a:solidFill>
                <a:effectLst/>
                <a:latin typeface="Alright Sans" panose="00000400000000000000" charset="0"/>
                <a:ea typeface="Cambria" panose="02040503050406030204" pitchFamily="18" charset="0"/>
                <a:cs typeface="Alright Sans" panose="00000400000000000000" charset="0"/>
              </a:rPr>
              <a:t>MODULE 3:</a:t>
            </a:r>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 </a:t>
            </a:r>
            <a:b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br>
            <a:endParaRPr lang="en-US" b="1" dirty="0"/>
          </a:p>
        </p:txBody>
      </p:sp>
      <p:sp>
        <p:nvSpPr>
          <p:cNvPr id="7" name="Title 4"/>
          <p:cNvSpPr>
            <a:spLocks noGrp="1"/>
          </p:cNvSpPr>
          <p:nvPr/>
        </p:nvSpPr>
        <p:spPr>
          <a:xfrm>
            <a:off x="434975" y="1046480"/>
            <a:ext cx="4585335" cy="2554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fontAlgn="base">
              <a:lnSpc>
                <a:spcPct val="90000"/>
              </a:lnSpc>
              <a:spcBef>
                <a:spcPts val="0"/>
              </a:spcBef>
              <a:spcAft>
                <a:spcPts val="1200"/>
              </a:spcAft>
            </a:pPr>
            <a:r>
              <a:rPr lang="en-US" sz="4000" b="1" kern="1800" dirty="0">
                <a:solidFill>
                  <a:schemeClr val="bg1"/>
                </a:solidFill>
                <a:effectLst/>
                <a:latin typeface="Alright Sans" panose="00000400000000000000" charset="0"/>
                <a:ea typeface="Cambria" panose="02040503050406030204" pitchFamily="18" charset="0"/>
                <a:cs typeface="Alright Sans" panose="00000400000000000000" charset="0"/>
              </a:rPr>
              <a:t>Integrating MMS into ANC Service</a:t>
            </a:r>
            <a:br>
              <a:rPr lang="en-US" sz="4000" b="1" kern="1800" dirty="0">
                <a:solidFill>
                  <a:schemeClr val="bg1"/>
                </a:solidFill>
                <a:effectLst/>
                <a:latin typeface="Alright Sans" panose="00000400000000000000" charset="0"/>
                <a:ea typeface="Cambria" panose="02040503050406030204" pitchFamily="18" charset="0"/>
                <a:cs typeface="Alright Sans" panose="00000400000000000000" charset="0"/>
              </a:rPr>
            </a:br>
            <a:r>
              <a:rPr lang="en-US" sz="4000" b="1" kern="1800" dirty="0">
                <a:solidFill>
                  <a:schemeClr val="bg1"/>
                </a:solidFill>
                <a:effectLst/>
                <a:latin typeface="Alright Sans" panose="00000400000000000000" charset="0"/>
                <a:ea typeface="Cambria" panose="02040503050406030204" pitchFamily="18" charset="0"/>
                <a:cs typeface="Alright Sans" panose="00000400000000000000" charset="0"/>
              </a:rPr>
              <a:t>Delivery</a:t>
            </a:r>
          </a:p>
        </p:txBody>
      </p:sp>
      <p:pic>
        <p:nvPicPr>
          <p:cNvPr id="10" name="Picture 9" descr="M3 Cover Image 1"/>
          <p:cNvPicPr>
            <a:picLocks noChangeAspect="1"/>
          </p:cNvPicPr>
          <p:nvPr/>
        </p:nvPicPr>
        <p:blipFill>
          <a:blip r:embed="rId2"/>
          <a:stretch>
            <a:fillRect/>
          </a:stretch>
        </p:blipFill>
        <p:spPr>
          <a:xfrm>
            <a:off x="5138420" y="0"/>
            <a:ext cx="4973955" cy="4540250"/>
          </a:xfrm>
          <a:prstGeom prst="rect">
            <a:avLst/>
          </a:prstGeom>
        </p:spPr>
      </p:pic>
      <p:sp>
        <p:nvSpPr>
          <p:cNvPr id="12" name="Rectangles 11"/>
          <p:cNvSpPr/>
          <p:nvPr/>
        </p:nvSpPr>
        <p:spPr>
          <a:xfrm>
            <a:off x="7804785" y="3503930"/>
            <a:ext cx="3973195" cy="3065780"/>
          </a:xfrm>
          <a:prstGeom prst="rect">
            <a:avLst/>
          </a:prstGeom>
          <a:solidFill>
            <a:schemeClr val="bg1"/>
          </a:solidFill>
          <a:ln w="28575">
            <a:solidFill>
              <a:srgbClr val="73C04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1" name="Picture 10" descr="M3 Cover Image 2"/>
          <p:cNvPicPr>
            <a:picLocks noChangeAspect="1"/>
          </p:cNvPicPr>
          <p:nvPr/>
        </p:nvPicPr>
        <p:blipFill>
          <a:blip r:embed="rId3"/>
          <a:stretch>
            <a:fillRect/>
          </a:stretch>
        </p:blipFill>
        <p:spPr>
          <a:xfrm>
            <a:off x="8019415" y="3618230"/>
            <a:ext cx="3582035" cy="2882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077595" y="2192655"/>
            <a:ext cx="9815830" cy="4096385"/>
          </a:xfrm>
        </p:spPr>
        <p:txBody>
          <a:bodyPr>
            <a:normAutofit/>
          </a:bodyPr>
          <a:lstStyle/>
          <a:p>
            <a:pPr marL="0" indent="0" algn="just">
              <a:lnSpc>
                <a:spcPct val="100000"/>
              </a:lnSpc>
              <a:spcAft>
                <a:spcPts val="0"/>
              </a:spcAft>
              <a:buNone/>
            </a:pPr>
            <a:r>
              <a:rPr lang="en-US" sz="1600" dirty="0"/>
              <a:t>6</a:t>
            </a:r>
            <a:r>
              <a:rPr lang="en-US" sz="2000" dirty="0"/>
              <a:t>. Maintain MMS inventory control card to track MMS usage and report any issues related to supply and shortage. </a:t>
            </a:r>
          </a:p>
          <a:p>
            <a:pPr marL="0" indent="0" algn="just">
              <a:lnSpc>
                <a:spcPct val="100000"/>
              </a:lnSpc>
              <a:spcAft>
                <a:spcPts val="0"/>
              </a:spcAft>
              <a:buNone/>
            </a:pPr>
            <a:r>
              <a:rPr lang="en-US" sz="2000" dirty="0"/>
              <a:t>7. Accurately record the administered MMS in patient records and appropriate national registers.</a:t>
            </a:r>
          </a:p>
          <a:p>
            <a:pPr marL="0" indent="0" algn="just">
              <a:lnSpc>
                <a:spcPct val="100000"/>
              </a:lnSpc>
              <a:spcAft>
                <a:spcPts val="0"/>
              </a:spcAft>
              <a:buNone/>
            </a:pPr>
            <a:r>
              <a:rPr lang="en-US" sz="2000" dirty="0"/>
              <a:t> 8. Record maternal and child health outcomes, such as birth weight, gestational duration in the patients’ card and appropriate NHMIS registers. </a:t>
            </a:r>
          </a:p>
          <a:p>
            <a:pPr marL="0" indent="0" algn="just">
              <a:lnSpc>
                <a:spcPct val="100000"/>
              </a:lnSpc>
              <a:spcAft>
                <a:spcPts val="0"/>
              </a:spcAft>
              <a:buNone/>
            </a:pPr>
            <a:r>
              <a:rPr lang="en-US" sz="2000" dirty="0"/>
              <a:t>9. Share knowledge and best practices with colleagues in your health facility to build a stronger team approach to MMS implementation. </a:t>
            </a:r>
          </a:p>
          <a:p>
            <a:pPr marL="0" indent="0" algn="just">
              <a:lnSpc>
                <a:spcPct val="100000"/>
              </a:lnSpc>
              <a:spcAft>
                <a:spcPts val="0"/>
              </a:spcAft>
              <a:buNone/>
            </a:pPr>
            <a:r>
              <a:rPr lang="en-US" sz="2000" dirty="0"/>
              <a:t>10. Provide regular feedback to supervisors or LGA/State/Federal health authorities on the successes and challenges encountered during the implementation of MMS.</a:t>
            </a:r>
            <a:endParaRPr lang="en-US" dirty="0">
              <a:latin typeface="Alright Sans" panose="00000400000000000000" charset="0"/>
              <a:ea typeface="Cambria" panose="02040503050406030204" pitchFamily="18" charset="0"/>
              <a:cs typeface="Alright Sans" panose="00000400000000000000" charset="0"/>
            </a:endParaRPr>
          </a:p>
        </p:txBody>
      </p:sp>
      <p:sp>
        <p:nvSpPr>
          <p:cNvPr id="4" name="Rectangles 3"/>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8" name="Freeform 7"/>
          <p:cNvSpPr/>
          <p:nvPr/>
        </p:nvSpPr>
        <p:spPr>
          <a:xfrm flipH="1">
            <a:off x="4368335" y="644525"/>
            <a:ext cx="7845890"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6" h="1559">
                <a:moveTo>
                  <a:pt x="2179" y="0"/>
                </a:moveTo>
                <a:lnTo>
                  <a:pt x="2551" y="1"/>
                </a:lnTo>
                <a:lnTo>
                  <a:pt x="2551" y="0"/>
                </a:lnTo>
                <a:lnTo>
                  <a:pt x="11507" y="20"/>
                </a:lnTo>
                <a:lnTo>
                  <a:pt x="11530" y="20"/>
                </a:lnTo>
                <a:lnTo>
                  <a:pt x="11552" y="20"/>
                </a:lnTo>
                <a:cubicBezTo>
                  <a:pt x="12007" y="11"/>
                  <a:pt x="12366" y="460"/>
                  <a:pt x="12356" y="756"/>
                </a:cubicBezTo>
                <a:lnTo>
                  <a:pt x="12355" y="772"/>
                </a:lnTo>
                <a:lnTo>
                  <a:pt x="12355" y="810"/>
                </a:lnTo>
                <a:lnTo>
                  <a:pt x="12356" y="830"/>
                </a:lnTo>
                <a:cubicBezTo>
                  <a:pt x="12367" y="1242"/>
                  <a:pt x="11872" y="1568"/>
                  <a:pt x="11546" y="1558"/>
                </a:cubicBezTo>
                <a:lnTo>
                  <a:pt x="11528" y="1558"/>
                </a:lnTo>
                <a:lnTo>
                  <a:pt x="11187" y="1558"/>
                </a:lnTo>
                <a:lnTo>
                  <a:pt x="11174" y="1558"/>
                </a:lnTo>
                <a:lnTo>
                  <a:pt x="11156" y="1558"/>
                </a:lnTo>
                <a:lnTo>
                  <a:pt x="9349" y="1558"/>
                </a:lnTo>
                <a:lnTo>
                  <a:pt x="2551" y="1559"/>
                </a:lnTo>
                <a:lnTo>
                  <a:pt x="0" y="1559"/>
                </a:lnTo>
                <a:lnTo>
                  <a:pt x="0" y="0"/>
                </a:lnTo>
                <a:lnTo>
                  <a:pt x="372" y="1"/>
                </a:lnTo>
                <a:lnTo>
                  <a:pt x="372" y="0"/>
                </a:lnTo>
                <a:lnTo>
                  <a:pt x="2179" y="4"/>
                </a:lnTo>
                <a:lnTo>
                  <a:pt x="2179"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9" name="Text Box 8"/>
          <p:cNvSpPr txBox="1"/>
          <p:nvPr/>
        </p:nvSpPr>
        <p:spPr>
          <a:xfrm>
            <a:off x="4563110" y="714375"/>
            <a:ext cx="7313295" cy="838835"/>
          </a:xfrm>
          <a:prstGeom prst="rect">
            <a:avLst/>
          </a:prstGeom>
          <a:noFill/>
        </p:spPr>
        <p:txBody>
          <a:bodyPr wrap="square" rtlCol="0" anchor="t">
            <a:spAutoFit/>
          </a:bodyPr>
          <a:lstStyle/>
          <a:p>
            <a:pPr algn="r">
              <a:lnSpc>
                <a:spcPct val="90000"/>
              </a:lnSpc>
              <a:spcBef>
                <a:spcPts val="0"/>
              </a:spcBef>
              <a:spcAft>
                <a:spcPts val="0"/>
              </a:spcAft>
            </a:pPr>
            <a:r>
              <a:rPr lang="en-US" sz="27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Key Steps to Successfully Implement MMS within Existing ANC Service (Cont’d)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5522988" y="644525"/>
            <a:ext cx="669123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 h="1559">
                <a:moveTo>
                  <a:pt x="732" y="0"/>
                </a:moveTo>
                <a:lnTo>
                  <a:pt x="9689" y="20"/>
                </a:lnTo>
                <a:lnTo>
                  <a:pt x="9712" y="20"/>
                </a:lnTo>
                <a:lnTo>
                  <a:pt x="9734" y="19"/>
                </a:lnTo>
                <a:cubicBezTo>
                  <a:pt x="10189" y="10"/>
                  <a:pt x="10548" y="460"/>
                  <a:pt x="10537" y="755"/>
                </a:cubicBezTo>
                <a:lnTo>
                  <a:pt x="10537" y="772"/>
                </a:lnTo>
                <a:lnTo>
                  <a:pt x="10537" y="790"/>
                </a:lnTo>
                <a:lnTo>
                  <a:pt x="10537" y="810"/>
                </a:lnTo>
                <a:lnTo>
                  <a:pt x="10537" y="830"/>
                </a:lnTo>
                <a:cubicBezTo>
                  <a:pt x="10548" y="1242"/>
                  <a:pt x="10053" y="1568"/>
                  <a:pt x="9727" y="1558"/>
                </a:cubicBezTo>
                <a:lnTo>
                  <a:pt x="9709" y="1558"/>
                </a:lnTo>
                <a:lnTo>
                  <a:pt x="9689" y="1558"/>
                </a:lnTo>
                <a:lnTo>
                  <a:pt x="8362" y="1558"/>
                </a:lnTo>
                <a:lnTo>
                  <a:pt x="8354" y="1558"/>
                </a:lnTo>
                <a:lnTo>
                  <a:pt x="8346" y="1558"/>
                </a:lnTo>
                <a:lnTo>
                  <a:pt x="732" y="1559"/>
                </a:lnTo>
                <a:lnTo>
                  <a:pt x="732" y="1559"/>
                </a:lnTo>
                <a:lnTo>
                  <a:pt x="0" y="1559"/>
                </a:lnTo>
                <a:lnTo>
                  <a:pt x="0" y="1"/>
                </a:lnTo>
                <a:lnTo>
                  <a:pt x="732" y="3"/>
                </a:lnTo>
                <a:lnTo>
                  <a:pt x="732"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5" name="Content Placeholder 4"/>
          <p:cNvSpPr>
            <a:spLocks noGrp="1"/>
          </p:cNvSpPr>
          <p:nvPr>
            <p:ph sz="half" idx="2"/>
          </p:nvPr>
        </p:nvSpPr>
        <p:spPr>
          <a:xfrm>
            <a:off x="1077595" y="2388870"/>
            <a:ext cx="9143365" cy="3538855"/>
          </a:xfrm>
        </p:spPr>
        <p:txBody>
          <a:bodyPr>
            <a:normAutofit lnSpcReduction="10000"/>
          </a:bodyPr>
          <a:lstStyle/>
          <a:p>
            <a:pPr algn="l">
              <a:lnSpc>
                <a:spcPct val="100000"/>
              </a:lnSpc>
            </a:pPr>
            <a:r>
              <a:rPr lang="en-US" sz="2300" b="1" dirty="0">
                <a:latin typeface="Alright Sans" panose="00000400000000000000" charset="0"/>
                <a:ea typeface="Cambria" panose="02040503050406030204" pitchFamily="18" charset="0"/>
                <a:cs typeface="Alright Sans" panose="00000400000000000000" charset="0"/>
              </a:rPr>
              <a:t>Objective: </a:t>
            </a:r>
            <a:r>
              <a:rPr lang="en-US" sz="2300" dirty="0">
                <a:latin typeface="Alright Sans" panose="00000400000000000000" charset="0"/>
                <a:ea typeface="Cambria" panose="02040503050406030204" pitchFamily="18" charset="0"/>
                <a:cs typeface="Alright Sans" panose="00000400000000000000" charset="0"/>
              </a:rPr>
              <a:t>Engage participants in understanding MMS integration, UNIMMAP composition, and MMS implementation strategies</a:t>
            </a:r>
          </a:p>
          <a:p>
            <a:pPr algn="l">
              <a:lnSpc>
                <a:spcPct val="100000"/>
              </a:lnSpc>
            </a:pPr>
            <a:r>
              <a:rPr lang="en-US" sz="2300" b="1" dirty="0">
                <a:latin typeface="Alright Sans" panose="00000400000000000000" charset="0"/>
                <a:ea typeface="Cambria" panose="02040503050406030204" pitchFamily="18" charset="0"/>
                <a:cs typeface="Alright Sans" panose="00000400000000000000" charset="0"/>
              </a:rPr>
              <a:t>Methods: </a:t>
            </a:r>
            <a:r>
              <a:rPr lang="en-US" sz="2300" dirty="0">
                <a:latin typeface="Alright Sans" panose="00000400000000000000" charset="0"/>
                <a:ea typeface="Cambria" panose="02040503050406030204" pitchFamily="18" charset="0"/>
                <a:cs typeface="Alright Sans" panose="00000400000000000000" charset="0"/>
              </a:rPr>
              <a:t>Small group work, case studies, role-play, and presentations</a:t>
            </a:r>
          </a:p>
          <a:p>
            <a:pPr algn="l">
              <a:lnSpc>
                <a:spcPct val="100000"/>
              </a:lnSpc>
            </a:pPr>
            <a:r>
              <a:rPr lang="en-US" sz="2300" b="1" dirty="0">
                <a:latin typeface="Alright Sans" panose="00000400000000000000" charset="0"/>
                <a:ea typeface="Cambria" panose="02040503050406030204" pitchFamily="18" charset="0"/>
                <a:cs typeface="Alright Sans" panose="00000400000000000000" charset="0"/>
              </a:rPr>
              <a:t>Skills to be Developed: </a:t>
            </a:r>
            <a:r>
              <a:rPr lang="en-US" sz="2300" dirty="0">
                <a:latin typeface="Alright Sans" panose="00000400000000000000" charset="0"/>
                <a:ea typeface="Cambria" panose="02040503050406030204" pitchFamily="18" charset="0"/>
                <a:cs typeface="Alright Sans" panose="00000400000000000000" charset="0"/>
              </a:rPr>
              <a:t>Communication, counseling, and problem-solving for MMS implementation in clinical settings</a:t>
            </a:r>
          </a:p>
          <a:p>
            <a:pPr algn="l">
              <a:lnSpc>
                <a:spcPct val="100000"/>
              </a:lnSpc>
            </a:pPr>
            <a:r>
              <a:rPr lang="en-US" sz="2300" b="1" dirty="0">
                <a:latin typeface="Alright Sans" panose="00000400000000000000" charset="0"/>
                <a:ea typeface="Cambria" panose="02040503050406030204" pitchFamily="18" charset="0"/>
                <a:cs typeface="Alright Sans" panose="00000400000000000000" charset="0"/>
              </a:rPr>
              <a:t>Materials: </a:t>
            </a:r>
            <a:r>
              <a:rPr lang="en-US" sz="2300" dirty="0">
                <a:latin typeface="Alright Sans" panose="00000400000000000000" charset="0"/>
                <a:ea typeface="Cambria" panose="02040503050406030204" pitchFamily="18" charset="0"/>
                <a:cs typeface="Alright Sans" panose="00000400000000000000" charset="0"/>
              </a:rPr>
              <a:t>Refer to the beginning of the module</a:t>
            </a:r>
          </a:p>
          <a:p>
            <a:pPr algn="l">
              <a:lnSpc>
                <a:spcPct val="100000"/>
              </a:lnSpc>
            </a:pPr>
            <a:r>
              <a:rPr lang="en-US" sz="2300" b="1" dirty="0">
                <a:latin typeface="Alright Sans" panose="00000400000000000000" charset="0"/>
                <a:ea typeface="Cambria" panose="02040503050406030204" pitchFamily="18" charset="0"/>
                <a:cs typeface="Alright Sans" panose="00000400000000000000" charset="0"/>
              </a:rPr>
              <a:t>Duration: </a:t>
            </a:r>
            <a:r>
              <a:rPr lang="en-US" sz="2300" dirty="0">
                <a:latin typeface="Alright Sans" panose="00000400000000000000" charset="0"/>
                <a:ea typeface="Cambria" panose="02040503050406030204" pitchFamily="18" charset="0"/>
                <a:cs typeface="Alright Sans" panose="00000400000000000000" charset="0"/>
              </a:rPr>
              <a:t>45 minutes</a:t>
            </a:r>
          </a:p>
        </p:txBody>
      </p:sp>
      <p:sp>
        <p:nvSpPr>
          <p:cNvPr id="4" name="Rectangles 3"/>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ext Box 5"/>
          <p:cNvSpPr txBox="1"/>
          <p:nvPr/>
        </p:nvSpPr>
        <p:spPr>
          <a:xfrm>
            <a:off x="5792470" y="700405"/>
            <a:ext cx="6096000" cy="922020"/>
          </a:xfrm>
          <a:prstGeom prst="rect">
            <a:avLst/>
          </a:prstGeom>
          <a:noFill/>
        </p:spPr>
        <p:txBody>
          <a:bodyPr wrap="square" rtlCol="0" anchor="t">
            <a:spAutoFit/>
          </a:bodyPr>
          <a:lstStyle/>
          <a:p>
            <a:pPr algn="r">
              <a:lnSpc>
                <a:spcPct val="90000"/>
              </a:lnSpc>
              <a:spcBef>
                <a:spcPts val="0"/>
              </a:spcBef>
              <a:spcAft>
                <a:spcPts val="0"/>
              </a:spcAft>
            </a:pPr>
            <a:r>
              <a:rPr lang="en-US"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Role-Play and Group Discussion on MMS Integration in ANC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5" name="Freeform 4"/>
          <p:cNvSpPr/>
          <p:nvPr/>
        </p:nvSpPr>
        <p:spPr>
          <a:xfrm flipH="1">
            <a:off x="5127383" y="644525"/>
            <a:ext cx="7086842"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1" h="1559">
                <a:moveTo>
                  <a:pt x="1355" y="0"/>
                </a:moveTo>
                <a:lnTo>
                  <a:pt x="10312" y="20"/>
                </a:lnTo>
                <a:lnTo>
                  <a:pt x="10335" y="20"/>
                </a:lnTo>
                <a:cubicBezTo>
                  <a:pt x="10800" y="8"/>
                  <a:pt x="11171" y="433"/>
                  <a:pt x="11160" y="772"/>
                </a:cubicBezTo>
                <a:lnTo>
                  <a:pt x="11160" y="790"/>
                </a:lnTo>
                <a:lnTo>
                  <a:pt x="11160" y="810"/>
                </a:lnTo>
                <a:cubicBezTo>
                  <a:pt x="11175" y="1231"/>
                  <a:pt x="10706" y="1568"/>
                  <a:pt x="10333" y="1558"/>
                </a:cubicBezTo>
                <a:lnTo>
                  <a:pt x="10312" y="1558"/>
                </a:lnTo>
                <a:lnTo>
                  <a:pt x="8985" y="1558"/>
                </a:lnTo>
                <a:lnTo>
                  <a:pt x="8978" y="1558"/>
                </a:lnTo>
                <a:lnTo>
                  <a:pt x="8969" y="1558"/>
                </a:lnTo>
                <a:lnTo>
                  <a:pt x="1355" y="1559"/>
                </a:lnTo>
                <a:lnTo>
                  <a:pt x="1355" y="1559"/>
                </a:lnTo>
                <a:lnTo>
                  <a:pt x="0" y="1559"/>
                </a:lnTo>
                <a:lnTo>
                  <a:pt x="0" y="0"/>
                </a:lnTo>
                <a:lnTo>
                  <a:pt x="1355" y="3"/>
                </a:lnTo>
                <a:lnTo>
                  <a:pt x="1355"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1" name="Text Box 10"/>
          <p:cNvSpPr txBox="1"/>
          <p:nvPr/>
        </p:nvSpPr>
        <p:spPr>
          <a:xfrm>
            <a:off x="5451475" y="700405"/>
            <a:ext cx="6436995"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Role-Play and Group Discussion on MMS Integration in ANC (Cont’d)</a:t>
            </a:r>
          </a:p>
        </p:txBody>
      </p:sp>
      <p:sp>
        <p:nvSpPr>
          <p:cNvPr id="19" name="Rounded Rectangle 18"/>
          <p:cNvSpPr/>
          <p:nvPr/>
        </p:nvSpPr>
        <p:spPr>
          <a:xfrm>
            <a:off x="1062355" y="1957705"/>
            <a:ext cx="10281285" cy="4531360"/>
          </a:xfrm>
          <a:prstGeom prst="roundRect">
            <a:avLst>
              <a:gd name="adj" fmla="val 5843"/>
            </a:avLst>
          </a:prstGeom>
          <a:solidFill>
            <a:schemeClr val="bg1"/>
          </a:solidFill>
          <a:ln w="28575">
            <a:solidFill>
              <a:srgbClr val="73C04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Freeform 20"/>
          <p:cNvSpPr/>
          <p:nvPr/>
        </p:nvSpPr>
        <p:spPr>
          <a:xfrm>
            <a:off x="1062355" y="1957705"/>
            <a:ext cx="10281285" cy="938530"/>
          </a:xfrm>
          <a:custGeom>
            <a:avLst/>
            <a:gdLst>
              <a:gd name="adj" fmla="val 584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191" h="1478">
                <a:moveTo>
                  <a:pt x="0" y="417"/>
                </a:moveTo>
                <a:cubicBezTo>
                  <a:pt x="-7" y="183"/>
                  <a:pt x="207" y="-6"/>
                  <a:pt x="417" y="0"/>
                </a:cubicBezTo>
                <a:lnTo>
                  <a:pt x="15774" y="0"/>
                </a:lnTo>
                <a:cubicBezTo>
                  <a:pt x="16008" y="-7"/>
                  <a:pt x="16197" y="207"/>
                  <a:pt x="16191" y="417"/>
                </a:cubicBezTo>
                <a:lnTo>
                  <a:pt x="16191" y="1478"/>
                </a:lnTo>
                <a:lnTo>
                  <a:pt x="0" y="1478"/>
                </a:lnTo>
                <a:lnTo>
                  <a:pt x="0" y="417"/>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8" name="Text Box 17"/>
          <p:cNvSpPr txBox="1"/>
          <p:nvPr/>
        </p:nvSpPr>
        <p:spPr>
          <a:xfrm>
            <a:off x="2173605" y="2178685"/>
            <a:ext cx="8547735" cy="445135"/>
          </a:xfrm>
          <a:prstGeom prst="rect">
            <a:avLst/>
          </a:prstGeom>
          <a:noFill/>
        </p:spPr>
        <p:txBody>
          <a:bodyPr wrap="square" rtlCol="0" anchor="t">
            <a:spAutoFit/>
          </a:bodyPr>
          <a:lstStyle/>
          <a:p>
            <a:pPr marL="0" lvl="0" indent="0" algn="l" defTabSz="800100">
              <a:spcBef>
                <a:spcPct val="0"/>
              </a:spcBef>
              <a:spcAft>
                <a:spcPct val="35000"/>
              </a:spcAft>
              <a:buNone/>
            </a:pPr>
            <a:r>
              <a:rPr lang="en-US" sz="2300" b="1" dirty="0">
                <a:latin typeface="Alright Sans" panose="00000400000000000000" charset="0"/>
                <a:ea typeface="Cambria" panose="02040503050406030204" pitchFamily="18" charset="0"/>
                <a:cs typeface="Alright Sans" panose="00000400000000000000" charset="0"/>
                <a:sym typeface="+mn-ea"/>
              </a:rPr>
              <a:t>Group Formation and Case Study Review       </a:t>
            </a:r>
            <a:r>
              <a:rPr lang="en-US" sz="2300" dirty="0">
                <a:latin typeface="Alright Sans" panose="00000400000000000000" charset="0"/>
                <a:ea typeface="Cambria" panose="02040503050406030204" pitchFamily="18" charset="0"/>
                <a:cs typeface="Alright Sans" panose="00000400000000000000" charset="0"/>
                <a:sym typeface="+mn-ea"/>
              </a:rPr>
              <a:t>(10  minutes)</a:t>
            </a:r>
          </a:p>
        </p:txBody>
      </p:sp>
      <p:sp>
        <p:nvSpPr>
          <p:cNvPr id="25" name="Oval 24"/>
          <p:cNvSpPr/>
          <p:nvPr/>
        </p:nvSpPr>
        <p:spPr>
          <a:xfrm>
            <a:off x="1390650" y="2062798"/>
            <a:ext cx="728345" cy="728345"/>
          </a:xfrm>
          <a:prstGeom prst="ellips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Text Box 23"/>
          <p:cNvSpPr txBox="1"/>
          <p:nvPr/>
        </p:nvSpPr>
        <p:spPr>
          <a:xfrm>
            <a:off x="1440180" y="2050415"/>
            <a:ext cx="715010" cy="675005"/>
          </a:xfrm>
          <a:prstGeom prst="rect">
            <a:avLst/>
          </a:prstGeom>
          <a:noFill/>
        </p:spPr>
        <p:txBody>
          <a:bodyPr wrap="square" rtlCol="0" anchor="t">
            <a:noAutofit/>
          </a:bodyPr>
          <a:lstStyle/>
          <a:p>
            <a:r>
              <a:rPr lang="en-US" sz="4000" b="1" dirty="0">
                <a:solidFill>
                  <a:schemeClr val="tx1"/>
                </a:solidFill>
                <a:latin typeface="Alright Sans" panose="00000400000000000000" charset="0"/>
                <a:ea typeface="Cambria" panose="02040503050406030204" pitchFamily="18" charset="0"/>
                <a:cs typeface="Alright Sans" panose="00000400000000000000" charset="0"/>
                <a:sym typeface="+mn-ea"/>
              </a:rPr>
              <a:t>A:</a:t>
            </a:r>
            <a:r>
              <a:rPr lang="en-US" sz="2800" b="1" dirty="0">
                <a:latin typeface="Cambria" panose="02040503050406030204" pitchFamily="18" charset="0"/>
                <a:ea typeface="Cambria" panose="02040503050406030204" pitchFamily="18" charset="0"/>
                <a:sym typeface="+mn-ea"/>
              </a:rPr>
              <a:t> </a:t>
            </a:r>
          </a:p>
        </p:txBody>
      </p:sp>
      <p:cxnSp>
        <p:nvCxnSpPr>
          <p:cNvPr id="26" name="Straight Connector 25"/>
          <p:cNvCxnSpPr/>
          <p:nvPr/>
        </p:nvCxnSpPr>
        <p:spPr>
          <a:xfrm>
            <a:off x="8271510" y="2152333"/>
            <a:ext cx="1270" cy="549275"/>
          </a:xfrm>
          <a:prstGeom prst="line">
            <a:avLst/>
          </a:prstGeom>
          <a:ln w="9525">
            <a:solidFill>
              <a:schemeClr val="tx1"/>
            </a:solidFill>
          </a:ln>
        </p:spPr>
        <p:style>
          <a:lnRef idx="2">
            <a:schemeClr val="accent1"/>
          </a:lnRef>
          <a:fillRef idx="0">
            <a:srgbClr val="FFFFFF"/>
          </a:fillRef>
          <a:effectRef idx="0">
            <a:srgbClr val="FFFFFF"/>
          </a:effectRef>
          <a:fontRef idx="minor">
            <a:schemeClr val="tx1"/>
          </a:fontRef>
        </p:style>
      </p:cxnSp>
      <p:sp>
        <p:nvSpPr>
          <p:cNvPr id="16" name="Text Box 15"/>
          <p:cNvSpPr txBox="1"/>
          <p:nvPr/>
        </p:nvSpPr>
        <p:spPr>
          <a:xfrm>
            <a:off x="1566545" y="2987675"/>
            <a:ext cx="9258935" cy="3383280"/>
          </a:xfrm>
          <a:prstGeom prst="rect">
            <a:avLst/>
          </a:prstGeom>
          <a:noFill/>
        </p:spPr>
        <p:txBody>
          <a:bodyPr wrap="square" rtlCol="0" anchor="t">
            <a:spAutoFit/>
          </a:bodyPr>
          <a:lstStyle/>
          <a:p>
            <a:pPr marL="0" lvl="1" algn="l" defTabSz="800100">
              <a:lnSpc>
                <a:spcPct val="100000"/>
              </a:lnSpc>
              <a:spcBef>
                <a:spcPct val="0"/>
              </a:spcBef>
              <a:spcAft>
                <a:spcPct val="15000"/>
              </a:spcAft>
            </a:pPr>
            <a:r>
              <a:rPr lang="en-US" sz="1900" b="1" u="sng" dirty="0">
                <a:latin typeface="Alright Sans" panose="00000400000000000000" charset="0"/>
                <a:ea typeface="Cambria" panose="02040503050406030204" pitchFamily="18" charset="0"/>
                <a:cs typeface="Alright Sans" panose="00000400000000000000" charset="0"/>
                <a:sym typeface="+mn-ea"/>
              </a:rPr>
              <a:t>Facilitator’s Role</a:t>
            </a:r>
            <a:endParaRPr lang="en-US" sz="1900" b="1"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1900" dirty="0">
                <a:latin typeface="Alright Sans" panose="00000400000000000000" charset="0"/>
                <a:ea typeface="Cambria" panose="02040503050406030204" pitchFamily="18" charset="0"/>
                <a:cs typeface="Alright Sans" panose="00000400000000000000" charset="0"/>
                <a:sym typeface="+mn-ea"/>
              </a:rPr>
              <a:t>Divide participants into small groups </a:t>
            </a:r>
            <a:endParaRPr lang="en-US" sz="1900"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1900" dirty="0">
                <a:latin typeface="Alright Sans" panose="00000400000000000000" charset="0"/>
                <a:ea typeface="Cambria" panose="02040503050406030204" pitchFamily="18" charset="0"/>
                <a:cs typeface="Alright Sans" panose="00000400000000000000" charset="0"/>
                <a:sym typeface="+mn-ea"/>
              </a:rPr>
              <a:t>Provide each group with a case study based on a scenario involving the integration of MMS into ANC services (e.g., introducing MMS in a rural  </a:t>
            </a:r>
          </a:p>
          <a:p>
            <a:pPr marL="0" lvl="1" indent="0" algn="l" defTabSz="800100">
              <a:lnSpc>
                <a:spcPct val="100000"/>
              </a:lnSpc>
              <a:spcBef>
                <a:spcPct val="0"/>
              </a:spcBef>
              <a:spcAft>
                <a:spcPct val="15000"/>
              </a:spcAft>
              <a:buNone/>
            </a:pPr>
            <a:r>
              <a:rPr lang="en-US" sz="1900" dirty="0">
                <a:latin typeface="Alright Sans" panose="00000400000000000000" charset="0"/>
                <a:ea typeface="Cambria" panose="02040503050406030204" pitchFamily="18" charset="0"/>
                <a:cs typeface="Alright Sans" panose="00000400000000000000" charset="0"/>
                <a:sym typeface="+mn-ea"/>
              </a:rPr>
              <a:t>   health facility)</a:t>
            </a:r>
            <a:endParaRPr lang="en-US" sz="1900"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1900" dirty="0">
                <a:latin typeface="Alright Sans" panose="00000400000000000000" charset="0"/>
                <a:ea typeface="Cambria" panose="02040503050406030204" pitchFamily="18" charset="0"/>
                <a:cs typeface="Alright Sans" panose="00000400000000000000" charset="0"/>
                <a:sym typeface="+mn-ea"/>
              </a:rPr>
              <a:t>Assign roles to each group member (e.g., health worker, pregnant woman, health administrator)</a:t>
            </a:r>
            <a:endParaRPr lang="en-US" sz="1900"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1900" dirty="0">
                <a:latin typeface="Alright Sans" panose="00000400000000000000" charset="0"/>
                <a:ea typeface="Cambria" panose="02040503050406030204" pitchFamily="18" charset="0"/>
                <a:cs typeface="Alright Sans" panose="00000400000000000000" charset="0"/>
                <a:sym typeface="+mn-ea"/>
              </a:rPr>
              <a:t>Each group will discuss the rationale for MMS integration, review the </a:t>
            </a:r>
          </a:p>
          <a:p>
            <a:pPr marL="0" lvl="1" indent="0" algn="l" defTabSz="800100">
              <a:lnSpc>
                <a:spcPct val="100000"/>
              </a:lnSpc>
              <a:spcBef>
                <a:spcPct val="0"/>
              </a:spcBef>
              <a:spcAft>
                <a:spcPct val="15000"/>
              </a:spcAft>
              <a:buNone/>
            </a:pPr>
            <a:r>
              <a:rPr lang="en-US" sz="1900" dirty="0">
                <a:latin typeface="Alright Sans" panose="00000400000000000000" charset="0"/>
                <a:ea typeface="Cambria" panose="02040503050406030204" pitchFamily="18" charset="0"/>
                <a:cs typeface="Alright Sans" panose="00000400000000000000" charset="0"/>
                <a:sym typeface="+mn-ea"/>
              </a:rPr>
              <a:t>   UNIMMAP composition, and develop strategies for implementing MMS  </a:t>
            </a:r>
          </a:p>
          <a:p>
            <a:pPr marL="0" lvl="1" indent="0" algn="l" defTabSz="800100">
              <a:lnSpc>
                <a:spcPct val="100000"/>
              </a:lnSpc>
              <a:spcBef>
                <a:spcPct val="0"/>
              </a:spcBef>
              <a:spcAft>
                <a:spcPct val="15000"/>
              </a:spcAft>
              <a:buNone/>
            </a:pPr>
            <a:r>
              <a:rPr lang="en-US" sz="1900" dirty="0">
                <a:latin typeface="Alright Sans" panose="00000400000000000000" charset="0"/>
                <a:ea typeface="Cambria" panose="02040503050406030204" pitchFamily="18" charset="0"/>
                <a:cs typeface="Alright Sans" panose="00000400000000000000" charset="0"/>
                <a:sym typeface="+mn-ea"/>
              </a:rPr>
              <a:t>   within their assigned scenario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62355" y="1957705"/>
            <a:ext cx="10281285" cy="4531360"/>
          </a:xfrm>
          <a:prstGeom prst="roundRect">
            <a:avLst>
              <a:gd name="adj" fmla="val 5843"/>
            </a:avLst>
          </a:prstGeom>
          <a:solidFill>
            <a:schemeClr val="bg1"/>
          </a:solidFill>
          <a:ln w="28575">
            <a:solidFill>
              <a:srgbClr val="73C04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Freeform 20"/>
          <p:cNvSpPr/>
          <p:nvPr/>
        </p:nvSpPr>
        <p:spPr>
          <a:xfrm>
            <a:off x="1062355" y="1957705"/>
            <a:ext cx="10281285" cy="938530"/>
          </a:xfrm>
          <a:custGeom>
            <a:avLst/>
            <a:gdLst>
              <a:gd name="adj" fmla="val 584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191" h="1478">
                <a:moveTo>
                  <a:pt x="0" y="417"/>
                </a:moveTo>
                <a:cubicBezTo>
                  <a:pt x="-7" y="183"/>
                  <a:pt x="207" y="-6"/>
                  <a:pt x="417" y="0"/>
                </a:cubicBezTo>
                <a:lnTo>
                  <a:pt x="15774" y="0"/>
                </a:lnTo>
                <a:cubicBezTo>
                  <a:pt x="16008" y="-7"/>
                  <a:pt x="16197" y="207"/>
                  <a:pt x="16191" y="417"/>
                </a:cubicBezTo>
                <a:lnTo>
                  <a:pt x="16191" y="1478"/>
                </a:lnTo>
                <a:lnTo>
                  <a:pt x="0" y="1478"/>
                </a:lnTo>
                <a:lnTo>
                  <a:pt x="0" y="417"/>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8" name="Text Box 17"/>
          <p:cNvSpPr txBox="1"/>
          <p:nvPr/>
        </p:nvSpPr>
        <p:spPr>
          <a:xfrm>
            <a:off x="2173605" y="2178685"/>
            <a:ext cx="8547735" cy="445135"/>
          </a:xfrm>
          <a:prstGeom prst="rect">
            <a:avLst/>
          </a:prstGeom>
          <a:noFill/>
        </p:spPr>
        <p:txBody>
          <a:bodyPr wrap="square" rtlCol="0" anchor="t">
            <a:spAutoFit/>
          </a:bodyPr>
          <a:lstStyle/>
          <a:p>
            <a:pPr marL="0" lvl="0" indent="0" algn="l" defTabSz="800100">
              <a:spcBef>
                <a:spcPct val="0"/>
              </a:spcBef>
              <a:spcAft>
                <a:spcPct val="35000"/>
              </a:spcAft>
              <a:buNone/>
            </a:pPr>
            <a:r>
              <a:rPr lang="en-US" sz="2300" b="1" dirty="0">
                <a:latin typeface="Alright Sans" panose="00000400000000000000" charset="0"/>
                <a:ea typeface="Cambria" panose="02040503050406030204" pitchFamily="18" charset="0"/>
                <a:cs typeface="Alright Sans" panose="00000400000000000000" charset="0"/>
                <a:sym typeface="+mn-ea"/>
              </a:rPr>
              <a:t>Group Role-Play       </a:t>
            </a:r>
            <a:r>
              <a:rPr lang="en-US" sz="2300" dirty="0">
                <a:latin typeface="Alright Sans" panose="00000400000000000000" charset="0"/>
                <a:ea typeface="Cambria" panose="02040503050406030204" pitchFamily="18" charset="0"/>
                <a:cs typeface="Alright Sans" panose="00000400000000000000" charset="0"/>
                <a:sym typeface="+mn-ea"/>
              </a:rPr>
              <a:t>(10  minutes)</a:t>
            </a:r>
          </a:p>
        </p:txBody>
      </p:sp>
      <p:sp>
        <p:nvSpPr>
          <p:cNvPr id="25" name="Oval 24"/>
          <p:cNvSpPr/>
          <p:nvPr/>
        </p:nvSpPr>
        <p:spPr>
          <a:xfrm>
            <a:off x="1390650" y="2062798"/>
            <a:ext cx="728345" cy="728345"/>
          </a:xfrm>
          <a:prstGeom prst="ellips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Text Box 23"/>
          <p:cNvSpPr txBox="1"/>
          <p:nvPr/>
        </p:nvSpPr>
        <p:spPr>
          <a:xfrm>
            <a:off x="1440180" y="2050415"/>
            <a:ext cx="715010" cy="675005"/>
          </a:xfrm>
          <a:prstGeom prst="rect">
            <a:avLst/>
          </a:prstGeom>
          <a:noFill/>
        </p:spPr>
        <p:txBody>
          <a:bodyPr wrap="square" rtlCol="0" anchor="t">
            <a:noAutofit/>
          </a:bodyPr>
          <a:lstStyle/>
          <a:p>
            <a:r>
              <a:rPr lang="en-US" sz="4000" b="1" dirty="0">
                <a:solidFill>
                  <a:schemeClr val="tx1"/>
                </a:solidFill>
                <a:latin typeface="Alright Sans" panose="00000400000000000000" charset="0"/>
                <a:ea typeface="Cambria" panose="02040503050406030204" pitchFamily="18" charset="0"/>
                <a:cs typeface="Alright Sans" panose="00000400000000000000" charset="0"/>
                <a:sym typeface="+mn-ea"/>
              </a:rPr>
              <a:t>B:</a:t>
            </a:r>
            <a:r>
              <a:rPr lang="en-US" sz="2800" b="1" dirty="0">
                <a:latin typeface="Cambria" panose="02040503050406030204" pitchFamily="18" charset="0"/>
                <a:ea typeface="Cambria" panose="02040503050406030204" pitchFamily="18" charset="0"/>
                <a:sym typeface="+mn-ea"/>
              </a:rPr>
              <a:t> </a:t>
            </a:r>
          </a:p>
        </p:txBody>
      </p:sp>
      <p:cxnSp>
        <p:nvCxnSpPr>
          <p:cNvPr id="26" name="Straight Connector 25"/>
          <p:cNvCxnSpPr/>
          <p:nvPr/>
        </p:nvCxnSpPr>
        <p:spPr>
          <a:xfrm>
            <a:off x="4792980" y="2152333"/>
            <a:ext cx="1270" cy="549275"/>
          </a:xfrm>
          <a:prstGeom prst="line">
            <a:avLst/>
          </a:prstGeom>
          <a:ln w="9525">
            <a:solidFill>
              <a:schemeClr val="tx1"/>
            </a:solidFill>
          </a:ln>
        </p:spPr>
        <p:style>
          <a:lnRef idx="2">
            <a:schemeClr val="accent1"/>
          </a:lnRef>
          <a:fillRef idx="0">
            <a:srgbClr val="FFFFFF"/>
          </a:fillRef>
          <a:effectRef idx="0">
            <a:srgbClr val="FFFFFF"/>
          </a:effectRef>
          <a:fontRef idx="minor">
            <a:schemeClr val="tx1"/>
          </a:fontRef>
        </p:style>
      </p:cxn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7" name="Text Box 6"/>
          <p:cNvSpPr txBox="1"/>
          <p:nvPr/>
        </p:nvSpPr>
        <p:spPr>
          <a:xfrm>
            <a:off x="1598930" y="3121660"/>
            <a:ext cx="9169400" cy="3045460"/>
          </a:xfrm>
          <a:prstGeom prst="rect">
            <a:avLst/>
          </a:prstGeom>
          <a:noFill/>
        </p:spPr>
        <p:txBody>
          <a:bodyPr wrap="square" rtlCol="0" anchor="t">
            <a:noAutofit/>
          </a:bodyPr>
          <a:lstStyle/>
          <a:p>
            <a:pPr marL="0" lvl="1" algn="l" defTabSz="800100">
              <a:lnSpc>
                <a:spcPct val="100000"/>
              </a:lnSpc>
              <a:spcBef>
                <a:spcPct val="0"/>
              </a:spcBef>
              <a:spcAft>
                <a:spcPct val="15000"/>
              </a:spcAft>
            </a:pPr>
            <a:r>
              <a:rPr lang="en-US" sz="2000" b="1" u="sng" dirty="0">
                <a:latin typeface="Alright Sans" panose="00000400000000000000" charset="0"/>
                <a:ea typeface="Cambria" panose="02040503050406030204" pitchFamily="18" charset="0"/>
                <a:cs typeface="Alright Sans" panose="00000400000000000000" charset="0"/>
                <a:sym typeface="+mn-ea"/>
              </a:rPr>
              <a:t>Facilitator’s Role</a:t>
            </a:r>
            <a:endParaRPr lang="en-US" sz="2000" b="1" kern="1200" dirty="0">
              <a:latin typeface="Alright Sans" panose="00000400000000000000" charset="0"/>
              <a:ea typeface="Cambria" panose="02040503050406030204" pitchFamily="18" charset="0"/>
              <a:cs typeface="Alright Sans" panose="00000400000000000000" charset="0"/>
            </a:endParaRPr>
          </a:p>
          <a:p>
            <a:pPr marL="0" lvl="1" algn="l" defTabSz="800100">
              <a:lnSpc>
                <a:spcPct val="100000"/>
              </a:lnSpc>
              <a:spcBef>
                <a:spcPct val="0"/>
              </a:spcBef>
              <a:spcAft>
                <a:spcPct val="15000"/>
              </a:spcAft>
            </a:pPr>
            <a:r>
              <a:rPr lang="en-US" sz="2000" b="1" dirty="0">
                <a:latin typeface="Alright Sans" panose="00000400000000000000" charset="0"/>
                <a:ea typeface="Cambria" panose="02040503050406030204" pitchFamily="18" charset="0"/>
                <a:cs typeface="Alright Sans" panose="00000400000000000000" charset="0"/>
                <a:sym typeface="+mn-ea"/>
              </a:rPr>
              <a:t>Group Task:</a:t>
            </a:r>
            <a:endParaRPr lang="en-US" sz="2000" b="1"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2000" dirty="0">
                <a:latin typeface="Alright Sans" panose="00000400000000000000" charset="0"/>
                <a:ea typeface="Cambria" panose="02040503050406030204" pitchFamily="18" charset="0"/>
                <a:cs typeface="Alright Sans" panose="00000400000000000000" charset="0"/>
                <a:sym typeface="+mn-ea"/>
              </a:rPr>
              <a:t>   Participants will role-play the scenario from their case study</a:t>
            </a:r>
            <a:endParaRPr lang="en-US" sz="2000"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2000" dirty="0">
                <a:latin typeface="Alright Sans" panose="00000400000000000000" charset="0"/>
                <a:ea typeface="Cambria" panose="02040503050406030204" pitchFamily="18" charset="0"/>
                <a:cs typeface="Alright Sans" panose="00000400000000000000" charset="0"/>
                <a:sym typeface="+mn-ea"/>
              </a:rPr>
              <a:t>   The “health worker” will counsel the “pregnant woman” on the</a:t>
            </a:r>
          </a:p>
          <a:p>
            <a:pPr marL="0" lvl="1" indent="0" algn="l" defTabSz="800100">
              <a:lnSpc>
                <a:spcPct val="100000"/>
              </a:lnSpc>
              <a:spcBef>
                <a:spcPct val="0"/>
              </a:spcBef>
              <a:spcAft>
                <a:spcPct val="15000"/>
              </a:spcAft>
              <a:buNone/>
            </a:pPr>
            <a:r>
              <a:rPr lang="en-US" sz="2000" dirty="0">
                <a:latin typeface="Alright Sans" panose="00000400000000000000" charset="0"/>
                <a:ea typeface="Cambria" panose="02040503050406030204" pitchFamily="18" charset="0"/>
                <a:cs typeface="Alright Sans" panose="00000400000000000000" charset="0"/>
                <a:sym typeface="+mn-ea"/>
              </a:rPr>
              <a:t>     benefits of MMS and explain the UNIMMAP composition</a:t>
            </a:r>
            <a:endParaRPr lang="en-US" sz="2000" kern="1200" dirty="0">
              <a:latin typeface="Alright Sans" panose="00000400000000000000" charset="0"/>
              <a:ea typeface="Cambria" panose="02040503050406030204" pitchFamily="18" charset="0"/>
              <a:cs typeface="Alright Sans" panose="00000400000000000000" charset="0"/>
            </a:endParaRPr>
          </a:p>
          <a:p>
            <a:pPr marL="171450" lvl="1" indent="-171450" algn="l" defTabSz="800100">
              <a:lnSpc>
                <a:spcPct val="100000"/>
              </a:lnSpc>
              <a:spcBef>
                <a:spcPct val="0"/>
              </a:spcBef>
              <a:spcAft>
                <a:spcPct val="15000"/>
              </a:spcAft>
              <a:buChar char="•"/>
            </a:pPr>
            <a:r>
              <a:rPr lang="en-US" sz="2000" dirty="0">
                <a:latin typeface="Alright Sans" panose="00000400000000000000" charset="0"/>
                <a:ea typeface="Cambria" panose="02040503050406030204" pitchFamily="18" charset="0"/>
                <a:cs typeface="Alright Sans" panose="00000400000000000000" charset="0"/>
                <a:sym typeface="+mn-ea"/>
              </a:rPr>
              <a:t>  The group will collectively work on overcoming challenges to MMS </a:t>
            </a:r>
          </a:p>
          <a:p>
            <a:pPr marL="0" lvl="1" indent="0" algn="l" defTabSz="800100">
              <a:lnSpc>
                <a:spcPct val="100000"/>
              </a:lnSpc>
              <a:spcBef>
                <a:spcPct val="0"/>
              </a:spcBef>
              <a:spcAft>
                <a:spcPct val="15000"/>
              </a:spcAft>
              <a:buNone/>
            </a:pPr>
            <a:r>
              <a:rPr lang="en-US" sz="2000" dirty="0">
                <a:latin typeface="Alright Sans" panose="00000400000000000000" charset="0"/>
                <a:ea typeface="Cambria" panose="02040503050406030204" pitchFamily="18" charset="0"/>
                <a:cs typeface="Alright Sans" panose="00000400000000000000" charset="0"/>
                <a:sym typeface="+mn-ea"/>
              </a:rPr>
              <a:t>     implementation (e.g., supply chain issues, patient resistance) based </a:t>
            </a:r>
          </a:p>
          <a:p>
            <a:pPr marL="0" lvl="1" indent="0" algn="l" defTabSz="800100">
              <a:lnSpc>
                <a:spcPct val="100000"/>
              </a:lnSpc>
              <a:spcBef>
                <a:spcPct val="0"/>
              </a:spcBef>
              <a:spcAft>
                <a:spcPct val="15000"/>
              </a:spcAft>
              <a:buNone/>
            </a:pPr>
            <a:r>
              <a:rPr lang="en-US" sz="2000" dirty="0">
                <a:latin typeface="Alright Sans" panose="00000400000000000000" charset="0"/>
                <a:ea typeface="Cambria" panose="02040503050406030204" pitchFamily="18" charset="0"/>
                <a:cs typeface="Alright Sans" panose="00000400000000000000" charset="0"/>
                <a:sym typeface="+mn-ea"/>
              </a:rPr>
              <a:t>     on the strategies provided</a:t>
            </a:r>
          </a:p>
        </p:txBody>
      </p:sp>
      <p:sp>
        <p:nvSpPr>
          <p:cNvPr id="16" name="Freeform 15"/>
          <p:cNvSpPr/>
          <p:nvPr/>
        </p:nvSpPr>
        <p:spPr>
          <a:xfrm flipH="1">
            <a:off x="5127383" y="644525"/>
            <a:ext cx="7086842"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1" h="1559">
                <a:moveTo>
                  <a:pt x="1355" y="0"/>
                </a:moveTo>
                <a:lnTo>
                  <a:pt x="10312" y="20"/>
                </a:lnTo>
                <a:lnTo>
                  <a:pt x="10335" y="20"/>
                </a:lnTo>
                <a:cubicBezTo>
                  <a:pt x="10800" y="8"/>
                  <a:pt x="11171" y="433"/>
                  <a:pt x="11160" y="772"/>
                </a:cubicBezTo>
                <a:lnTo>
                  <a:pt x="11160" y="790"/>
                </a:lnTo>
                <a:lnTo>
                  <a:pt x="11160" y="810"/>
                </a:lnTo>
                <a:cubicBezTo>
                  <a:pt x="11175" y="1231"/>
                  <a:pt x="10706" y="1568"/>
                  <a:pt x="10333" y="1558"/>
                </a:cubicBezTo>
                <a:lnTo>
                  <a:pt x="10312" y="1558"/>
                </a:lnTo>
                <a:lnTo>
                  <a:pt x="8985" y="1558"/>
                </a:lnTo>
                <a:lnTo>
                  <a:pt x="8978" y="1558"/>
                </a:lnTo>
                <a:lnTo>
                  <a:pt x="8969" y="1558"/>
                </a:lnTo>
                <a:lnTo>
                  <a:pt x="1355" y="1559"/>
                </a:lnTo>
                <a:lnTo>
                  <a:pt x="1355" y="1559"/>
                </a:lnTo>
                <a:lnTo>
                  <a:pt x="0" y="1559"/>
                </a:lnTo>
                <a:lnTo>
                  <a:pt x="0" y="0"/>
                </a:lnTo>
                <a:lnTo>
                  <a:pt x="1355" y="3"/>
                </a:lnTo>
                <a:lnTo>
                  <a:pt x="1355"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20" name="Text Box 19"/>
          <p:cNvSpPr txBox="1"/>
          <p:nvPr/>
        </p:nvSpPr>
        <p:spPr>
          <a:xfrm>
            <a:off x="5451475" y="700405"/>
            <a:ext cx="6436995"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Role-Play and Group Discussion on MMS Integration in ANC (Cont’d)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62355" y="1957705"/>
            <a:ext cx="10281285" cy="4531360"/>
          </a:xfrm>
          <a:prstGeom prst="roundRect">
            <a:avLst>
              <a:gd name="adj" fmla="val 5843"/>
            </a:avLst>
          </a:prstGeom>
          <a:solidFill>
            <a:schemeClr val="bg1"/>
          </a:solidFill>
          <a:ln w="28575">
            <a:solidFill>
              <a:srgbClr val="73C04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Freeform 20"/>
          <p:cNvSpPr/>
          <p:nvPr/>
        </p:nvSpPr>
        <p:spPr>
          <a:xfrm>
            <a:off x="1062355" y="1957705"/>
            <a:ext cx="10281285" cy="938530"/>
          </a:xfrm>
          <a:custGeom>
            <a:avLst/>
            <a:gdLst>
              <a:gd name="adj" fmla="val 584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191" h="1478">
                <a:moveTo>
                  <a:pt x="0" y="417"/>
                </a:moveTo>
                <a:cubicBezTo>
                  <a:pt x="-7" y="183"/>
                  <a:pt x="207" y="-6"/>
                  <a:pt x="417" y="0"/>
                </a:cubicBezTo>
                <a:lnTo>
                  <a:pt x="15774" y="0"/>
                </a:lnTo>
                <a:cubicBezTo>
                  <a:pt x="16008" y="-7"/>
                  <a:pt x="16197" y="207"/>
                  <a:pt x="16191" y="417"/>
                </a:cubicBezTo>
                <a:lnTo>
                  <a:pt x="16191" y="1478"/>
                </a:lnTo>
                <a:lnTo>
                  <a:pt x="0" y="1478"/>
                </a:lnTo>
                <a:lnTo>
                  <a:pt x="0" y="417"/>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8" name="Text Box 17"/>
          <p:cNvSpPr txBox="1"/>
          <p:nvPr/>
        </p:nvSpPr>
        <p:spPr>
          <a:xfrm>
            <a:off x="2173605" y="2178685"/>
            <a:ext cx="8547735" cy="445135"/>
          </a:xfrm>
          <a:prstGeom prst="rect">
            <a:avLst/>
          </a:prstGeom>
          <a:noFill/>
        </p:spPr>
        <p:txBody>
          <a:bodyPr wrap="square" rtlCol="0" anchor="t">
            <a:spAutoFit/>
          </a:bodyPr>
          <a:lstStyle/>
          <a:p>
            <a:pPr marL="0" lvl="0" indent="0" algn="l" defTabSz="800100">
              <a:spcBef>
                <a:spcPct val="0"/>
              </a:spcBef>
              <a:spcAft>
                <a:spcPct val="35000"/>
              </a:spcAft>
              <a:buNone/>
            </a:pPr>
            <a:r>
              <a:rPr lang="en-US" sz="2300" b="1" dirty="0">
                <a:latin typeface="Alright Sans" panose="00000400000000000000" charset="0"/>
                <a:ea typeface="Cambria" panose="02040503050406030204" pitchFamily="18" charset="0"/>
                <a:cs typeface="Alright Sans" panose="00000400000000000000" charset="0"/>
                <a:sym typeface="+mn-ea"/>
              </a:rPr>
              <a:t>Group Presentations      </a:t>
            </a:r>
            <a:r>
              <a:rPr lang="en-US" sz="2300" dirty="0">
                <a:latin typeface="Alright Sans" panose="00000400000000000000" charset="0"/>
                <a:ea typeface="Cambria" panose="02040503050406030204" pitchFamily="18" charset="0"/>
                <a:cs typeface="Alright Sans" panose="00000400000000000000" charset="0"/>
                <a:sym typeface="+mn-ea"/>
              </a:rPr>
              <a:t>(15  minutes)</a:t>
            </a:r>
          </a:p>
        </p:txBody>
      </p:sp>
      <p:sp>
        <p:nvSpPr>
          <p:cNvPr id="25" name="Oval 24"/>
          <p:cNvSpPr/>
          <p:nvPr/>
        </p:nvSpPr>
        <p:spPr>
          <a:xfrm>
            <a:off x="1390650" y="2062798"/>
            <a:ext cx="728345" cy="728345"/>
          </a:xfrm>
          <a:prstGeom prst="ellips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Text Box 23"/>
          <p:cNvSpPr txBox="1"/>
          <p:nvPr/>
        </p:nvSpPr>
        <p:spPr>
          <a:xfrm>
            <a:off x="1440180" y="2050415"/>
            <a:ext cx="715010" cy="675005"/>
          </a:xfrm>
          <a:prstGeom prst="rect">
            <a:avLst/>
          </a:prstGeom>
          <a:noFill/>
        </p:spPr>
        <p:txBody>
          <a:bodyPr wrap="square" rtlCol="0" anchor="t">
            <a:noAutofit/>
          </a:bodyPr>
          <a:lstStyle/>
          <a:p>
            <a:r>
              <a:rPr lang="en-US" sz="4000" b="1" dirty="0">
                <a:solidFill>
                  <a:schemeClr val="tx1"/>
                </a:solidFill>
                <a:latin typeface="Alright Sans" panose="00000400000000000000" charset="0"/>
                <a:ea typeface="Cambria" panose="02040503050406030204" pitchFamily="18" charset="0"/>
                <a:cs typeface="Alright Sans" panose="00000400000000000000" charset="0"/>
                <a:sym typeface="+mn-ea"/>
              </a:rPr>
              <a:t>C:</a:t>
            </a:r>
            <a:r>
              <a:rPr lang="en-US" sz="2800" b="1" dirty="0">
                <a:latin typeface="Cambria" panose="02040503050406030204" pitchFamily="18" charset="0"/>
                <a:ea typeface="Cambria" panose="02040503050406030204" pitchFamily="18" charset="0"/>
                <a:sym typeface="+mn-ea"/>
              </a:rPr>
              <a:t> </a:t>
            </a:r>
          </a:p>
        </p:txBody>
      </p:sp>
      <p:cxnSp>
        <p:nvCxnSpPr>
          <p:cNvPr id="26" name="Straight Connector 25"/>
          <p:cNvCxnSpPr/>
          <p:nvPr/>
        </p:nvCxnSpPr>
        <p:spPr>
          <a:xfrm>
            <a:off x="5407660" y="2152333"/>
            <a:ext cx="1270" cy="549275"/>
          </a:xfrm>
          <a:prstGeom prst="line">
            <a:avLst/>
          </a:prstGeom>
          <a:ln w="9525">
            <a:solidFill>
              <a:schemeClr val="tx1"/>
            </a:solidFill>
          </a:ln>
        </p:spPr>
        <p:style>
          <a:lnRef idx="2">
            <a:schemeClr val="accent1"/>
          </a:lnRef>
          <a:fillRef idx="0">
            <a:srgbClr val="FFFFFF"/>
          </a:fillRef>
          <a:effectRef idx="0">
            <a:srgbClr val="FFFFFF"/>
          </a:effectRef>
          <a:fontRef idx="minor">
            <a:schemeClr val="tx1"/>
          </a:fontRef>
        </p:style>
      </p:cxn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7" name="Freeform 6"/>
          <p:cNvSpPr/>
          <p:nvPr/>
        </p:nvSpPr>
        <p:spPr>
          <a:xfrm flipH="1">
            <a:off x="5127383" y="644525"/>
            <a:ext cx="7086842"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1" h="1559">
                <a:moveTo>
                  <a:pt x="1355" y="0"/>
                </a:moveTo>
                <a:lnTo>
                  <a:pt x="10312" y="20"/>
                </a:lnTo>
                <a:lnTo>
                  <a:pt x="10335" y="20"/>
                </a:lnTo>
                <a:cubicBezTo>
                  <a:pt x="10800" y="8"/>
                  <a:pt x="11171" y="433"/>
                  <a:pt x="11160" y="772"/>
                </a:cubicBezTo>
                <a:lnTo>
                  <a:pt x="11160" y="790"/>
                </a:lnTo>
                <a:lnTo>
                  <a:pt x="11160" y="810"/>
                </a:lnTo>
                <a:cubicBezTo>
                  <a:pt x="11175" y="1231"/>
                  <a:pt x="10706" y="1568"/>
                  <a:pt x="10333" y="1558"/>
                </a:cubicBezTo>
                <a:lnTo>
                  <a:pt x="10312" y="1558"/>
                </a:lnTo>
                <a:lnTo>
                  <a:pt x="8985" y="1558"/>
                </a:lnTo>
                <a:lnTo>
                  <a:pt x="8978" y="1558"/>
                </a:lnTo>
                <a:lnTo>
                  <a:pt x="8969" y="1558"/>
                </a:lnTo>
                <a:lnTo>
                  <a:pt x="1355" y="1559"/>
                </a:lnTo>
                <a:lnTo>
                  <a:pt x="1355" y="1559"/>
                </a:lnTo>
                <a:lnTo>
                  <a:pt x="0" y="1559"/>
                </a:lnTo>
                <a:lnTo>
                  <a:pt x="0" y="0"/>
                </a:lnTo>
                <a:lnTo>
                  <a:pt x="1355" y="3"/>
                </a:lnTo>
                <a:lnTo>
                  <a:pt x="1355"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1" name="Text Box 10"/>
          <p:cNvSpPr txBox="1"/>
          <p:nvPr/>
        </p:nvSpPr>
        <p:spPr>
          <a:xfrm>
            <a:off x="5451475" y="700405"/>
            <a:ext cx="6436995"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Role-Play and Group Discussion on MMS Integration in ANC (Cont’d)</a:t>
            </a:r>
          </a:p>
        </p:txBody>
      </p:sp>
      <p:sp>
        <p:nvSpPr>
          <p:cNvPr id="12" name="Text Box 11"/>
          <p:cNvSpPr txBox="1"/>
          <p:nvPr/>
        </p:nvSpPr>
        <p:spPr>
          <a:xfrm>
            <a:off x="1654810" y="3259455"/>
            <a:ext cx="8825865" cy="2510155"/>
          </a:xfrm>
          <a:prstGeom prst="rect">
            <a:avLst/>
          </a:prstGeom>
          <a:noFill/>
        </p:spPr>
        <p:txBody>
          <a:bodyPr wrap="square" rtlCol="0" anchor="t">
            <a:spAutoFit/>
          </a:bodyPr>
          <a:lstStyle/>
          <a:p>
            <a:pPr marR="0" lvl="0" algn="l">
              <a:lnSpc>
                <a:spcPct val="107000"/>
              </a:lnSpc>
              <a:spcBef>
                <a:spcPts val="0"/>
              </a:spcBef>
              <a:spcAft>
                <a:spcPts val="0"/>
              </a:spcAft>
            </a:pPr>
            <a:r>
              <a:rPr lang="en-US" sz="2100" b="1" u="sng"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Facilitator’s Role</a:t>
            </a:r>
            <a:endParaRPr lang="en-US" sz="2100" b="1"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gn="l">
              <a:lnSpc>
                <a:spcPct val="107000"/>
              </a:lnSpc>
              <a:spcBef>
                <a:spcPts val="0"/>
              </a:spcBef>
              <a:spcAft>
                <a:spcPts val="0"/>
              </a:spcAft>
              <a:buFont typeface="Arial" panose="020B0604020202020204" pitchFamily="34" charset="0"/>
              <a:buChar char="●"/>
            </a:pP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Invite each group to present their role-play outcomes and the strategies they identified for successfully implementing MMS in their setting</a:t>
            </a:r>
            <a:endParaRPr lang="en-US" sz="21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gn="l">
              <a:lnSpc>
                <a:spcPct val="107000"/>
              </a:lnSpc>
              <a:spcBef>
                <a:spcPts val="0"/>
              </a:spcBef>
              <a:spcAft>
                <a:spcPts val="0"/>
              </a:spcAft>
              <a:buFont typeface="Arial" panose="020B0604020202020204" pitchFamily="34" charset="0"/>
              <a:buChar char="●"/>
            </a:pP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Groups will explain the rationale for integrating MMS, share key information about UNIMMAP, and describe their proposed solutions to implementation challenges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62355" y="1957705"/>
            <a:ext cx="10281285" cy="4531360"/>
          </a:xfrm>
          <a:prstGeom prst="roundRect">
            <a:avLst>
              <a:gd name="adj" fmla="val 5843"/>
            </a:avLst>
          </a:prstGeom>
          <a:solidFill>
            <a:schemeClr val="bg1"/>
          </a:solidFill>
          <a:ln w="28575">
            <a:solidFill>
              <a:srgbClr val="73C04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Freeform 20"/>
          <p:cNvSpPr/>
          <p:nvPr/>
        </p:nvSpPr>
        <p:spPr>
          <a:xfrm>
            <a:off x="1062355" y="1957705"/>
            <a:ext cx="10281285" cy="938530"/>
          </a:xfrm>
          <a:custGeom>
            <a:avLst/>
            <a:gdLst>
              <a:gd name="adj" fmla="val 584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191" h="1478">
                <a:moveTo>
                  <a:pt x="0" y="417"/>
                </a:moveTo>
                <a:cubicBezTo>
                  <a:pt x="-7" y="183"/>
                  <a:pt x="207" y="-6"/>
                  <a:pt x="417" y="0"/>
                </a:cubicBezTo>
                <a:lnTo>
                  <a:pt x="15774" y="0"/>
                </a:lnTo>
                <a:cubicBezTo>
                  <a:pt x="16008" y="-7"/>
                  <a:pt x="16197" y="207"/>
                  <a:pt x="16191" y="417"/>
                </a:cubicBezTo>
                <a:lnTo>
                  <a:pt x="16191" y="1478"/>
                </a:lnTo>
                <a:lnTo>
                  <a:pt x="0" y="1478"/>
                </a:lnTo>
                <a:lnTo>
                  <a:pt x="0" y="417"/>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8" name="Text Box 17"/>
          <p:cNvSpPr txBox="1"/>
          <p:nvPr/>
        </p:nvSpPr>
        <p:spPr>
          <a:xfrm>
            <a:off x="2173605" y="2178685"/>
            <a:ext cx="8547735" cy="445135"/>
          </a:xfrm>
          <a:prstGeom prst="rect">
            <a:avLst/>
          </a:prstGeom>
          <a:noFill/>
        </p:spPr>
        <p:txBody>
          <a:bodyPr wrap="square" rtlCol="0" anchor="t">
            <a:spAutoFit/>
          </a:bodyPr>
          <a:lstStyle/>
          <a:p>
            <a:pPr marL="0" lvl="0" indent="0" algn="l" defTabSz="800100">
              <a:spcBef>
                <a:spcPct val="0"/>
              </a:spcBef>
              <a:spcAft>
                <a:spcPct val="35000"/>
              </a:spcAft>
              <a:buNone/>
            </a:pPr>
            <a:r>
              <a:rPr lang="en-US" sz="2300" b="1" dirty="0">
                <a:latin typeface="Alright Sans" panose="00000400000000000000" charset="0"/>
                <a:ea typeface="Cambria" panose="02040503050406030204" pitchFamily="18" charset="0"/>
                <a:cs typeface="Alright Sans" panose="00000400000000000000" charset="0"/>
                <a:sym typeface="+mn-ea"/>
              </a:rPr>
              <a:t>Group Discussion and Feedback      </a:t>
            </a:r>
            <a:r>
              <a:rPr lang="en-US" sz="2300" dirty="0">
                <a:latin typeface="Alright Sans" panose="00000400000000000000" charset="0"/>
                <a:ea typeface="Cambria" panose="02040503050406030204" pitchFamily="18" charset="0"/>
                <a:cs typeface="Alright Sans" panose="00000400000000000000" charset="0"/>
                <a:sym typeface="+mn-ea"/>
              </a:rPr>
              <a:t>(10  minutes)</a:t>
            </a:r>
          </a:p>
        </p:txBody>
      </p:sp>
      <p:sp>
        <p:nvSpPr>
          <p:cNvPr id="25" name="Oval 24"/>
          <p:cNvSpPr/>
          <p:nvPr/>
        </p:nvSpPr>
        <p:spPr>
          <a:xfrm>
            <a:off x="1390650" y="2062798"/>
            <a:ext cx="728345" cy="728345"/>
          </a:xfrm>
          <a:prstGeom prst="ellips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Text Box 23"/>
          <p:cNvSpPr txBox="1"/>
          <p:nvPr/>
        </p:nvSpPr>
        <p:spPr>
          <a:xfrm>
            <a:off x="1440180" y="2050415"/>
            <a:ext cx="715010" cy="675005"/>
          </a:xfrm>
          <a:prstGeom prst="rect">
            <a:avLst/>
          </a:prstGeom>
          <a:noFill/>
        </p:spPr>
        <p:txBody>
          <a:bodyPr wrap="square" rtlCol="0" anchor="t">
            <a:noAutofit/>
          </a:bodyPr>
          <a:lstStyle/>
          <a:p>
            <a:r>
              <a:rPr lang="en-US" sz="4000" b="1" dirty="0">
                <a:solidFill>
                  <a:schemeClr val="tx1"/>
                </a:solidFill>
                <a:latin typeface="Alright Sans" panose="00000400000000000000" charset="0"/>
                <a:ea typeface="Cambria" panose="02040503050406030204" pitchFamily="18" charset="0"/>
                <a:cs typeface="Alright Sans" panose="00000400000000000000" charset="0"/>
                <a:sym typeface="+mn-ea"/>
              </a:rPr>
              <a:t>D:</a:t>
            </a:r>
            <a:r>
              <a:rPr lang="en-US" sz="2800" b="1" dirty="0">
                <a:latin typeface="Cambria" panose="02040503050406030204" pitchFamily="18" charset="0"/>
                <a:ea typeface="Cambria" panose="02040503050406030204" pitchFamily="18" charset="0"/>
                <a:sym typeface="+mn-ea"/>
              </a:rPr>
              <a:t> </a:t>
            </a:r>
          </a:p>
        </p:txBody>
      </p:sp>
      <p:cxnSp>
        <p:nvCxnSpPr>
          <p:cNvPr id="26" name="Straight Connector 25"/>
          <p:cNvCxnSpPr/>
          <p:nvPr/>
        </p:nvCxnSpPr>
        <p:spPr>
          <a:xfrm>
            <a:off x="6930390" y="2152333"/>
            <a:ext cx="1270" cy="549275"/>
          </a:xfrm>
          <a:prstGeom prst="line">
            <a:avLst/>
          </a:prstGeom>
          <a:ln w="9525">
            <a:solidFill>
              <a:schemeClr val="tx1"/>
            </a:solidFill>
          </a:ln>
        </p:spPr>
        <p:style>
          <a:lnRef idx="2">
            <a:schemeClr val="accent1"/>
          </a:lnRef>
          <a:fillRef idx="0">
            <a:srgbClr val="FFFFFF"/>
          </a:fillRef>
          <a:effectRef idx="0">
            <a:srgbClr val="FFFFFF"/>
          </a:effectRef>
          <a:fontRef idx="minor">
            <a:schemeClr val="tx1"/>
          </a:fontRef>
        </p:style>
      </p:cxn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7" name="Freeform 6"/>
          <p:cNvSpPr/>
          <p:nvPr/>
        </p:nvSpPr>
        <p:spPr>
          <a:xfrm flipH="1">
            <a:off x="5127383" y="644525"/>
            <a:ext cx="7086842"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1" h="1559">
                <a:moveTo>
                  <a:pt x="1355" y="0"/>
                </a:moveTo>
                <a:lnTo>
                  <a:pt x="10312" y="20"/>
                </a:lnTo>
                <a:lnTo>
                  <a:pt x="10335" y="20"/>
                </a:lnTo>
                <a:cubicBezTo>
                  <a:pt x="10800" y="8"/>
                  <a:pt x="11171" y="433"/>
                  <a:pt x="11160" y="772"/>
                </a:cubicBezTo>
                <a:lnTo>
                  <a:pt x="11160" y="790"/>
                </a:lnTo>
                <a:lnTo>
                  <a:pt x="11160" y="810"/>
                </a:lnTo>
                <a:cubicBezTo>
                  <a:pt x="11175" y="1231"/>
                  <a:pt x="10706" y="1568"/>
                  <a:pt x="10333" y="1558"/>
                </a:cubicBezTo>
                <a:lnTo>
                  <a:pt x="10312" y="1558"/>
                </a:lnTo>
                <a:lnTo>
                  <a:pt x="8985" y="1558"/>
                </a:lnTo>
                <a:lnTo>
                  <a:pt x="8978" y="1558"/>
                </a:lnTo>
                <a:lnTo>
                  <a:pt x="8969" y="1558"/>
                </a:lnTo>
                <a:lnTo>
                  <a:pt x="1355" y="1559"/>
                </a:lnTo>
                <a:lnTo>
                  <a:pt x="1355" y="1559"/>
                </a:lnTo>
                <a:lnTo>
                  <a:pt x="0" y="1559"/>
                </a:lnTo>
                <a:lnTo>
                  <a:pt x="0" y="0"/>
                </a:lnTo>
                <a:lnTo>
                  <a:pt x="1355" y="3"/>
                </a:lnTo>
                <a:lnTo>
                  <a:pt x="1355"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1" name="Text Box 10"/>
          <p:cNvSpPr txBox="1"/>
          <p:nvPr/>
        </p:nvSpPr>
        <p:spPr>
          <a:xfrm>
            <a:off x="5451475" y="700405"/>
            <a:ext cx="6436995"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Role-Play and Group Discussion on MMS Integration in ANC (Cont’d)</a:t>
            </a:r>
          </a:p>
        </p:txBody>
      </p:sp>
      <p:sp>
        <p:nvSpPr>
          <p:cNvPr id="12" name="Text Box 11"/>
          <p:cNvSpPr txBox="1"/>
          <p:nvPr/>
        </p:nvSpPr>
        <p:spPr>
          <a:xfrm>
            <a:off x="1668780" y="3163570"/>
            <a:ext cx="9458325" cy="2868930"/>
          </a:xfrm>
          <a:prstGeom prst="rect">
            <a:avLst/>
          </a:prstGeom>
          <a:noFill/>
        </p:spPr>
        <p:txBody>
          <a:bodyPr wrap="square" rtlCol="0" anchor="t">
            <a:noAutofit/>
          </a:bodyPr>
          <a:lstStyle/>
          <a:p>
            <a:pPr marR="0" lvl="0" algn="l">
              <a:lnSpc>
                <a:spcPct val="107000"/>
              </a:lnSpc>
              <a:spcBef>
                <a:spcPts val="0"/>
              </a:spcBef>
              <a:spcAft>
                <a:spcPts val="0"/>
              </a:spcAft>
            </a:pPr>
            <a:r>
              <a:rPr lang="en-US" sz="2000" b="1" u="sng"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Facilitator’s Role</a:t>
            </a:r>
            <a:endParaRPr lang="en-US" sz="2000" b="1"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gn="l">
              <a:lnSpc>
                <a:spcPct val="107000"/>
              </a:lnSpc>
              <a:spcBef>
                <a:spcPts val="0"/>
              </a:spcBef>
              <a:spcAft>
                <a:spcPts val="0"/>
              </a:spcAft>
              <a:buFont typeface="Arial" panose="020B0604020202020204" pitchFamily="34" charset="0"/>
              <a:buChar char="●"/>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Lead a group discussion on the presentations</a:t>
            </a:r>
            <a:endParaRPr lang="en-US" sz="20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gn="l">
              <a:lnSpc>
                <a:spcPct val="107000"/>
              </a:lnSpc>
              <a:spcBef>
                <a:spcPts val="0"/>
              </a:spcBef>
              <a:spcAft>
                <a:spcPts val="0"/>
              </a:spcAft>
              <a:buFont typeface="Arial" panose="020B0604020202020204" pitchFamily="34" charset="0"/>
              <a:buChar char="●"/>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Provide feedback on the accuracy of the information shared by participants regarding the rationale for MMS integration, UNIMMAP composition, and implementation strategies</a:t>
            </a:r>
            <a:endParaRPr lang="en-US" sz="20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gn="l">
              <a:lnSpc>
                <a:spcPct val="107000"/>
              </a:lnSpc>
              <a:spcBef>
                <a:spcPts val="0"/>
              </a:spcBef>
              <a:spcAft>
                <a:spcPts val="0"/>
              </a:spcAft>
              <a:buFont typeface="Arial" panose="020B0604020202020204" pitchFamily="34" charset="0"/>
              <a:buChar char="●"/>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Encourage participants to reflect on how the strategies could be applied in real-life settings, discussing any additional ideas or approaches that could enhance MMS delivery in ANC services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062244" y="1957594"/>
            <a:ext cx="10282120" cy="3440648"/>
          </a:xfrm>
          <a:custGeom>
            <a:avLst/>
            <a:gdLst>
              <a:gd name="adj" fmla="val 584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193" h="5419">
                <a:moveTo>
                  <a:pt x="0" y="417"/>
                </a:moveTo>
                <a:lnTo>
                  <a:pt x="0" y="406"/>
                </a:lnTo>
                <a:cubicBezTo>
                  <a:pt x="-7" y="177"/>
                  <a:pt x="224" y="-5"/>
                  <a:pt x="407" y="0"/>
                </a:cubicBezTo>
                <a:lnTo>
                  <a:pt x="417" y="0"/>
                </a:lnTo>
                <a:lnTo>
                  <a:pt x="15774" y="0"/>
                </a:lnTo>
                <a:lnTo>
                  <a:pt x="15785" y="0"/>
                </a:lnTo>
                <a:cubicBezTo>
                  <a:pt x="16014" y="-7"/>
                  <a:pt x="16196" y="224"/>
                  <a:pt x="16191" y="407"/>
                </a:cubicBezTo>
                <a:lnTo>
                  <a:pt x="16191" y="417"/>
                </a:lnTo>
                <a:lnTo>
                  <a:pt x="16191" y="1841"/>
                </a:lnTo>
                <a:lnTo>
                  <a:pt x="16192" y="1841"/>
                </a:lnTo>
                <a:lnTo>
                  <a:pt x="16192" y="5001"/>
                </a:lnTo>
                <a:lnTo>
                  <a:pt x="16192" y="5011"/>
                </a:lnTo>
                <a:cubicBezTo>
                  <a:pt x="16199" y="5218"/>
                  <a:pt x="15991" y="5425"/>
                  <a:pt x="15786" y="5418"/>
                </a:cubicBezTo>
                <a:lnTo>
                  <a:pt x="15775" y="5418"/>
                </a:lnTo>
                <a:lnTo>
                  <a:pt x="418" y="5418"/>
                </a:lnTo>
                <a:lnTo>
                  <a:pt x="408" y="5418"/>
                </a:lnTo>
                <a:cubicBezTo>
                  <a:pt x="201" y="5425"/>
                  <a:pt x="-5" y="5217"/>
                  <a:pt x="1" y="5012"/>
                </a:cubicBezTo>
                <a:lnTo>
                  <a:pt x="1" y="5001"/>
                </a:lnTo>
                <a:lnTo>
                  <a:pt x="1" y="3577"/>
                </a:lnTo>
                <a:lnTo>
                  <a:pt x="0" y="3577"/>
                </a:lnTo>
                <a:lnTo>
                  <a:pt x="0" y="417"/>
                </a:lnTo>
                <a:close/>
              </a:path>
            </a:pathLst>
          </a:custGeom>
          <a:solidFill>
            <a:schemeClr val="bg1"/>
          </a:solidFill>
          <a:ln w="28575">
            <a:solidFill>
              <a:srgbClr val="73C04E"/>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20" name="Freeform 19"/>
          <p:cNvSpPr/>
          <p:nvPr/>
        </p:nvSpPr>
        <p:spPr>
          <a:xfrm>
            <a:off x="1062355" y="1957705"/>
            <a:ext cx="10281285" cy="938530"/>
          </a:xfrm>
          <a:custGeom>
            <a:avLst/>
            <a:gdLst>
              <a:gd name="adj" fmla="val 584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6191" h="1478">
                <a:moveTo>
                  <a:pt x="0" y="417"/>
                </a:moveTo>
                <a:cubicBezTo>
                  <a:pt x="-7" y="183"/>
                  <a:pt x="207" y="-6"/>
                  <a:pt x="417" y="0"/>
                </a:cubicBezTo>
                <a:lnTo>
                  <a:pt x="15774" y="0"/>
                </a:lnTo>
                <a:cubicBezTo>
                  <a:pt x="16008" y="-7"/>
                  <a:pt x="16197" y="207"/>
                  <a:pt x="16191" y="417"/>
                </a:cubicBezTo>
                <a:lnTo>
                  <a:pt x="16191" y="1478"/>
                </a:lnTo>
                <a:lnTo>
                  <a:pt x="0" y="1478"/>
                </a:lnTo>
                <a:lnTo>
                  <a:pt x="0" y="417"/>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23" name="Text Box 22"/>
          <p:cNvSpPr txBox="1"/>
          <p:nvPr/>
        </p:nvSpPr>
        <p:spPr>
          <a:xfrm>
            <a:off x="1363345" y="2178685"/>
            <a:ext cx="5156835" cy="521970"/>
          </a:xfrm>
          <a:prstGeom prst="rect">
            <a:avLst/>
          </a:prstGeom>
          <a:noFill/>
        </p:spPr>
        <p:txBody>
          <a:bodyPr wrap="square" rtlCol="0" anchor="t">
            <a:spAutoFit/>
          </a:bodyPr>
          <a:lstStyle/>
          <a:p>
            <a:pPr marL="0" lvl="0" indent="0" algn="l" defTabSz="800100">
              <a:spcBef>
                <a:spcPct val="0"/>
              </a:spcBef>
              <a:spcAft>
                <a:spcPct val="35000"/>
              </a:spcAft>
              <a:buNone/>
            </a:pPr>
            <a:r>
              <a:rPr lang="en-US" sz="2800" b="1" dirty="0">
                <a:latin typeface="Alright Sans" panose="00000400000000000000" charset="0"/>
                <a:ea typeface="Cambria" panose="02040503050406030204" pitchFamily="18" charset="0"/>
                <a:cs typeface="Alright Sans" panose="00000400000000000000" charset="0"/>
                <a:sym typeface="+mn-ea"/>
              </a:rPr>
              <a:t>Assessment and Reflection</a:t>
            </a:r>
          </a:p>
        </p:txBody>
      </p: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7" name="Freeform 6"/>
          <p:cNvSpPr/>
          <p:nvPr/>
        </p:nvSpPr>
        <p:spPr>
          <a:xfrm flipH="1">
            <a:off x="5127383" y="644525"/>
            <a:ext cx="7086842"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1" h="1559">
                <a:moveTo>
                  <a:pt x="1355" y="0"/>
                </a:moveTo>
                <a:lnTo>
                  <a:pt x="10312" y="20"/>
                </a:lnTo>
                <a:lnTo>
                  <a:pt x="10335" y="20"/>
                </a:lnTo>
                <a:cubicBezTo>
                  <a:pt x="10800" y="8"/>
                  <a:pt x="11171" y="433"/>
                  <a:pt x="11160" y="772"/>
                </a:cubicBezTo>
                <a:lnTo>
                  <a:pt x="11160" y="790"/>
                </a:lnTo>
                <a:lnTo>
                  <a:pt x="11160" y="810"/>
                </a:lnTo>
                <a:cubicBezTo>
                  <a:pt x="11175" y="1231"/>
                  <a:pt x="10706" y="1568"/>
                  <a:pt x="10333" y="1558"/>
                </a:cubicBezTo>
                <a:lnTo>
                  <a:pt x="10312" y="1558"/>
                </a:lnTo>
                <a:lnTo>
                  <a:pt x="8985" y="1558"/>
                </a:lnTo>
                <a:lnTo>
                  <a:pt x="8978" y="1558"/>
                </a:lnTo>
                <a:lnTo>
                  <a:pt x="8969" y="1558"/>
                </a:lnTo>
                <a:lnTo>
                  <a:pt x="1355" y="1559"/>
                </a:lnTo>
                <a:lnTo>
                  <a:pt x="1355" y="1559"/>
                </a:lnTo>
                <a:lnTo>
                  <a:pt x="0" y="1559"/>
                </a:lnTo>
                <a:lnTo>
                  <a:pt x="0" y="0"/>
                </a:lnTo>
                <a:lnTo>
                  <a:pt x="1355" y="3"/>
                </a:lnTo>
                <a:lnTo>
                  <a:pt x="1355"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1" name="Text Box 10"/>
          <p:cNvSpPr txBox="1"/>
          <p:nvPr/>
        </p:nvSpPr>
        <p:spPr>
          <a:xfrm>
            <a:off x="5451475" y="700405"/>
            <a:ext cx="6436995"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Role-Play and Group Discussion on MMS Integration in ANC (Cont’d)</a:t>
            </a:r>
          </a:p>
        </p:txBody>
      </p:sp>
      <p:sp>
        <p:nvSpPr>
          <p:cNvPr id="12" name="Text Box 11"/>
          <p:cNvSpPr txBox="1"/>
          <p:nvPr/>
        </p:nvSpPr>
        <p:spPr>
          <a:xfrm>
            <a:off x="1532255" y="3093085"/>
            <a:ext cx="8867140" cy="1819275"/>
          </a:xfrm>
          <a:prstGeom prst="rect">
            <a:avLst/>
          </a:prstGeom>
          <a:noFill/>
        </p:spPr>
        <p:txBody>
          <a:bodyPr wrap="square" rtlCol="0" anchor="t">
            <a:spAutoFit/>
          </a:bodyPr>
          <a:lstStyle/>
          <a:p>
            <a:pPr marL="457200" marR="0" lvl="0" indent="-457200">
              <a:lnSpc>
                <a:spcPct val="107000"/>
              </a:lnSpc>
              <a:spcBef>
                <a:spcPts val="0"/>
              </a:spcBef>
              <a:spcAft>
                <a:spcPts val="0"/>
              </a:spcAft>
              <a:buFont typeface="Arial" panose="020B0604020202020204" pitchFamily="34" charset="0"/>
              <a:buChar char="•"/>
            </a:pP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After the activity, ask participants to write a short reflection (2-3 sentences) on how they will apply what they learned in their daily practice</a:t>
            </a:r>
            <a:endParaRPr lang="en-US" sz="2100" strike="noStrike" dirty="0">
              <a:solidFill>
                <a:srgbClr val="000000"/>
              </a:solidFill>
              <a:effectLst/>
              <a:latin typeface="Alright Sans" panose="00000400000000000000" charset="0"/>
              <a:ea typeface="Cambria" panose="02040503050406030204" pitchFamily="18" charset="0"/>
              <a:cs typeface="Alright Sans" panose="00000400000000000000" charset="0"/>
            </a:endParaRPr>
          </a:p>
          <a:p>
            <a:pPr marL="457200" marR="0" lvl="0" indent="-457200">
              <a:lnSpc>
                <a:spcPct val="107000"/>
              </a:lnSpc>
              <a:spcBef>
                <a:spcPts val="0"/>
              </a:spcBef>
              <a:spcAft>
                <a:spcPts val="0"/>
              </a:spcAft>
              <a:buFont typeface="Arial" panose="020B0604020202020204" pitchFamily="34" charset="0"/>
              <a:buChar char="•"/>
            </a:pP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Use the reflections to assess understanding of the session’s objectives and provide personalized feedback</a:t>
            </a:r>
          </a:p>
        </p:txBody>
      </p:sp>
      <p:sp>
        <p:nvSpPr>
          <p:cNvPr id="2" name="Text Box 1"/>
          <p:cNvSpPr txBox="1"/>
          <p:nvPr/>
        </p:nvSpPr>
        <p:spPr>
          <a:xfrm>
            <a:off x="1363345" y="5541645"/>
            <a:ext cx="9812020" cy="1316355"/>
          </a:xfrm>
          <a:prstGeom prst="rect">
            <a:avLst/>
          </a:prstGeom>
          <a:noFill/>
        </p:spPr>
        <p:txBody>
          <a:bodyPr wrap="square" rtlCol="0" anchor="t">
            <a:noAutofit/>
          </a:bodyPr>
          <a:lstStyle/>
          <a:p>
            <a:pPr marL="0" marR="0" algn="l">
              <a:lnSpc>
                <a:spcPct val="107000"/>
              </a:lnSpc>
              <a:spcBef>
                <a:spcPts val="0"/>
              </a:spcBef>
              <a:spcAft>
                <a:spcPts val="0"/>
              </a:spcAft>
            </a:pPr>
            <a:r>
              <a:rPr lang="en-US" sz="1600" b="1" dirty="0">
                <a:solidFill>
                  <a:schemeClr val="tx1"/>
                </a:solidFill>
                <a:effectLst/>
                <a:latin typeface="Alright Sans" panose="00000400000000000000" charset="0"/>
                <a:ea typeface="Calibri" panose="020F0502020204030204" pitchFamily="34" charset="0"/>
                <a:cs typeface="Alright Sans" panose="00000400000000000000" charset="0"/>
                <a:sym typeface="+mn-ea"/>
              </a:rPr>
              <a:t>Key Takeaways:</a:t>
            </a:r>
            <a:endParaRPr lang="en-US" sz="1600" dirty="0">
              <a:solidFill>
                <a:schemeClr val="tx1"/>
              </a:solidFill>
              <a:effectLst/>
              <a:latin typeface="Alright Sans" panose="00000400000000000000" charset="0"/>
              <a:ea typeface="Calibri" panose="020F0502020204030204" pitchFamily="34" charset="0"/>
              <a:cs typeface="Alright Sans" panose="00000400000000000000" charset="0"/>
            </a:endParaRPr>
          </a:p>
          <a:p>
            <a:pPr marL="0" marR="0" algn="l">
              <a:lnSpc>
                <a:spcPct val="107000"/>
              </a:lnSpc>
              <a:spcBef>
                <a:spcPts val="0"/>
              </a:spcBef>
              <a:spcAft>
                <a:spcPts val="0"/>
              </a:spcAft>
            </a:pPr>
            <a:r>
              <a:rPr lang="en-US" sz="1600" dirty="0">
                <a:solidFill>
                  <a:schemeClr val="tx1"/>
                </a:solidFill>
                <a:effectLst/>
                <a:latin typeface="Alright Sans" panose="00000400000000000000" charset="0"/>
                <a:ea typeface="Calibri" panose="020F0502020204030204" pitchFamily="34" charset="0"/>
                <a:cs typeface="Alright Sans" panose="00000400000000000000" charset="0"/>
                <a:sym typeface="+mn-ea"/>
              </a:rPr>
              <a:t>Participants should leave the session with a clear understanding of the rationale for MMS integration, the UNIMMAP composition, and the strategies needed for successful implementation within ANC services. They will also improve their communication skills in counseling pregnant women on MMS.</a:t>
            </a:r>
            <a:endParaRPr lang="en-US" sz="1600" dirty="0">
              <a:solidFill>
                <a:schemeClr val="tx1"/>
              </a:solidFill>
              <a:effectLst/>
              <a:latin typeface="Alright Sans" panose="00000400000000000000" charset="0"/>
              <a:ea typeface="Calibri" panose="020F0502020204030204" pitchFamily="34" charset="0"/>
              <a:cs typeface="Alright Sans" panose="00000400000000000000" charset="0"/>
            </a:endParaRPr>
          </a:p>
          <a:p>
            <a:pPr algn="l"/>
            <a:endParaRPr lang="en-US" sz="1600" dirty="0">
              <a:solidFill>
                <a:schemeClr val="tx1"/>
              </a:solidFill>
              <a:effectLst/>
              <a:latin typeface="Alright Sans" panose="00000400000000000000" charset="0"/>
              <a:ea typeface="Calibri" panose="020F0502020204030204" pitchFamily="34" charset="0"/>
              <a:cs typeface="Alright Sans" panose="0000040000000000000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595" y="2308860"/>
            <a:ext cx="8537575" cy="3693160"/>
          </a:xfrm>
        </p:spPr>
        <p:txBody>
          <a:bodyPr>
            <a:normAutofit/>
          </a:bodyPr>
          <a:lstStyle/>
          <a:p>
            <a:pPr marL="0" indent="0" algn="l">
              <a:lnSpc>
                <a:spcPct val="100000"/>
              </a:lnSpc>
              <a:buNone/>
            </a:pPr>
            <a:r>
              <a:rPr lang="en-US" sz="2555" b="1" dirty="0">
                <a:latin typeface="Alright Sans" panose="00000400000000000000" charset="0"/>
                <a:ea typeface="Cambria" panose="02040503050406030204" pitchFamily="18" charset="0"/>
                <a:cs typeface="Alright Sans" panose="00000400000000000000" charset="0"/>
              </a:rPr>
              <a:t>At the end of this module, you should be able to:</a:t>
            </a:r>
          </a:p>
          <a:p>
            <a:pPr algn="l">
              <a:lnSpc>
                <a:spcPct val="100000"/>
              </a:lnSpc>
            </a:pPr>
            <a:r>
              <a:rPr lang="en-US" sz="2555" dirty="0">
                <a:latin typeface="Alright Sans" panose="00000400000000000000" charset="0"/>
                <a:ea typeface="Cambria" panose="02040503050406030204" pitchFamily="18" charset="0"/>
                <a:cs typeface="Alright Sans" panose="00000400000000000000" charset="0"/>
              </a:rPr>
              <a:t>Explain the reasons for integrating MMS into ANC Service Delivery</a:t>
            </a:r>
          </a:p>
          <a:p>
            <a:pPr algn="l">
              <a:lnSpc>
                <a:spcPct val="100000"/>
              </a:lnSpc>
            </a:pPr>
            <a:r>
              <a:rPr lang="en-US" sz="2555" dirty="0">
                <a:latin typeface="Alright Sans" panose="00000400000000000000" charset="0"/>
                <a:ea typeface="Cambria" panose="02040503050406030204" pitchFamily="18" charset="0"/>
                <a:cs typeface="Alright Sans" panose="00000400000000000000" charset="0"/>
              </a:rPr>
              <a:t>List the micronutrient component in the UNIMMAP MMS formulation </a:t>
            </a:r>
          </a:p>
          <a:p>
            <a:pPr algn="l">
              <a:lnSpc>
                <a:spcPct val="100000"/>
              </a:lnSpc>
            </a:pPr>
            <a:r>
              <a:rPr lang="en-US" sz="2555" dirty="0">
                <a:latin typeface="Alright Sans" panose="00000400000000000000" charset="0"/>
                <a:ea typeface="Cambria" panose="02040503050406030204" pitchFamily="18" charset="0"/>
                <a:cs typeface="Alright Sans" panose="00000400000000000000" charset="0"/>
              </a:rPr>
              <a:t>List the key steps to successfully integrate MMS within existing antenatal care (ANC) service </a:t>
            </a:r>
          </a:p>
          <a:p>
            <a:pPr algn="l">
              <a:lnSpc>
                <a:spcPct val="150000"/>
              </a:lnSpc>
            </a:pPr>
            <a:endParaRPr lang="en-US" sz="2555" dirty="0">
              <a:latin typeface="Alright Sans" panose="00000400000000000000"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Freeform 5"/>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itle 2"/>
          <p:cNvSpPr>
            <a:spLocks noGrp="1"/>
          </p:cNvSpPr>
          <p:nvPr/>
        </p:nvSpPr>
        <p:spPr>
          <a:xfrm>
            <a:off x="7776845" y="717550"/>
            <a:ext cx="4354830" cy="1284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Learning Objectives</a:t>
            </a:r>
            <a:br>
              <a:rPr lang="en-US" b="1" dirty="0">
                <a:latin typeface="Alright Sans" panose="00000400000000000000" charset="0"/>
                <a:cs typeface="Alright Sans" panose="00000400000000000000" charset="0"/>
              </a:rPr>
            </a:br>
            <a:endParaRPr lang="en-US" b="1" dirty="0">
              <a:latin typeface="Alright Sans" panose="00000400000000000000" charset="0"/>
              <a:cs typeface="Alright Sans" panose="000004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595" y="2454910"/>
            <a:ext cx="8292465" cy="2952750"/>
          </a:xfrm>
        </p:spPr>
        <p:txBody>
          <a:bodyPr/>
          <a:lstStyle/>
          <a:p>
            <a:pPr marL="342900" marR="0" lvl="0" indent="-342900">
              <a:lnSpc>
                <a:spcPct val="100000"/>
              </a:lnSpc>
              <a:spcBef>
                <a:spcPts val="0"/>
              </a:spcBef>
              <a:spcAft>
                <a:spcPts val="0"/>
              </a:spcAft>
              <a:buFont typeface="Arial" panose="020B0604020202020204" pitchFamily="34" charset="0"/>
              <a:buChar char="●"/>
            </a:pPr>
            <a:r>
              <a:rPr lang="en-US" sz="2300" u="none" strike="noStrike" dirty="0">
                <a:solidFill>
                  <a:srgbClr val="000000"/>
                </a:solidFill>
                <a:effectLst/>
                <a:latin typeface="Alright Sans" panose="00000400000000000000" charset="0"/>
                <a:ea typeface="Cambria" panose="02040503050406030204" pitchFamily="18" charset="0"/>
                <a:cs typeface="Alright Sans" panose="00000400000000000000" charset="0"/>
              </a:rPr>
              <a:t>Flip charts/Whiteboard</a:t>
            </a:r>
            <a:endParaRPr lang="en-US" sz="23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nSpc>
                <a:spcPct val="100000"/>
              </a:lnSpc>
              <a:spcBef>
                <a:spcPts val="0"/>
              </a:spcBef>
              <a:spcAft>
                <a:spcPts val="0"/>
              </a:spcAft>
              <a:buFont typeface="Arial" panose="020B0604020202020204" pitchFamily="34" charset="0"/>
              <a:buChar char="●"/>
            </a:pPr>
            <a:r>
              <a:rPr lang="en-US" sz="2300" u="none" strike="noStrike" dirty="0">
                <a:solidFill>
                  <a:srgbClr val="000000"/>
                </a:solidFill>
                <a:effectLst/>
                <a:latin typeface="Alright Sans" panose="00000400000000000000" charset="0"/>
                <a:ea typeface="Cambria" panose="02040503050406030204" pitchFamily="18" charset="0"/>
                <a:cs typeface="Alright Sans" panose="00000400000000000000" charset="0"/>
              </a:rPr>
              <a:t>Markers</a:t>
            </a:r>
            <a:endParaRPr lang="en-US" sz="23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nSpc>
                <a:spcPct val="100000"/>
              </a:lnSpc>
              <a:spcBef>
                <a:spcPts val="0"/>
              </a:spcBef>
              <a:spcAft>
                <a:spcPts val="0"/>
              </a:spcAft>
              <a:buFont typeface="Arial" panose="020B0604020202020204" pitchFamily="34" charset="0"/>
              <a:buChar char="●"/>
            </a:pPr>
            <a:r>
              <a:rPr lang="en-US" sz="2300" u="none" strike="noStrike" dirty="0">
                <a:solidFill>
                  <a:srgbClr val="000000"/>
                </a:solidFill>
                <a:effectLst/>
                <a:latin typeface="Alright Sans" panose="00000400000000000000" charset="0"/>
                <a:ea typeface="Cambria" panose="02040503050406030204" pitchFamily="18" charset="0"/>
                <a:cs typeface="Alright Sans" panose="00000400000000000000" charset="0"/>
              </a:rPr>
              <a:t>UNIMMAP composition of MMS in the Training Manual </a:t>
            </a:r>
            <a:endParaRPr lang="en-US" sz="23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nSpc>
                <a:spcPct val="100000"/>
              </a:lnSpc>
              <a:spcBef>
                <a:spcPts val="0"/>
              </a:spcBef>
              <a:spcAft>
                <a:spcPts val="0"/>
              </a:spcAft>
              <a:buFont typeface="Arial" panose="020B0604020202020204" pitchFamily="34" charset="0"/>
              <a:buChar char="●"/>
            </a:pPr>
            <a:r>
              <a:rPr lang="en-US" sz="2300" u="none" strike="noStrike" dirty="0">
                <a:solidFill>
                  <a:srgbClr val="000000"/>
                </a:solidFill>
                <a:effectLst/>
                <a:latin typeface="Alright Sans" panose="00000400000000000000" charset="0"/>
                <a:ea typeface="Cambria" panose="02040503050406030204" pitchFamily="18" charset="0"/>
                <a:cs typeface="Alright Sans" panose="00000400000000000000" charset="0"/>
              </a:rPr>
              <a:t>Case study scenarios (prepared in advance)</a:t>
            </a:r>
            <a:endParaRPr lang="en-US" sz="23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nSpc>
                <a:spcPct val="100000"/>
              </a:lnSpc>
              <a:spcBef>
                <a:spcPts val="0"/>
              </a:spcBef>
              <a:spcAft>
                <a:spcPts val="0"/>
              </a:spcAft>
              <a:buFont typeface="Arial" panose="020B0604020202020204" pitchFamily="34" charset="0"/>
              <a:buChar char="●"/>
            </a:pPr>
            <a:r>
              <a:rPr lang="en-US" sz="2300" u="none" strike="noStrike" dirty="0">
                <a:solidFill>
                  <a:srgbClr val="000000"/>
                </a:solidFill>
                <a:effectLst/>
                <a:latin typeface="Alright Sans" panose="00000400000000000000" charset="0"/>
                <a:ea typeface="Cambria" panose="02040503050406030204" pitchFamily="18" charset="0"/>
                <a:cs typeface="Alright Sans" panose="00000400000000000000" charset="0"/>
              </a:rPr>
              <a:t>Role-play instruction cards (prepared in advance)</a:t>
            </a:r>
            <a:endParaRPr lang="en-US" sz="2300" u="none" strike="noStrike" dirty="0">
              <a:effectLst/>
              <a:latin typeface="Alright Sans" panose="00000400000000000000" charset="0"/>
              <a:ea typeface="Cambria" panose="02040503050406030204" pitchFamily="18" charset="0"/>
              <a:cs typeface="Alright Sans" panose="00000400000000000000" charset="0"/>
            </a:endParaRPr>
          </a:p>
          <a:p>
            <a:pPr marL="342900" marR="0" lvl="0" indent="-342900">
              <a:lnSpc>
                <a:spcPct val="100000"/>
              </a:lnSpc>
              <a:spcBef>
                <a:spcPts val="0"/>
              </a:spcBef>
              <a:spcAft>
                <a:spcPts val="0"/>
              </a:spcAft>
              <a:buFont typeface="Arial" panose="020B0604020202020204" pitchFamily="34" charset="0"/>
              <a:buChar char="●"/>
            </a:pPr>
            <a:r>
              <a:rPr lang="en-US" sz="2300" u="none" strike="noStrike" dirty="0">
                <a:solidFill>
                  <a:srgbClr val="000000"/>
                </a:solidFill>
                <a:effectLst/>
                <a:latin typeface="Alright Sans" panose="00000400000000000000" charset="0"/>
                <a:ea typeface="Cambria" panose="02040503050406030204" pitchFamily="18" charset="0"/>
                <a:cs typeface="Alright Sans" panose="00000400000000000000" charset="0"/>
              </a:rPr>
              <a:t>Projector (optional for presentations)</a:t>
            </a:r>
            <a:endParaRPr lang="en-US" sz="2300" u="none" strike="noStrike" dirty="0">
              <a:effectLst/>
              <a:latin typeface="Alright Sans" panose="00000400000000000000" charset="0"/>
              <a:ea typeface="Cambria" panose="02040503050406030204" pitchFamily="18" charset="0"/>
              <a:cs typeface="Alright Sans" panose="00000400000000000000" charset="0"/>
            </a:endParaRPr>
          </a:p>
          <a:p>
            <a:pPr marL="0" indent="0" algn="just">
              <a:buNone/>
            </a:pPr>
            <a:endParaRPr lang="en-US" sz="2300" dirty="0">
              <a:latin typeface="Alright Sans" panose="00000400000000000000"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Freeform 5"/>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Title 1"/>
          <p:cNvSpPr>
            <a:spLocks noGrp="1"/>
          </p:cNvSpPr>
          <p:nvPr/>
        </p:nvSpPr>
        <p:spPr>
          <a:xfrm>
            <a:off x="824293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Materials Needed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73150" y="1992630"/>
            <a:ext cx="8538845" cy="36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Integrating MMS into ANC provides a comprehensive approach in addressing pregnant women's nutritional needs, enhancing maternal and child health</a:t>
            </a:r>
          </a:p>
          <a:p>
            <a:pPr eaLnBrk="0" fontAlgn="base" hangingPunct="0">
              <a:lnSpc>
                <a:spcPct val="100000"/>
              </a:lnSpc>
              <a:spcBef>
                <a:spcPct val="0"/>
              </a:spcBef>
              <a:spcAft>
                <a:spcPct val="0"/>
              </a:spcAft>
            </a:pPr>
            <a:endPar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endParaRPr>
          </a:p>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MMS provides essential vitamins and minerals, preventing a wide range of micronutrient deficiencies</a:t>
            </a:r>
          </a:p>
          <a:p>
            <a:pPr eaLnBrk="0" fontAlgn="base" hangingPunct="0">
              <a:lnSpc>
                <a:spcPct val="100000"/>
              </a:lnSpc>
              <a:spcBef>
                <a:spcPct val="0"/>
              </a:spcBef>
              <a:spcAft>
                <a:spcPct val="0"/>
              </a:spcAft>
            </a:pPr>
            <a:endPar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endParaRPr>
          </a:p>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It reduces the risk of maternal anemia and complications during pregnancy and childbirth</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300" b="0" i="0" u="none" strike="noStrike" cap="none" normalizeH="0" baseline="0" dirty="0">
              <a:ln>
                <a:noFill/>
              </a:ln>
              <a:solidFill>
                <a:schemeClr val="tx1"/>
              </a:solidFill>
              <a:effectLst/>
              <a:latin typeface="Alright Sans" panose="00000400000000000000"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5637288" y="644525"/>
            <a:ext cx="657693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8" h="1559">
                <a:moveTo>
                  <a:pt x="0" y="0"/>
                </a:moveTo>
                <a:lnTo>
                  <a:pt x="552" y="1"/>
                </a:lnTo>
                <a:lnTo>
                  <a:pt x="552" y="0"/>
                </a:lnTo>
                <a:lnTo>
                  <a:pt x="9509" y="20"/>
                </a:lnTo>
                <a:lnTo>
                  <a:pt x="9532" y="20"/>
                </a:lnTo>
                <a:cubicBezTo>
                  <a:pt x="9997" y="8"/>
                  <a:pt x="10368" y="433"/>
                  <a:pt x="10357" y="772"/>
                </a:cubicBezTo>
                <a:lnTo>
                  <a:pt x="10357" y="790"/>
                </a:lnTo>
                <a:lnTo>
                  <a:pt x="10357" y="810"/>
                </a:lnTo>
                <a:cubicBezTo>
                  <a:pt x="10372" y="1231"/>
                  <a:pt x="9903" y="1568"/>
                  <a:pt x="9530" y="1558"/>
                </a:cubicBezTo>
                <a:lnTo>
                  <a:pt x="9509" y="1558"/>
                </a:lnTo>
                <a:lnTo>
                  <a:pt x="8992" y="1558"/>
                </a:lnTo>
                <a:lnTo>
                  <a:pt x="8978" y="1558"/>
                </a:lnTo>
                <a:lnTo>
                  <a:pt x="8962" y="1558"/>
                </a:lnTo>
                <a:lnTo>
                  <a:pt x="552" y="1559"/>
                </a:lnTo>
                <a:lnTo>
                  <a:pt x="552" y="1559"/>
                </a:lnTo>
                <a:lnTo>
                  <a:pt x="0" y="1559"/>
                </a:lnTo>
                <a:lnTo>
                  <a:pt x="0"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6" name="Text Box 5"/>
          <p:cNvSpPr txBox="1"/>
          <p:nvPr/>
        </p:nvSpPr>
        <p:spPr>
          <a:xfrm>
            <a:off x="5767705" y="673735"/>
            <a:ext cx="6096000" cy="922020"/>
          </a:xfrm>
          <a:prstGeom prst="rect">
            <a:avLst/>
          </a:prstGeom>
          <a:noFill/>
        </p:spPr>
        <p:txBody>
          <a:bodyPr wrap="square" rtlCol="0" anchor="t">
            <a:spAutoFit/>
          </a:bodyPr>
          <a:lstStyle/>
          <a:p>
            <a:pPr algn="r">
              <a:lnSpc>
                <a:spcPct val="90000"/>
              </a:lnSpc>
              <a:spcBef>
                <a:spcPts val="0"/>
              </a:spcBef>
              <a:spcAft>
                <a:spcPts val="0"/>
              </a:spcAft>
            </a:pPr>
            <a:r>
              <a:rPr lang="en-US"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Reasons for integrating MMS into ANC Service delivery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73150" y="2175510"/>
            <a:ext cx="9373235" cy="451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MMS supports </a:t>
            </a:r>
            <a:r>
              <a:rPr kumimoji="0" lang="en-US" altLang="en-US" sz="2300" b="0" i="0" u="none" strike="noStrike" cap="none" normalizeH="0" baseline="0" dirty="0" err="1">
                <a:ln>
                  <a:noFill/>
                </a:ln>
                <a:solidFill>
                  <a:schemeClr val="tx1"/>
                </a:solidFill>
                <a:effectLst/>
                <a:latin typeface="Alright Sans" panose="00000400000000000000" charset="0"/>
                <a:ea typeface="Cambria" panose="02040503050406030204" pitchFamily="18" charset="0"/>
                <a:cs typeface="Alright Sans" panose="00000400000000000000" charset="0"/>
              </a:rPr>
              <a:t>foetal</a:t>
            </a: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 development, reducing risks of low birth weight, preterm birth, and congenital anomalies</a:t>
            </a:r>
          </a:p>
          <a:p>
            <a:pPr eaLnBrk="0" fontAlgn="base" hangingPunct="0">
              <a:lnSpc>
                <a:spcPct val="100000"/>
              </a:lnSpc>
              <a:spcBef>
                <a:spcPct val="0"/>
              </a:spcBef>
              <a:spcAft>
                <a:spcPct val="0"/>
              </a:spcAft>
            </a:pPr>
            <a:endPar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endParaRPr>
          </a:p>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It is a cost-effective intervention, lowering neonatal deaths and childhood morbidity</a:t>
            </a:r>
          </a:p>
          <a:p>
            <a:pPr eaLnBrk="0" fontAlgn="base" hangingPunct="0">
              <a:lnSpc>
                <a:spcPct val="100000"/>
              </a:lnSpc>
              <a:spcBef>
                <a:spcPct val="0"/>
              </a:spcBef>
              <a:spcAft>
                <a:spcPct val="0"/>
              </a:spcAft>
            </a:pPr>
            <a:endPar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endParaRPr>
          </a:p>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MMS can be easily incorporated into the existing care package for pregnant women</a:t>
            </a:r>
          </a:p>
          <a:p>
            <a:pPr eaLnBrk="0" fontAlgn="base" hangingPunct="0">
              <a:lnSpc>
                <a:spcPct val="100000"/>
              </a:lnSpc>
              <a:spcBef>
                <a:spcPct val="0"/>
              </a:spcBef>
              <a:spcAft>
                <a:spcPct val="0"/>
              </a:spcAft>
            </a:pPr>
            <a:endPar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endParaRPr>
          </a:p>
          <a:p>
            <a:pPr eaLnBrk="0" fontAlgn="base" hangingPunct="0">
              <a:lnSpc>
                <a:spcPct val="100000"/>
              </a:lnSpc>
              <a:spcBef>
                <a:spcPct val="0"/>
              </a:spcBef>
              <a:spcAft>
                <a:spcPct val="0"/>
              </a:spcAft>
            </a:pPr>
            <a:r>
              <a:rPr kumimoji="0" lang="en-US" altLang="en-US" sz="2300" b="0" i="0" u="none" strike="noStrike" cap="none" normalizeH="0" baseline="0" dirty="0">
                <a:ln>
                  <a:noFill/>
                </a:ln>
                <a:solidFill>
                  <a:schemeClr val="tx1"/>
                </a:solidFill>
                <a:effectLst/>
                <a:latin typeface="Alright Sans" panose="00000400000000000000" charset="0"/>
                <a:ea typeface="Cambria" panose="02040503050406030204" pitchFamily="18" charset="0"/>
                <a:cs typeface="Alright Sans" panose="00000400000000000000" charset="0"/>
              </a:rPr>
              <a:t>It is vital in low-resource settings to fill nutritional gaps, improving health outcomes for mothers and babies</a:t>
            </a:r>
          </a:p>
          <a:p>
            <a:pPr marL="0" marR="0" lvl="0" indent="0" algn="l" defTabSz="914400" rtl="0" eaLnBrk="0" fontAlgn="base" latinLnBrk="0" hangingPunct="0">
              <a:lnSpc>
                <a:spcPct val="150000"/>
              </a:lnSpc>
              <a:spcBef>
                <a:spcPct val="0"/>
              </a:spcBef>
              <a:spcAft>
                <a:spcPct val="0"/>
              </a:spcAft>
              <a:buClrTx/>
              <a:buSzTx/>
              <a:buFontTx/>
              <a:buNone/>
            </a:pPr>
            <a:endParaRPr kumimoji="0" lang="en-US" altLang="en-US" sz="2300" b="0" i="0" u="none" strike="noStrike" cap="none" normalizeH="0" baseline="0" dirty="0">
              <a:ln>
                <a:noFill/>
              </a:ln>
              <a:solidFill>
                <a:schemeClr val="tx1"/>
              </a:solidFill>
              <a:effectLst/>
              <a:latin typeface="Alright Sans" panose="00000400000000000000"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Freeform 5"/>
          <p:cNvSpPr/>
          <p:nvPr/>
        </p:nvSpPr>
        <p:spPr>
          <a:xfrm flipH="1">
            <a:off x="5202090" y="644525"/>
            <a:ext cx="7012135"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3" h="1559">
                <a:moveTo>
                  <a:pt x="0" y="0"/>
                </a:moveTo>
                <a:lnTo>
                  <a:pt x="552" y="1"/>
                </a:lnTo>
                <a:lnTo>
                  <a:pt x="552" y="0"/>
                </a:lnTo>
                <a:lnTo>
                  <a:pt x="686" y="0"/>
                </a:lnTo>
                <a:lnTo>
                  <a:pt x="686" y="0"/>
                </a:lnTo>
                <a:lnTo>
                  <a:pt x="1238" y="1"/>
                </a:lnTo>
                <a:lnTo>
                  <a:pt x="1238" y="0"/>
                </a:lnTo>
                <a:lnTo>
                  <a:pt x="10194" y="20"/>
                </a:lnTo>
                <a:lnTo>
                  <a:pt x="10217" y="20"/>
                </a:lnTo>
                <a:lnTo>
                  <a:pt x="10239" y="20"/>
                </a:lnTo>
                <a:cubicBezTo>
                  <a:pt x="10694" y="11"/>
                  <a:pt x="11053" y="460"/>
                  <a:pt x="11043" y="756"/>
                </a:cubicBezTo>
                <a:lnTo>
                  <a:pt x="11042" y="772"/>
                </a:lnTo>
                <a:lnTo>
                  <a:pt x="11042" y="810"/>
                </a:lnTo>
                <a:lnTo>
                  <a:pt x="11043" y="830"/>
                </a:lnTo>
                <a:cubicBezTo>
                  <a:pt x="11054" y="1242"/>
                  <a:pt x="10559" y="1568"/>
                  <a:pt x="10233" y="1558"/>
                </a:cubicBezTo>
                <a:lnTo>
                  <a:pt x="10215" y="1558"/>
                </a:lnTo>
                <a:lnTo>
                  <a:pt x="9647" y="1558"/>
                </a:lnTo>
                <a:lnTo>
                  <a:pt x="9559" y="1558"/>
                </a:lnTo>
                <a:lnTo>
                  <a:pt x="9547" y="1558"/>
                </a:lnTo>
                <a:lnTo>
                  <a:pt x="9531" y="1558"/>
                </a:lnTo>
                <a:lnTo>
                  <a:pt x="1238" y="1559"/>
                </a:lnTo>
                <a:lnTo>
                  <a:pt x="686" y="1559"/>
                </a:lnTo>
                <a:lnTo>
                  <a:pt x="686" y="1559"/>
                </a:lnTo>
                <a:lnTo>
                  <a:pt x="552" y="1559"/>
                </a:lnTo>
                <a:lnTo>
                  <a:pt x="0" y="1559"/>
                </a:lnTo>
                <a:lnTo>
                  <a:pt x="0"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ext Box 6"/>
          <p:cNvSpPr txBox="1"/>
          <p:nvPr/>
        </p:nvSpPr>
        <p:spPr>
          <a:xfrm>
            <a:off x="5386705" y="673735"/>
            <a:ext cx="6477000" cy="922020"/>
          </a:xfrm>
          <a:prstGeom prst="rect">
            <a:avLst/>
          </a:prstGeom>
          <a:noFill/>
        </p:spPr>
        <p:txBody>
          <a:bodyPr wrap="square" rtlCol="0" anchor="t">
            <a:spAutoFit/>
          </a:bodyPr>
          <a:lstStyle/>
          <a:p>
            <a:pPr algn="r">
              <a:lnSpc>
                <a:spcPct val="90000"/>
              </a:lnSpc>
              <a:spcBef>
                <a:spcPts val="0"/>
              </a:spcBef>
              <a:spcAft>
                <a:spcPts val="0"/>
              </a:spcAft>
            </a:pPr>
            <a:r>
              <a:rPr lang="en-US"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Reasons for integrating MMS into ANC Service delivery (Cont’d)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4675263" y="644525"/>
            <a:ext cx="7538962"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3" h="1559">
                <a:moveTo>
                  <a:pt x="2067" y="0"/>
                </a:moveTo>
                <a:lnTo>
                  <a:pt x="11024" y="20"/>
                </a:lnTo>
                <a:lnTo>
                  <a:pt x="11047" y="20"/>
                </a:lnTo>
                <a:cubicBezTo>
                  <a:pt x="11512" y="8"/>
                  <a:pt x="11883" y="433"/>
                  <a:pt x="11872" y="772"/>
                </a:cubicBezTo>
                <a:lnTo>
                  <a:pt x="11872" y="790"/>
                </a:lnTo>
                <a:lnTo>
                  <a:pt x="11872" y="810"/>
                </a:lnTo>
                <a:cubicBezTo>
                  <a:pt x="11887" y="1231"/>
                  <a:pt x="11418" y="1568"/>
                  <a:pt x="11045" y="1558"/>
                </a:cubicBezTo>
                <a:lnTo>
                  <a:pt x="11024" y="1558"/>
                </a:lnTo>
                <a:lnTo>
                  <a:pt x="8979" y="1558"/>
                </a:lnTo>
                <a:lnTo>
                  <a:pt x="8978" y="1558"/>
                </a:lnTo>
                <a:lnTo>
                  <a:pt x="8976" y="1558"/>
                </a:lnTo>
                <a:lnTo>
                  <a:pt x="2067" y="1559"/>
                </a:lnTo>
                <a:lnTo>
                  <a:pt x="2067" y="1559"/>
                </a:lnTo>
                <a:lnTo>
                  <a:pt x="0" y="1559"/>
                </a:lnTo>
                <a:lnTo>
                  <a:pt x="0" y="0"/>
                </a:lnTo>
                <a:lnTo>
                  <a:pt x="2067" y="5"/>
                </a:lnTo>
                <a:lnTo>
                  <a:pt x="2067"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extBox 6"/>
          <p:cNvSpPr txBox="1"/>
          <p:nvPr/>
        </p:nvSpPr>
        <p:spPr>
          <a:xfrm>
            <a:off x="1558925" y="6334125"/>
            <a:ext cx="7183120" cy="450850"/>
          </a:xfrm>
          <a:prstGeom prst="rect">
            <a:avLst/>
          </a:prstGeom>
          <a:noFill/>
        </p:spPr>
        <p:txBody>
          <a:bodyPr wrap="square" rtlCol="0">
            <a:noAutofit/>
          </a:bodyPr>
          <a:lstStyle/>
          <a:p>
            <a:r>
              <a:rPr lang="en-US" sz="1800" b="1" i="1" dirty="0">
                <a:solidFill>
                  <a:schemeClr val="tx1"/>
                </a:solidFill>
                <a:effectLst/>
                <a:latin typeface="Noto Sans" panose="020B0502040504020204" pitchFamily="34" charset="0"/>
                <a:ea typeface="Calibri" panose="020F0502020204030204" pitchFamily="34" charset="0"/>
                <a:cs typeface="Times New Roman" panose="02020603050405020304" pitchFamily="18" charset="0"/>
              </a:rPr>
              <a:t> </a:t>
            </a:r>
            <a:r>
              <a:rPr lang="en-US" sz="1300" b="1" i="1" dirty="0">
                <a:solidFill>
                  <a:schemeClr val="tx1"/>
                </a:solidFill>
                <a:effectLst/>
                <a:latin typeface="Noto Sans" panose="020B0502040504020204" pitchFamily="34" charset="0"/>
                <a:ea typeface="Calibri" panose="020F0502020204030204" pitchFamily="34" charset="0"/>
                <a:cs typeface="Times New Roman" panose="02020603050405020304" pitchFamily="18" charset="0"/>
              </a:rPr>
              <a:t>Source: </a:t>
            </a:r>
            <a:r>
              <a:rPr lang="en-US" sz="1300" i="1" dirty="0">
                <a:solidFill>
                  <a:schemeClr val="tx1"/>
                </a:solidFill>
                <a:effectLst/>
                <a:latin typeface="Noto Sans" panose="020B0502040504020204" pitchFamily="34" charset="0"/>
                <a:ea typeface="Calibri" panose="020F0502020204030204" pitchFamily="34" charset="0"/>
                <a:cs typeface="Times New Roman" panose="02020603050405020304" pitchFamily="18" charset="0"/>
              </a:rPr>
              <a:t>Image developed by Nutrition International 2020 Smith et al, 2017, Keats et al, 2019</a:t>
            </a:r>
            <a:r>
              <a:rPr lang="en-US" sz="13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s 3"/>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5" name="Text Box 4"/>
          <p:cNvSpPr txBox="1"/>
          <p:nvPr/>
        </p:nvSpPr>
        <p:spPr>
          <a:xfrm>
            <a:off x="4675505" y="673735"/>
            <a:ext cx="7193915" cy="990600"/>
          </a:xfrm>
          <a:prstGeom prst="rect">
            <a:avLst/>
          </a:prstGeom>
          <a:noFill/>
        </p:spPr>
        <p:txBody>
          <a:bodyPr wrap="square" rtlCol="0" anchor="t">
            <a:no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Evidence of Effectiveness of MMS vs. IFAS for Maternal and Birth Outcomes</a:t>
            </a:r>
            <a:br>
              <a:rPr lang="en-GB"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br>
            <a:endParaRPr lang="en-GB"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endParaRPr>
          </a:p>
        </p:txBody>
      </p:sp>
      <p:pic>
        <p:nvPicPr>
          <p:cNvPr id="10" name="Picture 9" descr="M3 - Effectiveness of MMS vs. IFAS for Maternal and Birth Outcomes"/>
          <p:cNvPicPr>
            <a:picLocks noChangeAspect="1"/>
          </p:cNvPicPr>
          <p:nvPr/>
        </p:nvPicPr>
        <p:blipFill>
          <a:blip r:embed="rId4"/>
          <a:stretch>
            <a:fillRect/>
          </a:stretch>
        </p:blipFill>
        <p:spPr>
          <a:xfrm>
            <a:off x="922655" y="2023745"/>
            <a:ext cx="7635875" cy="42557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5574974" y="644525"/>
            <a:ext cx="6639251" cy="816874"/>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6" h="1287">
                <a:moveTo>
                  <a:pt x="3468" y="0"/>
                </a:moveTo>
                <a:lnTo>
                  <a:pt x="9793" y="15"/>
                </a:lnTo>
                <a:lnTo>
                  <a:pt x="9811" y="15"/>
                </a:lnTo>
                <a:lnTo>
                  <a:pt x="9828" y="15"/>
                </a:lnTo>
                <a:cubicBezTo>
                  <a:pt x="10184" y="6"/>
                  <a:pt x="10464" y="378"/>
                  <a:pt x="10455" y="623"/>
                </a:cubicBezTo>
                <a:lnTo>
                  <a:pt x="10455" y="636"/>
                </a:lnTo>
                <a:lnTo>
                  <a:pt x="10455" y="668"/>
                </a:lnTo>
                <a:lnTo>
                  <a:pt x="10456" y="685"/>
                </a:lnTo>
                <a:cubicBezTo>
                  <a:pt x="10464" y="1025"/>
                  <a:pt x="10077" y="1295"/>
                  <a:pt x="9823" y="1286"/>
                </a:cubicBezTo>
                <a:lnTo>
                  <a:pt x="9809" y="1286"/>
                </a:lnTo>
                <a:lnTo>
                  <a:pt x="8033" y="1286"/>
                </a:lnTo>
                <a:lnTo>
                  <a:pt x="8019" y="1286"/>
                </a:lnTo>
                <a:lnTo>
                  <a:pt x="8005" y="1286"/>
                </a:lnTo>
                <a:lnTo>
                  <a:pt x="0" y="1286"/>
                </a:lnTo>
                <a:lnTo>
                  <a:pt x="0" y="0"/>
                </a:lnTo>
                <a:lnTo>
                  <a:pt x="1664" y="4"/>
                </a:lnTo>
                <a:lnTo>
                  <a:pt x="1664" y="0"/>
                </a:lnTo>
                <a:lnTo>
                  <a:pt x="1804" y="0"/>
                </a:lnTo>
                <a:lnTo>
                  <a:pt x="1804" y="0"/>
                </a:lnTo>
                <a:lnTo>
                  <a:pt x="3468" y="4"/>
                </a:lnTo>
                <a:lnTo>
                  <a:pt x="3468"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sz="half" idx="2"/>
          </p:nvPr>
        </p:nvSpPr>
        <p:spPr>
          <a:xfrm>
            <a:off x="1077595" y="2087880"/>
            <a:ext cx="8312150" cy="3174365"/>
          </a:xfrm>
        </p:spPr>
        <p:txBody>
          <a:bodyPr>
            <a:normAutofit/>
          </a:bodyPr>
          <a:lstStyle/>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UNIMMAP MMS is an internationally accepted formulation containing 15 micronutrients (10 vitamins and 5 minerals), including iron and folic acid</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It is included in the 2022 WHO Essential Medicines List</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Nigeria has adopted UNIMMAP MMS for pregnant women and included it in the 8th edition of the Nigeria Essential Medicines List (2024)</a:t>
            </a:r>
          </a:p>
        </p:txBody>
      </p:sp>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ext Box 5"/>
          <p:cNvSpPr txBox="1"/>
          <p:nvPr/>
        </p:nvSpPr>
        <p:spPr>
          <a:xfrm>
            <a:off x="5942965" y="769620"/>
            <a:ext cx="6096000" cy="553085"/>
          </a:xfrm>
          <a:prstGeom prst="rect">
            <a:avLst/>
          </a:prstGeom>
          <a:noFill/>
        </p:spPr>
        <p:txBody>
          <a:bodyPr wrap="square" rtlCol="0" anchor="t">
            <a:spAutoFit/>
          </a:bodyPr>
          <a:lstStyle/>
          <a:p>
            <a:pPr algn="ctr"/>
            <a:r>
              <a:rPr lang="en-US"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UNIMMAP Formulation of MMS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flipH="1">
            <a:off x="7035335" y="646863"/>
            <a:ext cx="5178890" cy="987502"/>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 h="1555">
                <a:moveTo>
                  <a:pt x="0" y="0"/>
                </a:moveTo>
                <a:lnTo>
                  <a:pt x="7307" y="16"/>
                </a:lnTo>
                <a:lnTo>
                  <a:pt x="7330" y="16"/>
                </a:lnTo>
                <a:lnTo>
                  <a:pt x="7352" y="16"/>
                </a:lnTo>
                <a:cubicBezTo>
                  <a:pt x="7807" y="7"/>
                  <a:pt x="8166" y="456"/>
                  <a:pt x="8156" y="752"/>
                </a:cubicBezTo>
                <a:lnTo>
                  <a:pt x="8155" y="768"/>
                </a:lnTo>
                <a:lnTo>
                  <a:pt x="8155" y="806"/>
                </a:lnTo>
                <a:lnTo>
                  <a:pt x="8156" y="826"/>
                </a:lnTo>
                <a:cubicBezTo>
                  <a:pt x="8167" y="1238"/>
                  <a:pt x="7672" y="1564"/>
                  <a:pt x="7346" y="1555"/>
                </a:cubicBezTo>
                <a:lnTo>
                  <a:pt x="7328" y="1554"/>
                </a:lnTo>
                <a:lnTo>
                  <a:pt x="6760" y="1554"/>
                </a:lnTo>
                <a:lnTo>
                  <a:pt x="0" y="1555"/>
                </a:lnTo>
                <a:lnTo>
                  <a:pt x="0"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graphicFrame>
        <p:nvGraphicFramePr>
          <p:cNvPr id="3" name="Content Placeholder 2"/>
          <p:cNvGraphicFramePr>
            <a:graphicFrameLocks noGrp="1"/>
          </p:cNvGraphicFramePr>
          <p:nvPr>
            <p:ph sz="half" idx="2"/>
          </p:nvPr>
        </p:nvGraphicFramePr>
        <p:xfrm>
          <a:off x="1072991" y="2177414"/>
          <a:ext cx="8772525" cy="3980607"/>
        </p:xfrm>
        <a:graphic>
          <a:graphicData uri="http://schemas.openxmlformats.org/drawingml/2006/table">
            <a:tbl>
              <a:tblPr bandRow="1">
                <a:tableStyleId>{8EC20E35-A176-4012-BC5E-935CFFF8708E}</a:tableStyleId>
              </a:tblPr>
              <a:tblGrid>
                <a:gridCol w="2061210">
                  <a:extLst>
                    <a:ext uri="{9D8B030D-6E8A-4147-A177-3AD203B41FA5}">
                      <a16:colId xmlns:a16="http://schemas.microsoft.com/office/drawing/2014/main" val="20000"/>
                    </a:ext>
                  </a:extLst>
                </a:gridCol>
                <a:gridCol w="2471420">
                  <a:extLst>
                    <a:ext uri="{9D8B030D-6E8A-4147-A177-3AD203B41FA5}">
                      <a16:colId xmlns:a16="http://schemas.microsoft.com/office/drawing/2014/main" val="20001"/>
                    </a:ext>
                  </a:extLst>
                </a:gridCol>
                <a:gridCol w="2016760">
                  <a:extLst>
                    <a:ext uri="{9D8B030D-6E8A-4147-A177-3AD203B41FA5}">
                      <a16:colId xmlns:a16="http://schemas.microsoft.com/office/drawing/2014/main" val="20002"/>
                    </a:ext>
                  </a:extLst>
                </a:gridCol>
                <a:gridCol w="2223135">
                  <a:extLst>
                    <a:ext uri="{9D8B030D-6E8A-4147-A177-3AD203B41FA5}">
                      <a16:colId xmlns:a16="http://schemas.microsoft.com/office/drawing/2014/main" val="20003"/>
                    </a:ext>
                  </a:extLst>
                </a:gridCol>
              </a:tblGrid>
              <a:tr h="817880">
                <a:tc>
                  <a:txBody>
                    <a:bodyPr/>
                    <a:lstStyle/>
                    <a:p>
                      <a:pPr marL="0" marR="75565" algn="l">
                        <a:lnSpc>
                          <a:spcPct val="107000"/>
                        </a:lnSpc>
                        <a:spcBef>
                          <a:spcPts val="0"/>
                        </a:spcBef>
                        <a:spcAft>
                          <a:spcPts val="800"/>
                        </a:spcAft>
                      </a:pPr>
                      <a:r>
                        <a:rPr lang="en-US" sz="1800" b="1" kern="100" dirty="0">
                          <a:effectLst/>
                          <a:latin typeface="Alright Sans" panose="00000400000000000000" charset="0"/>
                          <a:ea typeface="Cambria" panose="02040503050406030204" pitchFamily="18" charset="0"/>
                          <a:cs typeface="Alright Sans" panose="00000400000000000000" charset="0"/>
                        </a:rPr>
                        <a:t>   Micronutrients</a:t>
                      </a:r>
                    </a:p>
                  </a:txBody>
                  <a:tcPr marL="68580" marR="68580" marT="0" marB="0">
                    <a:solidFill>
                      <a:srgbClr val="73C04E"/>
                    </a:solidFill>
                  </a:tcPr>
                </a:tc>
                <a:tc>
                  <a:txBody>
                    <a:bodyPr/>
                    <a:lstStyle/>
                    <a:p>
                      <a:pPr marL="0" marR="75565" algn="l">
                        <a:lnSpc>
                          <a:spcPct val="107000"/>
                        </a:lnSpc>
                        <a:spcBef>
                          <a:spcPts val="0"/>
                        </a:spcBef>
                        <a:spcAft>
                          <a:spcPts val="800"/>
                        </a:spcAft>
                      </a:pPr>
                      <a:r>
                        <a:rPr lang="en-US" sz="1800" b="1" kern="100" dirty="0">
                          <a:effectLst/>
                          <a:latin typeface="Alright Sans" panose="00000400000000000000" charset="0"/>
                          <a:ea typeface="Cambria" panose="02040503050406030204" pitchFamily="18" charset="0"/>
                          <a:cs typeface="Alright Sans" panose="00000400000000000000" charset="0"/>
                        </a:rPr>
                        <a:t>   UNIMMAP MMS</a:t>
                      </a:r>
                    </a:p>
                    <a:p>
                      <a:pPr marL="0" marR="75565" algn="l">
                        <a:lnSpc>
                          <a:spcPct val="107000"/>
                        </a:lnSpc>
                        <a:spcBef>
                          <a:spcPts val="0"/>
                        </a:spcBef>
                        <a:spcAft>
                          <a:spcPts val="800"/>
                        </a:spcAft>
                      </a:pPr>
                      <a:r>
                        <a:rPr lang="en-US" sz="1800" b="1" kern="100" dirty="0">
                          <a:effectLst/>
                          <a:latin typeface="Alright Sans" panose="00000400000000000000" charset="0"/>
                          <a:ea typeface="Cambria" panose="02040503050406030204" pitchFamily="18" charset="0"/>
                          <a:cs typeface="Alright Sans" panose="00000400000000000000" charset="0"/>
                        </a:rPr>
                        <a:t>   Composition</a:t>
                      </a:r>
                    </a:p>
                  </a:txBody>
                  <a:tcPr marL="68580" marR="68580" marT="0" marB="0">
                    <a:solidFill>
                      <a:srgbClr val="73C04E"/>
                    </a:solidFill>
                  </a:tcPr>
                </a:tc>
                <a:tc>
                  <a:txBody>
                    <a:bodyPr/>
                    <a:lstStyle/>
                    <a:p>
                      <a:pPr marL="0" marR="75565" algn="l">
                        <a:lnSpc>
                          <a:spcPct val="107000"/>
                        </a:lnSpc>
                        <a:spcBef>
                          <a:spcPts val="0"/>
                        </a:spcBef>
                        <a:spcAft>
                          <a:spcPts val="800"/>
                        </a:spcAft>
                      </a:pPr>
                      <a:r>
                        <a:rPr lang="en-US" sz="1800" b="1" kern="100" dirty="0">
                          <a:effectLst/>
                          <a:latin typeface="Alright Sans" panose="00000400000000000000" charset="0"/>
                          <a:ea typeface="Cambria" panose="02040503050406030204" pitchFamily="18" charset="0"/>
                          <a:cs typeface="Alright Sans" panose="00000400000000000000" charset="0"/>
                        </a:rPr>
                        <a:t>  Micronutrients</a:t>
                      </a:r>
                    </a:p>
                  </a:txBody>
                  <a:tcPr marL="68580" marR="68580" marT="0" marB="0">
                    <a:solidFill>
                      <a:srgbClr val="73C04E"/>
                    </a:solidFill>
                  </a:tcPr>
                </a:tc>
                <a:tc>
                  <a:txBody>
                    <a:bodyPr/>
                    <a:lstStyle/>
                    <a:p>
                      <a:pPr marL="0" marR="75565" algn="l">
                        <a:lnSpc>
                          <a:spcPct val="100000"/>
                        </a:lnSpc>
                        <a:spcBef>
                          <a:spcPts val="0"/>
                        </a:spcBef>
                        <a:spcAft>
                          <a:spcPts val="800"/>
                        </a:spcAft>
                      </a:pPr>
                      <a:r>
                        <a:rPr lang="en-US" sz="1800" b="1" kern="100" dirty="0">
                          <a:effectLst/>
                          <a:latin typeface="Alright Sans" panose="00000400000000000000" charset="0"/>
                          <a:ea typeface="Cambria" panose="02040503050406030204" pitchFamily="18" charset="0"/>
                          <a:cs typeface="Alright Sans" panose="00000400000000000000" charset="0"/>
                        </a:rPr>
                        <a:t>     UNIMMAP</a:t>
                      </a:r>
                    </a:p>
                    <a:p>
                      <a:pPr marL="0" marR="75565" algn="l">
                        <a:lnSpc>
                          <a:spcPct val="100000"/>
                        </a:lnSpc>
                        <a:spcBef>
                          <a:spcPts val="0"/>
                        </a:spcBef>
                        <a:spcAft>
                          <a:spcPts val="800"/>
                        </a:spcAft>
                      </a:pPr>
                      <a:r>
                        <a:rPr lang="en-US" sz="1800" b="1" kern="100" dirty="0">
                          <a:effectLst/>
                          <a:latin typeface="Alright Sans" panose="00000400000000000000" charset="0"/>
                          <a:ea typeface="Cambria" panose="02040503050406030204" pitchFamily="18" charset="0"/>
                          <a:cs typeface="Alright Sans" panose="00000400000000000000" charset="0"/>
                        </a:rPr>
                        <a:t>     Composition</a:t>
                      </a:r>
                    </a:p>
                  </a:txBody>
                  <a:tcPr marL="68580" marR="68580" marT="0" marB="0">
                    <a:solidFill>
                      <a:srgbClr val="73C04E"/>
                    </a:solidFill>
                  </a:tcPr>
                </a:tc>
                <a:extLst>
                  <a:ext uri="{0D108BD9-81ED-4DB2-BD59-A6C34878D82A}">
                    <a16:rowId xmlns:a16="http://schemas.microsoft.com/office/drawing/2014/main" val="10000"/>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Vitamin A</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800µg</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Folic acid</a:t>
                      </a:r>
                    </a:p>
                  </a:txBody>
                  <a:tcPr marL="68580" marR="68580" marT="0" marB="0"/>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400 µg</a:t>
                      </a:r>
                    </a:p>
                  </a:txBody>
                  <a:tcPr marL="68580" marR="68580" marT="0" marB="0"/>
                </a:tc>
                <a:extLst>
                  <a:ext uri="{0D108BD9-81ED-4DB2-BD59-A6C34878D82A}">
                    <a16:rowId xmlns:a16="http://schemas.microsoft.com/office/drawing/2014/main" val="10001"/>
                  </a:ext>
                </a:extLst>
              </a:tr>
              <a:tr h="490855">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Vitamin D</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200 IU</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Vitamin B12</a:t>
                      </a:r>
                    </a:p>
                  </a:txBody>
                  <a:tcPr marL="68580" marR="68580" marT="0" marB="0">
                    <a:solidFill>
                      <a:srgbClr val="73C04E">
                        <a:alpha val="30000"/>
                      </a:srgbClr>
                    </a:solidFill>
                  </a:tcPr>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2.6 µg</a:t>
                      </a:r>
                    </a:p>
                  </a:txBody>
                  <a:tcPr marL="68580" marR="68580" marT="0" marB="0">
                    <a:solidFill>
                      <a:srgbClr val="73C04E">
                        <a:alpha val="30000"/>
                      </a:srgbClr>
                    </a:solidFill>
                  </a:tcPr>
                </a:tc>
                <a:extLst>
                  <a:ext uri="{0D108BD9-81ED-4DB2-BD59-A6C34878D82A}">
                    <a16:rowId xmlns:a16="http://schemas.microsoft.com/office/drawing/2014/main" val="10002"/>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Vitamin E</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10mg</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Copper</a:t>
                      </a:r>
                    </a:p>
                  </a:txBody>
                  <a:tcPr marL="68580" marR="68580" marT="0" marB="0"/>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2 mg</a:t>
                      </a:r>
                    </a:p>
                  </a:txBody>
                  <a:tcPr marL="68580" marR="68580" marT="0" marB="0"/>
                </a:tc>
                <a:extLst>
                  <a:ext uri="{0D108BD9-81ED-4DB2-BD59-A6C34878D82A}">
                    <a16:rowId xmlns:a16="http://schemas.microsoft.com/office/drawing/2014/main" val="10003"/>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Vitamin C</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70 mg</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Iodine</a:t>
                      </a:r>
                    </a:p>
                  </a:txBody>
                  <a:tcPr marL="68580" marR="68580" marT="0" marB="0">
                    <a:solidFill>
                      <a:srgbClr val="73C04E">
                        <a:alpha val="30000"/>
                      </a:srgbClr>
                    </a:solidFill>
                  </a:tcPr>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150 µg</a:t>
                      </a:r>
                    </a:p>
                  </a:txBody>
                  <a:tcPr marL="68580" marR="68580" marT="0" marB="0">
                    <a:solidFill>
                      <a:srgbClr val="73C04E">
                        <a:alpha val="30000"/>
                      </a:srgbClr>
                    </a:solidFill>
                  </a:tcPr>
                </a:tc>
                <a:extLst>
                  <a:ext uri="{0D108BD9-81ED-4DB2-BD59-A6C34878D82A}">
                    <a16:rowId xmlns:a16="http://schemas.microsoft.com/office/drawing/2014/main" val="10004"/>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Thiamine</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1.4 mg</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Iron</a:t>
                      </a:r>
                    </a:p>
                  </a:txBody>
                  <a:tcPr marL="68580" marR="68580" marT="0" marB="0"/>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30 mg</a:t>
                      </a:r>
                    </a:p>
                  </a:txBody>
                  <a:tcPr marL="68580" marR="68580" marT="0" marB="0"/>
                </a:tc>
                <a:extLst>
                  <a:ext uri="{0D108BD9-81ED-4DB2-BD59-A6C34878D82A}">
                    <a16:rowId xmlns:a16="http://schemas.microsoft.com/office/drawing/2014/main" val="10005"/>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Riboflavin</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1.4 mg</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Selenium</a:t>
                      </a:r>
                    </a:p>
                  </a:txBody>
                  <a:tcPr marL="68580" marR="68580" marT="0" marB="0">
                    <a:solidFill>
                      <a:srgbClr val="73C04E">
                        <a:alpha val="30000"/>
                      </a:srgbClr>
                    </a:solidFill>
                  </a:tcPr>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65 µg</a:t>
                      </a:r>
                    </a:p>
                  </a:txBody>
                  <a:tcPr marL="68580" marR="68580" marT="0" marB="0">
                    <a:solidFill>
                      <a:srgbClr val="73C04E">
                        <a:alpha val="30000"/>
                      </a:srgbClr>
                    </a:solidFill>
                  </a:tcPr>
                </a:tc>
                <a:extLst>
                  <a:ext uri="{0D108BD9-81ED-4DB2-BD59-A6C34878D82A}">
                    <a16:rowId xmlns:a16="http://schemas.microsoft.com/office/drawing/2014/main" val="10006"/>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Niacin</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18 mg</a:t>
                      </a:r>
                    </a:p>
                  </a:txBody>
                  <a:tcPr marL="68580" marR="68580" marT="0" marB="0"/>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Zinc</a:t>
                      </a:r>
                    </a:p>
                  </a:txBody>
                  <a:tcPr marL="68580" marR="68580" marT="0" marB="0"/>
                </a:tc>
                <a:tc>
                  <a:txBody>
                    <a:bodyPr/>
                    <a:lstStyle/>
                    <a:p>
                      <a:pPr marL="0" marR="75565" algn="l">
                        <a:lnSpc>
                          <a:spcPct val="100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15mg</a:t>
                      </a:r>
                    </a:p>
                  </a:txBody>
                  <a:tcPr marL="68580" marR="68580" marT="0" marB="0"/>
                </a:tc>
                <a:extLst>
                  <a:ext uri="{0D108BD9-81ED-4DB2-BD59-A6C34878D82A}">
                    <a16:rowId xmlns:a16="http://schemas.microsoft.com/office/drawing/2014/main" val="10007"/>
                  </a:ext>
                </a:extLst>
              </a:tr>
              <a:tr h="381696">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Vitamin B6</a:t>
                      </a:r>
                    </a:p>
                  </a:txBody>
                  <a:tcPr marL="68580" marR="68580" marT="0" marB="0">
                    <a:solidFill>
                      <a:srgbClr val="73C04E">
                        <a:alpha val="30000"/>
                      </a:srgbClr>
                    </a:solidFill>
                  </a:tcPr>
                </a:tc>
                <a:tc>
                  <a:txBody>
                    <a:bodyPr/>
                    <a:lstStyle/>
                    <a:p>
                      <a:pPr marL="0" marR="75565" algn="l">
                        <a:lnSpc>
                          <a:spcPct val="107000"/>
                        </a:lnSpc>
                        <a:spcBef>
                          <a:spcPts val="0"/>
                        </a:spcBef>
                        <a:spcAft>
                          <a:spcPts val="800"/>
                        </a:spcAft>
                      </a:pPr>
                      <a:r>
                        <a:rPr lang="en-US" sz="1800" kern="100" dirty="0">
                          <a:effectLst/>
                          <a:latin typeface="Alright Sans" panose="00000400000000000000" charset="0"/>
                          <a:ea typeface="Cambria" panose="02040503050406030204" pitchFamily="18" charset="0"/>
                          <a:cs typeface="Alright Sans" panose="00000400000000000000" charset="0"/>
                        </a:rPr>
                        <a:t>   1.9 mg</a:t>
                      </a:r>
                    </a:p>
                  </a:txBody>
                  <a:tcPr marL="68580" marR="68580" marT="0" marB="0">
                    <a:solidFill>
                      <a:srgbClr val="73C04E">
                        <a:alpha val="30000"/>
                      </a:srgbClr>
                    </a:solidFill>
                  </a:tcPr>
                </a:tc>
                <a:tc>
                  <a:txBody>
                    <a:bodyPr/>
                    <a:lstStyle/>
                    <a:p>
                      <a:pPr marL="0" marR="75565">
                        <a:lnSpc>
                          <a:spcPct val="107000"/>
                        </a:lnSpc>
                        <a:spcBef>
                          <a:spcPts val="0"/>
                        </a:spcBef>
                        <a:spcAft>
                          <a:spcPts val="800"/>
                        </a:spcAft>
                      </a:pPr>
                      <a:r>
                        <a:rPr lang="en-US" sz="2400" kern="100">
                          <a:effectLst/>
                          <a:latin typeface="Cambria" panose="02040503050406030204" pitchFamily="18" charset="0"/>
                          <a:ea typeface="Cambria" panose="02040503050406030204" pitchFamily="18" charset="0"/>
                        </a:rPr>
                        <a:t> </a:t>
                      </a:r>
                      <a:endParaRPr lang="en-US" sz="2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73C04E">
                        <a:alpha val="30000"/>
                      </a:srgbClr>
                    </a:solidFill>
                  </a:tcPr>
                </a:tc>
                <a:tc>
                  <a:txBody>
                    <a:bodyPr/>
                    <a:lstStyle/>
                    <a:p>
                      <a:pPr marL="0" marR="75565" algn="ctr">
                        <a:lnSpc>
                          <a:spcPct val="107000"/>
                        </a:lnSpc>
                        <a:spcBef>
                          <a:spcPts val="0"/>
                        </a:spcBef>
                        <a:spcAft>
                          <a:spcPts val="800"/>
                        </a:spcAft>
                      </a:pPr>
                      <a:r>
                        <a:rPr lang="en-US" sz="2400" kern="100" dirty="0">
                          <a:effectLst/>
                          <a:latin typeface="Cambria" panose="02040503050406030204" pitchFamily="18" charset="0"/>
                          <a:ea typeface="Cambria" panose="02040503050406030204" pitchFamily="18" charset="0"/>
                        </a:rPr>
                        <a:t> </a:t>
                      </a:r>
                      <a:endParaRPr lang="en-US" sz="2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rgbClr val="73C04E">
                        <a:alpha val="30000"/>
                      </a:srgbClr>
                    </a:solidFill>
                  </a:tcPr>
                </a:tc>
                <a:extLst>
                  <a:ext uri="{0D108BD9-81ED-4DB2-BD59-A6C34878D82A}">
                    <a16:rowId xmlns:a16="http://schemas.microsoft.com/office/drawing/2014/main" val="10008"/>
                  </a:ext>
                </a:extLst>
              </a:tr>
            </a:tbl>
          </a:graphicData>
        </a:graphic>
      </p:graphicFrame>
      <p:sp>
        <p:nvSpPr>
          <p:cNvPr id="5" name="Rectangles 4"/>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ext Box 5"/>
          <p:cNvSpPr txBox="1"/>
          <p:nvPr/>
        </p:nvSpPr>
        <p:spPr>
          <a:xfrm>
            <a:off x="7131050" y="694690"/>
            <a:ext cx="4776470"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UNIMMAP Formulation </a:t>
            </a:r>
          </a:p>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of MMS (Cont’d)</a:t>
            </a:r>
          </a:p>
        </p:txBody>
      </p:sp>
      <p:cxnSp>
        <p:nvCxnSpPr>
          <p:cNvPr id="9" name="Straight Connector 8"/>
          <p:cNvCxnSpPr/>
          <p:nvPr/>
        </p:nvCxnSpPr>
        <p:spPr>
          <a:xfrm>
            <a:off x="3130550" y="2185034"/>
            <a:ext cx="8255" cy="3969385"/>
          </a:xfrm>
          <a:prstGeom prst="line">
            <a:avLst/>
          </a:prstGeom>
          <a:ln w="6350">
            <a:solidFill>
              <a:schemeClr val="tx1"/>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5717540" y="2185034"/>
            <a:ext cx="8255" cy="3969385"/>
          </a:xfrm>
          <a:prstGeom prst="line">
            <a:avLst/>
          </a:prstGeom>
          <a:ln w="6350">
            <a:solidFill>
              <a:schemeClr val="tx1"/>
            </a:soli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a:off x="7743825" y="2185034"/>
            <a:ext cx="8255" cy="3969385"/>
          </a:xfrm>
          <a:prstGeom prst="line">
            <a:avLst/>
          </a:prstGeom>
          <a:ln w="6350">
            <a:solidFill>
              <a:schemeClr val="tx1"/>
            </a:soli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nvCxnSpPr>
        <p:spPr>
          <a:xfrm>
            <a:off x="9837420" y="2185034"/>
            <a:ext cx="8255" cy="3969385"/>
          </a:xfrm>
          <a:prstGeom prst="line">
            <a:avLst/>
          </a:prstGeom>
          <a:ln w="6350">
            <a:solidFill>
              <a:schemeClr val="tx1"/>
            </a:solidFill>
          </a:ln>
        </p:spPr>
        <p:style>
          <a:lnRef idx="2">
            <a:schemeClr val="accent1"/>
          </a:lnRef>
          <a:fillRef idx="0">
            <a:srgbClr val="FFFFFF"/>
          </a:fillRef>
          <a:effectRef idx="0">
            <a:srgbClr val="FFFFFF"/>
          </a:effectRef>
          <a:fontRef idx="minor">
            <a:schemeClr val="tx1"/>
          </a:fontRef>
        </p:style>
      </p:cxnSp>
      <p:cxnSp>
        <p:nvCxnSpPr>
          <p:cNvPr id="18" name="Straight Connector 17"/>
          <p:cNvCxnSpPr/>
          <p:nvPr/>
        </p:nvCxnSpPr>
        <p:spPr>
          <a:xfrm>
            <a:off x="1077595" y="2185034"/>
            <a:ext cx="8255" cy="3969385"/>
          </a:xfrm>
          <a:prstGeom prst="line">
            <a:avLst/>
          </a:prstGeom>
          <a:ln w="6350">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5042928" y="644525"/>
            <a:ext cx="717129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1559">
                <a:moveTo>
                  <a:pt x="1488" y="0"/>
                </a:moveTo>
                <a:lnTo>
                  <a:pt x="10445" y="20"/>
                </a:lnTo>
                <a:lnTo>
                  <a:pt x="10468" y="20"/>
                </a:lnTo>
                <a:lnTo>
                  <a:pt x="10490" y="19"/>
                </a:lnTo>
                <a:cubicBezTo>
                  <a:pt x="10945" y="10"/>
                  <a:pt x="11304" y="460"/>
                  <a:pt x="11293" y="755"/>
                </a:cubicBezTo>
                <a:lnTo>
                  <a:pt x="11293" y="772"/>
                </a:lnTo>
                <a:lnTo>
                  <a:pt x="11293" y="790"/>
                </a:lnTo>
                <a:lnTo>
                  <a:pt x="11293" y="810"/>
                </a:lnTo>
                <a:lnTo>
                  <a:pt x="11293" y="830"/>
                </a:lnTo>
                <a:cubicBezTo>
                  <a:pt x="11304" y="1242"/>
                  <a:pt x="10809" y="1568"/>
                  <a:pt x="10483" y="1558"/>
                </a:cubicBezTo>
                <a:lnTo>
                  <a:pt x="10465" y="1558"/>
                </a:lnTo>
                <a:lnTo>
                  <a:pt x="10445" y="1558"/>
                </a:lnTo>
                <a:lnTo>
                  <a:pt x="8287" y="1558"/>
                </a:lnTo>
                <a:lnTo>
                  <a:pt x="8286" y="1558"/>
                </a:lnTo>
                <a:lnTo>
                  <a:pt x="8285" y="1558"/>
                </a:lnTo>
                <a:lnTo>
                  <a:pt x="1488" y="1559"/>
                </a:lnTo>
                <a:lnTo>
                  <a:pt x="1488" y="1559"/>
                </a:lnTo>
                <a:lnTo>
                  <a:pt x="0" y="1559"/>
                </a:lnTo>
                <a:lnTo>
                  <a:pt x="0" y="2"/>
                </a:lnTo>
                <a:lnTo>
                  <a:pt x="1488" y="5"/>
                </a:lnTo>
                <a:lnTo>
                  <a:pt x="1488" y="0"/>
                </a:lnTo>
                <a:close/>
              </a:path>
            </a:pathLst>
          </a:custGeom>
          <a:solidFill>
            <a:srgbClr val="73C04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5" name="Content Placeholder 4"/>
          <p:cNvSpPr>
            <a:spLocks noGrp="1"/>
          </p:cNvSpPr>
          <p:nvPr>
            <p:ph sz="half" idx="2"/>
          </p:nvPr>
        </p:nvSpPr>
        <p:spPr>
          <a:xfrm>
            <a:off x="1073149" y="2175510"/>
            <a:ext cx="10476593" cy="4407535"/>
          </a:xfrm>
        </p:spPr>
        <p:txBody>
          <a:bodyPr>
            <a:noAutofit/>
          </a:bodyPr>
          <a:lstStyle/>
          <a:p>
            <a:pPr marL="0" indent="0" algn="just">
              <a:lnSpc>
                <a:spcPct val="100000"/>
              </a:lnSpc>
              <a:spcAft>
                <a:spcPts val="0"/>
              </a:spcAft>
              <a:buNone/>
            </a:pPr>
            <a:r>
              <a:rPr lang="en-US" sz="2000" dirty="0"/>
              <a:t>1. Apply the relevant National Guidelines (e.g. ANC, MNDC and MIYCN guidelines). </a:t>
            </a:r>
          </a:p>
          <a:p>
            <a:pPr marL="0" indent="0" algn="just">
              <a:lnSpc>
                <a:spcPct val="100000"/>
              </a:lnSpc>
              <a:spcAft>
                <a:spcPts val="0"/>
              </a:spcAft>
              <a:buNone/>
            </a:pPr>
            <a:r>
              <a:rPr lang="en-US" sz="2000" dirty="0"/>
              <a:t>2. Engage local community leaders, including Ward Development Committees (WDCs), religious leaders and women’s groups, to support the adoption of MMS, helping to build trust and encourage compliance among pregnant women. </a:t>
            </a:r>
          </a:p>
          <a:p>
            <a:pPr marL="0" indent="0" algn="just">
              <a:lnSpc>
                <a:spcPct val="100000"/>
              </a:lnSpc>
              <a:spcAft>
                <a:spcPts val="0"/>
              </a:spcAft>
              <a:buNone/>
            </a:pPr>
            <a:r>
              <a:rPr lang="en-US" sz="2000" dirty="0"/>
              <a:t>3. Inform pregnant women on how to take MMS, (the recommended dosage of one tablet daily), and the importance of compliance to the prescribed regimen throughout pregnancy. </a:t>
            </a:r>
          </a:p>
          <a:p>
            <a:pPr marL="0" indent="0" algn="just">
              <a:lnSpc>
                <a:spcPct val="100000"/>
              </a:lnSpc>
              <a:spcAft>
                <a:spcPts val="0"/>
              </a:spcAft>
              <a:buNone/>
            </a:pPr>
            <a:r>
              <a:rPr lang="en-US" sz="2000" dirty="0"/>
              <a:t>4. Listen to women’s concerns about taking MMS, such as side effects or misconceptions, and offer reassurance based on scientific evidence.</a:t>
            </a:r>
          </a:p>
          <a:p>
            <a:pPr marL="0" indent="0" algn="just">
              <a:lnSpc>
                <a:spcPct val="100000"/>
              </a:lnSpc>
              <a:buNone/>
            </a:pPr>
            <a:r>
              <a:rPr lang="en-US" sz="2000" dirty="0"/>
              <a:t>5. Monitor compliance to MMS use during follow-up ANC visits. Encourage pregnant women to share their experience, challenges, or any side effects they may be experiencing.</a:t>
            </a:r>
          </a:p>
          <a:p>
            <a:pPr marL="0" indent="0" algn="just">
              <a:lnSpc>
                <a:spcPct val="100000"/>
              </a:lnSpc>
              <a:spcAft>
                <a:spcPts val="0"/>
              </a:spcAft>
              <a:buNone/>
            </a:pPr>
            <a:endParaRPr lang="en-US" sz="2000" dirty="0">
              <a:latin typeface="Alright Sans" panose="00000400000000000000" charset="0"/>
              <a:ea typeface="Cambria" panose="02040503050406030204" pitchFamily="18" charset="0"/>
              <a:cs typeface="Alright Sans" panose="00000400000000000000" charset="0"/>
            </a:endParaRPr>
          </a:p>
        </p:txBody>
      </p:sp>
      <p:sp>
        <p:nvSpPr>
          <p:cNvPr id="4" name="Rectangles 3"/>
          <p:cNvSpPr/>
          <p:nvPr/>
        </p:nvSpPr>
        <p:spPr>
          <a:xfrm>
            <a:off x="-6350" y="-16510"/>
            <a:ext cx="12220575" cy="1097915"/>
          </a:xfrm>
          <a:prstGeom prst="rect">
            <a:avLst/>
          </a:prstGeom>
          <a:solidFill>
            <a:srgbClr val="73C04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7555230" y="46355"/>
            <a:ext cx="430847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MODULE 3: INTEGRATING MMS INTO </a:t>
            </a:r>
          </a:p>
          <a:p>
            <a:pPr algn="r"/>
            <a:r>
              <a:rPr lang="en-US" altLang="en-US" sz="1600" b="1" dirty="0">
                <a:solidFill>
                  <a:srgbClr val="73C04E"/>
                </a:solidFill>
                <a:latin typeface="Alright Sans" panose="00000400000000000000" charset="0"/>
                <a:ea typeface="Cambria" panose="02040503050406030204" pitchFamily="18" charset="0"/>
                <a:cs typeface="Alright Sans" panose="00000400000000000000" charset="0"/>
              </a:rPr>
              <a:t>ANC SERVICE DELIVERY</a:t>
            </a:r>
            <a:br>
              <a:rPr lang="en-US" sz="1600" dirty="0">
                <a:solidFill>
                  <a:srgbClr val="73C04E"/>
                </a:solidFill>
                <a:latin typeface="Cambria" panose="02040503050406030204" pitchFamily="18" charset="0"/>
                <a:ea typeface="Cambria" panose="02040503050406030204" pitchFamily="18" charset="0"/>
              </a:rPr>
            </a:br>
            <a:endParaRPr lang="en-US" sz="1600" dirty="0">
              <a:solidFill>
                <a:srgbClr val="73C04E"/>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ext Box 5"/>
          <p:cNvSpPr txBox="1"/>
          <p:nvPr/>
        </p:nvSpPr>
        <p:spPr>
          <a:xfrm>
            <a:off x="5166995" y="686435"/>
            <a:ext cx="6751320" cy="894080"/>
          </a:xfrm>
          <a:prstGeom prst="rect">
            <a:avLst/>
          </a:prstGeom>
          <a:noFill/>
        </p:spPr>
        <p:txBody>
          <a:bodyPr wrap="square" rtlCol="0" anchor="t">
            <a:spAutoFit/>
          </a:bodyPr>
          <a:lstStyle/>
          <a:p>
            <a:pPr algn="r">
              <a:lnSpc>
                <a:spcPct val="90000"/>
              </a:lnSpc>
              <a:spcBef>
                <a:spcPts val="0"/>
              </a:spcBef>
              <a:spcAft>
                <a:spcPts val="0"/>
              </a:spcAft>
            </a:pPr>
            <a:r>
              <a:rPr lang="en-US" sz="28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Key Steps to Successfully Implement MMS within Existing ANC Service</a:t>
            </a:r>
            <a:r>
              <a:rPr lang="en-US" sz="30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1" ma:contentTypeDescription="Create a new document." ma:contentTypeScope="" ma:versionID="cfe0ed9af6d36f5ec1e25bdc101fe8cb">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de84b95114ba090d573089efd3b2fd6f"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b2e77cc-b64d-4fc4-9f64-616f45c1eaef">
      <Terms xmlns="http://schemas.microsoft.com/office/infopath/2007/PartnerControls"/>
    </lcf76f155ced4ddcb4097134ff3c332f>
    <TaxCatchAll xmlns="d537de1d-b239-4fda-943d-5a7369d642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267ED-5119-41B0-9E53-D8AD7660E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E28796-A65D-4FB8-B529-296D786FF5DC}">
  <ds:schemaRefs>
    <ds:schemaRef ds:uri="http://schemas.microsoft.com/office/2006/metadata/properties"/>
    <ds:schemaRef ds:uri="http://schemas.microsoft.com/office/infopath/2007/PartnerControls"/>
    <ds:schemaRef ds:uri="http://schemas.microsoft.com/sharepoint/v3"/>
    <ds:schemaRef ds:uri="7b2e77cc-b64d-4fc4-9f64-616f45c1eaef"/>
    <ds:schemaRef ds:uri="d537de1d-b239-4fda-943d-5a7369d64260"/>
  </ds:schemaRefs>
</ds:datastoreItem>
</file>

<file path=customXml/itemProps3.xml><?xml version="1.0" encoding="utf-8"?>
<ds:datastoreItem xmlns:ds="http://schemas.openxmlformats.org/officeDocument/2006/customXml" ds:itemID="{68B86077-1A59-42F4-B9DA-507571992A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1621</Words>
  <Application>Microsoft Office PowerPoint</Application>
  <PresentationFormat>Widescreen</PresentationFormat>
  <Paragraphs>181</Paragraphs>
  <Slides>16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Alright Sans</vt:lpstr>
      <vt:lpstr>Arial</vt:lpstr>
      <vt:lpstr>Calibri</vt:lpstr>
      <vt:lpstr>Calibri Light</vt:lpstr>
      <vt:lpstr>Cambria</vt:lpstr>
      <vt:lpstr>Noto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Prof Muyiwa Owolabi</dc:creator>
  <cp:lastModifiedBy>Maurine Waudo</cp:lastModifiedBy>
  <cp:revision>45</cp:revision>
  <dcterms:created xsi:type="dcterms:W3CDTF">2024-10-16T09:48:00Z</dcterms:created>
  <dcterms:modified xsi:type="dcterms:W3CDTF">2026-04-29T19:39:14Z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C905C3214DDD43738F67C007823FFAC1_13</vt:lpwstr>
  </property>
  <property fmtid="{D5CDD505-2E9C-101B-9397-08002B2CF9AE}" pid="3" name="KSOProductBuildVer">
    <vt:lpwstr>1033-12.2.0.19307</vt:lpwstr>
  </property>
  <property fmtid="{D5CDD505-2E9C-101B-9397-08002B2CF9AE}" pid="4" name="ContentTypeId">
    <vt:lpwstr>0x010100D4871A718AD66E418366A732CB5B3C94</vt:lpwstr>
  </property>
</Properties>
</file>