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0" r:id="rId5"/>
  </p:sldMasterIdLst>
  <p:notesMasterIdLst>
    <p:notesMasterId r:id="rId24"/>
  </p:notesMasterIdLst>
  <p:sldIdLst>
    <p:sldId id="290" r:id="rId6"/>
    <p:sldId id="258" r:id="rId7"/>
    <p:sldId id="273" r:id="rId8"/>
    <p:sldId id="259" r:id="rId9"/>
    <p:sldId id="260" r:id="rId10"/>
    <p:sldId id="275" r:id="rId11"/>
    <p:sldId id="261" r:id="rId12"/>
    <p:sldId id="262" r:id="rId13"/>
    <p:sldId id="263" r:id="rId14"/>
    <p:sldId id="264" r:id="rId15"/>
    <p:sldId id="266" r:id="rId16"/>
    <p:sldId id="267" r:id="rId17"/>
    <p:sldId id="268" r:id="rId18"/>
    <p:sldId id="269" r:id="rId19"/>
    <p:sldId id="311" r:id="rId20"/>
    <p:sldId id="271" r:id="rId21"/>
    <p:sldId id="272" r:id="rId22"/>
    <p:sldId id="27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98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030" autoAdjust="0"/>
  </p:normalViewPr>
  <p:slideViewPr>
    <p:cSldViewPr snapToGrid="0">
      <p:cViewPr varScale="1">
        <p:scale>
          <a:sx n="59" d="100"/>
          <a:sy n="59" d="100"/>
        </p:scale>
        <p:origin x="96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D5AA77-C2EB-4DF7-A36C-8BBEFA62C337}" type="datetimeFigureOut">
              <a:rPr lang="en-US" smtClean="0"/>
              <a:t>29-Apr-26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AB75AF-F91A-4DD4-B5CE-7B526EB69BD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CAB75AF-F91A-4DD4-B5CE-7B526EB69BDD}" type="slidenum">
              <a:rPr lang="en-US" smtClean="0"/>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2CAB75AF-F91A-4DD4-B5CE-7B526EB69BDD}" type="slidenum">
              <a:rPr lang="en-US" smtClean="0"/>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2CAB75AF-F91A-4DD4-B5CE-7B526EB69BDD}" type="slidenum">
              <a:rPr lang="en-US" smtClean="0"/>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2CAB75AF-F91A-4DD4-B5CE-7B526EB69BDD}" type="slidenum">
              <a:rPr lang="en-US" smtClean="0"/>
              <a:t>16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2CAB75AF-F91A-4DD4-B5CE-7B526EB69BDD}" type="slidenum">
              <a:rPr lang="en-US" smtClean="0"/>
              <a:t>17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2CAB75AF-F91A-4DD4-B5CE-7B526EB69BDD}" type="slidenum">
              <a:rPr lang="en-US" smtClean="0"/>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CAB75AF-F91A-4DD4-B5CE-7B526EB69BDD}" type="slidenum">
              <a:rPr lang="en-US" smtClean="0"/>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CAB75AF-F91A-4DD4-B5CE-7B526EB69BDD}" type="slidenum">
              <a:rPr lang="en-US" smtClean="0"/>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CAB75AF-F91A-4DD4-B5CE-7B526EB69BDD}" type="slidenum">
              <a:rPr lang="en-US" smtClean="0"/>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p:txBody>
          <a:bodyPr/>
          <a:lstStyle/>
          <a:p>
            <a:fld id="{2CAB75AF-F91A-4DD4-B5CE-7B526EB69BDD}" type="slidenum">
              <a:rPr lang="en-US" smtClean="0"/>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2CAB75AF-F91A-4DD4-B5CE-7B526EB69BDD}" type="slidenum">
              <a:rPr lang="en-US" smtClean="0"/>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2CAB75AF-F91A-4DD4-B5CE-7B526EB69BDD}" type="slidenum">
              <a:rPr lang="en-US" smtClean="0"/>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2CAB75AF-F91A-4DD4-B5CE-7B526EB69BDD}" type="slidenum">
              <a:rPr lang="en-US" smtClean="0"/>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2CAB75AF-F91A-4DD4-B5CE-7B526EB69BDD}"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F74780-AE2F-4874-80E1-B86A2DA4592D}"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63403-DE17-46B5-AD5A-3A1C9DD5E77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AEDD71-6D20-4827-8D04-95373B819FFA}"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63403-DE17-46B5-AD5A-3A1C9DD5E77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84D378-488D-4368-A2BE-183A1C1301F0}"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63403-DE17-46B5-AD5A-3A1C9DD5E77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F74780-AE2F-4874-80E1-B86A2DA4592D}"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63403-DE17-46B5-AD5A-3A1C9DD5E77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2D4239-83B5-4992-A341-A7AAD06C0D8B}"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63403-DE17-46B5-AD5A-3A1C9DD5E77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CE0DB0-B023-4782-9CE5-00E1B28C9C6D}"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63403-DE17-46B5-AD5A-3A1C9DD5E774}"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C283CD-1B43-48B8-B8D3-3028D64C8F82}" type="datetime1">
              <a:rPr lang="en-US" smtClean="0"/>
              <a:t>29-Apr-26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963403-DE17-46B5-AD5A-3A1C9DD5E77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41FE2-492E-413B-8345-D66EBB6A4BC5}" type="datetime1">
              <a:rPr lang="en-US" smtClean="0"/>
              <a:t>29-Apr-26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963403-DE17-46B5-AD5A-3A1C9DD5E774}"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664CE7-EAC0-48EE-84A1-F880E0CC27CD}" type="datetime1">
              <a:rPr lang="en-US" smtClean="0"/>
              <a:t>29-Apr-26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963403-DE17-46B5-AD5A-3A1C9DD5E774}"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F169F-98A3-4A96-91FA-15354B4A44D9}" type="datetime1">
              <a:rPr lang="en-US" smtClean="0"/>
              <a:t>29-Apr-26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963403-DE17-46B5-AD5A-3A1C9DD5E77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BF87D2-5A4F-4A3F-96D9-E1F3C9CE6F0B}" type="datetime1">
              <a:rPr lang="en-US" smtClean="0"/>
              <a:t>29-Apr-26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963403-DE17-46B5-AD5A-3A1C9DD5E77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2D4239-83B5-4992-A341-A7AAD06C0D8B}"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63403-DE17-46B5-AD5A-3A1C9DD5E774}"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BC4041-0EDF-4DF6-8154-40A35853CDB5}" type="datetime1">
              <a:rPr lang="en-US" smtClean="0"/>
              <a:t>29-Apr-26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963403-DE17-46B5-AD5A-3A1C9DD5E774}"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AEDD71-6D20-4827-8D04-95373B819FFA}"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63403-DE17-46B5-AD5A-3A1C9DD5E774}"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84D378-488D-4368-A2BE-183A1C1301F0}"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63403-DE17-46B5-AD5A-3A1C9DD5E77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CE0DB0-B023-4782-9CE5-00E1B28C9C6D}" type="datetime1">
              <a:rPr lang="en-US" smtClean="0"/>
              <a:t>29-Apr-26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963403-DE17-46B5-AD5A-3A1C9DD5E77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7C283CD-1B43-48B8-B8D3-3028D64C8F82}" type="datetime1">
              <a:rPr lang="en-US" smtClean="0"/>
              <a:t>29-Apr-26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963403-DE17-46B5-AD5A-3A1C9DD5E77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41FE2-492E-413B-8345-D66EBB6A4BC5}" type="datetime1">
              <a:rPr lang="en-US" smtClean="0"/>
              <a:t>29-Apr-26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963403-DE17-46B5-AD5A-3A1C9DD5E77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F664CE7-EAC0-48EE-84A1-F880E0CC27CD}" type="datetime1">
              <a:rPr lang="en-US" smtClean="0"/>
              <a:t>29-Apr-26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963403-DE17-46B5-AD5A-3A1C9DD5E77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F169F-98A3-4A96-91FA-15354B4A44D9}" type="datetime1">
              <a:rPr lang="en-US" smtClean="0"/>
              <a:t>29-Apr-26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963403-DE17-46B5-AD5A-3A1C9DD5E77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8BF87D2-5A4F-4A3F-96D9-E1F3C9CE6F0B}" type="datetime1">
              <a:rPr lang="en-US" smtClean="0"/>
              <a:t>29-Apr-26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963403-DE17-46B5-AD5A-3A1C9DD5E77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8BC4041-0EDF-4DF6-8154-40A35853CDB5}" type="datetime1">
              <a:rPr lang="en-US" smtClean="0"/>
              <a:t>29-Apr-26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963403-DE17-46B5-AD5A-3A1C9DD5E77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6533F-49A1-41F3-8DF1-C2443D3FA96E}" type="datetime1">
              <a:rPr lang="en-US" smtClean="0"/>
              <a:t>29-Apr-26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63403-DE17-46B5-AD5A-3A1C9DD5E77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6533F-49A1-41F3-8DF1-C2443D3FA96E}" type="datetime1">
              <a:rPr lang="en-US" smtClean="0"/>
              <a:t>29-Apr-26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963403-DE17-46B5-AD5A-3A1C9DD5E77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nvSpPr>
        <p:spPr>
          <a:xfrm>
            <a:off x="5080" y="-20320"/>
            <a:ext cx="5133340" cy="6877685"/>
          </a:xfrm>
          <a:prstGeom prst="rect">
            <a:avLst/>
          </a:prstGeom>
          <a:solidFill>
            <a:srgbClr val="F89832"/>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6" name="Title 3"/>
          <p:cNvSpPr>
            <a:spLocks noGrp="1"/>
          </p:cNvSpPr>
          <p:nvPr/>
        </p:nvSpPr>
        <p:spPr>
          <a:xfrm>
            <a:off x="434975" y="5231130"/>
            <a:ext cx="4081145" cy="916940"/>
          </a:xfrm>
          <a:prstGeom prst="rect">
            <a:avLst/>
          </a:prstGeom>
        </p:spPr>
        <p:txBody>
          <a:bodyPr vert="horz" lIns="91440" tIns="45720" rIns="91440" bIns="45720" rtlCol="0" anchor="ctr">
            <a:normAutofit fontScale="6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b="1" kern="1800" dirty="0">
                <a:solidFill>
                  <a:schemeClr val="bg1"/>
                </a:solidFill>
                <a:effectLst/>
                <a:latin typeface="Alright Sans" panose="00000400000000000000" charset="0"/>
                <a:ea typeface="Cambria" panose="02040503050406030204" pitchFamily="18" charset="0"/>
                <a:cs typeface="Alright Sans" panose="00000400000000000000" charset="0"/>
              </a:rPr>
              <a:t>DURATION:  </a:t>
            </a:r>
            <a:r>
              <a:rPr lang="en-US" kern="1800" dirty="0">
                <a:solidFill>
                  <a:schemeClr val="bg1"/>
                </a:solidFill>
                <a:effectLst/>
                <a:latin typeface="Alright Sans" panose="00000400000000000000" charset="0"/>
                <a:ea typeface="Cambria" panose="02040503050406030204" pitchFamily="18" charset="0"/>
                <a:cs typeface="Alright Sans" panose="00000400000000000000" charset="0"/>
              </a:rPr>
              <a:t>90 Minutes</a:t>
            </a:r>
            <a:r>
              <a:rPr lang="en-US" kern="18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br>
              <a:rPr lang="en-US" sz="4400" dirty="0">
                <a:effectLst/>
                <a:latin typeface="Cambria" panose="02040503050406030204" pitchFamily="18" charset="0"/>
                <a:ea typeface="Cambria" panose="02040503050406030204" pitchFamily="18" charset="0"/>
                <a:cs typeface="Times New Roman" panose="02020603050405020304" pitchFamily="18" charset="0"/>
              </a:rPr>
            </a:br>
            <a:endParaRPr lang="en-US" dirty="0"/>
          </a:p>
        </p:txBody>
      </p:sp>
      <p:sp>
        <p:nvSpPr>
          <p:cNvPr id="2" name="Title 1"/>
          <p:cNvSpPr>
            <a:spLocks noGrp="1"/>
          </p:cNvSpPr>
          <p:nvPr>
            <p:ph type="title"/>
          </p:nvPr>
        </p:nvSpPr>
        <p:spPr>
          <a:xfrm>
            <a:off x="434975" y="1250950"/>
            <a:ext cx="4585335" cy="2554605"/>
          </a:xfrm>
        </p:spPr>
        <p:txBody>
          <a:bodyPr>
            <a:noAutofit/>
          </a:bodyPr>
          <a:lstStyle/>
          <a:p>
            <a:pPr marL="0" marR="0" algn="l" fontAlgn="base">
              <a:lnSpc>
                <a:spcPct val="90000"/>
              </a:lnSpc>
              <a:spcBef>
                <a:spcPts val="0"/>
              </a:spcBef>
              <a:spcAft>
                <a:spcPts val="1200"/>
              </a:spcAft>
            </a:pPr>
            <a:r>
              <a:rPr lang="en-US" sz="4000" b="1" kern="1800" dirty="0">
                <a:solidFill>
                  <a:schemeClr val="bg1"/>
                </a:solidFill>
                <a:effectLst/>
                <a:latin typeface="Alright Sans" panose="00000400000000000000" charset="0"/>
                <a:ea typeface="Cambria" panose="02040503050406030204" pitchFamily="18" charset="0"/>
                <a:cs typeface="Alright Sans" panose="00000400000000000000" charset="0"/>
              </a:rPr>
              <a:t>Strategy for Enhancing Micronutrient Sufficiency in Pregnant Women</a:t>
            </a:r>
          </a:p>
        </p:txBody>
      </p:sp>
      <p:sp>
        <p:nvSpPr>
          <p:cNvPr id="8" name="Title 3"/>
          <p:cNvSpPr>
            <a:spLocks noGrp="1"/>
          </p:cNvSpPr>
          <p:nvPr/>
        </p:nvSpPr>
        <p:spPr>
          <a:xfrm>
            <a:off x="434975" y="535305"/>
            <a:ext cx="4530090" cy="151828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5555" b="1" kern="1800" dirty="0">
                <a:solidFill>
                  <a:schemeClr val="bg1"/>
                </a:solidFill>
                <a:effectLst/>
                <a:latin typeface="Alright Sans" panose="00000400000000000000" charset="0"/>
                <a:ea typeface="Cambria" panose="02040503050406030204" pitchFamily="18" charset="0"/>
                <a:cs typeface="Alright Sans" panose="00000400000000000000" charset="0"/>
              </a:rPr>
              <a:t>MODULE 2:</a:t>
            </a:r>
            <a:r>
              <a:rPr lang="en-US" b="1" kern="1800" dirty="0">
                <a:solidFill>
                  <a:schemeClr val="bg1"/>
                </a:solidFill>
                <a:effectLst/>
                <a:latin typeface="Alright Sans" panose="00000400000000000000" charset="0"/>
                <a:ea typeface="Cambria" panose="02040503050406030204" pitchFamily="18" charset="0"/>
                <a:cs typeface="Alright Sans" panose="00000400000000000000" charset="0"/>
              </a:rPr>
              <a:t> </a:t>
            </a:r>
            <a:br>
              <a:rPr lang="en-US" b="1" kern="1800" dirty="0">
                <a:solidFill>
                  <a:schemeClr val="bg1"/>
                </a:solidFill>
                <a:effectLst/>
                <a:latin typeface="Alright Sans" panose="00000400000000000000" charset="0"/>
                <a:ea typeface="Cambria" panose="02040503050406030204" pitchFamily="18" charset="0"/>
                <a:cs typeface="Alright Sans" panose="00000400000000000000" charset="0"/>
              </a:rPr>
            </a:br>
            <a:endParaRPr lang="en-US" b="1" dirty="0"/>
          </a:p>
        </p:txBody>
      </p:sp>
      <p:pic>
        <p:nvPicPr>
          <p:cNvPr id="5" name="Picture 4" descr="Food Categorization for Module 2"/>
          <p:cNvPicPr>
            <a:picLocks noChangeAspect="1"/>
          </p:cNvPicPr>
          <p:nvPr/>
        </p:nvPicPr>
        <p:blipFill>
          <a:blip r:embed="rId2"/>
          <a:stretch>
            <a:fillRect/>
          </a:stretch>
        </p:blipFill>
        <p:spPr>
          <a:xfrm>
            <a:off x="7355205" y="3725545"/>
            <a:ext cx="4359275" cy="2861310"/>
          </a:xfrm>
          <a:prstGeom prst="rect">
            <a:avLst/>
          </a:prstGeom>
        </p:spPr>
      </p:pic>
      <p:pic>
        <p:nvPicPr>
          <p:cNvPr id="7" name="Picture 6" descr="Balanced Diet for Module 2"/>
          <p:cNvPicPr>
            <a:picLocks noChangeAspect="1"/>
          </p:cNvPicPr>
          <p:nvPr/>
        </p:nvPicPr>
        <p:blipFill>
          <a:blip r:embed="rId3"/>
          <a:stretch>
            <a:fillRect/>
          </a:stretch>
        </p:blipFill>
        <p:spPr>
          <a:xfrm>
            <a:off x="5257800" y="116840"/>
            <a:ext cx="4368165" cy="348805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28065" y="2077720"/>
            <a:ext cx="4621530" cy="3626485"/>
          </a:xfrm>
        </p:spPr>
        <p:txBody>
          <a:bodyPr>
            <a:noAutofit/>
          </a:bodyPr>
          <a:lstStyle/>
          <a:p>
            <a:pPr algn="l">
              <a:lnSpc>
                <a:spcPct val="100000"/>
              </a:lnSpc>
            </a:pPr>
            <a:r>
              <a:rPr lang="en-US" sz="2400" dirty="0">
                <a:latin typeface="Alright Sans" panose="00000400000000000000" charset="0"/>
                <a:ea typeface="Cambria" panose="02040503050406030204" pitchFamily="18" charset="0"/>
                <a:cs typeface="Alright Sans" panose="00000400000000000000" charset="0"/>
              </a:rPr>
              <a:t>Provides a broad range of essential nutrients beyond just iron and folic acid</a:t>
            </a:r>
          </a:p>
          <a:p>
            <a:pPr algn="l">
              <a:lnSpc>
                <a:spcPct val="100000"/>
              </a:lnSpc>
            </a:pPr>
            <a:r>
              <a:rPr lang="en-US" sz="2400" dirty="0">
                <a:latin typeface="Alright Sans" panose="00000400000000000000" charset="0"/>
                <a:ea typeface="Cambria" panose="02040503050406030204" pitchFamily="18" charset="0"/>
                <a:cs typeface="Alright Sans" panose="00000400000000000000" charset="0"/>
              </a:rPr>
              <a:t>Prevents micronutrient deficiencies, especially in pregnancy .</a:t>
            </a:r>
          </a:p>
          <a:p>
            <a:pPr algn="l">
              <a:lnSpc>
                <a:spcPct val="100000"/>
              </a:lnSpc>
            </a:pPr>
            <a:r>
              <a:rPr lang="en-US" sz="2400" dirty="0">
                <a:latin typeface="Alright Sans" panose="00000400000000000000" charset="0"/>
                <a:ea typeface="Cambria" panose="02040503050406030204" pitchFamily="18" charset="0"/>
                <a:cs typeface="Alright Sans" panose="00000400000000000000" charset="0"/>
              </a:rPr>
              <a:t>Fills nutritional gaps in a pregnant woman’s diet</a:t>
            </a:r>
          </a:p>
        </p:txBody>
      </p:sp>
      <p:sp>
        <p:nvSpPr>
          <p:cNvPr id="4" name="Slide Number Placeholder 3"/>
          <p:cNvSpPr>
            <a:spLocks noGrp="1"/>
          </p:cNvSpPr>
          <p:nvPr>
            <p:ph type="sldNum" sz="quarter" idx="12"/>
          </p:nvPr>
        </p:nvSpPr>
        <p:spPr/>
        <p:txBody>
          <a:bodyPr/>
          <a:lstStyle/>
          <a:p>
            <a:fld id="{7E963403-DE17-46B5-AD5A-3A1C9DD5E774}" type="slidenum">
              <a:rPr lang="en-US" smtClean="0"/>
              <a:t>10</a:t>
            </a:fld>
            <a:endParaRPr lang="en-US"/>
          </a:p>
        </p:txBody>
      </p:sp>
      <p:pic>
        <p:nvPicPr>
          <p:cNvPr id="5" name="Picture 4" descr="UNIMMAP formulation of MMS - M2"/>
          <p:cNvPicPr>
            <a:picLocks noChangeAspect="1"/>
          </p:cNvPicPr>
          <p:nvPr/>
        </p:nvPicPr>
        <p:blipFill>
          <a:blip r:embed="rId3"/>
          <a:stretch>
            <a:fillRect/>
          </a:stretch>
        </p:blipFill>
        <p:spPr>
          <a:xfrm>
            <a:off x="5738495" y="2077720"/>
            <a:ext cx="5421630" cy="4155440"/>
          </a:xfrm>
          <a:prstGeom prst="rect">
            <a:avLst/>
          </a:prstGeom>
        </p:spPr>
      </p:pic>
      <p:sp>
        <p:nvSpPr>
          <p:cNvPr id="8" name="Rectangles 7"/>
          <p:cNvSpPr/>
          <p:nvPr/>
        </p:nvSpPr>
        <p:spPr>
          <a:xfrm>
            <a:off x="-6350" y="-16510"/>
            <a:ext cx="12220575" cy="1097915"/>
          </a:xfrm>
          <a:prstGeom prst="rect">
            <a:avLst/>
          </a:prstGeom>
          <a:solidFill>
            <a:srgbClr val="F89832">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5784850" y="46355"/>
            <a:ext cx="607885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F89832"/>
                </a:solidFill>
                <a:latin typeface="Alright Sans" panose="00000400000000000000" charset="0"/>
                <a:ea typeface="Cambria" panose="02040503050406030204" pitchFamily="18" charset="0"/>
                <a:cs typeface="Alright Sans" panose="00000400000000000000" charset="0"/>
              </a:rPr>
              <a:t>MODULE 2: INTERVENTIONS TO IMPROVE MICRONUTRIENT NUTRITION IN PREGNANT WOMEN</a:t>
            </a:r>
            <a:br>
              <a:rPr lang="en-US" sz="1600" dirty="0">
                <a:solidFill>
                  <a:srgbClr val="FFC000"/>
                </a:solidFill>
                <a:latin typeface="Cambria" panose="02040503050406030204" pitchFamily="18" charset="0"/>
                <a:ea typeface="Cambria" panose="02040503050406030204" pitchFamily="18" charset="0"/>
              </a:rPr>
            </a:br>
            <a:endParaRPr lang="en-US" sz="1600" dirty="0">
              <a:solidFill>
                <a:srgbClr val="FFC000"/>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4"/>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17" name="Freeform 16"/>
          <p:cNvSpPr/>
          <p:nvPr/>
        </p:nvSpPr>
        <p:spPr>
          <a:xfrm flipH="1">
            <a:off x="7496568" y="647894"/>
            <a:ext cx="4717657" cy="986428"/>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30" h="1553">
                <a:moveTo>
                  <a:pt x="0" y="0"/>
                </a:moveTo>
                <a:lnTo>
                  <a:pt x="6581" y="15"/>
                </a:lnTo>
                <a:lnTo>
                  <a:pt x="6604" y="14"/>
                </a:lnTo>
                <a:cubicBezTo>
                  <a:pt x="7069" y="2"/>
                  <a:pt x="7440" y="428"/>
                  <a:pt x="7429" y="766"/>
                </a:cubicBezTo>
                <a:lnTo>
                  <a:pt x="7429" y="785"/>
                </a:lnTo>
                <a:lnTo>
                  <a:pt x="7429" y="805"/>
                </a:lnTo>
                <a:cubicBezTo>
                  <a:pt x="7444" y="1226"/>
                  <a:pt x="6975" y="1563"/>
                  <a:pt x="6602" y="1553"/>
                </a:cubicBezTo>
                <a:lnTo>
                  <a:pt x="6581" y="1553"/>
                </a:lnTo>
                <a:lnTo>
                  <a:pt x="0" y="1553"/>
                </a:lnTo>
                <a:lnTo>
                  <a:pt x="0" y="0"/>
                </a:lnTo>
                <a:close/>
              </a:path>
            </a:pathLst>
          </a:custGeom>
          <a:solidFill>
            <a:srgbClr val="F8983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9" name="Text Box 8"/>
          <p:cNvSpPr txBox="1"/>
          <p:nvPr/>
        </p:nvSpPr>
        <p:spPr>
          <a:xfrm>
            <a:off x="7769860" y="709930"/>
            <a:ext cx="4093845" cy="1156970"/>
          </a:xfrm>
          <a:prstGeom prst="rect">
            <a:avLst/>
          </a:prstGeom>
          <a:noFill/>
        </p:spPr>
        <p:txBody>
          <a:bodyPr wrap="square" rtlCol="0" anchor="t">
            <a:noAutofit/>
          </a:bodyPr>
          <a:lstStyle/>
          <a:p>
            <a:pPr algn="r">
              <a:lnSpc>
                <a:spcPct val="90000"/>
              </a:lnSpc>
              <a:spcBef>
                <a:spcPts val="0"/>
              </a:spcBef>
              <a:spcAft>
                <a:spcPts val="0"/>
              </a:spcAft>
            </a:pPr>
            <a:r>
              <a:rPr lang="en-US" sz="3000" b="1" dirty="0">
                <a:solidFill>
                  <a:schemeClr val="bg1"/>
                </a:solidFill>
                <a:effectLst/>
                <a:latin typeface="Alright Sans" panose="00000400000000000000" charset="0"/>
                <a:ea typeface="Cambria" panose="02040503050406030204" pitchFamily="18" charset="0"/>
                <a:cs typeface="Alright Sans" panose="00000400000000000000" charset="0"/>
                <a:sym typeface="+mn-ea"/>
              </a:rPr>
              <a:t>Why MMS is Critical </a:t>
            </a:r>
          </a:p>
          <a:p>
            <a:pPr algn="r">
              <a:lnSpc>
                <a:spcPct val="90000"/>
              </a:lnSpc>
              <a:spcBef>
                <a:spcPts val="0"/>
              </a:spcBef>
              <a:spcAft>
                <a:spcPts val="0"/>
              </a:spcAft>
            </a:pPr>
            <a:r>
              <a:rPr lang="en-US" sz="3000" b="1" dirty="0">
                <a:solidFill>
                  <a:schemeClr val="bg1"/>
                </a:solidFill>
                <a:effectLst/>
                <a:latin typeface="Alright Sans" panose="00000400000000000000" charset="0"/>
                <a:ea typeface="Cambria" panose="02040503050406030204" pitchFamily="18" charset="0"/>
                <a:cs typeface="Alright Sans" panose="00000400000000000000" charset="0"/>
                <a:sym typeface="+mn-ea"/>
              </a:rPr>
              <a:t>During Pregnancy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1020" y="2272665"/>
            <a:ext cx="6055360" cy="3557905"/>
          </a:xfrm>
        </p:spPr>
        <p:txBody>
          <a:bodyPr>
            <a:noAutofit/>
          </a:bodyPr>
          <a:lstStyle/>
          <a:p>
            <a:pPr algn="l">
              <a:lnSpc>
                <a:spcPct val="100000"/>
              </a:lnSpc>
              <a:spcBef>
                <a:spcPts val="0"/>
              </a:spcBef>
            </a:pPr>
            <a:r>
              <a:rPr lang="en-US" sz="2300" dirty="0">
                <a:solidFill>
                  <a:srgbClr val="000000"/>
                </a:solidFill>
                <a:effectLst/>
                <a:latin typeface="Alright Sans" panose="00000400000000000000" charset="0"/>
                <a:ea typeface="Cambria" panose="02040503050406030204" pitchFamily="18" charset="0"/>
                <a:cs typeface="Alright Sans" panose="00000400000000000000" charset="0"/>
              </a:rPr>
              <a:t>Reduces maternal </a:t>
            </a:r>
            <a:r>
              <a:rPr lang="en-US" sz="2300" dirty="0" err="1">
                <a:solidFill>
                  <a:srgbClr val="000000"/>
                </a:solidFill>
                <a:effectLst/>
                <a:latin typeface="Alright Sans" panose="00000400000000000000" charset="0"/>
                <a:ea typeface="Cambria" panose="02040503050406030204" pitchFamily="18" charset="0"/>
                <a:cs typeface="Alright Sans" panose="00000400000000000000" charset="0"/>
              </a:rPr>
              <a:t>anaemia</a:t>
            </a:r>
          </a:p>
          <a:p>
            <a:pPr algn="l">
              <a:lnSpc>
                <a:spcPct val="100000"/>
              </a:lnSpc>
              <a:spcBef>
                <a:spcPts val="0"/>
              </a:spcBef>
            </a:pPr>
            <a:endParaRPr lang="en-US" sz="2300" dirty="0">
              <a:solidFill>
                <a:srgbClr val="000000"/>
              </a:solidFill>
              <a:latin typeface="Alright Sans" panose="00000400000000000000" charset="0"/>
              <a:ea typeface="Cambria" panose="02040503050406030204" pitchFamily="18" charset="0"/>
              <a:cs typeface="Alright Sans" panose="00000400000000000000" charset="0"/>
            </a:endParaRPr>
          </a:p>
          <a:p>
            <a:pPr algn="l">
              <a:lnSpc>
                <a:spcPct val="100000"/>
              </a:lnSpc>
              <a:spcBef>
                <a:spcPts val="0"/>
              </a:spcBef>
            </a:pPr>
            <a:r>
              <a:rPr lang="en-US" sz="2300" dirty="0">
                <a:solidFill>
                  <a:srgbClr val="000000"/>
                </a:solidFill>
                <a:effectLst/>
                <a:latin typeface="Alright Sans" panose="00000400000000000000" charset="0"/>
                <a:ea typeface="Cambria" panose="02040503050406030204" pitchFamily="18" charset="0"/>
                <a:cs typeface="Alright Sans" panose="00000400000000000000" charset="0"/>
              </a:rPr>
              <a:t>Improves </a:t>
            </a:r>
            <a:r>
              <a:rPr lang="en-US" sz="2300" dirty="0" err="1">
                <a:solidFill>
                  <a:srgbClr val="000000"/>
                </a:solidFill>
                <a:effectLst/>
                <a:latin typeface="Alright Sans" panose="00000400000000000000" charset="0"/>
                <a:ea typeface="Cambria" panose="02040503050406030204" pitchFamily="18" charset="0"/>
                <a:cs typeface="Alright Sans" panose="00000400000000000000" charset="0"/>
              </a:rPr>
              <a:t>foetal</a:t>
            </a:r>
            <a:r>
              <a:rPr lang="en-US" sz="2300" dirty="0">
                <a:solidFill>
                  <a:srgbClr val="000000"/>
                </a:solidFill>
                <a:effectLst/>
                <a:latin typeface="Alright Sans" panose="00000400000000000000" charset="0"/>
                <a:ea typeface="Cambria" panose="02040503050406030204" pitchFamily="18" charset="0"/>
                <a:cs typeface="Alright Sans" panose="00000400000000000000" charset="0"/>
              </a:rPr>
              <a:t> growth, reducing the risk of low birth weight and preterm birth</a:t>
            </a:r>
          </a:p>
          <a:p>
            <a:pPr algn="l">
              <a:lnSpc>
                <a:spcPct val="100000"/>
              </a:lnSpc>
              <a:spcBef>
                <a:spcPts val="0"/>
              </a:spcBef>
            </a:pPr>
            <a:endParaRPr lang="en-US" sz="2300" dirty="0">
              <a:latin typeface="Alright Sans" panose="00000400000000000000" charset="0"/>
              <a:ea typeface="Cambria" panose="02040503050406030204" pitchFamily="18" charset="0"/>
              <a:cs typeface="Alright Sans" panose="00000400000000000000" charset="0"/>
            </a:endParaRPr>
          </a:p>
          <a:p>
            <a:pPr algn="l">
              <a:lnSpc>
                <a:spcPct val="100000"/>
              </a:lnSpc>
              <a:spcBef>
                <a:spcPts val="0"/>
              </a:spcBef>
            </a:pPr>
            <a:r>
              <a:rPr lang="en-US" sz="2300" dirty="0">
                <a:solidFill>
                  <a:srgbClr val="000000"/>
                </a:solidFill>
                <a:effectLst/>
                <a:latin typeface="Alright Sans" panose="00000400000000000000" charset="0"/>
                <a:ea typeface="Cambria" panose="02040503050406030204" pitchFamily="18" charset="0"/>
                <a:cs typeface="Alright Sans" panose="00000400000000000000" charset="0"/>
              </a:rPr>
              <a:t>Provides all essential nutrients, including iron, folic acid, vitamins A, C, and zinc, which are often lacking in the diets of pregnant women</a:t>
            </a:r>
            <a:endParaRPr lang="en-US" sz="2300" dirty="0">
              <a:effectLst/>
              <a:latin typeface="Alright Sans" panose="00000400000000000000" charset="0"/>
              <a:ea typeface="Cambria" panose="02040503050406030204" pitchFamily="18" charset="0"/>
              <a:cs typeface="Alright Sans" panose="00000400000000000000" charset="0"/>
            </a:endParaRPr>
          </a:p>
          <a:p>
            <a:pPr algn="l">
              <a:lnSpc>
                <a:spcPct val="100000"/>
              </a:lnSpc>
            </a:pPr>
            <a:endParaRPr lang="en-US" sz="2300" dirty="0">
              <a:latin typeface="Alright Sans" panose="00000400000000000000" charset="0"/>
              <a:ea typeface="Cambria" panose="02040503050406030204" pitchFamily="18" charset="0"/>
              <a:cs typeface="Alright Sans" panose="00000400000000000000" charset="0"/>
            </a:endParaRPr>
          </a:p>
        </p:txBody>
      </p:sp>
      <p:sp>
        <p:nvSpPr>
          <p:cNvPr id="4" name="Slide Number Placeholder 3"/>
          <p:cNvSpPr>
            <a:spLocks noGrp="1"/>
          </p:cNvSpPr>
          <p:nvPr>
            <p:ph type="sldNum" sz="quarter" idx="12"/>
          </p:nvPr>
        </p:nvSpPr>
        <p:spPr/>
        <p:txBody>
          <a:bodyPr/>
          <a:lstStyle/>
          <a:p>
            <a:fld id="{7E963403-DE17-46B5-AD5A-3A1C9DD5E774}" type="slidenum">
              <a:rPr lang="en-US" smtClean="0"/>
              <a:t>11</a:t>
            </a:fld>
            <a:endParaRPr lang="en-US"/>
          </a:p>
        </p:txBody>
      </p:sp>
      <p:pic>
        <p:nvPicPr>
          <p:cNvPr id="5" name="Picture 4" descr="Why MMS is Critical During Pregnancy - M2"/>
          <p:cNvPicPr>
            <a:picLocks noChangeAspect="1"/>
          </p:cNvPicPr>
          <p:nvPr/>
        </p:nvPicPr>
        <p:blipFill>
          <a:blip r:embed="rId3"/>
          <a:stretch>
            <a:fillRect/>
          </a:stretch>
        </p:blipFill>
        <p:spPr>
          <a:xfrm>
            <a:off x="1073150" y="1461135"/>
            <a:ext cx="2378075" cy="5393055"/>
          </a:xfrm>
          <a:prstGeom prst="rect">
            <a:avLst/>
          </a:prstGeom>
        </p:spPr>
      </p:pic>
      <p:sp>
        <p:nvSpPr>
          <p:cNvPr id="6" name="Rectangles 5"/>
          <p:cNvSpPr/>
          <p:nvPr/>
        </p:nvSpPr>
        <p:spPr>
          <a:xfrm>
            <a:off x="-6350" y="-16510"/>
            <a:ext cx="12220575" cy="1097915"/>
          </a:xfrm>
          <a:prstGeom prst="rect">
            <a:avLst/>
          </a:prstGeom>
          <a:solidFill>
            <a:srgbClr val="F89832">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8" name="Title 2"/>
          <p:cNvSpPr>
            <a:spLocks noGrp="1"/>
          </p:cNvSpPr>
          <p:nvPr/>
        </p:nvSpPr>
        <p:spPr>
          <a:xfrm>
            <a:off x="5784850" y="46355"/>
            <a:ext cx="607885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F89832"/>
                </a:solidFill>
                <a:latin typeface="Alright Sans" panose="00000400000000000000" charset="0"/>
                <a:ea typeface="Cambria" panose="02040503050406030204" pitchFamily="18" charset="0"/>
                <a:cs typeface="Alright Sans" panose="00000400000000000000" charset="0"/>
              </a:rPr>
              <a:t>MODULE 2: INTERVENTIONS TO IMPROVE MICRONUTRIENT NUTRITION IN PREGNANT WOMEN</a:t>
            </a:r>
            <a:br>
              <a:rPr lang="en-US" sz="1600" dirty="0">
                <a:solidFill>
                  <a:srgbClr val="FFC000"/>
                </a:solidFill>
                <a:latin typeface="Cambria" panose="02040503050406030204" pitchFamily="18" charset="0"/>
                <a:ea typeface="Cambria" panose="02040503050406030204" pitchFamily="18" charset="0"/>
              </a:rPr>
            </a:br>
            <a:endParaRPr lang="en-US" sz="1600" dirty="0">
              <a:solidFill>
                <a:srgbClr val="FFC000"/>
              </a:solidFill>
              <a:latin typeface="Cambria" panose="02040503050406030204" pitchFamily="18" charset="0"/>
              <a:ea typeface="Cambria" panose="02040503050406030204" pitchFamily="18" charset="0"/>
            </a:endParaRPr>
          </a:p>
        </p:txBody>
      </p:sp>
      <p:grpSp>
        <p:nvGrpSpPr>
          <p:cNvPr id="10" name="Group 9"/>
          <p:cNvGrpSpPr/>
          <p:nvPr/>
        </p:nvGrpSpPr>
        <p:grpSpPr>
          <a:xfrm>
            <a:off x="183515" y="191135"/>
            <a:ext cx="3912235" cy="720090"/>
            <a:chOff x="266" y="301"/>
            <a:chExt cx="6161" cy="1134"/>
          </a:xfrm>
        </p:grpSpPr>
        <p:sp>
          <p:nvSpPr>
            <p:cNvPr id="9" name="Text Box 8"/>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4"/>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13" name="Freeform 12"/>
          <p:cNvSpPr/>
          <p:nvPr/>
        </p:nvSpPr>
        <p:spPr>
          <a:xfrm flipH="1">
            <a:off x="6333317" y="644525"/>
            <a:ext cx="5880908" cy="816740"/>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61" h="1286">
                <a:moveTo>
                  <a:pt x="2274" y="0"/>
                </a:moveTo>
                <a:lnTo>
                  <a:pt x="8599" y="15"/>
                </a:lnTo>
                <a:lnTo>
                  <a:pt x="8617" y="15"/>
                </a:lnTo>
                <a:cubicBezTo>
                  <a:pt x="8980" y="4"/>
                  <a:pt x="9270" y="356"/>
                  <a:pt x="9261" y="636"/>
                </a:cubicBezTo>
                <a:lnTo>
                  <a:pt x="9261" y="651"/>
                </a:lnTo>
                <a:lnTo>
                  <a:pt x="9261" y="668"/>
                </a:lnTo>
                <a:cubicBezTo>
                  <a:pt x="9272" y="1016"/>
                  <a:pt x="8906" y="1295"/>
                  <a:pt x="8615" y="1286"/>
                </a:cubicBezTo>
                <a:lnTo>
                  <a:pt x="8599" y="1286"/>
                </a:lnTo>
                <a:lnTo>
                  <a:pt x="6355" y="1286"/>
                </a:lnTo>
                <a:lnTo>
                  <a:pt x="6341" y="1286"/>
                </a:lnTo>
                <a:lnTo>
                  <a:pt x="6325" y="1286"/>
                </a:lnTo>
                <a:lnTo>
                  <a:pt x="0" y="1286"/>
                </a:lnTo>
                <a:lnTo>
                  <a:pt x="0" y="0"/>
                </a:lnTo>
                <a:lnTo>
                  <a:pt x="2274" y="5"/>
                </a:lnTo>
                <a:lnTo>
                  <a:pt x="2274" y="0"/>
                </a:lnTo>
                <a:close/>
              </a:path>
            </a:pathLst>
          </a:custGeom>
          <a:solidFill>
            <a:srgbClr val="F8983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12" name="Text Box 11"/>
          <p:cNvSpPr txBox="1"/>
          <p:nvPr/>
        </p:nvSpPr>
        <p:spPr>
          <a:xfrm>
            <a:off x="6495415" y="761365"/>
            <a:ext cx="5412105" cy="799465"/>
          </a:xfrm>
          <a:prstGeom prst="rect">
            <a:avLst/>
          </a:prstGeom>
          <a:noFill/>
        </p:spPr>
        <p:txBody>
          <a:bodyPr wrap="square" rtlCol="0" anchor="t">
            <a:noAutofit/>
          </a:bodyPr>
          <a:lstStyle/>
          <a:p>
            <a:pPr algn="r"/>
            <a:r>
              <a:rPr lang="en-US" sz="3000" b="1" kern="1800" dirty="0">
                <a:solidFill>
                  <a:schemeClr val="bg1"/>
                </a:solidFill>
                <a:effectLst/>
                <a:latin typeface="Alright Sans" panose="00000400000000000000" charset="0"/>
                <a:ea typeface="Cambria" panose="02040503050406030204" pitchFamily="18" charset="0"/>
                <a:cs typeface="Alright Sans" panose="00000400000000000000" charset="0"/>
                <a:sym typeface="+mn-ea"/>
              </a:rPr>
              <a:t>Additional </a:t>
            </a:r>
            <a:r>
              <a:rPr lang="en-US" sz="3000" b="1" kern="1800" dirty="0">
                <a:solidFill>
                  <a:schemeClr val="bg1"/>
                </a:solidFill>
                <a:latin typeface="Alright Sans" panose="00000400000000000000" charset="0"/>
                <a:ea typeface="Cambria" panose="02040503050406030204" pitchFamily="18" charset="0"/>
                <a:cs typeface="Alright Sans" panose="00000400000000000000" charset="0"/>
                <a:sym typeface="+mn-ea"/>
              </a:rPr>
              <a:t>Benefits of </a:t>
            </a:r>
            <a:r>
              <a:rPr lang="en-US" sz="3000" b="1" dirty="0">
                <a:solidFill>
                  <a:schemeClr val="bg1"/>
                </a:solidFill>
                <a:effectLst/>
                <a:latin typeface="Alright Sans" panose="00000400000000000000" charset="0"/>
                <a:ea typeface="Cambria" panose="02040503050406030204" pitchFamily="18" charset="0"/>
                <a:cs typeface="Alright Sans" panose="00000400000000000000" charset="0"/>
                <a:sym typeface="+mn-ea"/>
              </a:rPr>
              <a:t>MMS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1005"/>
            <a:ext cx="6136005" cy="4518660"/>
          </a:xfrm>
        </p:spPr>
        <p:txBody>
          <a:bodyPr>
            <a:noAutofit/>
          </a:bodyPr>
          <a:lstStyle/>
          <a:p>
            <a:pPr algn="l">
              <a:lnSpc>
                <a:spcPct val="100000"/>
              </a:lnSpc>
              <a:spcBef>
                <a:spcPts val="0"/>
              </a:spcBef>
            </a:pPr>
            <a:r>
              <a:rPr lang="en-US" sz="2100" b="1" dirty="0">
                <a:solidFill>
                  <a:srgbClr val="000000"/>
                </a:solidFill>
                <a:effectLst/>
                <a:latin typeface="Alright Sans" panose="00000400000000000000" charset="0"/>
                <a:ea typeface="Cambria" panose="02040503050406030204" pitchFamily="18" charset="0"/>
                <a:cs typeface="Alright Sans" panose="00000400000000000000" charset="0"/>
              </a:rPr>
              <a:t>Importance</a:t>
            </a:r>
            <a:r>
              <a:rPr lang="en-US" sz="2100" dirty="0">
                <a:solidFill>
                  <a:srgbClr val="000000"/>
                </a:solidFill>
                <a:effectLst/>
                <a:latin typeface="Alright Sans" panose="00000400000000000000" charset="0"/>
                <a:ea typeface="Cambria" panose="02040503050406030204" pitchFamily="18" charset="0"/>
                <a:cs typeface="Alright Sans" panose="00000400000000000000" charset="0"/>
              </a:rPr>
              <a:t>: Explain that MMS or IFAS supports the health of both mother and baby by providing essential vitamins and minerals</a:t>
            </a:r>
          </a:p>
          <a:p>
            <a:pPr algn="l">
              <a:lnSpc>
                <a:spcPct val="100000"/>
              </a:lnSpc>
              <a:spcBef>
                <a:spcPts val="0"/>
              </a:spcBef>
            </a:pPr>
            <a:endParaRPr lang="en-US" sz="2100" dirty="0">
              <a:solidFill>
                <a:srgbClr val="000000"/>
              </a:solidFill>
              <a:effectLst/>
              <a:latin typeface="Alright Sans" panose="00000400000000000000" charset="0"/>
              <a:ea typeface="Cambria" panose="02040503050406030204" pitchFamily="18" charset="0"/>
              <a:cs typeface="Alright Sans" panose="00000400000000000000" charset="0"/>
            </a:endParaRPr>
          </a:p>
          <a:p>
            <a:pPr algn="l">
              <a:lnSpc>
                <a:spcPct val="100000"/>
              </a:lnSpc>
              <a:spcBef>
                <a:spcPts val="0"/>
              </a:spcBef>
            </a:pPr>
            <a:r>
              <a:rPr lang="en-US" sz="2100" b="1" dirty="0">
                <a:solidFill>
                  <a:srgbClr val="000000"/>
                </a:solidFill>
                <a:effectLst/>
                <a:latin typeface="Alright Sans" panose="00000400000000000000" charset="0"/>
                <a:ea typeface="Cambria" panose="02040503050406030204" pitchFamily="18" charset="0"/>
                <a:cs typeface="Alright Sans" panose="00000400000000000000" charset="0"/>
              </a:rPr>
              <a:t>Dosage:</a:t>
            </a:r>
            <a:r>
              <a:rPr lang="en-US" sz="2100" dirty="0">
                <a:solidFill>
                  <a:srgbClr val="000000"/>
                </a:solidFill>
                <a:effectLst/>
                <a:latin typeface="Alright Sans" panose="00000400000000000000" charset="0"/>
                <a:ea typeface="Cambria" panose="02040503050406030204" pitchFamily="18" charset="0"/>
                <a:cs typeface="Alright Sans" panose="00000400000000000000" charset="0"/>
              </a:rPr>
              <a:t> Take one MMS tablet daily, even if feeling healthy</a:t>
            </a:r>
          </a:p>
          <a:p>
            <a:pPr algn="l">
              <a:lnSpc>
                <a:spcPct val="100000"/>
              </a:lnSpc>
              <a:spcBef>
                <a:spcPts val="0"/>
              </a:spcBef>
            </a:pPr>
            <a:endParaRPr lang="en-US" sz="2100" dirty="0">
              <a:latin typeface="Alright Sans" panose="00000400000000000000" charset="0"/>
              <a:ea typeface="Cambria" panose="02040503050406030204" pitchFamily="18" charset="0"/>
              <a:cs typeface="Alright Sans" panose="00000400000000000000" charset="0"/>
            </a:endParaRPr>
          </a:p>
          <a:p>
            <a:pPr algn="l">
              <a:lnSpc>
                <a:spcPct val="100000"/>
              </a:lnSpc>
              <a:spcBef>
                <a:spcPts val="0"/>
              </a:spcBef>
            </a:pPr>
            <a:r>
              <a:rPr lang="en-US" sz="2100" b="1" dirty="0">
                <a:solidFill>
                  <a:srgbClr val="000000"/>
                </a:solidFill>
                <a:effectLst/>
                <a:latin typeface="Alright Sans" panose="00000400000000000000" charset="0"/>
                <a:ea typeface="Cambria" panose="02040503050406030204" pitchFamily="18" charset="0"/>
                <a:cs typeface="Alright Sans" panose="00000400000000000000" charset="0"/>
              </a:rPr>
              <a:t>Side Effects: </a:t>
            </a:r>
            <a:r>
              <a:rPr lang="en-US" sz="2100" dirty="0">
                <a:solidFill>
                  <a:srgbClr val="000000"/>
                </a:solidFill>
                <a:effectLst/>
                <a:latin typeface="Alright Sans" panose="00000400000000000000" charset="0"/>
                <a:ea typeface="Cambria" panose="02040503050406030204" pitchFamily="18" charset="0"/>
                <a:cs typeface="Alright Sans" panose="00000400000000000000" charset="0"/>
              </a:rPr>
              <a:t>Address common side effects (e.g., nausea) by suggesting to take the supplement with food or at night</a:t>
            </a:r>
          </a:p>
          <a:p>
            <a:pPr algn="l">
              <a:lnSpc>
                <a:spcPct val="100000"/>
              </a:lnSpc>
              <a:spcBef>
                <a:spcPts val="0"/>
              </a:spcBef>
            </a:pPr>
            <a:endParaRPr lang="en-US" sz="2100" dirty="0">
              <a:latin typeface="Alright Sans" panose="00000400000000000000" charset="0"/>
              <a:ea typeface="Cambria" panose="02040503050406030204" pitchFamily="18" charset="0"/>
              <a:cs typeface="Alright Sans" panose="00000400000000000000" charset="0"/>
            </a:endParaRPr>
          </a:p>
          <a:p>
            <a:pPr algn="l">
              <a:lnSpc>
                <a:spcPct val="100000"/>
              </a:lnSpc>
              <a:spcBef>
                <a:spcPts val="0"/>
              </a:spcBef>
            </a:pPr>
            <a:r>
              <a:rPr lang="en-US" sz="2100" b="1" dirty="0">
                <a:solidFill>
                  <a:srgbClr val="000000"/>
                </a:solidFill>
                <a:effectLst/>
                <a:latin typeface="Alright Sans" panose="00000400000000000000" charset="0"/>
                <a:ea typeface="Cambria" panose="02040503050406030204" pitchFamily="18" charset="0"/>
                <a:cs typeface="Alright Sans" panose="00000400000000000000" charset="0"/>
              </a:rPr>
              <a:t>Food and Supplement Interaction: </a:t>
            </a:r>
            <a:r>
              <a:rPr lang="en-US" sz="2100" dirty="0">
                <a:solidFill>
                  <a:srgbClr val="000000"/>
                </a:solidFill>
                <a:effectLst/>
                <a:latin typeface="Alright Sans" panose="00000400000000000000" charset="0"/>
                <a:ea typeface="Cambria" panose="02040503050406030204" pitchFamily="18" charset="0"/>
                <a:cs typeface="Alright Sans" panose="00000400000000000000" charset="0"/>
              </a:rPr>
              <a:t>MMS should </a:t>
            </a:r>
            <a:r>
              <a:rPr lang="en-GB" sz="2100" dirty="0">
                <a:solidFill>
                  <a:srgbClr val="000000"/>
                </a:solidFill>
                <a:effectLst/>
                <a:latin typeface="Alright Sans" panose="00000400000000000000" charset="0"/>
                <a:ea typeface="Cambria" panose="02040503050406030204" pitchFamily="18" charset="0"/>
                <a:cs typeface="Alright Sans" panose="00000400000000000000" charset="0"/>
              </a:rPr>
              <a:t>only be taken with water </a:t>
            </a:r>
            <a:r>
              <a:rPr lang="en-US" sz="2100" dirty="0">
                <a:solidFill>
                  <a:srgbClr val="000000"/>
                </a:solidFill>
                <a:effectLst/>
                <a:latin typeface="Alright Sans" panose="00000400000000000000" charset="0"/>
                <a:ea typeface="Cambria" panose="02040503050406030204" pitchFamily="18" charset="0"/>
                <a:cs typeface="Alright Sans" panose="00000400000000000000" charset="0"/>
              </a:rPr>
              <a:t>to avoid reducing iron absorption</a:t>
            </a:r>
            <a:endParaRPr lang="en-US" sz="2100" dirty="0">
              <a:effectLst/>
              <a:latin typeface="Alright Sans" panose="00000400000000000000" charset="0"/>
              <a:ea typeface="Cambria" panose="02040503050406030204" pitchFamily="18" charset="0"/>
              <a:cs typeface="Alright Sans" panose="00000400000000000000" charset="0"/>
            </a:endParaRPr>
          </a:p>
          <a:p>
            <a:pPr marL="0" indent="0" algn="l">
              <a:lnSpc>
                <a:spcPct val="200000"/>
              </a:lnSpc>
              <a:spcBef>
                <a:spcPts val="0"/>
              </a:spcBef>
              <a:buNone/>
            </a:pPr>
            <a:endParaRPr lang="en-US" sz="2100" dirty="0">
              <a:latin typeface="Alright Sans" panose="00000400000000000000" charset="0"/>
              <a:ea typeface="Cambria" panose="02040503050406030204" pitchFamily="18" charset="0"/>
              <a:cs typeface="Alright Sans" panose="00000400000000000000" charset="0"/>
            </a:endParaRPr>
          </a:p>
        </p:txBody>
      </p:sp>
      <p:pic>
        <p:nvPicPr>
          <p:cNvPr id="5" name="Picture 4" descr="COUNSELLING WITH WOMAN ONLY"/>
          <p:cNvPicPr>
            <a:picLocks noChangeAspect="1"/>
          </p:cNvPicPr>
          <p:nvPr/>
        </p:nvPicPr>
        <p:blipFill>
          <a:blip r:embed="rId3"/>
          <a:stretch>
            <a:fillRect/>
          </a:stretch>
        </p:blipFill>
        <p:spPr>
          <a:xfrm>
            <a:off x="7286625" y="1992630"/>
            <a:ext cx="4144645" cy="3644265"/>
          </a:xfrm>
          <a:prstGeom prst="rect">
            <a:avLst/>
          </a:prstGeom>
        </p:spPr>
      </p:pic>
      <p:sp>
        <p:nvSpPr>
          <p:cNvPr id="6" name="Rectangles 5"/>
          <p:cNvSpPr/>
          <p:nvPr/>
        </p:nvSpPr>
        <p:spPr>
          <a:xfrm>
            <a:off x="-6350" y="-16510"/>
            <a:ext cx="12220575" cy="1097915"/>
          </a:xfrm>
          <a:prstGeom prst="rect">
            <a:avLst/>
          </a:prstGeom>
          <a:solidFill>
            <a:srgbClr val="F89832">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7" name="Freeform 6"/>
          <p:cNvSpPr/>
          <p:nvPr/>
        </p:nvSpPr>
        <p:spPr>
          <a:xfrm flipH="1">
            <a:off x="7777480" y="644525"/>
            <a:ext cx="4436745" cy="816610"/>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0" h="1286">
                <a:moveTo>
                  <a:pt x="0" y="0"/>
                </a:moveTo>
                <a:lnTo>
                  <a:pt x="6165" y="15"/>
                </a:lnTo>
                <a:cubicBezTo>
                  <a:pt x="6527" y="4"/>
                  <a:pt x="6819" y="331"/>
                  <a:pt x="6810" y="651"/>
                </a:cubicBezTo>
                <a:cubicBezTo>
                  <a:pt x="6821" y="1007"/>
                  <a:pt x="6489" y="1295"/>
                  <a:pt x="6165" y="1286"/>
                </a:cubicBezTo>
                <a:lnTo>
                  <a:pt x="0" y="1286"/>
                </a:lnTo>
                <a:lnTo>
                  <a:pt x="0" y="0"/>
                </a:lnTo>
                <a:close/>
              </a:path>
            </a:pathLst>
          </a:custGeom>
          <a:solidFill>
            <a:srgbClr val="F8983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8" name="Title 2"/>
          <p:cNvSpPr>
            <a:spLocks noGrp="1"/>
          </p:cNvSpPr>
          <p:nvPr/>
        </p:nvSpPr>
        <p:spPr>
          <a:xfrm>
            <a:off x="5784850" y="46355"/>
            <a:ext cx="607885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F89832"/>
                </a:solidFill>
                <a:latin typeface="Alright Sans" panose="00000400000000000000" charset="0"/>
                <a:ea typeface="Cambria" panose="02040503050406030204" pitchFamily="18" charset="0"/>
                <a:cs typeface="Alright Sans" panose="00000400000000000000" charset="0"/>
              </a:rPr>
              <a:t>MODULE 2: INTERVENTIONS TO IMPROVE MICRONUTRIENT NUTRITION IN PREGNANT WOMEN</a:t>
            </a:r>
            <a:br>
              <a:rPr lang="en-US" sz="1600" dirty="0">
                <a:solidFill>
                  <a:srgbClr val="FFC000"/>
                </a:solidFill>
                <a:latin typeface="Cambria" panose="02040503050406030204" pitchFamily="18" charset="0"/>
                <a:ea typeface="Cambria" panose="02040503050406030204" pitchFamily="18" charset="0"/>
              </a:rPr>
            </a:br>
            <a:endParaRPr lang="en-US" sz="1600" dirty="0">
              <a:solidFill>
                <a:srgbClr val="FFC000"/>
              </a:solidFill>
              <a:latin typeface="Cambria" panose="02040503050406030204" pitchFamily="18" charset="0"/>
              <a:ea typeface="Cambria" panose="02040503050406030204" pitchFamily="18" charset="0"/>
            </a:endParaRPr>
          </a:p>
        </p:txBody>
      </p:sp>
      <p:grpSp>
        <p:nvGrpSpPr>
          <p:cNvPr id="10" name="Group 9"/>
          <p:cNvGrpSpPr/>
          <p:nvPr/>
        </p:nvGrpSpPr>
        <p:grpSpPr>
          <a:xfrm>
            <a:off x="183515" y="191135"/>
            <a:ext cx="3912235" cy="720090"/>
            <a:chOff x="266" y="301"/>
            <a:chExt cx="6161" cy="1134"/>
          </a:xfrm>
        </p:grpSpPr>
        <p:sp>
          <p:nvSpPr>
            <p:cNvPr id="9" name="Text Box 8"/>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4"/>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11" name="Title 1"/>
          <p:cNvSpPr>
            <a:spLocks noGrp="1"/>
          </p:cNvSpPr>
          <p:nvPr/>
        </p:nvSpPr>
        <p:spPr>
          <a:xfrm>
            <a:off x="8009255" y="681990"/>
            <a:ext cx="3886200" cy="721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Alright Sans" panose="00000400000000000000" charset="0"/>
                <a:ea typeface="Cambria" panose="02040503050406030204" pitchFamily="18" charset="0"/>
                <a:cs typeface="Alright Sans" panose="00000400000000000000" charset="0"/>
              </a:rPr>
              <a:t>Counselling on MMS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3790" y="2336800"/>
            <a:ext cx="6009005" cy="2776855"/>
          </a:xfrm>
        </p:spPr>
        <p:txBody>
          <a:bodyPr>
            <a:noAutofit/>
          </a:bodyPr>
          <a:lstStyle/>
          <a:p>
            <a:pPr marL="0" marR="0" indent="0" algn="l">
              <a:lnSpc>
                <a:spcPct val="100000"/>
              </a:lnSpc>
              <a:spcBef>
                <a:spcPts val="0"/>
              </a:spcBef>
              <a:spcAft>
                <a:spcPts val="0"/>
              </a:spcAft>
              <a:buNone/>
            </a:pPr>
            <a:r>
              <a:rPr lang="en-US" sz="2300" b="1" dirty="0">
                <a:solidFill>
                  <a:srgbClr val="000000"/>
                </a:solidFill>
                <a:effectLst/>
                <a:latin typeface="Alright Sans" panose="00000400000000000000" charset="0"/>
                <a:ea typeface="Cambria" panose="02040503050406030204" pitchFamily="18" charset="0"/>
                <a:cs typeface="Alright Sans" panose="00000400000000000000" charset="0"/>
              </a:rPr>
              <a:t>A pregnant woman says she feels nauseous after taking supplements</a:t>
            </a:r>
          </a:p>
          <a:p>
            <a:pPr marL="0" marR="0" indent="0" algn="l">
              <a:lnSpc>
                <a:spcPct val="100000"/>
              </a:lnSpc>
              <a:spcBef>
                <a:spcPts val="0"/>
              </a:spcBef>
              <a:spcAft>
                <a:spcPts val="0"/>
              </a:spcAft>
              <a:buNone/>
            </a:pPr>
            <a:endParaRPr lang="en-US" sz="2300" dirty="0">
              <a:latin typeface="Alright Sans" panose="00000400000000000000" charset="0"/>
              <a:ea typeface="Cambria" panose="02040503050406030204" pitchFamily="18" charset="0"/>
              <a:cs typeface="Alright Sans" panose="00000400000000000000" charset="0"/>
            </a:endParaRPr>
          </a:p>
          <a:p>
            <a:pPr algn="l">
              <a:lnSpc>
                <a:spcPct val="100000"/>
              </a:lnSpc>
              <a:spcBef>
                <a:spcPts val="0"/>
              </a:spcBef>
            </a:pPr>
            <a:r>
              <a:rPr lang="en-US" sz="2300" b="1" dirty="0">
                <a:solidFill>
                  <a:srgbClr val="000000"/>
                </a:solidFill>
                <a:effectLst/>
                <a:latin typeface="Alright Sans" panose="00000400000000000000" charset="0"/>
                <a:ea typeface="Cambria" panose="02040503050406030204" pitchFamily="18" charset="0"/>
                <a:cs typeface="Alright Sans" panose="00000400000000000000" charset="0"/>
              </a:rPr>
              <a:t>Health Worker’s Response: </a:t>
            </a:r>
            <a:r>
              <a:rPr lang="en-US" sz="2300" dirty="0">
                <a:effectLst/>
                <a:latin typeface="Alright Sans" panose="00000400000000000000" charset="0"/>
                <a:ea typeface="Cambria" panose="02040503050406030204" pitchFamily="18" charset="0"/>
                <a:cs typeface="Alright Sans" panose="00000400000000000000" charset="0"/>
              </a:rPr>
              <a:t>Suggest that she take the </a:t>
            </a:r>
            <a:r>
              <a:rPr lang="en-US" sz="2300" dirty="0">
                <a:solidFill>
                  <a:srgbClr val="000000"/>
                </a:solidFill>
                <a:effectLst/>
                <a:latin typeface="Alright Sans" panose="00000400000000000000" charset="0"/>
                <a:ea typeface="Cambria" panose="02040503050406030204" pitchFamily="18" charset="0"/>
                <a:cs typeface="Alright Sans" panose="00000400000000000000" charset="0"/>
              </a:rPr>
              <a:t>supplement after her evening meal and  </a:t>
            </a:r>
            <a:r>
              <a:rPr lang="en-US" sz="2300" i="1" dirty="0">
                <a:effectLst/>
                <a:latin typeface="Alright Sans" panose="00000400000000000000" charset="0"/>
                <a:ea typeface="Cambria" panose="02040503050406030204" pitchFamily="18" charset="0"/>
                <a:cs typeface="Alright Sans" panose="00000400000000000000" charset="0"/>
              </a:rPr>
              <a:t>assure her </a:t>
            </a:r>
            <a:r>
              <a:rPr lang="en-US" sz="2300" dirty="0">
                <a:solidFill>
                  <a:srgbClr val="000000"/>
                </a:solidFill>
                <a:effectLst/>
                <a:latin typeface="Alright Sans" panose="00000400000000000000" charset="0"/>
                <a:ea typeface="Cambria" panose="02040503050406030204" pitchFamily="18" charset="0"/>
                <a:cs typeface="Alright Sans" panose="00000400000000000000" charset="0"/>
              </a:rPr>
              <a:t>that mild side effects usually go away</a:t>
            </a:r>
            <a:endParaRPr lang="en-US" sz="2300" dirty="0">
              <a:effectLst/>
              <a:latin typeface="Alright Sans" panose="00000400000000000000" charset="0"/>
              <a:ea typeface="Cambria" panose="02040503050406030204" pitchFamily="18" charset="0"/>
              <a:cs typeface="Alright Sans" panose="00000400000000000000" charset="0"/>
            </a:endParaRPr>
          </a:p>
          <a:p>
            <a:pPr marL="0" indent="0" algn="l">
              <a:lnSpc>
                <a:spcPct val="300000"/>
              </a:lnSpc>
              <a:spcBef>
                <a:spcPts val="0"/>
              </a:spcBef>
              <a:buNone/>
            </a:pPr>
            <a:endParaRPr lang="en-US" sz="2300" dirty="0">
              <a:latin typeface="Alright Sans" panose="00000400000000000000" charset="0"/>
              <a:ea typeface="Cambria" panose="02040503050406030204" pitchFamily="18" charset="0"/>
              <a:cs typeface="Alright Sans" panose="00000400000000000000" charset="0"/>
            </a:endParaRPr>
          </a:p>
        </p:txBody>
      </p:sp>
      <p:pic>
        <p:nvPicPr>
          <p:cNvPr id="5" name="Picture 4" descr="M2 - Key Takeaways for Health Workers"/>
          <p:cNvPicPr>
            <a:picLocks noChangeAspect="1"/>
          </p:cNvPicPr>
          <p:nvPr/>
        </p:nvPicPr>
        <p:blipFill>
          <a:blip r:embed="rId3"/>
          <a:stretch>
            <a:fillRect/>
          </a:stretch>
        </p:blipFill>
        <p:spPr>
          <a:xfrm>
            <a:off x="7176135" y="2314575"/>
            <a:ext cx="3900805" cy="2799080"/>
          </a:xfrm>
          <a:prstGeom prst="rect">
            <a:avLst/>
          </a:prstGeom>
        </p:spPr>
      </p:pic>
      <p:sp>
        <p:nvSpPr>
          <p:cNvPr id="6" name="Rectangles 5"/>
          <p:cNvSpPr/>
          <p:nvPr/>
        </p:nvSpPr>
        <p:spPr>
          <a:xfrm>
            <a:off x="-6350" y="-16510"/>
            <a:ext cx="12220575" cy="1097915"/>
          </a:xfrm>
          <a:prstGeom prst="rect">
            <a:avLst/>
          </a:prstGeom>
          <a:solidFill>
            <a:srgbClr val="F89832">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7" name="Freeform 6"/>
          <p:cNvSpPr/>
          <p:nvPr/>
        </p:nvSpPr>
        <p:spPr>
          <a:xfrm flipH="1">
            <a:off x="9438467" y="648464"/>
            <a:ext cx="2775758" cy="812801"/>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1" h="1280">
                <a:moveTo>
                  <a:pt x="0" y="0"/>
                </a:moveTo>
                <a:lnTo>
                  <a:pt x="3709" y="9"/>
                </a:lnTo>
                <a:lnTo>
                  <a:pt x="3727" y="9"/>
                </a:lnTo>
                <a:cubicBezTo>
                  <a:pt x="4090" y="-2"/>
                  <a:pt x="4380" y="350"/>
                  <a:pt x="4371" y="630"/>
                </a:cubicBezTo>
                <a:lnTo>
                  <a:pt x="4371" y="645"/>
                </a:lnTo>
                <a:lnTo>
                  <a:pt x="4371" y="662"/>
                </a:lnTo>
                <a:cubicBezTo>
                  <a:pt x="4382" y="1010"/>
                  <a:pt x="4016" y="1288"/>
                  <a:pt x="3725" y="1280"/>
                </a:cubicBezTo>
                <a:lnTo>
                  <a:pt x="3709" y="1280"/>
                </a:lnTo>
                <a:lnTo>
                  <a:pt x="0" y="1280"/>
                </a:lnTo>
                <a:lnTo>
                  <a:pt x="0" y="0"/>
                </a:lnTo>
                <a:close/>
              </a:path>
            </a:pathLst>
          </a:custGeom>
          <a:solidFill>
            <a:srgbClr val="F8983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8" name="Title 2"/>
          <p:cNvSpPr>
            <a:spLocks noGrp="1"/>
          </p:cNvSpPr>
          <p:nvPr/>
        </p:nvSpPr>
        <p:spPr>
          <a:xfrm>
            <a:off x="5784850" y="46355"/>
            <a:ext cx="607885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F89832"/>
                </a:solidFill>
                <a:latin typeface="Alright Sans" panose="00000400000000000000" charset="0"/>
                <a:ea typeface="Cambria" panose="02040503050406030204" pitchFamily="18" charset="0"/>
                <a:cs typeface="Alright Sans" panose="00000400000000000000" charset="0"/>
              </a:rPr>
              <a:t>MODULE 2: INTERVENTIONS TO IMPROVE MICRONUTRIENT NUTRITION IN PREGNANT WOMEN</a:t>
            </a:r>
            <a:br>
              <a:rPr lang="en-US" sz="1600" dirty="0">
                <a:solidFill>
                  <a:srgbClr val="FFC000"/>
                </a:solidFill>
                <a:latin typeface="Cambria" panose="02040503050406030204" pitchFamily="18" charset="0"/>
                <a:ea typeface="Cambria" panose="02040503050406030204" pitchFamily="18" charset="0"/>
              </a:rPr>
            </a:br>
            <a:endParaRPr lang="en-US" sz="1600" dirty="0">
              <a:solidFill>
                <a:srgbClr val="FFC000"/>
              </a:solidFill>
              <a:latin typeface="Cambria" panose="02040503050406030204" pitchFamily="18" charset="0"/>
              <a:ea typeface="Cambria" panose="02040503050406030204" pitchFamily="18" charset="0"/>
            </a:endParaRPr>
          </a:p>
        </p:txBody>
      </p:sp>
      <p:grpSp>
        <p:nvGrpSpPr>
          <p:cNvPr id="10" name="Group 9"/>
          <p:cNvGrpSpPr/>
          <p:nvPr/>
        </p:nvGrpSpPr>
        <p:grpSpPr>
          <a:xfrm>
            <a:off x="183515" y="191135"/>
            <a:ext cx="3912235" cy="720090"/>
            <a:chOff x="266" y="301"/>
            <a:chExt cx="6161" cy="1134"/>
          </a:xfrm>
        </p:grpSpPr>
        <p:sp>
          <p:nvSpPr>
            <p:cNvPr id="9" name="Text Box 8"/>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4"/>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11" name="Title 1"/>
          <p:cNvSpPr>
            <a:spLocks noGrp="1"/>
          </p:cNvSpPr>
          <p:nvPr/>
        </p:nvSpPr>
        <p:spPr>
          <a:xfrm>
            <a:off x="9805035" y="681990"/>
            <a:ext cx="2265680" cy="721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Alright Sans" panose="00000400000000000000" charset="0"/>
                <a:ea typeface="Cambria" panose="02040503050406030204" pitchFamily="18" charset="0"/>
                <a:cs typeface="Alright Sans" panose="00000400000000000000" charset="0"/>
              </a:rPr>
              <a:t>Role Play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8225" y="1648460"/>
            <a:ext cx="7945755" cy="4909820"/>
          </a:xfrm>
        </p:spPr>
        <p:txBody>
          <a:bodyPr>
            <a:noAutofit/>
          </a:bodyPr>
          <a:lstStyle/>
          <a:p>
            <a:pPr marL="0" marR="0" indent="0" algn="l">
              <a:lnSpc>
                <a:spcPct val="100000"/>
              </a:lnSpc>
              <a:spcBef>
                <a:spcPts val="0"/>
              </a:spcBef>
              <a:spcAft>
                <a:spcPts val="0"/>
              </a:spcAft>
              <a:buNone/>
            </a:pPr>
            <a:r>
              <a:rPr lang="en-US" sz="2200" b="1" dirty="0">
                <a:solidFill>
                  <a:srgbClr val="000000"/>
                </a:solidFill>
                <a:effectLst/>
                <a:latin typeface="Alright Sans" panose="00000400000000000000" charset="0"/>
                <a:ea typeface="Cambria" panose="02040503050406030204" pitchFamily="18" charset="0"/>
                <a:cs typeface="Alright Sans" panose="00000400000000000000" charset="0"/>
              </a:rPr>
              <a:t>Practical Steps for Health Workers</a:t>
            </a:r>
          </a:p>
          <a:p>
            <a:pPr marL="0" marR="0" indent="0" algn="l">
              <a:lnSpc>
                <a:spcPct val="100000"/>
              </a:lnSpc>
              <a:spcBef>
                <a:spcPts val="0"/>
              </a:spcBef>
              <a:spcAft>
                <a:spcPts val="0"/>
              </a:spcAft>
              <a:buNone/>
            </a:pPr>
            <a:endParaRPr lang="en-US" sz="2200" dirty="0">
              <a:effectLst/>
              <a:latin typeface="Alright Sans" panose="00000400000000000000" charset="0"/>
              <a:ea typeface="Cambria" panose="02040503050406030204" pitchFamily="18" charset="0"/>
              <a:cs typeface="Alright Sans" panose="00000400000000000000" charset="0"/>
            </a:endParaRPr>
          </a:p>
          <a:p>
            <a:pPr algn="l">
              <a:lnSpc>
                <a:spcPct val="100000"/>
              </a:lnSpc>
              <a:spcBef>
                <a:spcPts val="0"/>
              </a:spcBef>
            </a:pPr>
            <a:r>
              <a:rPr lang="en-US" sz="2200" b="1" dirty="0">
                <a:solidFill>
                  <a:srgbClr val="000000"/>
                </a:solidFill>
                <a:effectLst/>
                <a:latin typeface="Alright Sans" panose="00000400000000000000" charset="0"/>
                <a:ea typeface="Cambria" panose="02040503050406030204" pitchFamily="18" charset="0"/>
                <a:cs typeface="Alright Sans" panose="00000400000000000000" charset="0"/>
              </a:rPr>
              <a:t>Assess</a:t>
            </a: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 During ANC visits, ask pregnant women what they typically eat in a day</a:t>
            </a:r>
          </a:p>
          <a:p>
            <a:pPr algn="l">
              <a:lnSpc>
                <a:spcPct val="100000"/>
              </a:lnSpc>
              <a:spcBef>
                <a:spcPts val="0"/>
              </a:spcBef>
            </a:pPr>
            <a:endParaRPr lang="en-US" sz="2200" dirty="0">
              <a:effectLst/>
              <a:latin typeface="Alright Sans" panose="00000400000000000000" charset="0"/>
              <a:ea typeface="Cambria" panose="02040503050406030204" pitchFamily="18" charset="0"/>
              <a:cs typeface="Alright Sans" panose="00000400000000000000" charset="0"/>
            </a:endParaRPr>
          </a:p>
          <a:p>
            <a:pPr algn="l">
              <a:lnSpc>
                <a:spcPct val="100000"/>
              </a:lnSpc>
              <a:spcBef>
                <a:spcPts val="0"/>
              </a:spcBef>
            </a:pPr>
            <a:r>
              <a:rPr lang="en-US" sz="2200" b="1" dirty="0">
                <a:effectLst/>
                <a:latin typeface="Alright Sans" panose="00000400000000000000" charset="0"/>
                <a:ea typeface="Cambria" panose="02040503050406030204" pitchFamily="18" charset="0"/>
                <a:cs typeface="Alright Sans" panose="00000400000000000000" charset="0"/>
              </a:rPr>
              <a:t>Assist </a:t>
            </a: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 Help her identify gaps in her diet, such as lack of leafy greens (for folate and iron) or fruits (for Vitamin C)</a:t>
            </a:r>
          </a:p>
          <a:p>
            <a:pPr algn="l">
              <a:lnSpc>
                <a:spcPct val="100000"/>
              </a:lnSpc>
              <a:spcBef>
                <a:spcPts val="0"/>
              </a:spcBef>
            </a:pPr>
            <a:endParaRPr lang="en-US" sz="2200" dirty="0">
              <a:effectLst/>
              <a:latin typeface="Alright Sans" panose="00000400000000000000" charset="0"/>
              <a:ea typeface="Cambria" panose="02040503050406030204" pitchFamily="18" charset="0"/>
              <a:cs typeface="Alright Sans" panose="00000400000000000000" charset="0"/>
            </a:endParaRPr>
          </a:p>
          <a:p>
            <a:pPr algn="l">
              <a:lnSpc>
                <a:spcPct val="100000"/>
              </a:lnSpc>
              <a:spcBef>
                <a:spcPts val="0"/>
              </a:spcBef>
            </a:pPr>
            <a:r>
              <a:rPr lang="en-US" sz="2200" b="1" dirty="0">
                <a:effectLst/>
                <a:latin typeface="Alright Sans" panose="00000400000000000000" charset="0"/>
                <a:ea typeface="Cambria" panose="02040503050406030204" pitchFamily="18" charset="0"/>
                <a:cs typeface="Alright Sans" panose="00000400000000000000" charset="0"/>
              </a:rPr>
              <a:t>Counsel </a:t>
            </a: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 Provide simple suggestions to improve her diet using local foods:</a:t>
            </a:r>
            <a:endParaRPr lang="en-US" sz="2200" dirty="0">
              <a:latin typeface="Alright Sans" panose="00000400000000000000" charset="0"/>
              <a:ea typeface="Cambria" panose="02040503050406030204" pitchFamily="18" charset="0"/>
              <a:cs typeface="Alright Sans" panose="00000400000000000000" charset="0"/>
            </a:endParaRPr>
          </a:p>
          <a:p>
            <a:pPr marR="0" lvl="1" algn="l">
              <a:lnSpc>
                <a:spcPct val="100000"/>
              </a:lnSpc>
              <a:spcBef>
                <a:spcPts val="0"/>
              </a:spcBef>
              <a:spcAft>
                <a:spcPts val="0"/>
              </a:spcAft>
              <a:buFont typeface="Courier New" panose="02070309020205020404" pitchFamily="49" charset="0"/>
              <a:buChar char="o"/>
            </a:pP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Green vegetables for iron</a:t>
            </a:r>
          </a:p>
          <a:p>
            <a:pPr marR="0" lvl="1" algn="l">
              <a:lnSpc>
                <a:spcPct val="100000"/>
              </a:lnSpc>
              <a:spcBef>
                <a:spcPts val="0"/>
              </a:spcBef>
              <a:spcAft>
                <a:spcPts val="0"/>
              </a:spcAft>
              <a:buFont typeface="Courier New" panose="02070309020205020404" pitchFamily="49" charset="0"/>
              <a:buChar char="o"/>
            </a:pP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Citrus fruits for Vitamin C</a:t>
            </a:r>
          </a:p>
          <a:p>
            <a:pPr marR="0" lvl="1" algn="l">
              <a:lnSpc>
                <a:spcPct val="100000"/>
              </a:lnSpc>
              <a:spcBef>
                <a:spcPts val="0"/>
              </a:spcBef>
              <a:spcAft>
                <a:spcPts val="0"/>
              </a:spcAft>
              <a:buFont typeface="Courier New" panose="02070309020205020404" pitchFamily="49" charset="0"/>
              <a:buChar char="o"/>
            </a:pP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Fortified maize or rice for extra vitamins and minerals</a:t>
            </a:r>
            <a:endParaRPr lang="en-US" sz="2200" dirty="0">
              <a:effectLst/>
              <a:latin typeface="Alright Sans" panose="00000400000000000000" charset="0"/>
              <a:ea typeface="Cambria" panose="02040503050406030204" pitchFamily="18" charset="0"/>
              <a:cs typeface="Alright Sans" panose="00000400000000000000" charset="0"/>
            </a:endParaRPr>
          </a:p>
          <a:p>
            <a:pPr marL="0" indent="0" algn="l">
              <a:lnSpc>
                <a:spcPct val="150000"/>
              </a:lnSpc>
              <a:spcBef>
                <a:spcPts val="0"/>
              </a:spcBef>
              <a:buNone/>
            </a:pPr>
            <a:endParaRPr lang="en-US" sz="2200" dirty="0">
              <a:latin typeface="Alright Sans" panose="00000400000000000000" charset="0"/>
              <a:ea typeface="Cambria" panose="02040503050406030204" pitchFamily="18" charset="0"/>
              <a:cs typeface="Alright Sans" panose="00000400000000000000" charset="0"/>
            </a:endParaRPr>
          </a:p>
        </p:txBody>
      </p:sp>
      <p:pic>
        <p:nvPicPr>
          <p:cNvPr id="5" name="Picture 4" descr="Promoting a Healthy Diverse Diet - M2"/>
          <p:cNvPicPr>
            <a:picLocks noChangeAspect="1"/>
          </p:cNvPicPr>
          <p:nvPr/>
        </p:nvPicPr>
        <p:blipFill>
          <a:blip r:embed="rId3"/>
          <a:stretch>
            <a:fillRect/>
          </a:stretch>
        </p:blipFill>
        <p:spPr>
          <a:xfrm>
            <a:off x="9232265" y="1958340"/>
            <a:ext cx="2220595" cy="4629150"/>
          </a:xfrm>
          <a:prstGeom prst="rect">
            <a:avLst/>
          </a:prstGeom>
        </p:spPr>
      </p:pic>
      <p:sp>
        <p:nvSpPr>
          <p:cNvPr id="6" name="Rectangles 5"/>
          <p:cNvSpPr/>
          <p:nvPr/>
        </p:nvSpPr>
        <p:spPr>
          <a:xfrm>
            <a:off x="-6350" y="-16510"/>
            <a:ext cx="12220575" cy="1097915"/>
          </a:xfrm>
          <a:prstGeom prst="rect">
            <a:avLst/>
          </a:prstGeom>
          <a:solidFill>
            <a:srgbClr val="F89832">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5784850" y="46355"/>
            <a:ext cx="607885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F89832"/>
                </a:solidFill>
                <a:latin typeface="Alright Sans" panose="00000400000000000000" charset="0"/>
                <a:ea typeface="Cambria" panose="02040503050406030204" pitchFamily="18" charset="0"/>
                <a:cs typeface="Alright Sans" panose="00000400000000000000" charset="0"/>
              </a:rPr>
              <a:t>MODULE 2: INTERVENTIONS TO IMPROVE MICRONUTRIENT NUTRITION IN PREGNANT WOMEN</a:t>
            </a:r>
            <a:br>
              <a:rPr lang="en-US" sz="1600" dirty="0">
                <a:solidFill>
                  <a:srgbClr val="FFC000"/>
                </a:solidFill>
                <a:latin typeface="Cambria" panose="02040503050406030204" pitchFamily="18" charset="0"/>
                <a:ea typeface="Cambria" panose="02040503050406030204" pitchFamily="18" charset="0"/>
              </a:rPr>
            </a:br>
            <a:endParaRPr lang="en-US" sz="1600" dirty="0">
              <a:solidFill>
                <a:srgbClr val="FFC000"/>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4"/>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17" name="Freeform 16"/>
          <p:cNvSpPr/>
          <p:nvPr/>
        </p:nvSpPr>
        <p:spPr>
          <a:xfrm flipH="1">
            <a:off x="7455293" y="647802"/>
            <a:ext cx="4758932" cy="986525"/>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5" h="1554">
                <a:moveTo>
                  <a:pt x="0" y="0"/>
                </a:moveTo>
                <a:lnTo>
                  <a:pt x="6646" y="15"/>
                </a:lnTo>
                <a:lnTo>
                  <a:pt x="6669" y="15"/>
                </a:lnTo>
                <a:cubicBezTo>
                  <a:pt x="7134" y="2"/>
                  <a:pt x="7505" y="428"/>
                  <a:pt x="7494" y="766"/>
                </a:cubicBezTo>
                <a:lnTo>
                  <a:pt x="7494" y="785"/>
                </a:lnTo>
                <a:lnTo>
                  <a:pt x="7494" y="805"/>
                </a:lnTo>
                <a:cubicBezTo>
                  <a:pt x="7509" y="1226"/>
                  <a:pt x="7040" y="1563"/>
                  <a:pt x="6667" y="1553"/>
                </a:cubicBezTo>
                <a:lnTo>
                  <a:pt x="6646" y="1553"/>
                </a:lnTo>
                <a:lnTo>
                  <a:pt x="0" y="1554"/>
                </a:lnTo>
                <a:lnTo>
                  <a:pt x="0" y="0"/>
                </a:lnTo>
                <a:close/>
              </a:path>
            </a:pathLst>
          </a:custGeom>
          <a:solidFill>
            <a:srgbClr val="F8983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7" name="Text Box 6"/>
          <p:cNvSpPr txBox="1"/>
          <p:nvPr/>
        </p:nvSpPr>
        <p:spPr>
          <a:xfrm>
            <a:off x="7612380" y="624840"/>
            <a:ext cx="4251325" cy="922020"/>
          </a:xfrm>
          <a:prstGeom prst="rect">
            <a:avLst/>
          </a:prstGeom>
          <a:noFill/>
        </p:spPr>
        <p:txBody>
          <a:bodyPr wrap="square" rtlCol="0" anchor="t">
            <a:noAutofit/>
          </a:bodyPr>
          <a:lstStyle/>
          <a:p>
            <a:pPr algn="r"/>
            <a:r>
              <a:rPr lang="en-US" sz="3000" b="1" dirty="0">
                <a:solidFill>
                  <a:schemeClr val="bg1"/>
                </a:solidFill>
                <a:effectLst/>
                <a:latin typeface="Alright Sans" panose="00000400000000000000" charset="0"/>
                <a:ea typeface="Cambria" panose="02040503050406030204" pitchFamily="18" charset="0"/>
                <a:cs typeface="Alright Sans" panose="00000400000000000000" charset="0"/>
                <a:sym typeface="+mn-ea"/>
              </a:rPr>
              <a:t>Promoting a Healthy, Diverse Diet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s 12"/>
          <p:cNvSpPr/>
          <p:nvPr/>
        </p:nvSpPr>
        <p:spPr>
          <a:xfrm>
            <a:off x="2200275" y="4580890"/>
            <a:ext cx="9027795" cy="1625600"/>
          </a:xfrm>
          <a:prstGeom prst="rect">
            <a:avLst/>
          </a:prstGeom>
          <a:solidFill>
            <a:srgbClr val="F89832">
              <a:alpha val="3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5" name="Rectangles 4"/>
          <p:cNvSpPr/>
          <p:nvPr/>
        </p:nvSpPr>
        <p:spPr>
          <a:xfrm>
            <a:off x="-6350" y="-16510"/>
            <a:ext cx="12220575" cy="1097915"/>
          </a:xfrm>
          <a:prstGeom prst="rect">
            <a:avLst/>
          </a:prstGeom>
          <a:solidFill>
            <a:srgbClr val="F89832">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6" name="Freeform 5"/>
          <p:cNvSpPr/>
          <p:nvPr/>
        </p:nvSpPr>
        <p:spPr>
          <a:xfrm flipH="1">
            <a:off x="7777480" y="644525"/>
            <a:ext cx="4436745" cy="816610"/>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0" h="1286">
                <a:moveTo>
                  <a:pt x="0" y="0"/>
                </a:moveTo>
                <a:lnTo>
                  <a:pt x="6165" y="15"/>
                </a:lnTo>
                <a:cubicBezTo>
                  <a:pt x="6527" y="4"/>
                  <a:pt x="6819" y="331"/>
                  <a:pt x="6810" y="651"/>
                </a:cubicBezTo>
                <a:cubicBezTo>
                  <a:pt x="6821" y="1007"/>
                  <a:pt x="6489" y="1295"/>
                  <a:pt x="6165" y="1286"/>
                </a:cubicBezTo>
                <a:lnTo>
                  <a:pt x="0" y="1286"/>
                </a:lnTo>
                <a:lnTo>
                  <a:pt x="0" y="0"/>
                </a:lnTo>
                <a:close/>
              </a:path>
            </a:pathLst>
          </a:custGeom>
          <a:solidFill>
            <a:srgbClr val="F8983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7" name="Title 2"/>
          <p:cNvSpPr>
            <a:spLocks noGrp="1"/>
          </p:cNvSpPr>
          <p:nvPr/>
        </p:nvSpPr>
        <p:spPr>
          <a:xfrm>
            <a:off x="5784850" y="46355"/>
            <a:ext cx="607885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F89832"/>
                </a:solidFill>
                <a:latin typeface="Alright Sans" panose="00000400000000000000" charset="0"/>
                <a:ea typeface="Cambria" panose="02040503050406030204" pitchFamily="18" charset="0"/>
                <a:cs typeface="Alright Sans" panose="00000400000000000000" charset="0"/>
              </a:rPr>
              <a:t>MODULE 2: INTERVENTIONS TO IMPROVE MICRONUTRIENT NUTRITION IN PREGNANT WOMEN</a:t>
            </a:r>
            <a:br>
              <a:rPr lang="en-US" sz="1600" dirty="0">
                <a:solidFill>
                  <a:srgbClr val="FFC000"/>
                </a:solidFill>
                <a:latin typeface="Cambria" panose="02040503050406030204" pitchFamily="18" charset="0"/>
                <a:ea typeface="Cambria" panose="02040503050406030204" pitchFamily="18" charset="0"/>
              </a:rPr>
            </a:br>
            <a:endParaRPr lang="en-US" sz="1600" dirty="0">
              <a:solidFill>
                <a:srgbClr val="FFC000"/>
              </a:solidFill>
              <a:latin typeface="Cambria" panose="02040503050406030204" pitchFamily="18" charset="0"/>
              <a:ea typeface="Cambria" panose="02040503050406030204" pitchFamily="18" charset="0"/>
            </a:endParaRPr>
          </a:p>
        </p:txBody>
      </p:sp>
      <p:grpSp>
        <p:nvGrpSpPr>
          <p:cNvPr id="10" name="Group 9"/>
          <p:cNvGrpSpPr/>
          <p:nvPr/>
        </p:nvGrpSpPr>
        <p:grpSpPr>
          <a:xfrm>
            <a:off x="183515" y="191135"/>
            <a:ext cx="3912235" cy="720090"/>
            <a:chOff x="266" y="301"/>
            <a:chExt cx="6161" cy="1134"/>
          </a:xfrm>
        </p:grpSpPr>
        <p:sp>
          <p:nvSpPr>
            <p:cNvPr id="9" name="Text Box 8"/>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3"/>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8" name="Title 1"/>
          <p:cNvSpPr>
            <a:spLocks noGrp="1"/>
          </p:cNvSpPr>
          <p:nvPr/>
        </p:nvSpPr>
        <p:spPr>
          <a:xfrm>
            <a:off x="8082280" y="681990"/>
            <a:ext cx="3886200" cy="721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Alright Sans" panose="00000400000000000000" charset="0"/>
                <a:ea typeface="Cambria" panose="02040503050406030204" pitchFamily="18" charset="0"/>
                <a:cs typeface="Alright Sans" panose="00000400000000000000" charset="0"/>
              </a:rPr>
              <a:t>Interactive Activity </a:t>
            </a:r>
          </a:p>
        </p:txBody>
      </p:sp>
      <p:sp>
        <p:nvSpPr>
          <p:cNvPr id="30" name="Rectangles 29"/>
          <p:cNvSpPr/>
          <p:nvPr/>
        </p:nvSpPr>
        <p:spPr>
          <a:xfrm>
            <a:off x="2200275" y="2068830"/>
            <a:ext cx="9027795" cy="2041525"/>
          </a:xfrm>
          <a:prstGeom prst="rect">
            <a:avLst/>
          </a:prstGeom>
          <a:solidFill>
            <a:srgbClr val="F89832">
              <a:alpha val="3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1" name="Oval 30"/>
          <p:cNvSpPr/>
          <p:nvPr/>
        </p:nvSpPr>
        <p:spPr>
          <a:xfrm>
            <a:off x="796290" y="1894840"/>
            <a:ext cx="2389505" cy="2389505"/>
          </a:xfrm>
          <a:prstGeom prst="ellipse">
            <a:avLst/>
          </a:prstGeom>
          <a:solidFill>
            <a:schemeClr val="bg1"/>
          </a:solidFill>
          <a:ln w="28575">
            <a:solidFill>
              <a:srgbClr val="F8983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3" name="Oval 32"/>
          <p:cNvSpPr/>
          <p:nvPr/>
        </p:nvSpPr>
        <p:spPr>
          <a:xfrm>
            <a:off x="1004888" y="4407535"/>
            <a:ext cx="1972310" cy="1972310"/>
          </a:xfrm>
          <a:prstGeom prst="ellipse">
            <a:avLst/>
          </a:prstGeom>
          <a:solidFill>
            <a:schemeClr val="bg1"/>
          </a:solidFill>
          <a:ln w="28575">
            <a:solidFill>
              <a:srgbClr val="F8983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37" name="Picture 36" descr="COUNSELLING WITH WOMAN ONLY"/>
          <p:cNvPicPr>
            <a:picLocks noChangeAspect="1"/>
          </p:cNvPicPr>
          <p:nvPr/>
        </p:nvPicPr>
        <p:blipFill>
          <a:blip r:embed="rId4"/>
          <a:stretch>
            <a:fillRect/>
          </a:stretch>
        </p:blipFill>
        <p:spPr>
          <a:xfrm>
            <a:off x="1180465" y="2233930"/>
            <a:ext cx="1786255" cy="1571625"/>
          </a:xfrm>
          <a:prstGeom prst="rect">
            <a:avLst/>
          </a:prstGeom>
        </p:spPr>
      </p:pic>
      <p:sp>
        <p:nvSpPr>
          <p:cNvPr id="40" name="Freeform 39"/>
          <p:cNvSpPr/>
          <p:nvPr/>
        </p:nvSpPr>
        <p:spPr>
          <a:xfrm rot="1560000">
            <a:off x="1330960" y="4864735"/>
            <a:ext cx="1417955" cy="1271905"/>
          </a:xfrm>
          <a:custGeom>
            <a:avLst/>
            <a:gdLst>
              <a:gd name="x2" fmla="*/ w 3 4"/>
            </a:gdLst>
            <a:ahLst/>
            <a:cxnLst>
              <a:cxn ang="3">
                <a:pos x="hc" y="t"/>
              </a:cxn>
              <a:cxn ang="cd2">
                <a:pos x="wd4" y="vc"/>
              </a:cxn>
              <a:cxn ang="cd4">
                <a:pos x="hc" y="b"/>
              </a:cxn>
              <a:cxn ang="0">
                <a:pos x="x2" y="vc"/>
              </a:cxn>
            </a:cxnLst>
            <a:rect l="l" t="t" r="r" b="b"/>
            <a:pathLst>
              <a:path w="1853" h="1661">
                <a:moveTo>
                  <a:pt x="456" y="1280"/>
                </a:moveTo>
                <a:lnTo>
                  <a:pt x="386" y="1643"/>
                </a:lnTo>
                <a:lnTo>
                  <a:pt x="312" y="1255"/>
                </a:lnTo>
                <a:cubicBezTo>
                  <a:pt x="131" y="1220"/>
                  <a:pt x="-12" y="1038"/>
                  <a:pt x="0" y="891"/>
                </a:cubicBezTo>
                <a:cubicBezTo>
                  <a:pt x="-53" y="498"/>
                  <a:pt x="698" y="-29"/>
                  <a:pt x="1190" y="0"/>
                </a:cubicBezTo>
                <a:cubicBezTo>
                  <a:pt x="1501" y="-17"/>
                  <a:pt x="1736" y="177"/>
                  <a:pt x="1725" y="393"/>
                </a:cubicBezTo>
                <a:cubicBezTo>
                  <a:pt x="1735" y="482"/>
                  <a:pt x="1667" y="639"/>
                  <a:pt x="1631" y="691"/>
                </a:cubicBezTo>
                <a:lnTo>
                  <a:pt x="1851" y="910"/>
                </a:lnTo>
                <a:lnTo>
                  <a:pt x="1563" y="787"/>
                </a:lnTo>
                <a:cubicBezTo>
                  <a:pt x="1533" y="835"/>
                  <a:pt x="1380" y="973"/>
                  <a:pt x="1360" y="983"/>
                </a:cubicBezTo>
                <a:lnTo>
                  <a:pt x="1600" y="1533"/>
                </a:lnTo>
                <a:lnTo>
                  <a:pt x="1197" y="1092"/>
                </a:lnTo>
                <a:cubicBezTo>
                  <a:pt x="1153" y="1123"/>
                  <a:pt x="960" y="1207"/>
                  <a:pt x="947" y="1207"/>
                </a:cubicBezTo>
                <a:lnTo>
                  <a:pt x="1037" y="1660"/>
                </a:lnTo>
                <a:lnTo>
                  <a:pt x="776" y="1256"/>
                </a:lnTo>
                <a:cubicBezTo>
                  <a:pt x="704" y="1274"/>
                  <a:pt x="575" y="1285"/>
                  <a:pt x="535" y="1283"/>
                </a:cubicBezTo>
                <a:lnTo>
                  <a:pt x="516" y="1283"/>
                </a:lnTo>
                <a:lnTo>
                  <a:pt x="496" y="1283"/>
                </a:lnTo>
                <a:lnTo>
                  <a:pt x="478" y="1282"/>
                </a:lnTo>
                <a:lnTo>
                  <a:pt x="459" y="1280"/>
                </a:lnTo>
                <a:lnTo>
                  <a:pt x="456" y="1280"/>
                </a:lnTo>
                <a:close/>
              </a:path>
            </a:pathLst>
          </a:custGeom>
          <a:solidFill>
            <a:srgbClr val="F8983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grpSp>
        <p:nvGrpSpPr>
          <p:cNvPr id="14" name="Group 13"/>
          <p:cNvGrpSpPr/>
          <p:nvPr/>
        </p:nvGrpSpPr>
        <p:grpSpPr>
          <a:xfrm>
            <a:off x="1574800" y="5237480"/>
            <a:ext cx="937260" cy="205740"/>
            <a:chOff x="2365" y="8368"/>
            <a:chExt cx="1476" cy="324"/>
          </a:xfrm>
        </p:grpSpPr>
        <p:cxnSp>
          <p:nvCxnSpPr>
            <p:cNvPr id="44" name="Straight Connector 43"/>
            <p:cNvCxnSpPr/>
            <p:nvPr/>
          </p:nvCxnSpPr>
          <p:spPr>
            <a:xfrm>
              <a:off x="2589" y="8368"/>
              <a:ext cx="963" cy="11"/>
            </a:xfrm>
            <a:prstGeom prst="line">
              <a:avLst/>
            </a:prstGeom>
            <a:ln w="28575">
              <a:solidFill>
                <a:schemeClr val="bg1"/>
              </a:solidFill>
            </a:ln>
          </p:spPr>
          <p:style>
            <a:lnRef idx="2">
              <a:schemeClr val="accent1"/>
            </a:lnRef>
            <a:fillRef idx="0">
              <a:srgbClr val="FFFFFF"/>
            </a:fillRef>
            <a:effectRef idx="0">
              <a:srgbClr val="FFFFFF"/>
            </a:effectRef>
            <a:fontRef idx="minor">
              <a:schemeClr val="tx1"/>
            </a:fontRef>
          </p:style>
        </p:cxnSp>
        <p:cxnSp>
          <p:nvCxnSpPr>
            <p:cNvPr id="45" name="Straight Connector 44"/>
            <p:cNvCxnSpPr/>
            <p:nvPr/>
          </p:nvCxnSpPr>
          <p:spPr>
            <a:xfrm>
              <a:off x="2365" y="8524"/>
              <a:ext cx="1477" cy="12"/>
            </a:xfrm>
            <a:prstGeom prst="line">
              <a:avLst/>
            </a:prstGeom>
            <a:ln w="28575">
              <a:solidFill>
                <a:schemeClr val="bg1"/>
              </a:solidFill>
            </a:ln>
          </p:spPr>
          <p:style>
            <a:lnRef idx="2">
              <a:schemeClr val="accent1"/>
            </a:lnRef>
            <a:fillRef idx="0">
              <a:srgbClr val="FFFFFF"/>
            </a:fillRef>
            <a:effectRef idx="0">
              <a:srgbClr val="FFFFFF"/>
            </a:effectRef>
            <a:fontRef idx="minor">
              <a:schemeClr val="tx1"/>
            </a:fontRef>
          </p:style>
        </p:cxnSp>
        <p:cxnSp>
          <p:nvCxnSpPr>
            <p:cNvPr id="46" name="Straight Connector 45"/>
            <p:cNvCxnSpPr/>
            <p:nvPr/>
          </p:nvCxnSpPr>
          <p:spPr>
            <a:xfrm>
              <a:off x="2589" y="8682"/>
              <a:ext cx="963" cy="11"/>
            </a:xfrm>
            <a:prstGeom prst="line">
              <a:avLst/>
            </a:prstGeom>
            <a:ln w="28575">
              <a:solidFill>
                <a:schemeClr val="bg1"/>
              </a:solidFill>
            </a:ln>
          </p:spPr>
          <p:style>
            <a:lnRef idx="2">
              <a:schemeClr val="accent1"/>
            </a:lnRef>
            <a:fillRef idx="0">
              <a:srgbClr val="FFFFFF"/>
            </a:fillRef>
            <a:effectRef idx="0">
              <a:srgbClr val="FFFFFF"/>
            </a:effectRef>
            <a:fontRef idx="minor">
              <a:schemeClr val="tx1"/>
            </a:fontRef>
          </p:style>
        </p:cxnSp>
      </p:grpSp>
      <p:sp>
        <p:nvSpPr>
          <p:cNvPr id="2" name="Text Box 1"/>
          <p:cNvSpPr txBox="1"/>
          <p:nvPr/>
        </p:nvSpPr>
        <p:spPr>
          <a:xfrm>
            <a:off x="1005205" y="1364615"/>
            <a:ext cx="6096000" cy="460375"/>
          </a:xfrm>
          <a:prstGeom prst="rect">
            <a:avLst/>
          </a:prstGeom>
          <a:noFill/>
        </p:spPr>
        <p:txBody>
          <a:bodyPr wrap="square" rtlCol="0" anchor="t">
            <a:spAutoFit/>
          </a:bodyPr>
          <a:lstStyle/>
          <a:p>
            <a:pPr marL="0" marR="0" indent="0" algn="l">
              <a:lnSpc>
                <a:spcPct val="100000"/>
              </a:lnSpc>
              <a:spcBef>
                <a:spcPts val="0"/>
              </a:spcBef>
              <a:spcAft>
                <a:spcPts val="0"/>
              </a:spcAft>
              <a:buNone/>
            </a:pPr>
            <a:r>
              <a:rPr lang="en-US" sz="2400" b="1" dirty="0">
                <a:solidFill>
                  <a:srgbClr val="000000"/>
                </a:solidFill>
                <a:effectLst/>
                <a:latin typeface="Alright Sans" panose="00000400000000000000" charset="0"/>
                <a:ea typeface="Cambria" panose="02040503050406030204" pitchFamily="18" charset="0"/>
                <a:cs typeface="Alright Sans" panose="00000400000000000000" charset="0"/>
                <a:sym typeface="+mn-ea"/>
              </a:rPr>
              <a:t>Diet Assessment and Counselling</a:t>
            </a:r>
          </a:p>
        </p:txBody>
      </p:sp>
      <p:sp>
        <p:nvSpPr>
          <p:cNvPr id="3" name="Content Placeholder 2"/>
          <p:cNvSpPr>
            <a:spLocks noGrp="1"/>
          </p:cNvSpPr>
          <p:nvPr>
            <p:ph idx="1"/>
          </p:nvPr>
        </p:nvSpPr>
        <p:spPr>
          <a:xfrm>
            <a:off x="3185795" y="4829175"/>
            <a:ext cx="8042275" cy="1282065"/>
          </a:xfrm>
        </p:spPr>
        <p:txBody>
          <a:bodyPr>
            <a:noAutofit/>
          </a:bodyPr>
          <a:lstStyle/>
          <a:p>
            <a:pPr marL="285750" marR="0" indent="-285750" algn="l">
              <a:lnSpc>
                <a:spcPct val="100000"/>
              </a:lnSpc>
              <a:spcBef>
                <a:spcPts val="0"/>
              </a:spcBef>
              <a:spcAft>
                <a:spcPts val="0"/>
              </a:spcAft>
            </a:pPr>
            <a:r>
              <a:rPr lang="en-US" sz="2200" b="1" dirty="0">
                <a:solidFill>
                  <a:srgbClr val="000000"/>
                </a:solidFill>
                <a:effectLst/>
                <a:latin typeface="Alright Sans" panose="00000400000000000000" charset="0"/>
                <a:ea typeface="Cambria" panose="02040503050406030204" pitchFamily="18" charset="0"/>
                <a:cs typeface="Alright Sans" panose="00000400000000000000" charset="0"/>
              </a:rPr>
              <a:t>Discussion:</a:t>
            </a: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 Groups discuss the barriers to healthy eating in their communities and how to address them, such as access to nutritious foods or cultural preferences</a:t>
            </a:r>
            <a:endParaRPr lang="en-US" sz="2200" dirty="0">
              <a:effectLst/>
              <a:latin typeface="Alright Sans" panose="00000400000000000000" charset="0"/>
              <a:ea typeface="Cambria" panose="02040503050406030204" pitchFamily="18" charset="0"/>
              <a:cs typeface="Alright Sans" panose="00000400000000000000" charset="0"/>
            </a:endParaRPr>
          </a:p>
          <a:p>
            <a:pPr marL="0" marR="0" indent="0" algn="l">
              <a:lnSpc>
                <a:spcPct val="150000"/>
              </a:lnSpc>
              <a:spcBef>
                <a:spcPts val="0"/>
              </a:spcBef>
              <a:spcAft>
                <a:spcPts val="0"/>
              </a:spcAft>
              <a:buNone/>
            </a:pPr>
            <a:endParaRPr lang="en-US"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lgn="l">
              <a:lnSpc>
                <a:spcPct val="150000"/>
              </a:lnSpc>
              <a:spcBef>
                <a:spcPts val="0"/>
              </a:spcBef>
              <a:spcAft>
                <a:spcPts val="0"/>
              </a:spcAft>
              <a:buNone/>
            </a:pPr>
            <a:endParaRPr lang="en-US" dirty="0">
              <a:latin typeface="Cambria" panose="02040503050406030204" pitchFamily="18" charset="0"/>
              <a:ea typeface="Cambria" panose="02040503050406030204" pitchFamily="18" charset="0"/>
            </a:endParaRPr>
          </a:p>
        </p:txBody>
      </p:sp>
      <p:sp>
        <p:nvSpPr>
          <p:cNvPr id="12" name="Content Placeholder 2"/>
          <p:cNvSpPr>
            <a:spLocks noGrp="1"/>
          </p:cNvSpPr>
          <p:nvPr/>
        </p:nvSpPr>
        <p:spPr>
          <a:xfrm>
            <a:off x="3141980" y="2019300"/>
            <a:ext cx="8174355" cy="20040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a:lnSpc>
                <a:spcPct val="100000"/>
              </a:lnSpc>
              <a:spcBef>
                <a:spcPts val="0"/>
              </a:spcBef>
              <a:spcAft>
                <a:spcPts val="0"/>
              </a:spcAft>
              <a:buNone/>
            </a:pPr>
            <a:endParaRPr lang="en-US" sz="2400" b="1" dirty="0">
              <a:effectLst/>
              <a:latin typeface="Alright Sans" panose="00000400000000000000" charset="0"/>
              <a:ea typeface="Cambria" panose="02040503050406030204" pitchFamily="18" charset="0"/>
              <a:cs typeface="Alright Sans" panose="00000400000000000000" charset="0"/>
            </a:endParaRPr>
          </a:p>
          <a:p>
            <a:pPr marL="285750" marR="0" indent="-285750" algn="l">
              <a:lnSpc>
                <a:spcPct val="100000"/>
              </a:lnSpc>
              <a:spcBef>
                <a:spcPts val="0"/>
              </a:spcBef>
              <a:spcAft>
                <a:spcPts val="0"/>
              </a:spcAft>
            </a:pPr>
            <a:r>
              <a:rPr lang="en-US" sz="2200" b="1" dirty="0">
                <a:solidFill>
                  <a:srgbClr val="000000"/>
                </a:solidFill>
                <a:effectLst/>
                <a:latin typeface="Alright Sans" panose="00000400000000000000" charset="0"/>
                <a:ea typeface="Cambria" panose="02040503050406030204" pitchFamily="18" charset="0"/>
                <a:cs typeface="Alright Sans" panose="00000400000000000000" charset="0"/>
              </a:rPr>
              <a:t>Exercise:</a:t>
            </a: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 In pairs, one person acts as the health worker, and the other as the pregnant woman. The health worker assesses the woman’s diet based on simple questions and gives advice on how to improve it with local foods.</a:t>
            </a:r>
            <a:endParaRPr lang="en-US" sz="22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lgn="l">
              <a:lnSpc>
                <a:spcPct val="150000"/>
              </a:lnSpc>
              <a:spcBef>
                <a:spcPts val="0"/>
              </a:spcBef>
              <a:spcAft>
                <a:spcPts val="0"/>
              </a:spcAft>
              <a:buNone/>
            </a:pPr>
            <a:endParaRPr lang="en-US" sz="2200" dirty="0">
              <a:latin typeface="Cambria" panose="02040503050406030204" pitchFamily="18" charset="0"/>
              <a:ea typeface="Cambria" panose="020405030504060302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655" y="2143760"/>
            <a:ext cx="7497445" cy="4399915"/>
          </a:xfrm>
        </p:spPr>
        <p:txBody>
          <a:bodyPr>
            <a:noAutofit/>
          </a:bodyPr>
          <a:lstStyle/>
          <a:p>
            <a:pPr algn="l">
              <a:lnSpc>
                <a:spcPct val="100000"/>
              </a:lnSpc>
              <a:spcBef>
                <a:spcPts val="0"/>
              </a:spcBef>
            </a:pPr>
            <a:r>
              <a:rPr lang="en-US" sz="2200" b="1" dirty="0">
                <a:solidFill>
                  <a:srgbClr val="000000"/>
                </a:solidFill>
                <a:effectLst/>
                <a:latin typeface="Alright Sans" panose="00000400000000000000" charset="0"/>
                <a:ea typeface="Cambria" panose="02040503050406030204" pitchFamily="18" charset="0"/>
                <a:cs typeface="Alright Sans" panose="00000400000000000000" charset="0"/>
              </a:rPr>
              <a:t>Ask open-ended questions to assess whether the pregnant woman is regularly taking her supplements:</a:t>
            </a:r>
            <a:endParaRPr lang="en-US" sz="2200" b="1" dirty="0">
              <a:effectLst/>
              <a:latin typeface="Alright Sans" panose="00000400000000000000" charset="0"/>
              <a:ea typeface="Cambria" panose="02040503050406030204" pitchFamily="18" charset="0"/>
              <a:cs typeface="Alright Sans" panose="00000400000000000000" charset="0"/>
            </a:endParaRPr>
          </a:p>
          <a:p>
            <a:pPr marL="800100" marR="0" lvl="1" indent="-285750" algn="l">
              <a:lnSpc>
                <a:spcPct val="100000"/>
              </a:lnSpc>
              <a:spcBef>
                <a:spcPts val="0"/>
              </a:spcBef>
              <a:spcAft>
                <a:spcPts val="0"/>
              </a:spcAft>
              <a:buFont typeface="Courier New" panose="02070309020205020404" pitchFamily="49" charset="0"/>
              <a:buChar char="o"/>
            </a:pP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"How often do you take your supplements?"</a:t>
            </a:r>
            <a:endParaRPr lang="en-US" sz="2200" dirty="0">
              <a:effectLst/>
              <a:latin typeface="Alright Sans" panose="00000400000000000000" charset="0"/>
              <a:ea typeface="Cambria" panose="02040503050406030204" pitchFamily="18" charset="0"/>
              <a:cs typeface="Alright Sans" panose="00000400000000000000" charset="0"/>
            </a:endParaRPr>
          </a:p>
          <a:p>
            <a:pPr marL="800100" marR="0" lvl="1" indent="-285750" algn="l">
              <a:lnSpc>
                <a:spcPct val="100000"/>
              </a:lnSpc>
              <a:spcBef>
                <a:spcPts val="0"/>
              </a:spcBef>
              <a:spcAft>
                <a:spcPts val="0"/>
              </a:spcAft>
              <a:buFont typeface="Courier New" panose="02070309020205020404" pitchFamily="49" charset="0"/>
              <a:buChar char="o"/>
            </a:pP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"Have you missed any doses? If yes, ask Why?"</a:t>
            </a:r>
          </a:p>
          <a:p>
            <a:pPr marL="800100" marR="0" lvl="1" indent="-285750" algn="l">
              <a:lnSpc>
                <a:spcPct val="100000"/>
              </a:lnSpc>
              <a:spcBef>
                <a:spcPts val="0"/>
              </a:spcBef>
              <a:spcAft>
                <a:spcPts val="0"/>
              </a:spcAft>
              <a:buFont typeface="Courier New" panose="02070309020205020404" pitchFamily="49" charset="0"/>
              <a:buChar char="o"/>
            </a:pPr>
            <a:endParaRPr lang="en-US" sz="2200" dirty="0">
              <a:effectLst/>
              <a:latin typeface="Alright Sans" panose="00000400000000000000" charset="0"/>
              <a:ea typeface="Cambria" panose="02040503050406030204" pitchFamily="18" charset="0"/>
              <a:cs typeface="Alright Sans" panose="00000400000000000000" charset="0"/>
            </a:endParaRPr>
          </a:p>
          <a:p>
            <a:pPr algn="l">
              <a:lnSpc>
                <a:spcPct val="100000"/>
              </a:lnSpc>
              <a:spcBef>
                <a:spcPts val="0"/>
              </a:spcBef>
            </a:pPr>
            <a:r>
              <a:rPr lang="en-US" sz="2200" b="1" dirty="0">
                <a:solidFill>
                  <a:srgbClr val="000000"/>
                </a:solidFill>
                <a:effectLst/>
                <a:latin typeface="Alright Sans" panose="00000400000000000000" charset="0"/>
                <a:ea typeface="Cambria" panose="02040503050406030204" pitchFamily="18" charset="0"/>
                <a:cs typeface="Alright Sans" panose="00000400000000000000" charset="0"/>
              </a:rPr>
              <a:t>Provide support if adherence is low:</a:t>
            </a:r>
            <a:endParaRPr lang="en-US" sz="2200" b="1" dirty="0">
              <a:effectLst/>
              <a:latin typeface="Alright Sans" panose="00000400000000000000" charset="0"/>
              <a:ea typeface="Cambria" panose="02040503050406030204" pitchFamily="18" charset="0"/>
              <a:cs typeface="Alright Sans" panose="00000400000000000000" charset="0"/>
            </a:endParaRPr>
          </a:p>
          <a:p>
            <a:pPr marR="0" lvl="1" algn="l">
              <a:lnSpc>
                <a:spcPct val="100000"/>
              </a:lnSpc>
              <a:spcBef>
                <a:spcPts val="0"/>
              </a:spcBef>
              <a:spcAft>
                <a:spcPts val="0"/>
              </a:spcAft>
              <a:buFont typeface="Courier New" panose="02070309020205020404" pitchFamily="49" charset="0"/>
              <a:buChar char="o"/>
              <a:tabLst>
                <a:tab pos="400050" algn="l"/>
              </a:tabLst>
            </a:pP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If forgetfulness is an issue, suggest setting reminders or enlisting family support</a:t>
            </a:r>
          </a:p>
          <a:p>
            <a:pPr marR="0" lvl="1" algn="l">
              <a:lnSpc>
                <a:spcPct val="100000"/>
              </a:lnSpc>
              <a:spcBef>
                <a:spcPts val="0"/>
              </a:spcBef>
              <a:spcAft>
                <a:spcPts val="0"/>
              </a:spcAft>
              <a:buFont typeface="Courier New" panose="02070309020205020404" pitchFamily="49" charset="0"/>
              <a:buChar char="o"/>
              <a:tabLst>
                <a:tab pos="400050" algn="l"/>
              </a:tabLst>
            </a:pP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If side effects are the problem,</a:t>
            </a:r>
            <a:r>
              <a:rPr lang="en-US" sz="2200" dirty="0">
                <a:effectLst/>
                <a:latin typeface="Alright Sans" panose="00000400000000000000" charset="0"/>
                <a:ea typeface="Cambria" panose="02040503050406030204" pitchFamily="18" charset="0"/>
                <a:cs typeface="Alright Sans" panose="00000400000000000000" charset="0"/>
              </a:rPr>
              <a:t> suggest </a:t>
            </a: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ways to reduce discomfort (e.g., taking the supplement with food, especially with evening meals)</a:t>
            </a:r>
            <a:endParaRPr lang="en-US" sz="2200" dirty="0">
              <a:effectLst/>
              <a:latin typeface="Alright Sans" panose="00000400000000000000" charset="0"/>
              <a:ea typeface="Cambria" panose="02040503050406030204" pitchFamily="18" charset="0"/>
              <a:cs typeface="Alright Sans" panose="00000400000000000000" charset="0"/>
            </a:endParaRPr>
          </a:p>
          <a:p>
            <a:pPr marL="0" indent="0" algn="l">
              <a:lnSpc>
                <a:spcPct val="100000"/>
              </a:lnSpc>
              <a:spcBef>
                <a:spcPts val="0"/>
              </a:spcBef>
              <a:buNone/>
            </a:pPr>
            <a:endParaRPr lang="en-US" sz="2200" dirty="0">
              <a:latin typeface="Alright Sans" panose="00000400000000000000" charset="0"/>
              <a:ea typeface="Cambria" panose="02040503050406030204" pitchFamily="18" charset="0"/>
              <a:cs typeface="Alright Sans" panose="00000400000000000000" charset="0"/>
            </a:endParaRPr>
          </a:p>
        </p:txBody>
      </p:sp>
      <p:pic>
        <p:nvPicPr>
          <p:cNvPr id="5" name="Picture 4" descr="Monitoring and Ensuring Adherence to Supplementation - M2"/>
          <p:cNvPicPr>
            <a:picLocks noChangeAspect="1"/>
          </p:cNvPicPr>
          <p:nvPr/>
        </p:nvPicPr>
        <p:blipFill>
          <a:blip r:embed="rId3"/>
          <a:stretch>
            <a:fillRect/>
          </a:stretch>
        </p:blipFill>
        <p:spPr>
          <a:xfrm>
            <a:off x="8068945" y="2550795"/>
            <a:ext cx="3422650" cy="3094355"/>
          </a:xfrm>
          <a:prstGeom prst="rect">
            <a:avLst/>
          </a:prstGeom>
        </p:spPr>
      </p:pic>
      <p:sp>
        <p:nvSpPr>
          <p:cNvPr id="6" name="Rectangles 5"/>
          <p:cNvSpPr/>
          <p:nvPr/>
        </p:nvSpPr>
        <p:spPr>
          <a:xfrm>
            <a:off x="-6350" y="-16510"/>
            <a:ext cx="12220575" cy="1097915"/>
          </a:xfrm>
          <a:prstGeom prst="rect">
            <a:avLst/>
          </a:prstGeom>
          <a:solidFill>
            <a:srgbClr val="F89832">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5784850" y="46355"/>
            <a:ext cx="607885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F89832"/>
                </a:solidFill>
                <a:latin typeface="Alright Sans" panose="00000400000000000000" charset="0"/>
                <a:ea typeface="Cambria" panose="02040503050406030204" pitchFamily="18" charset="0"/>
                <a:cs typeface="Alright Sans" panose="00000400000000000000" charset="0"/>
              </a:rPr>
              <a:t>MODULE 2: INTERVENTIONS TO IMPROVE MICRONUTRIENT NUTRITION IN PREGNANT WOMEN</a:t>
            </a:r>
            <a:br>
              <a:rPr lang="en-US" sz="1600" dirty="0">
                <a:solidFill>
                  <a:srgbClr val="FFC000"/>
                </a:solidFill>
                <a:latin typeface="Cambria" panose="02040503050406030204" pitchFamily="18" charset="0"/>
                <a:ea typeface="Cambria" panose="02040503050406030204" pitchFamily="18" charset="0"/>
              </a:rPr>
            </a:br>
            <a:endParaRPr lang="en-US" sz="1600" dirty="0">
              <a:solidFill>
                <a:srgbClr val="FFC000"/>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4"/>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17" name="Freeform 16"/>
          <p:cNvSpPr/>
          <p:nvPr/>
        </p:nvSpPr>
        <p:spPr>
          <a:xfrm flipH="1">
            <a:off x="5690870" y="644525"/>
            <a:ext cx="6523355" cy="989965"/>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8" h="1559">
                <a:moveTo>
                  <a:pt x="0" y="0"/>
                </a:moveTo>
                <a:lnTo>
                  <a:pt x="8284" y="20"/>
                </a:lnTo>
                <a:cubicBezTo>
                  <a:pt x="8724" y="7"/>
                  <a:pt x="9079" y="403"/>
                  <a:pt x="9068" y="790"/>
                </a:cubicBezTo>
                <a:cubicBezTo>
                  <a:pt x="9082" y="1220"/>
                  <a:pt x="8679" y="1569"/>
                  <a:pt x="8284" y="1558"/>
                </a:cubicBezTo>
                <a:lnTo>
                  <a:pt x="0" y="1559"/>
                </a:lnTo>
                <a:lnTo>
                  <a:pt x="0" y="0"/>
                </a:lnTo>
                <a:close/>
              </a:path>
            </a:pathLst>
          </a:custGeom>
          <a:solidFill>
            <a:srgbClr val="F8983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7" name="Text Box 6"/>
          <p:cNvSpPr txBox="1"/>
          <p:nvPr/>
        </p:nvSpPr>
        <p:spPr>
          <a:xfrm>
            <a:off x="5691505" y="688340"/>
            <a:ext cx="6172200" cy="922020"/>
          </a:xfrm>
          <a:prstGeom prst="rect">
            <a:avLst/>
          </a:prstGeom>
          <a:noFill/>
        </p:spPr>
        <p:txBody>
          <a:bodyPr wrap="square" rtlCol="0" anchor="t">
            <a:spAutoFit/>
          </a:bodyPr>
          <a:lstStyle/>
          <a:p>
            <a:pPr algn="r">
              <a:lnSpc>
                <a:spcPct val="90000"/>
              </a:lnSpc>
              <a:spcBef>
                <a:spcPts val="0"/>
              </a:spcBef>
              <a:spcAft>
                <a:spcPts val="0"/>
              </a:spcAft>
            </a:pPr>
            <a:r>
              <a:rPr lang="en-US" sz="3000" b="1" dirty="0">
                <a:solidFill>
                  <a:schemeClr val="bg1"/>
                </a:solidFill>
                <a:effectLst/>
                <a:latin typeface="Alright Sans" panose="00000400000000000000" charset="0"/>
                <a:ea typeface="Cambria" panose="02040503050406030204" pitchFamily="18" charset="0"/>
                <a:cs typeface="Alright Sans" panose="00000400000000000000" charset="0"/>
                <a:sym typeface="+mn-ea"/>
              </a:rPr>
              <a:t>Monitoring and Ensuring Adherence to Supplementation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3945" y="2157095"/>
            <a:ext cx="7244080" cy="3461385"/>
          </a:xfrm>
        </p:spPr>
        <p:txBody>
          <a:bodyPr>
            <a:noAutofit/>
          </a:bodyPr>
          <a:lstStyle/>
          <a:p>
            <a:pPr marL="0" marR="0" algn="l">
              <a:lnSpc>
                <a:spcPct val="100000"/>
              </a:lnSpc>
              <a:spcBef>
                <a:spcPts val="0"/>
              </a:spcBef>
              <a:spcAft>
                <a:spcPts val="0"/>
              </a:spcAft>
            </a:pPr>
            <a:r>
              <a:rPr lang="en-US" sz="2300" b="1" dirty="0">
                <a:solidFill>
                  <a:srgbClr val="000000"/>
                </a:solidFill>
                <a:effectLst/>
                <a:latin typeface="Alright Sans" panose="00000400000000000000" charset="0"/>
                <a:ea typeface="Cambria" panose="02040503050406030204" pitchFamily="18" charset="0"/>
                <a:cs typeface="Alright Sans" panose="00000400000000000000" charset="0"/>
              </a:rPr>
              <a:t>Scenario</a:t>
            </a:r>
            <a:endParaRPr lang="en-US" sz="2300" b="1" dirty="0">
              <a:solidFill>
                <a:srgbClr val="000000"/>
              </a:solidFill>
              <a:latin typeface="Alright Sans" panose="00000400000000000000" charset="0"/>
              <a:ea typeface="Cambria" panose="02040503050406030204" pitchFamily="18" charset="0"/>
              <a:cs typeface="Alright Sans" panose="00000400000000000000" charset="0"/>
            </a:endParaRPr>
          </a:p>
          <a:p>
            <a:pPr marR="0" lvl="1" algn="l">
              <a:lnSpc>
                <a:spcPct val="100000"/>
              </a:lnSpc>
              <a:spcBef>
                <a:spcPts val="0"/>
              </a:spcBef>
              <a:spcAft>
                <a:spcPts val="0"/>
              </a:spcAft>
              <a:buFont typeface="Courier New" panose="02070309020205020404" pitchFamily="49" charset="0"/>
              <a:buChar char="o"/>
            </a:pPr>
            <a:r>
              <a:rPr lang="en-US" sz="2300" dirty="0">
                <a:solidFill>
                  <a:srgbClr val="000000"/>
                </a:solidFill>
                <a:effectLst/>
                <a:latin typeface="Alright Sans" panose="00000400000000000000" charset="0"/>
                <a:ea typeface="Cambria" panose="02040503050406030204" pitchFamily="18" charset="0"/>
                <a:cs typeface="Alright Sans" panose="00000400000000000000" charset="0"/>
              </a:rPr>
              <a:t> A pregnant woman says she forgets to take her MMS</a:t>
            </a:r>
          </a:p>
          <a:p>
            <a:pPr marR="0" algn="l">
              <a:lnSpc>
                <a:spcPct val="100000"/>
              </a:lnSpc>
              <a:spcBef>
                <a:spcPts val="0"/>
              </a:spcBef>
              <a:spcAft>
                <a:spcPts val="0"/>
              </a:spcAft>
              <a:buFont typeface="Courier New" panose="02070309020205020404" pitchFamily="49" charset="0"/>
              <a:buChar char="o"/>
            </a:pPr>
            <a:endParaRPr lang="en-US" sz="2300" dirty="0">
              <a:effectLst/>
              <a:latin typeface="Alright Sans" panose="00000400000000000000" charset="0"/>
              <a:ea typeface="Cambria" panose="02040503050406030204" pitchFamily="18" charset="0"/>
              <a:cs typeface="Alright Sans" panose="00000400000000000000" charset="0"/>
            </a:endParaRPr>
          </a:p>
          <a:p>
            <a:pPr marL="0" marR="0" algn="l">
              <a:lnSpc>
                <a:spcPct val="100000"/>
              </a:lnSpc>
              <a:spcBef>
                <a:spcPts val="0"/>
              </a:spcBef>
              <a:spcAft>
                <a:spcPts val="0"/>
              </a:spcAft>
            </a:pPr>
            <a:r>
              <a:rPr lang="en-US" sz="2300" b="1" dirty="0">
                <a:solidFill>
                  <a:srgbClr val="000000"/>
                </a:solidFill>
                <a:effectLst/>
                <a:latin typeface="Alright Sans" panose="00000400000000000000" charset="0"/>
                <a:ea typeface="Cambria" panose="02040503050406030204" pitchFamily="18" charset="0"/>
                <a:cs typeface="Alright Sans" panose="00000400000000000000" charset="0"/>
              </a:rPr>
              <a:t>Health Worker’s Response</a:t>
            </a:r>
          </a:p>
          <a:p>
            <a:pPr marR="0" lvl="1" algn="l">
              <a:lnSpc>
                <a:spcPct val="100000"/>
              </a:lnSpc>
              <a:spcBef>
                <a:spcPts val="0"/>
              </a:spcBef>
              <a:spcAft>
                <a:spcPts val="0"/>
              </a:spcAft>
              <a:buFont typeface="Courier New" panose="02070309020205020404" pitchFamily="49" charset="0"/>
              <a:buChar char="o"/>
            </a:pPr>
            <a:r>
              <a:rPr lang="en-US" sz="2300" dirty="0">
                <a:solidFill>
                  <a:srgbClr val="000000"/>
                </a:solidFill>
                <a:effectLst/>
                <a:latin typeface="Alright Sans" panose="00000400000000000000" charset="0"/>
                <a:ea typeface="Cambria" panose="02040503050406030204" pitchFamily="18" charset="0"/>
                <a:cs typeface="Alright Sans" panose="00000400000000000000" charset="0"/>
              </a:rPr>
              <a:t> Help her find a way to remember, such as taking the supplement at the same time each day, keeping the bottle in a visible place, or asking a family member to remind her</a:t>
            </a:r>
            <a:endParaRPr lang="en-US" sz="2300" dirty="0">
              <a:effectLst/>
              <a:latin typeface="Alright Sans" panose="00000400000000000000" charset="0"/>
              <a:ea typeface="Cambria" panose="02040503050406030204" pitchFamily="18" charset="0"/>
              <a:cs typeface="Alright Sans" panose="00000400000000000000" charset="0"/>
            </a:endParaRPr>
          </a:p>
          <a:p>
            <a:pPr marL="0" indent="0" algn="l">
              <a:lnSpc>
                <a:spcPct val="100000"/>
              </a:lnSpc>
              <a:buNone/>
            </a:pPr>
            <a:endParaRPr lang="en-US" sz="2300" dirty="0">
              <a:latin typeface="Alright Sans" panose="00000400000000000000" charset="0"/>
              <a:ea typeface="Cambria" panose="02040503050406030204" pitchFamily="18" charset="0"/>
              <a:cs typeface="Alright Sans" panose="00000400000000000000" charset="0"/>
            </a:endParaRPr>
          </a:p>
        </p:txBody>
      </p:sp>
      <p:sp>
        <p:nvSpPr>
          <p:cNvPr id="5" name="Rectangles 4"/>
          <p:cNvSpPr/>
          <p:nvPr/>
        </p:nvSpPr>
        <p:spPr>
          <a:xfrm>
            <a:off x="-6350" y="-16510"/>
            <a:ext cx="12220575" cy="1097915"/>
          </a:xfrm>
          <a:prstGeom prst="rect">
            <a:avLst/>
          </a:prstGeom>
          <a:solidFill>
            <a:srgbClr val="F89832">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5784850" y="46355"/>
            <a:ext cx="607885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F89832"/>
                </a:solidFill>
                <a:latin typeface="Alright Sans" panose="00000400000000000000" charset="0"/>
                <a:ea typeface="Cambria" panose="02040503050406030204" pitchFamily="18" charset="0"/>
                <a:cs typeface="Alright Sans" panose="00000400000000000000" charset="0"/>
              </a:rPr>
              <a:t>MODULE 2: INTERVENTIONS TO IMPROVE MICRONUTRIENT NUTRITION IN PREGNANT WOMEN</a:t>
            </a:r>
            <a:br>
              <a:rPr lang="en-US" sz="1600" dirty="0">
                <a:solidFill>
                  <a:srgbClr val="FFC000"/>
                </a:solidFill>
                <a:latin typeface="Cambria" panose="02040503050406030204" pitchFamily="18" charset="0"/>
                <a:ea typeface="Cambria" panose="02040503050406030204" pitchFamily="18" charset="0"/>
              </a:rPr>
            </a:br>
            <a:endParaRPr lang="en-US" sz="1600" dirty="0">
              <a:solidFill>
                <a:srgbClr val="FFC000"/>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3"/>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17" name="Freeform 16"/>
          <p:cNvSpPr/>
          <p:nvPr/>
        </p:nvSpPr>
        <p:spPr>
          <a:xfrm flipH="1">
            <a:off x="7793990" y="648970"/>
            <a:ext cx="4420235" cy="985520"/>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74" h="1552">
                <a:moveTo>
                  <a:pt x="0" y="0"/>
                </a:moveTo>
                <a:lnTo>
                  <a:pt x="5925" y="13"/>
                </a:lnTo>
                <a:lnTo>
                  <a:pt x="5948" y="13"/>
                </a:lnTo>
                <a:cubicBezTo>
                  <a:pt x="6413" y="1"/>
                  <a:pt x="6784" y="427"/>
                  <a:pt x="6773" y="765"/>
                </a:cubicBezTo>
                <a:lnTo>
                  <a:pt x="6773" y="783"/>
                </a:lnTo>
                <a:lnTo>
                  <a:pt x="6773" y="804"/>
                </a:lnTo>
                <a:cubicBezTo>
                  <a:pt x="6788" y="1224"/>
                  <a:pt x="6319" y="1562"/>
                  <a:pt x="5946" y="1551"/>
                </a:cubicBezTo>
                <a:lnTo>
                  <a:pt x="5925" y="1551"/>
                </a:lnTo>
                <a:lnTo>
                  <a:pt x="0" y="1552"/>
                </a:lnTo>
                <a:lnTo>
                  <a:pt x="0" y="0"/>
                </a:lnTo>
                <a:close/>
              </a:path>
            </a:pathLst>
          </a:custGeom>
          <a:solidFill>
            <a:srgbClr val="F8983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pic>
        <p:nvPicPr>
          <p:cNvPr id="6" name="Picture 5" descr="MMS Bottle - Single"/>
          <p:cNvPicPr>
            <a:picLocks noChangeAspect="1"/>
          </p:cNvPicPr>
          <p:nvPr/>
        </p:nvPicPr>
        <p:blipFill>
          <a:blip r:embed="rId4"/>
          <a:stretch>
            <a:fillRect/>
          </a:stretch>
        </p:blipFill>
        <p:spPr>
          <a:xfrm>
            <a:off x="1195070" y="2648585"/>
            <a:ext cx="2219960" cy="2479040"/>
          </a:xfrm>
          <a:prstGeom prst="rect">
            <a:avLst/>
          </a:prstGeom>
        </p:spPr>
      </p:pic>
      <p:sp>
        <p:nvSpPr>
          <p:cNvPr id="7" name="Text Box 6"/>
          <p:cNvSpPr txBox="1"/>
          <p:nvPr/>
        </p:nvSpPr>
        <p:spPr>
          <a:xfrm>
            <a:off x="7884795" y="744855"/>
            <a:ext cx="3993515" cy="889635"/>
          </a:xfrm>
          <a:prstGeom prst="rect">
            <a:avLst/>
          </a:prstGeom>
          <a:noFill/>
        </p:spPr>
        <p:txBody>
          <a:bodyPr wrap="square" rtlCol="0" anchor="t">
            <a:noAutofit/>
          </a:bodyPr>
          <a:lstStyle/>
          <a:p>
            <a:pPr algn="r">
              <a:lnSpc>
                <a:spcPct val="90000"/>
              </a:lnSpc>
              <a:spcBef>
                <a:spcPts val="0"/>
              </a:spcBef>
              <a:spcAft>
                <a:spcPts val="0"/>
              </a:spcAft>
            </a:pPr>
            <a:r>
              <a:rPr lang="en-US" sz="2600" b="1" dirty="0">
                <a:solidFill>
                  <a:schemeClr val="bg1"/>
                </a:solidFill>
                <a:effectLst/>
                <a:latin typeface="Alright Sans" panose="00000400000000000000" charset="0"/>
                <a:ea typeface="Cambria" panose="02040503050406030204" pitchFamily="18" charset="0"/>
                <a:cs typeface="Alright Sans" panose="00000400000000000000" charset="0"/>
                <a:sym typeface="+mn-ea"/>
              </a:rPr>
              <a:t>Activity: Identifying Barriers to Adherence</a:t>
            </a:r>
            <a:b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mn-ea"/>
              </a:rPr>
            </a:br>
            <a:endPar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5070" y="2376170"/>
            <a:ext cx="6753860" cy="3699510"/>
          </a:xfrm>
        </p:spPr>
        <p:txBody>
          <a:bodyPr>
            <a:noAutofit/>
          </a:bodyPr>
          <a:lstStyle/>
          <a:p>
            <a:pPr marL="0" marR="0" algn="l">
              <a:lnSpc>
                <a:spcPct val="100000"/>
              </a:lnSpc>
              <a:spcBef>
                <a:spcPts val="0"/>
              </a:spcBef>
              <a:spcAft>
                <a:spcPts val="0"/>
              </a:spcAft>
              <a:tabLst>
                <a:tab pos="285750" algn="l"/>
              </a:tabLst>
            </a:pPr>
            <a:r>
              <a:rPr lang="en-US" sz="2400" dirty="0">
                <a:solidFill>
                  <a:srgbClr val="000000"/>
                </a:solidFill>
                <a:effectLst/>
                <a:latin typeface="Alright Sans" panose="00000400000000000000" charset="0"/>
                <a:ea typeface="Cambria" panose="02040503050406030204" pitchFamily="18" charset="0"/>
                <a:cs typeface="Alright Sans" panose="00000400000000000000" charset="0"/>
              </a:rPr>
              <a:t>Promote diverse diets that include local,  </a:t>
            </a:r>
          </a:p>
          <a:p>
            <a:pPr marL="0" marR="0" indent="0" algn="l">
              <a:lnSpc>
                <a:spcPct val="100000"/>
              </a:lnSpc>
              <a:spcBef>
                <a:spcPts val="0"/>
              </a:spcBef>
              <a:spcAft>
                <a:spcPts val="0"/>
              </a:spcAft>
              <a:buNone/>
              <a:tabLst>
                <a:tab pos="285750" algn="l"/>
              </a:tabLst>
            </a:pPr>
            <a:r>
              <a:rPr lang="en-US" sz="2400" dirty="0">
                <a:solidFill>
                  <a:srgbClr val="000000"/>
                </a:solidFill>
                <a:effectLst/>
                <a:latin typeface="Alright Sans" panose="00000400000000000000" charset="0"/>
                <a:ea typeface="Cambria" panose="02040503050406030204" pitchFamily="18" charset="0"/>
                <a:cs typeface="Alright Sans" panose="00000400000000000000" charset="0"/>
              </a:rPr>
              <a:t>   nutrient-rich foods</a:t>
            </a:r>
            <a:endParaRPr lang="en-US" sz="2400" dirty="0">
              <a:effectLst/>
              <a:latin typeface="Alright Sans" panose="00000400000000000000" charset="0"/>
              <a:ea typeface="Cambria" panose="02040503050406030204" pitchFamily="18" charset="0"/>
              <a:cs typeface="Alright Sans" panose="00000400000000000000" charset="0"/>
            </a:endParaRPr>
          </a:p>
          <a:p>
            <a:pPr marL="285750" marR="0" indent="-285750" algn="l">
              <a:lnSpc>
                <a:spcPct val="100000"/>
              </a:lnSpc>
              <a:spcBef>
                <a:spcPts val="0"/>
              </a:spcBef>
              <a:spcAft>
                <a:spcPts val="0"/>
              </a:spcAft>
            </a:pPr>
            <a:r>
              <a:rPr lang="en-US" sz="2400" dirty="0">
                <a:solidFill>
                  <a:srgbClr val="000000"/>
                </a:solidFill>
                <a:effectLst/>
                <a:latin typeface="Alright Sans" panose="00000400000000000000" charset="0"/>
                <a:ea typeface="Cambria" panose="02040503050406030204" pitchFamily="18" charset="0"/>
                <a:cs typeface="Alright Sans" panose="00000400000000000000" charset="0"/>
              </a:rPr>
              <a:t>Ensure all pregnant women receive and understand the importance of MMS or IFAS</a:t>
            </a:r>
            <a:endParaRPr lang="en-US" sz="2400" dirty="0">
              <a:effectLst/>
              <a:latin typeface="Alright Sans" panose="00000400000000000000" charset="0"/>
              <a:ea typeface="Cambria" panose="02040503050406030204" pitchFamily="18" charset="0"/>
              <a:cs typeface="Alright Sans" panose="00000400000000000000" charset="0"/>
            </a:endParaRPr>
          </a:p>
          <a:p>
            <a:pPr marL="0" marR="0" algn="l">
              <a:lnSpc>
                <a:spcPct val="100000"/>
              </a:lnSpc>
              <a:spcBef>
                <a:spcPts val="0"/>
              </a:spcBef>
              <a:spcAft>
                <a:spcPts val="0"/>
              </a:spcAft>
              <a:tabLst>
                <a:tab pos="285750" algn="l"/>
              </a:tabLst>
            </a:pPr>
            <a:r>
              <a:rPr lang="en-US" sz="2400" dirty="0">
                <a:solidFill>
                  <a:srgbClr val="000000"/>
                </a:solidFill>
                <a:effectLst/>
                <a:latin typeface="Alright Sans" panose="00000400000000000000" charset="0"/>
                <a:ea typeface="Cambria" panose="02040503050406030204" pitchFamily="18" charset="0"/>
                <a:cs typeface="Alright Sans" panose="00000400000000000000" charset="0"/>
              </a:rPr>
              <a:t>Regularly monitor and encourage adherence 	to supplementation</a:t>
            </a:r>
            <a:endParaRPr lang="en-US" sz="2400" dirty="0">
              <a:effectLst/>
              <a:latin typeface="Alright Sans" panose="00000400000000000000" charset="0"/>
              <a:ea typeface="Cambria" panose="02040503050406030204" pitchFamily="18" charset="0"/>
              <a:cs typeface="Alright Sans" panose="00000400000000000000" charset="0"/>
            </a:endParaRPr>
          </a:p>
          <a:p>
            <a:pPr marL="285750" marR="0" indent="-285750" algn="l">
              <a:lnSpc>
                <a:spcPct val="100000"/>
              </a:lnSpc>
              <a:spcBef>
                <a:spcPts val="0"/>
              </a:spcBef>
              <a:spcAft>
                <a:spcPts val="0"/>
              </a:spcAft>
            </a:pPr>
            <a:r>
              <a:rPr lang="en-US" sz="2400" dirty="0">
                <a:solidFill>
                  <a:srgbClr val="000000"/>
                </a:solidFill>
                <a:effectLst/>
                <a:latin typeface="Alright Sans" panose="00000400000000000000" charset="0"/>
                <a:ea typeface="Cambria" panose="02040503050406030204" pitchFamily="18" charset="0"/>
                <a:cs typeface="Alright Sans" panose="00000400000000000000" charset="0"/>
              </a:rPr>
              <a:t>Use practical, culturally relevant counselling techniques to help women improve their nutrition during pregnancy</a:t>
            </a:r>
            <a:endParaRPr lang="en-US" sz="2400" dirty="0">
              <a:effectLst/>
              <a:latin typeface="Alright Sans" panose="00000400000000000000" charset="0"/>
              <a:ea typeface="Cambria" panose="02040503050406030204" pitchFamily="18" charset="0"/>
              <a:cs typeface="Alright Sans" panose="00000400000000000000" charset="0"/>
            </a:endParaRPr>
          </a:p>
          <a:p>
            <a:pPr marL="0" marR="0" indent="0" algn="l">
              <a:lnSpc>
                <a:spcPct val="100000"/>
              </a:lnSpc>
              <a:spcBef>
                <a:spcPts val="0"/>
              </a:spcBef>
              <a:spcAft>
                <a:spcPts val="0"/>
              </a:spcAft>
              <a:buNone/>
            </a:pPr>
            <a:endParaRPr lang="en-US" sz="2400" dirty="0">
              <a:effectLst/>
              <a:latin typeface="Cambria" panose="02040503050406030204" pitchFamily="18" charset="0"/>
              <a:ea typeface="Cambria" panose="02040503050406030204" pitchFamily="18" charset="0"/>
              <a:cs typeface="Times New Roman" panose="02020603050405020304" pitchFamily="18" charset="0"/>
            </a:endParaRPr>
          </a:p>
          <a:p>
            <a:pPr marL="0" marR="0" indent="0" algn="l">
              <a:lnSpc>
                <a:spcPct val="300000"/>
              </a:lnSpc>
              <a:spcBef>
                <a:spcPts val="0"/>
              </a:spcBef>
              <a:spcAft>
                <a:spcPts val="0"/>
              </a:spcAft>
              <a:buNone/>
            </a:pPr>
            <a:endParaRPr lang="en-US" sz="2400" dirty="0">
              <a:latin typeface="Cambria" panose="02040503050406030204" pitchFamily="18" charset="0"/>
              <a:ea typeface="Cambria" panose="02040503050406030204" pitchFamily="18" charset="0"/>
            </a:endParaRPr>
          </a:p>
        </p:txBody>
      </p:sp>
      <p:sp>
        <p:nvSpPr>
          <p:cNvPr id="4" name="Slide Number Placeholder 3"/>
          <p:cNvSpPr>
            <a:spLocks noGrp="1"/>
          </p:cNvSpPr>
          <p:nvPr>
            <p:ph type="sldNum" sz="quarter" idx="12"/>
          </p:nvPr>
        </p:nvSpPr>
        <p:spPr/>
        <p:txBody>
          <a:bodyPr/>
          <a:lstStyle/>
          <a:p>
            <a:fld id="{7E963403-DE17-46B5-AD5A-3A1C9DD5E774}" type="slidenum">
              <a:rPr lang="en-US" smtClean="0"/>
              <a:t>18</a:t>
            </a:fld>
            <a:endParaRPr lang="en-US"/>
          </a:p>
        </p:txBody>
      </p:sp>
      <p:pic>
        <p:nvPicPr>
          <p:cNvPr id="5" name="Picture 4" descr="M2 - Key Takeaways for Health Workers"/>
          <p:cNvPicPr>
            <a:picLocks noChangeAspect="1"/>
          </p:cNvPicPr>
          <p:nvPr/>
        </p:nvPicPr>
        <p:blipFill>
          <a:blip r:embed="rId3"/>
          <a:stretch>
            <a:fillRect/>
          </a:stretch>
        </p:blipFill>
        <p:spPr>
          <a:xfrm>
            <a:off x="8460740" y="4109720"/>
            <a:ext cx="3043555" cy="2183765"/>
          </a:xfrm>
          <a:prstGeom prst="rect">
            <a:avLst/>
          </a:prstGeom>
        </p:spPr>
      </p:pic>
      <p:sp>
        <p:nvSpPr>
          <p:cNvPr id="6" name="Rectangles 5"/>
          <p:cNvSpPr/>
          <p:nvPr/>
        </p:nvSpPr>
        <p:spPr>
          <a:xfrm>
            <a:off x="-6350" y="-16510"/>
            <a:ext cx="12220575" cy="1097915"/>
          </a:xfrm>
          <a:prstGeom prst="rect">
            <a:avLst/>
          </a:prstGeom>
          <a:solidFill>
            <a:srgbClr val="F89832">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5784850" y="46355"/>
            <a:ext cx="6078855" cy="909320"/>
          </a:xfrm>
          <a:prstGeom prst="rect">
            <a:avLst/>
          </a:prstGeom>
        </p:spPr>
        <p:txBody>
          <a:bodyPr vert="horz" lIns="91440" tIns="45720" rIns="91440" bIns="45720" rtlCol="0" anchor="ctr">
            <a:noAutofit/>
          </a:bodyPr>
          <a:lstStyle/>
          <a:p>
            <a:pPr algn="r"/>
            <a:r>
              <a:rPr lang="en-US" altLang="en-US" sz="1600" b="1" dirty="0">
                <a:solidFill>
                  <a:srgbClr val="F89832"/>
                </a:solidFill>
                <a:latin typeface="Alright Sans" panose="00000400000000000000" charset="0"/>
                <a:ea typeface="Cambria" panose="02040503050406030204" pitchFamily="18" charset="0"/>
                <a:cs typeface="Alright Sans" panose="00000400000000000000" charset="0"/>
              </a:rPr>
              <a:t>MODULE 2: INTERVENTIONS TO IMPROVE MICRONUTRIENT NUTRITION IN PREGNANT WOMEN</a:t>
            </a:r>
            <a:br>
              <a:rPr lang="en-US" sz="1600" dirty="0">
                <a:solidFill>
                  <a:srgbClr val="FFC000"/>
                </a:solidFill>
                <a:latin typeface="Cambria" panose="02040503050406030204" pitchFamily="18" charset="0"/>
                <a:ea typeface="Cambria" panose="02040503050406030204" pitchFamily="18" charset="0"/>
              </a:rPr>
            </a:br>
            <a:endParaRPr lang="en-US" sz="1600" dirty="0">
              <a:solidFill>
                <a:srgbClr val="FFC000"/>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4"/>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17" name="Freeform 16"/>
          <p:cNvSpPr/>
          <p:nvPr/>
        </p:nvSpPr>
        <p:spPr>
          <a:xfrm flipH="1">
            <a:off x="7709535" y="648335"/>
            <a:ext cx="4504690" cy="985520"/>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84" h="1552">
                <a:moveTo>
                  <a:pt x="0" y="0"/>
                </a:moveTo>
                <a:lnTo>
                  <a:pt x="6135" y="14"/>
                </a:lnTo>
                <a:lnTo>
                  <a:pt x="6158" y="13"/>
                </a:lnTo>
                <a:cubicBezTo>
                  <a:pt x="6623" y="1"/>
                  <a:pt x="6994" y="427"/>
                  <a:pt x="6983" y="765"/>
                </a:cubicBezTo>
                <a:lnTo>
                  <a:pt x="6983" y="784"/>
                </a:lnTo>
                <a:lnTo>
                  <a:pt x="6983" y="804"/>
                </a:lnTo>
                <a:cubicBezTo>
                  <a:pt x="6998" y="1225"/>
                  <a:pt x="6529" y="1562"/>
                  <a:pt x="6156" y="1552"/>
                </a:cubicBezTo>
                <a:lnTo>
                  <a:pt x="6135" y="1552"/>
                </a:lnTo>
                <a:lnTo>
                  <a:pt x="0" y="1552"/>
                </a:lnTo>
                <a:lnTo>
                  <a:pt x="0" y="0"/>
                </a:lnTo>
                <a:close/>
              </a:path>
            </a:pathLst>
          </a:custGeom>
          <a:solidFill>
            <a:srgbClr val="F8983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pic>
        <p:nvPicPr>
          <p:cNvPr id="7" name="Picture 6" descr="MMS Bottle - Single"/>
          <p:cNvPicPr>
            <a:picLocks noChangeAspect="1"/>
          </p:cNvPicPr>
          <p:nvPr/>
        </p:nvPicPr>
        <p:blipFill>
          <a:blip r:embed="rId5"/>
          <a:stretch>
            <a:fillRect/>
          </a:stretch>
        </p:blipFill>
        <p:spPr>
          <a:xfrm>
            <a:off x="8918575" y="2167255"/>
            <a:ext cx="1459865" cy="1630680"/>
          </a:xfrm>
          <a:prstGeom prst="rect">
            <a:avLst/>
          </a:prstGeom>
        </p:spPr>
      </p:pic>
      <p:sp>
        <p:nvSpPr>
          <p:cNvPr id="8" name="Text Box 7"/>
          <p:cNvSpPr txBox="1"/>
          <p:nvPr/>
        </p:nvSpPr>
        <p:spPr>
          <a:xfrm>
            <a:off x="7708900" y="688340"/>
            <a:ext cx="4161790" cy="1210945"/>
          </a:xfrm>
          <a:prstGeom prst="rect">
            <a:avLst/>
          </a:prstGeom>
          <a:noFill/>
        </p:spPr>
        <p:txBody>
          <a:bodyPr wrap="square" rtlCol="0" anchor="t">
            <a:noAutofit/>
          </a:bodyPr>
          <a:lstStyle/>
          <a:p>
            <a:pPr algn="r">
              <a:lnSpc>
                <a:spcPct val="90000"/>
              </a:lnSpc>
              <a:spcBef>
                <a:spcPts val="0"/>
              </a:spcBef>
              <a:spcAft>
                <a:spcPts val="0"/>
              </a:spcAft>
            </a:pPr>
            <a:r>
              <a:rPr lang="en-US" sz="3000" b="1" dirty="0">
                <a:solidFill>
                  <a:schemeClr val="bg1"/>
                </a:solidFill>
                <a:effectLst/>
                <a:latin typeface="Alright Sans" panose="00000400000000000000" charset="0"/>
                <a:ea typeface="Cambria" panose="02040503050406030204" pitchFamily="18" charset="0"/>
                <a:cs typeface="Alright Sans" panose="00000400000000000000" charset="0"/>
                <a:sym typeface="+mn-ea"/>
              </a:rPr>
              <a:t>Key Takeaways for Health Workers</a:t>
            </a:r>
            <a:br>
              <a:rPr lang="en-US" sz="3000" b="1" dirty="0">
                <a:solidFill>
                  <a:schemeClr val="bg1"/>
                </a:solidFill>
                <a:effectLst/>
                <a:latin typeface="Alright Sans" panose="00000400000000000000" charset="0"/>
                <a:ea typeface="Cambria" panose="02040503050406030204" pitchFamily="18" charset="0"/>
                <a:cs typeface="Alright Sans" panose="00000400000000000000" charset="0"/>
                <a:sym typeface="+mn-ea"/>
              </a:rPr>
            </a:br>
            <a:endParaRPr lang="en-US" sz="3000" b="1" dirty="0">
              <a:solidFill>
                <a:schemeClr val="bg1"/>
              </a:solidFill>
              <a:effectLst/>
              <a:latin typeface="Alright Sans" panose="00000400000000000000" charset="0"/>
              <a:ea typeface="Cambria" panose="02040503050406030204" pitchFamily="18" charset="0"/>
              <a:cs typeface="Alright Sans" panose="00000400000000000000"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95070" y="2150745"/>
            <a:ext cx="8790305" cy="3876040"/>
          </a:xfrm>
        </p:spPr>
        <p:txBody>
          <a:bodyPr>
            <a:normAutofit/>
          </a:bodyPr>
          <a:lstStyle/>
          <a:p>
            <a:pPr marL="0" indent="0" algn="l">
              <a:lnSpc>
                <a:spcPct val="100000"/>
              </a:lnSpc>
              <a:buNone/>
            </a:pPr>
            <a:r>
              <a:rPr lang="en-US" sz="2300" b="1" dirty="0">
                <a:latin typeface="Alright Sans" panose="00000400000000000000" charset="0"/>
                <a:ea typeface="Cambria" panose="02040503050406030204" pitchFamily="18" charset="0"/>
                <a:cs typeface="Alright Sans" panose="00000400000000000000" charset="0"/>
              </a:rPr>
              <a:t>At the end of this module, you should be able to:</a:t>
            </a:r>
          </a:p>
          <a:p>
            <a:pPr marL="0" indent="0" algn="l">
              <a:lnSpc>
                <a:spcPct val="100000"/>
              </a:lnSpc>
              <a:buNone/>
            </a:pPr>
            <a:endParaRPr lang="en-US" sz="2300" b="1" dirty="0">
              <a:latin typeface="Alright Sans" panose="00000400000000000000" charset="0"/>
              <a:ea typeface="Cambria" panose="02040503050406030204" pitchFamily="18" charset="0"/>
              <a:cs typeface="Alright Sans" panose="00000400000000000000" charset="0"/>
            </a:endParaRPr>
          </a:p>
          <a:p>
            <a:pPr algn="l">
              <a:lnSpc>
                <a:spcPct val="100000"/>
              </a:lnSpc>
            </a:pPr>
            <a:r>
              <a:rPr lang="en-US" sz="2300" dirty="0">
                <a:latin typeface="Alright Sans" panose="00000400000000000000" charset="0"/>
                <a:ea typeface="Cambria" panose="02040503050406030204" pitchFamily="18" charset="0"/>
                <a:cs typeface="Alright Sans" panose="00000400000000000000" charset="0"/>
              </a:rPr>
              <a:t>Identify the key interventions to improve micronutrient adequacy in pregnant women</a:t>
            </a:r>
          </a:p>
          <a:p>
            <a:pPr algn="l">
              <a:lnSpc>
                <a:spcPct val="100000"/>
              </a:lnSpc>
            </a:pPr>
            <a:r>
              <a:rPr lang="en-US" sz="2300" dirty="0">
                <a:latin typeface="Alright Sans" panose="00000400000000000000" charset="0"/>
                <a:ea typeface="Cambria" panose="02040503050406030204" pitchFamily="18" charset="0"/>
                <a:cs typeface="Alright Sans" panose="00000400000000000000" charset="0"/>
              </a:rPr>
              <a:t>Explain the importance of micronutrient supplementation and healthy diet in preventing micronutrient deficiencies in pregnancy</a:t>
            </a:r>
          </a:p>
          <a:p>
            <a:pPr algn="l">
              <a:lnSpc>
                <a:spcPct val="100000"/>
              </a:lnSpc>
            </a:pPr>
            <a:r>
              <a:rPr lang="en-US" sz="2300" dirty="0">
                <a:latin typeface="Alright Sans" panose="00000400000000000000" charset="0"/>
                <a:ea typeface="Cambria" panose="02040503050406030204" pitchFamily="18" charset="0"/>
                <a:cs typeface="Alright Sans" panose="00000400000000000000" charset="0"/>
              </a:rPr>
              <a:t>Demonstrate how to deliver micronutrient supplements effectively during antenatal care (ANC)</a:t>
            </a:r>
          </a:p>
          <a:p>
            <a:pPr algn="l">
              <a:lnSpc>
                <a:spcPct val="100000"/>
              </a:lnSpc>
            </a:pPr>
            <a:endParaRPr lang="en-US" sz="2300" dirty="0">
              <a:latin typeface="Alright Sans" panose="00000400000000000000" charset="0"/>
              <a:cs typeface="Alright Sans" panose="00000400000000000000" charset="0"/>
            </a:endParaRPr>
          </a:p>
        </p:txBody>
      </p:sp>
      <p:sp>
        <p:nvSpPr>
          <p:cNvPr id="2" name="Slide Number Placeholder 1"/>
          <p:cNvSpPr>
            <a:spLocks noGrp="1"/>
          </p:cNvSpPr>
          <p:nvPr>
            <p:ph type="sldNum" sz="quarter" idx="12"/>
          </p:nvPr>
        </p:nvSpPr>
        <p:spPr/>
        <p:txBody>
          <a:bodyPr/>
          <a:lstStyle/>
          <a:p>
            <a:fld id="{7E963403-DE17-46B5-AD5A-3A1C9DD5E774}" type="slidenum">
              <a:rPr lang="en-US" smtClean="0"/>
              <a:t>2</a:t>
            </a:fld>
            <a:endParaRPr lang="en-US"/>
          </a:p>
        </p:txBody>
      </p:sp>
      <p:sp>
        <p:nvSpPr>
          <p:cNvPr id="5" name="Rectangles 4"/>
          <p:cNvSpPr/>
          <p:nvPr/>
        </p:nvSpPr>
        <p:spPr>
          <a:xfrm>
            <a:off x="-6350" y="-16510"/>
            <a:ext cx="12220575" cy="1097915"/>
          </a:xfrm>
          <a:prstGeom prst="rect">
            <a:avLst/>
          </a:prstGeom>
          <a:solidFill>
            <a:srgbClr val="F89832">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6" name="Freeform 5"/>
          <p:cNvSpPr/>
          <p:nvPr/>
        </p:nvSpPr>
        <p:spPr>
          <a:xfrm flipH="1">
            <a:off x="7777480" y="644525"/>
            <a:ext cx="4436745" cy="816610"/>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0" h="1286">
                <a:moveTo>
                  <a:pt x="0" y="0"/>
                </a:moveTo>
                <a:lnTo>
                  <a:pt x="6165" y="15"/>
                </a:lnTo>
                <a:cubicBezTo>
                  <a:pt x="6527" y="4"/>
                  <a:pt x="6819" y="331"/>
                  <a:pt x="6810" y="651"/>
                </a:cubicBezTo>
                <a:cubicBezTo>
                  <a:pt x="6821" y="1007"/>
                  <a:pt x="6489" y="1295"/>
                  <a:pt x="6165" y="1286"/>
                </a:cubicBezTo>
                <a:lnTo>
                  <a:pt x="0" y="1286"/>
                </a:lnTo>
                <a:lnTo>
                  <a:pt x="0" y="0"/>
                </a:lnTo>
                <a:close/>
              </a:path>
            </a:pathLst>
          </a:custGeom>
          <a:solidFill>
            <a:srgbClr val="F8983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7" name="Title 2"/>
          <p:cNvSpPr>
            <a:spLocks noGrp="1"/>
          </p:cNvSpPr>
          <p:nvPr/>
        </p:nvSpPr>
        <p:spPr>
          <a:xfrm>
            <a:off x="5784850" y="46355"/>
            <a:ext cx="607885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F89832"/>
                </a:solidFill>
                <a:latin typeface="Alright Sans" panose="00000400000000000000" charset="0"/>
                <a:ea typeface="Cambria" panose="02040503050406030204" pitchFamily="18" charset="0"/>
                <a:cs typeface="Alright Sans" panose="00000400000000000000" charset="0"/>
              </a:rPr>
              <a:t>MODULE 2: INTERVENTIONS TO IMPROVE MICRONUTRIENT NUTRITION IN PREGNANT WOMEN</a:t>
            </a:r>
            <a:br>
              <a:rPr lang="en-US" sz="1600" dirty="0">
                <a:solidFill>
                  <a:srgbClr val="FFC000"/>
                </a:solidFill>
                <a:latin typeface="Cambria" panose="02040503050406030204" pitchFamily="18" charset="0"/>
                <a:ea typeface="Cambria" panose="02040503050406030204" pitchFamily="18" charset="0"/>
              </a:rPr>
            </a:br>
            <a:endParaRPr lang="en-US" sz="1600" dirty="0">
              <a:solidFill>
                <a:srgbClr val="FFC000"/>
              </a:solidFill>
              <a:latin typeface="Cambria" panose="02040503050406030204" pitchFamily="18" charset="0"/>
              <a:ea typeface="Cambria" panose="02040503050406030204" pitchFamily="18" charset="0"/>
            </a:endParaRPr>
          </a:p>
        </p:txBody>
      </p:sp>
      <p:grpSp>
        <p:nvGrpSpPr>
          <p:cNvPr id="10" name="Group 9"/>
          <p:cNvGrpSpPr/>
          <p:nvPr/>
        </p:nvGrpSpPr>
        <p:grpSpPr>
          <a:xfrm>
            <a:off x="183515" y="191135"/>
            <a:ext cx="3912235" cy="720090"/>
            <a:chOff x="266" y="301"/>
            <a:chExt cx="6161" cy="1134"/>
          </a:xfrm>
        </p:grpSpPr>
        <p:sp>
          <p:nvSpPr>
            <p:cNvPr id="9" name="Text Box 8"/>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2"/>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13" name="Title 2"/>
          <p:cNvSpPr>
            <a:spLocks noGrp="1"/>
          </p:cNvSpPr>
          <p:nvPr/>
        </p:nvSpPr>
        <p:spPr>
          <a:xfrm>
            <a:off x="7776845" y="717550"/>
            <a:ext cx="4354830" cy="12846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Alright Sans" panose="00000400000000000000" charset="0"/>
                <a:ea typeface="Cambria" panose="02040503050406030204" pitchFamily="18" charset="0"/>
                <a:cs typeface="Alright Sans" panose="00000400000000000000" charset="0"/>
              </a:rPr>
              <a:t>Learning Objectives</a:t>
            </a:r>
            <a:br>
              <a:rPr lang="en-US" b="1" dirty="0">
                <a:latin typeface="Alright Sans" panose="00000400000000000000" charset="0"/>
                <a:cs typeface="Alright Sans" panose="00000400000000000000" charset="0"/>
              </a:rPr>
            </a:br>
            <a:endParaRPr lang="en-US" b="1" dirty="0">
              <a:latin typeface="Alright Sans" panose="00000400000000000000" charset="0"/>
              <a:cs typeface="Alright Sans" panose="00000400000000000000"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292225" y="2428240"/>
            <a:ext cx="6484620" cy="2581910"/>
          </a:xfrm>
        </p:spPr>
        <p:txBody>
          <a:bodyPr>
            <a:normAutofit/>
          </a:bodyPr>
          <a:lstStyle/>
          <a:p>
            <a:pPr algn="l">
              <a:lnSpc>
                <a:spcPct val="90000"/>
              </a:lnSpc>
              <a:spcAft>
                <a:spcPts val="0"/>
              </a:spcAft>
            </a:pPr>
            <a:r>
              <a:rPr lang="en-US" sz="2400" dirty="0">
                <a:latin typeface="Alright Sans" panose="00000400000000000000" charset="0"/>
                <a:ea typeface="Cambria" panose="02040503050406030204" pitchFamily="18" charset="0"/>
                <a:cs typeface="Alright Sans" panose="00000400000000000000" charset="0"/>
              </a:rPr>
              <a:t>Bottle of MMS ( UNIMMAP Formulation)</a:t>
            </a:r>
          </a:p>
          <a:p>
            <a:pPr algn="l">
              <a:lnSpc>
                <a:spcPct val="90000"/>
              </a:lnSpc>
              <a:spcAft>
                <a:spcPts val="0"/>
              </a:spcAft>
            </a:pPr>
            <a:r>
              <a:rPr lang="en-US" sz="2400" dirty="0">
                <a:latin typeface="Alright Sans" panose="00000400000000000000" charset="0"/>
                <a:ea typeface="Cambria" panose="02040503050406030204" pitchFamily="18" charset="0"/>
                <a:cs typeface="Alright Sans" panose="00000400000000000000" charset="0"/>
              </a:rPr>
              <a:t>Bottle of IFA</a:t>
            </a:r>
          </a:p>
          <a:p>
            <a:pPr algn="l">
              <a:lnSpc>
                <a:spcPct val="90000"/>
              </a:lnSpc>
              <a:spcAft>
                <a:spcPts val="0"/>
              </a:spcAft>
            </a:pPr>
            <a:r>
              <a:rPr lang="en-US" sz="2400" dirty="0">
                <a:latin typeface="Alright Sans" panose="00000400000000000000" charset="0"/>
                <a:ea typeface="Cambria" panose="02040503050406030204" pitchFamily="18" charset="0"/>
                <a:cs typeface="Alright Sans" panose="00000400000000000000" charset="0"/>
              </a:rPr>
              <a:t>Flipcharts </a:t>
            </a:r>
          </a:p>
          <a:p>
            <a:pPr algn="l">
              <a:lnSpc>
                <a:spcPct val="90000"/>
              </a:lnSpc>
              <a:spcAft>
                <a:spcPts val="0"/>
              </a:spcAft>
            </a:pPr>
            <a:r>
              <a:rPr lang="en-US" sz="2400" dirty="0">
                <a:latin typeface="Alright Sans" panose="00000400000000000000" charset="0"/>
                <a:ea typeface="Cambria" panose="02040503050406030204" pitchFamily="18" charset="0"/>
                <a:cs typeface="Alright Sans" panose="00000400000000000000" charset="0"/>
              </a:rPr>
              <a:t>Markers</a:t>
            </a:r>
          </a:p>
          <a:p>
            <a:pPr algn="l">
              <a:lnSpc>
                <a:spcPct val="90000"/>
              </a:lnSpc>
              <a:spcAft>
                <a:spcPts val="0"/>
              </a:spcAft>
            </a:pPr>
            <a:r>
              <a:rPr lang="en-US" sz="2400" dirty="0">
                <a:latin typeface="Alright Sans" panose="00000400000000000000" charset="0"/>
                <a:ea typeface="Cambria" panose="02040503050406030204" pitchFamily="18" charset="0"/>
                <a:cs typeface="Alright Sans" panose="00000400000000000000" charset="0"/>
              </a:rPr>
              <a:t>Portable water</a:t>
            </a:r>
          </a:p>
        </p:txBody>
      </p:sp>
      <p:sp>
        <p:nvSpPr>
          <p:cNvPr id="2" name="Slide Number Placeholder 1"/>
          <p:cNvSpPr>
            <a:spLocks noGrp="1"/>
          </p:cNvSpPr>
          <p:nvPr>
            <p:ph type="sldNum" sz="quarter" idx="12"/>
          </p:nvPr>
        </p:nvSpPr>
        <p:spPr/>
        <p:txBody>
          <a:bodyPr/>
          <a:lstStyle/>
          <a:p>
            <a:fld id="{7E963403-DE17-46B5-AD5A-3A1C9DD5E774}" type="slidenum">
              <a:rPr lang="en-US" smtClean="0"/>
              <a:t>3</a:t>
            </a:fld>
            <a:endParaRPr lang="en-US"/>
          </a:p>
        </p:txBody>
      </p:sp>
      <p:sp>
        <p:nvSpPr>
          <p:cNvPr id="5" name="Rectangles 4"/>
          <p:cNvSpPr/>
          <p:nvPr/>
        </p:nvSpPr>
        <p:spPr>
          <a:xfrm>
            <a:off x="-6350" y="-16510"/>
            <a:ext cx="12220575" cy="1097915"/>
          </a:xfrm>
          <a:prstGeom prst="rect">
            <a:avLst/>
          </a:prstGeom>
          <a:solidFill>
            <a:srgbClr val="F89832">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6" name="Freeform 5"/>
          <p:cNvSpPr/>
          <p:nvPr/>
        </p:nvSpPr>
        <p:spPr>
          <a:xfrm flipH="1">
            <a:off x="7777480" y="644525"/>
            <a:ext cx="4436745" cy="816610"/>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0" h="1286">
                <a:moveTo>
                  <a:pt x="0" y="0"/>
                </a:moveTo>
                <a:lnTo>
                  <a:pt x="6165" y="15"/>
                </a:lnTo>
                <a:cubicBezTo>
                  <a:pt x="6527" y="4"/>
                  <a:pt x="6819" y="331"/>
                  <a:pt x="6810" y="651"/>
                </a:cubicBezTo>
                <a:cubicBezTo>
                  <a:pt x="6821" y="1007"/>
                  <a:pt x="6489" y="1295"/>
                  <a:pt x="6165" y="1286"/>
                </a:cubicBezTo>
                <a:lnTo>
                  <a:pt x="0" y="1286"/>
                </a:lnTo>
                <a:lnTo>
                  <a:pt x="0" y="0"/>
                </a:lnTo>
                <a:close/>
              </a:path>
            </a:pathLst>
          </a:custGeom>
          <a:solidFill>
            <a:srgbClr val="F8983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7" name="Title 2"/>
          <p:cNvSpPr>
            <a:spLocks noGrp="1"/>
          </p:cNvSpPr>
          <p:nvPr/>
        </p:nvSpPr>
        <p:spPr>
          <a:xfrm>
            <a:off x="5784850" y="46355"/>
            <a:ext cx="607885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F89832"/>
                </a:solidFill>
                <a:latin typeface="Alright Sans" panose="00000400000000000000" charset="0"/>
                <a:ea typeface="Cambria" panose="02040503050406030204" pitchFamily="18" charset="0"/>
                <a:cs typeface="Alright Sans" panose="00000400000000000000" charset="0"/>
              </a:rPr>
              <a:t>MODULE 2: INTERVENTIONS TO IMPROVE MICRONUTRIENT NUTRITION IN PREGNANT WOMEN</a:t>
            </a:r>
            <a:br>
              <a:rPr lang="en-US" sz="1600" dirty="0">
                <a:solidFill>
                  <a:srgbClr val="FFC000"/>
                </a:solidFill>
                <a:latin typeface="Cambria" panose="02040503050406030204" pitchFamily="18" charset="0"/>
                <a:ea typeface="Cambria" panose="02040503050406030204" pitchFamily="18" charset="0"/>
              </a:rPr>
            </a:br>
            <a:endParaRPr lang="en-US" sz="1600" dirty="0">
              <a:solidFill>
                <a:srgbClr val="FFC000"/>
              </a:solidFill>
              <a:latin typeface="Cambria" panose="02040503050406030204" pitchFamily="18" charset="0"/>
              <a:ea typeface="Cambria" panose="02040503050406030204" pitchFamily="18" charset="0"/>
            </a:endParaRPr>
          </a:p>
        </p:txBody>
      </p:sp>
      <p:grpSp>
        <p:nvGrpSpPr>
          <p:cNvPr id="10" name="Group 9"/>
          <p:cNvGrpSpPr/>
          <p:nvPr/>
        </p:nvGrpSpPr>
        <p:grpSpPr>
          <a:xfrm>
            <a:off x="183515" y="191135"/>
            <a:ext cx="3912235" cy="720090"/>
            <a:chOff x="266" y="301"/>
            <a:chExt cx="6161" cy="1134"/>
          </a:xfrm>
        </p:grpSpPr>
        <p:sp>
          <p:nvSpPr>
            <p:cNvPr id="9" name="Text Box 8"/>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2"/>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8" name="Title 1"/>
          <p:cNvSpPr>
            <a:spLocks noGrp="1"/>
          </p:cNvSpPr>
          <p:nvPr/>
        </p:nvSpPr>
        <p:spPr>
          <a:xfrm>
            <a:off x="8242935" y="681990"/>
            <a:ext cx="3886200" cy="721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Alright Sans" panose="00000400000000000000" charset="0"/>
                <a:ea typeface="Cambria" panose="02040503050406030204" pitchFamily="18" charset="0"/>
                <a:cs typeface="Alright Sans" panose="00000400000000000000" charset="0"/>
              </a:rPr>
              <a:t>Materials Needed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s 32"/>
          <p:cNvSpPr/>
          <p:nvPr/>
        </p:nvSpPr>
        <p:spPr>
          <a:xfrm>
            <a:off x="2813050" y="4906328"/>
            <a:ext cx="5104130" cy="999490"/>
          </a:xfrm>
          <a:prstGeom prst="rect">
            <a:avLst/>
          </a:prstGeom>
          <a:solidFill>
            <a:srgbClr val="F89832">
              <a:alpha val="4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4" name="Rectangles 3"/>
          <p:cNvSpPr/>
          <p:nvPr/>
        </p:nvSpPr>
        <p:spPr>
          <a:xfrm>
            <a:off x="-6350" y="-16510"/>
            <a:ext cx="12220575" cy="1097915"/>
          </a:xfrm>
          <a:prstGeom prst="rect">
            <a:avLst/>
          </a:prstGeom>
          <a:solidFill>
            <a:srgbClr val="F89832">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Title 2"/>
          <p:cNvSpPr>
            <a:spLocks noGrp="1"/>
          </p:cNvSpPr>
          <p:nvPr/>
        </p:nvSpPr>
        <p:spPr>
          <a:xfrm>
            <a:off x="5784850" y="46355"/>
            <a:ext cx="607885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F89832"/>
                </a:solidFill>
                <a:latin typeface="Alright Sans" panose="00000400000000000000" charset="0"/>
                <a:ea typeface="Cambria" panose="02040503050406030204" pitchFamily="18" charset="0"/>
                <a:cs typeface="Alright Sans" panose="00000400000000000000" charset="0"/>
              </a:rPr>
              <a:t>MODULE 2: INTERVENTIONS TO IMPROVE MICRONUTRIENT NUTRITION IN PREGNANT WOMEN</a:t>
            </a:r>
            <a:br>
              <a:rPr lang="en-US" sz="1600" dirty="0">
                <a:solidFill>
                  <a:srgbClr val="FFC000"/>
                </a:solidFill>
                <a:latin typeface="Cambria" panose="02040503050406030204" pitchFamily="18" charset="0"/>
                <a:ea typeface="Cambria" panose="02040503050406030204" pitchFamily="18" charset="0"/>
              </a:rPr>
            </a:br>
            <a:endParaRPr lang="en-US" sz="1600" dirty="0">
              <a:solidFill>
                <a:srgbClr val="FFC000"/>
              </a:solidFill>
              <a:latin typeface="Cambria" panose="02040503050406030204" pitchFamily="18" charset="0"/>
              <a:ea typeface="Cambria" panose="02040503050406030204" pitchFamily="18" charset="0"/>
            </a:endParaRPr>
          </a:p>
        </p:txBody>
      </p:sp>
      <p:grpSp>
        <p:nvGrpSpPr>
          <p:cNvPr id="14" name="Group 13"/>
          <p:cNvGrpSpPr/>
          <p:nvPr/>
        </p:nvGrpSpPr>
        <p:grpSpPr>
          <a:xfrm>
            <a:off x="183515" y="191135"/>
            <a:ext cx="3912235" cy="720090"/>
            <a:chOff x="266" y="301"/>
            <a:chExt cx="6161" cy="1134"/>
          </a:xfrm>
        </p:grpSpPr>
        <p:sp>
          <p:nvSpPr>
            <p:cNvPr id="15" name="Text Box 14"/>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2"/>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17" name="Freeform 16"/>
          <p:cNvSpPr/>
          <p:nvPr/>
        </p:nvSpPr>
        <p:spPr>
          <a:xfrm flipH="1">
            <a:off x="5988050" y="644525"/>
            <a:ext cx="6226175" cy="989965"/>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68" h="1559">
                <a:moveTo>
                  <a:pt x="0" y="0"/>
                </a:moveTo>
                <a:lnTo>
                  <a:pt x="8284" y="20"/>
                </a:lnTo>
                <a:cubicBezTo>
                  <a:pt x="8724" y="7"/>
                  <a:pt x="9079" y="403"/>
                  <a:pt x="9068" y="790"/>
                </a:cubicBezTo>
                <a:cubicBezTo>
                  <a:pt x="9082" y="1220"/>
                  <a:pt x="8679" y="1569"/>
                  <a:pt x="8284" y="1558"/>
                </a:cubicBezTo>
                <a:lnTo>
                  <a:pt x="0" y="1559"/>
                </a:lnTo>
                <a:lnTo>
                  <a:pt x="0" y="0"/>
                </a:lnTo>
                <a:close/>
              </a:path>
            </a:pathLst>
          </a:custGeom>
          <a:solidFill>
            <a:srgbClr val="F8983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5928360" y="494665"/>
            <a:ext cx="5979160" cy="1325880"/>
          </a:xfrm>
        </p:spPr>
        <p:txBody>
          <a:bodyPr>
            <a:normAutofit/>
          </a:bodyPr>
          <a:lstStyle/>
          <a:p>
            <a:pPr algn="r"/>
            <a:r>
              <a:rPr lang="en-US" sz="3000" b="1" kern="1800" dirty="0">
                <a:solidFill>
                  <a:schemeClr val="bg1"/>
                </a:solidFill>
                <a:effectLst/>
                <a:latin typeface="Alright Sans" panose="00000400000000000000" charset="0"/>
                <a:ea typeface="Cambria" panose="02040503050406030204" pitchFamily="18" charset="0"/>
                <a:cs typeface="Alright Sans" panose="00000400000000000000" charset="0"/>
              </a:rPr>
              <a:t>Interventions to Improve Nutrition in Pregnant Women</a:t>
            </a:r>
            <a:r>
              <a:rPr lang="en-US" sz="3000" b="1" u="sng" kern="1800" dirty="0">
                <a:solidFill>
                  <a:schemeClr val="bg1"/>
                </a:solidFill>
                <a:effectLst/>
                <a:latin typeface="Cambria" panose="02040503050406030204" pitchFamily="18" charset="0"/>
                <a:ea typeface="Cambria" panose="02040503050406030204" pitchFamily="18" charset="0"/>
                <a:cs typeface="Times New Roman" panose="02020603050405020304" pitchFamily="18" charset="0"/>
              </a:rPr>
              <a:t> </a:t>
            </a:r>
          </a:p>
        </p:txBody>
      </p:sp>
      <p:sp>
        <p:nvSpPr>
          <p:cNvPr id="24" name="Rectangles 23"/>
          <p:cNvSpPr/>
          <p:nvPr/>
        </p:nvSpPr>
        <p:spPr>
          <a:xfrm>
            <a:off x="3040380" y="2161223"/>
            <a:ext cx="4876165" cy="960120"/>
          </a:xfrm>
          <a:prstGeom prst="rect">
            <a:avLst/>
          </a:prstGeom>
          <a:solidFill>
            <a:srgbClr val="F89832">
              <a:alpha val="4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28" name="Flowchart: Alternate Process 27"/>
          <p:cNvSpPr/>
          <p:nvPr/>
        </p:nvSpPr>
        <p:spPr>
          <a:xfrm>
            <a:off x="1068705" y="1614170"/>
            <a:ext cx="2887345" cy="2054225"/>
          </a:xfrm>
          <a:prstGeom prst="flowChartAlternateProcess">
            <a:avLst/>
          </a:prstGeom>
          <a:solidFill>
            <a:schemeClr val="bg1"/>
          </a:solidFill>
          <a:ln w="28575">
            <a:solidFill>
              <a:srgbClr val="F8983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25" name="Picture 24" descr="Food Categorization for Module 2"/>
          <p:cNvPicPr>
            <a:picLocks noChangeAspect="1"/>
          </p:cNvPicPr>
          <p:nvPr/>
        </p:nvPicPr>
        <p:blipFill>
          <a:blip r:embed="rId3"/>
          <a:stretch>
            <a:fillRect/>
          </a:stretch>
        </p:blipFill>
        <p:spPr>
          <a:xfrm>
            <a:off x="1266825" y="1838960"/>
            <a:ext cx="2443480" cy="1603375"/>
          </a:xfrm>
          <a:prstGeom prst="rect">
            <a:avLst/>
          </a:prstGeom>
        </p:spPr>
      </p:pic>
      <p:sp>
        <p:nvSpPr>
          <p:cNvPr id="29" name="Rectangles 28"/>
          <p:cNvSpPr/>
          <p:nvPr/>
        </p:nvSpPr>
        <p:spPr>
          <a:xfrm>
            <a:off x="4429760" y="3406775"/>
            <a:ext cx="4064635" cy="1252220"/>
          </a:xfrm>
          <a:prstGeom prst="rect">
            <a:avLst/>
          </a:prstGeom>
          <a:solidFill>
            <a:srgbClr val="F89832">
              <a:alpha val="4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0" name="Flowchart: Alternate Process 29"/>
          <p:cNvSpPr/>
          <p:nvPr/>
        </p:nvSpPr>
        <p:spPr>
          <a:xfrm>
            <a:off x="8296910" y="2607310"/>
            <a:ext cx="2863850" cy="2851150"/>
          </a:xfrm>
          <a:prstGeom prst="flowChartAlternateProcess">
            <a:avLst/>
          </a:prstGeom>
          <a:solidFill>
            <a:schemeClr val="bg1"/>
          </a:solidFill>
          <a:ln w="28575">
            <a:solidFill>
              <a:srgbClr val="F8983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23" name="Picture 22" descr="Food Biotification M2"/>
          <p:cNvPicPr>
            <a:picLocks noChangeAspect="1"/>
          </p:cNvPicPr>
          <p:nvPr/>
        </p:nvPicPr>
        <p:blipFill>
          <a:blip r:embed="rId4"/>
          <a:stretch>
            <a:fillRect/>
          </a:stretch>
        </p:blipFill>
        <p:spPr>
          <a:xfrm>
            <a:off x="8550275" y="2821305"/>
            <a:ext cx="2323465" cy="2355215"/>
          </a:xfrm>
          <a:prstGeom prst="rect">
            <a:avLst/>
          </a:prstGeom>
        </p:spPr>
      </p:pic>
      <p:sp>
        <p:nvSpPr>
          <p:cNvPr id="32" name="Flowchart: Alternate Process 31"/>
          <p:cNvSpPr/>
          <p:nvPr/>
        </p:nvSpPr>
        <p:spPr>
          <a:xfrm>
            <a:off x="1590675" y="4379595"/>
            <a:ext cx="2388870" cy="2052955"/>
          </a:xfrm>
          <a:prstGeom prst="flowChartAlternateProcess">
            <a:avLst/>
          </a:prstGeom>
          <a:solidFill>
            <a:schemeClr val="bg1"/>
          </a:solidFill>
          <a:ln w="28575">
            <a:solidFill>
              <a:srgbClr val="F89832"/>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26" name="Picture 25" descr="MMS Bottle - Single"/>
          <p:cNvPicPr>
            <a:picLocks noChangeAspect="1"/>
          </p:cNvPicPr>
          <p:nvPr/>
        </p:nvPicPr>
        <p:blipFill>
          <a:blip r:embed="rId5"/>
          <a:stretch>
            <a:fillRect/>
          </a:stretch>
        </p:blipFill>
        <p:spPr>
          <a:xfrm>
            <a:off x="2159635" y="4605655"/>
            <a:ext cx="1430655" cy="1597660"/>
          </a:xfrm>
          <a:prstGeom prst="rect">
            <a:avLst/>
          </a:prstGeom>
        </p:spPr>
      </p:pic>
      <p:sp>
        <p:nvSpPr>
          <p:cNvPr id="18" name="Text Box 17"/>
          <p:cNvSpPr txBox="1"/>
          <p:nvPr/>
        </p:nvSpPr>
        <p:spPr>
          <a:xfrm>
            <a:off x="4222115" y="2395855"/>
            <a:ext cx="3489325" cy="460375"/>
          </a:xfrm>
          <a:prstGeom prst="rect">
            <a:avLst/>
          </a:prstGeom>
          <a:noFill/>
        </p:spPr>
        <p:txBody>
          <a:bodyPr wrap="square" rtlCol="0">
            <a:spAutoFit/>
          </a:bodyPr>
          <a:lstStyle/>
          <a:p>
            <a:pPr algn="l"/>
            <a:r>
              <a:rPr lang="en-US" sz="2400" dirty="0">
                <a:latin typeface="Alright Sans" panose="00000400000000000000" charset="0"/>
                <a:ea typeface="Cambria" panose="02040503050406030204" pitchFamily="18" charset="0"/>
                <a:cs typeface="Alright Sans" panose="00000400000000000000" charset="0"/>
                <a:sym typeface="+mn-ea"/>
              </a:rPr>
              <a:t>Dietary Diversification</a:t>
            </a:r>
          </a:p>
        </p:txBody>
      </p:sp>
      <p:sp>
        <p:nvSpPr>
          <p:cNvPr id="20" name="Text Box 19"/>
          <p:cNvSpPr txBox="1"/>
          <p:nvPr/>
        </p:nvSpPr>
        <p:spPr>
          <a:xfrm>
            <a:off x="4866640" y="3589338"/>
            <a:ext cx="3125470" cy="692785"/>
          </a:xfrm>
          <a:prstGeom prst="rect">
            <a:avLst/>
          </a:prstGeom>
          <a:noFill/>
        </p:spPr>
        <p:txBody>
          <a:bodyPr wrap="square" rtlCol="0">
            <a:noAutofit/>
          </a:bodyPr>
          <a:lstStyle/>
          <a:p>
            <a:pPr algn="r"/>
            <a:r>
              <a:rPr lang="en-US" sz="2400">
                <a:latin typeface="Alright Sans" panose="00000400000000000000" charset="0"/>
                <a:ea typeface="Cambria" panose="02040503050406030204" pitchFamily="18" charset="0"/>
                <a:cs typeface="Alright Sans" panose="00000400000000000000" charset="0"/>
                <a:sym typeface="+mn-ea"/>
              </a:rPr>
              <a:t>Biofortification and Food Fortification</a:t>
            </a:r>
            <a:endParaRPr lang="en-US" sz="2000" kern="1200">
              <a:latin typeface="Alright Sans" panose="00000400000000000000" charset="0"/>
              <a:ea typeface="Cambria" panose="02040503050406030204" pitchFamily="18" charset="0"/>
              <a:cs typeface="Alright Sans" panose="00000400000000000000" charset="0"/>
            </a:endParaRPr>
          </a:p>
          <a:p>
            <a:pPr algn="r"/>
            <a:endParaRPr lang="en-US" sz="2000">
              <a:latin typeface="Alright Sans" panose="00000400000000000000" charset="0"/>
              <a:cs typeface="Alright Sans" panose="00000400000000000000" charset="0"/>
            </a:endParaRPr>
          </a:p>
        </p:txBody>
      </p:sp>
      <p:sp>
        <p:nvSpPr>
          <p:cNvPr id="21" name="Text Box 20"/>
          <p:cNvSpPr txBox="1"/>
          <p:nvPr/>
        </p:nvSpPr>
        <p:spPr>
          <a:xfrm>
            <a:off x="4241800" y="5207000"/>
            <a:ext cx="2980055" cy="460375"/>
          </a:xfrm>
          <a:prstGeom prst="rect">
            <a:avLst/>
          </a:prstGeom>
          <a:noFill/>
        </p:spPr>
        <p:txBody>
          <a:bodyPr wrap="square" rtlCol="0">
            <a:spAutoFit/>
          </a:bodyPr>
          <a:lstStyle/>
          <a:p>
            <a:r>
              <a:rPr lang="en-US" sz="2400">
                <a:latin typeface="Alright Sans" panose="00000400000000000000" charset="0"/>
                <a:ea typeface="Cambria" panose="02040503050406030204" pitchFamily="18" charset="0"/>
                <a:cs typeface="Alright Sans" panose="00000400000000000000" charset="0"/>
                <a:sym typeface="+mn-ea"/>
              </a:rPr>
              <a:t>Supplementation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flipH="1">
            <a:off x="6720667" y="644525"/>
            <a:ext cx="5493558" cy="816740"/>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1" h="1286">
                <a:moveTo>
                  <a:pt x="1664" y="0"/>
                </a:moveTo>
                <a:lnTo>
                  <a:pt x="7989" y="15"/>
                </a:lnTo>
                <a:lnTo>
                  <a:pt x="8007" y="15"/>
                </a:lnTo>
                <a:cubicBezTo>
                  <a:pt x="8370" y="4"/>
                  <a:pt x="8660" y="356"/>
                  <a:pt x="8651" y="636"/>
                </a:cubicBezTo>
                <a:lnTo>
                  <a:pt x="8651" y="651"/>
                </a:lnTo>
                <a:lnTo>
                  <a:pt x="8651" y="668"/>
                </a:lnTo>
                <a:cubicBezTo>
                  <a:pt x="8662" y="1016"/>
                  <a:pt x="8296" y="1295"/>
                  <a:pt x="8005" y="1286"/>
                </a:cubicBezTo>
                <a:lnTo>
                  <a:pt x="7989" y="1286"/>
                </a:lnTo>
                <a:lnTo>
                  <a:pt x="6355" y="1286"/>
                </a:lnTo>
                <a:lnTo>
                  <a:pt x="6341" y="1286"/>
                </a:lnTo>
                <a:lnTo>
                  <a:pt x="6325" y="1286"/>
                </a:lnTo>
                <a:lnTo>
                  <a:pt x="0" y="1286"/>
                </a:lnTo>
                <a:lnTo>
                  <a:pt x="0" y="0"/>
                </a:lnTo>
                <a:lnTo>
                  <a:pt x="1664" y="4"/>
                </a:lnTo>
                <a:lnTo>
                  <a:pt x="1664" y="0"/>
                </a:lnTo>
                <a:close/>
              </a:path>
            </a:pathLst>
          </a:custGeom>
          <a:solidFill>
            <a:srgbClr val="F8983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4" name="Content Placeholder 3"/>
          <p:cNvSpPr>
            <a:spLocks noGrp="1"/>
          </p:cNvSpPr>
          <p:nvPr>
            <p:ph sz="half" idx="1"/>
          </p:nvPr>
        </p:nvSpPr>
        <p:spPr>
          <a:xfrm>
            <a:off x="3961130" y="2232660"/>
            <a:ext cx="7057390" cy="3529330"/>
          </a:xfrm>
        </p:spPr>
        <p:txBody>
          <a:bodyPr>
            <a:normAutofit fontScale="90000" lnSpcReduction="10000"/>
          </a:bodyPr>
          <a:lstStyle/>
          <a:p>
            <a:pPr marL="342900" marR="0" lvl="0" indent="-342900" algn="l" fontAlgn="base">
              <a:lnSpc>
                <a:spcPct val="100000"/>
              </a:lnSpc>
              <a:spcBef>
                <a:spcPts val="1200"/>
              </a:spcBef>
              <a:spcAft>
                <a:spcPts val="0"/>
              </a:spcAft>
              <a:buSzPts val="1000"/>
              <a:buFont typeface="Symbol" panose="05050102010706020507" pitchFamily="18" charset="2"/>
              <a:buChar char=""/>
              <a:tabLst>
                <a:tab pos="457200" algn="l"/>
              </a:tabLst>
            </a:pPr>
            <a:r>
              <a:rPr lang="en-US" sz="2400" dirty="0">
                <a:solidFill>
                  <a:srgbClr val="000000"/>
                </a:solidFill>
                <a:effectLst/>
                <a:latin typeface="Alright Sans" panose="00000400000000000000" charset="0"/>
                <a:ea typeface="Cambria" panose="02040503050406030204" pitchFamily="18" charset="0"/>
                <a:cs typeface="Alright Sans" panose="00000400000000000000" charset="0"/>
              </a:rPr>
              <a:t>A food-based solution that emphasizes the consumption of different variety of food from various food groups</a:t>
            </a:r>
          </a:p>
          <a:p>
            <a:pPr marL="342900" marR="0" lvl="0" indent="-342900" algn="l" fontAlgn="base">
              <a:lnSpc>
                <a:spcPct val="100000"/>
              </a:lnSpc>
              <a:spcBef>
                <a:spcPts val="1200"/>
              </a:spcBef>
              <a:spcAft>
                <a:spcPts val="0"/>
              </a:spcAft>
              <a:buSzPts val="1000"/>
              <a:buFont typeface="Symbol" panose="05050102010706020507" pitchFamily="18" charset="2"/>
              <a:buChar char=""/>
              <a:tabLst>
                <a:tab pos="457200" algn="l"/>
              </a:tabLst>
            </a:pPr>
            <a:endParaRPr lang="en-US" sz="2400" dirty="0">
              <a:solidFill>
                <a:srgbClr val="000000"/>
              </a:solidFill>
              <a:effectLst/>
              <a:latin typeface="Alright Sans" panose="00000400000000000000" charset="0"/>
              <a:ea typeface="Cambria" panose="02040503050406030204" pitchFamily="18" charset="0"/>
              <a:cs typeface="Alright Sans" panose="00000400000000000000" charset="0"/>
            </a:endParaRPr>
          </a:p>
          <a:p>
            <a:pPr marL="342900" marR="0" lvl="0" indent="-342900" algn="l" fontAlgn="base">
              <a:lnSpc>
                <a:spcPct val="100000"/>
              </a:lnSpc>
              <a:spcBef>
                <a:spcPts val="0"/>
              </a:spcBef>
              <a:spcAft>
                <a:spcPts val="0"/>
              </a:spcAft>
              <a:buSzPts val="1000"/>
              <a:buFont typeface="Symbol" panose="05050102010706020507" pitchFamily="18" charset="2"/>
              <a:buChar char=""/>
              <a:tabLst>
                <a:tab pos="457200" algn="l"/>
              </a:tabLst>
            </a:pPr>
            <a:r>
              <a:rPr lang="en-US" sz="2400" b="1" dirty="0">
                <a:solidFill>
                  <a:srgbClr val="000000"/>
                </a:solidFill>
                <a:effectLst/>
                <a:latin typeface="Alright Sans" panose="00000400000000000000" charset="0"/>
                <a:ea typeface="Cambria" panose="02040503050406030204" pitchFamily="18" charset="0"/>
                <a:cs typeface="Alright Sans" panose="00000400000000000000" charset="0"/>
              </a:rPr>
              <a:t>Practical Tips for Health Workers</a:t>
            </a:r>
            <a:r>
              <a:rPr lang="en-US" sz="2400" dirty="0">
                <a:solidFill>
                  <a:srgbClr val="000000"/>
                </a:solidFill>
                <a:effectLst/>
                <a:latin typeface="Alright Sans" panose="00000400000000000000" charset="0"/>
                <a:ea typeface="Cambria" panose="02040503050406030204" pitchFamily="18" charset="0"/>
                <a:cs typeface="Alright Sans" panose="00000400000000000000" charset="0"/>
              </a:rPr>
              <a:t>:</a:t>
            </a:r>
          </a:p>
          <a:p>
            <a:pPr marL="342900" marR="0" lvl="0" indent="-342900" algn="l" fontAlgn="base">
              <a:lnSpc>
                <a:spcPct val="100000"/>
              </a:lnSpc>
              <a:spcBef>
                <a:spcPts val="0"/>
              </a:spcBef>
              <a:spcAft>
                <a:spcPts val="0"/>
              </a:spcAft>
              <a:buSzPts val="1000"/>
              <a:buFont typeface="Symbol" panose="05050102010706020507" pitchFamily="18" charset="2"/>
              <a:buChar char=""/>
              <a:tabLst>
                <a:tab pos="457200" algn="l"/>
              </a:tabLst>
            </a:pPr>
            <a:endParaRPr lang="en-US" sz="2400" dirty="0">
              <a:solidFill>
                <a:srgbClr val="000000"/>
              </a:solidFill>
              <a:effectLst/>
              <a:latin typeface="Alright Sans" panose="00000400000000000000" charset="0"/>
              <a:ea typeface="Cambria" panose="02040503050406030204" pitchFamily="18" charset="0"/>
              <a:cs typeface="Alright Sans" panose="00000400000000000000" charset="0"/>
            </a:endParaRPr>
          </a:p>
          <a:p>
            <a:pPr marL="342900" marR="0" lvl="0" indent="-342900" algn="l" fontAlgn="base">
              <a:lnSpc>
                <a:spcPct val="100000"/>
              </a:lnSpc>
              <a:spcBef>
                <a:spcPts val="0"/>
              </a:spcBef>
              <a:spcAft>
                <a:spcPts val="0"/>
              </a:spcAft>
              <a:buSzPts val="1000"/>
              <a:buFont typeface="Symbol" panose="05050102010706020507" pitchFamily="18" charset="2"/>
              <a:buChar char=""/>
              <a:tabLst>
                <a:tab pos="457200" algn="l"/>
              </a:tabLst>
            </a:pPr>
            <a:r>
              <a:rPr lang="en-US" b="1" dirty="0">
                <a:solidFill>
                  <a:srgbClr val="000000"/>
                </a:solidFill>
                <a:effectLst/>
                <a:latin typeface="Alright Sans" panose="00000400000000000000" charset="0"/>
                <a:ea typeface="Cambria" panose="02040503050406030204" pitchFamily="18" charset="0"/>
                <a:cs typeface="Alright Sans" panose="00000400000000000000" charset="0"/>
              </a:rPr>
              <a:t>Ask</a:t>
            </a:r>
            <a:r>
              <a:rPr lang="en-US" dirty="0">
                <a:solidFill>
                  <a:srgbClr val="000000"/>
                </a:solidFill>
                <a:effectLst/>
                <a:latin typeface="Alright Sans" panose="00000400000000000000" charset="0"/>
                <a:ea typeface="Cambria" panose="02040503050406030204" pitchFamily="18" charset="0"/>
                <a:cs typeface="Alright Sans" panose="00000400000000000000" charset="0"/>
              </a:rPr>
              <a:t>: “What types of foods do you eat daily?”</a:t>
            </a:r>
          </a:p>
          <a:p>
            <a:pPr marL="342900" marR="0" lvl="0" indent="-342900" algn="l" fontAlgn="base">
              <a:lnSpc>
                <a:spcPct val="100000"/>
              </a:lnSpc>
              <a:spcBef>
                <a:spcPts val="0"/>
              </a:spcBef>
              <a:spcAft>
                <a:spcPts val="0"/>
              </a:spcAft>
              <a:buSzPts val="1000"/>
              <a:buFont typeface="Symbol" panose="05050102010706020507" pitchFamily="18" charset="2"/>
              <a:buChar char=""/>
              <a:tabLst>
                <a:tab pos="457200" algn="l"/>
              </a:tabLst>
            </a:pPr>
            <a:r>
              <a:rPr lang="en-US" sz="2400" b="1" kern="0" dirty="0">
                <a:effectLst/>
                <a:latin typeface="Alright Sans" panose="00000400000000000000" charset="0"/>
                <a:ea typeface="Cambria" panose="02040503050406030204" pitchFamily="18" charset="0"/>
                <a:cs typeface="Alright Sans" panose="00000400000000000000" charset="0"/>
              </a:rPr>
              <a:t>Counsel</a:t>
            </a:r>
            <a:r>
              <a:rPr lang="en-US" sz="2400" kern="0" dirty="0">
                <a:effectLst/>
                <a:latin typeface="Alright Sans" panose="00000400000000000000" charset="0"/>
                <a:ea typeface="Cambria" panose="02040503050406030204" pitchFamily="18" charset="0"/>
                <a:cs typeface="Alright Sans" panose="00000400000000000000" charset="0"/>
              </a:rPr>
              <a:t>: </a:t>
            </a:r>
            <a:r>
              <a:rPr lang="en-US" sz="2400" kern="0" dirty="0">
                <a:solidFill>
                  <a:srgbClr val="000000"/>
                </a:solidFill>
                <a:effectLst/>
                <a:latin typeface="Alright Sans" panose="00000400000000000000" charset="0"/>
                <a:ea typeface="Cambria" panose="02040503050406030204" pitchFamily="18" charset="0"/>
                <a:cs typeface="Alright Sans" panose="00000400000000000000" charset="0"/>
              </a:rPr>
              <a:t>Encourage pregnant women to eat from at least </a:t>
            </a:r>
            <a:r>
              <a:rPr lang="en-US" sz="2400" b="1" kern="0" dirty="0">
                <a:solidFill>
                  <a:srgbClr val="000000"/>
                </a:solidFill>
                <a:effectLst/>
                <a:latin typeface="Alright Sans" panose="00000400000000000000" charset="0"/>
                <a:ea typeface="Cambria" panose="02040503050406030204" pitchFamily="18" charset="0"/>
                <a:cs typeface="Alright Sans" panose="00000400000000000000" charset="0"/>
              </a:rPr>
              <a:t>five food groups</a:t>
            </a:r>
            <a:r>
              <a:rPr lang="en-US" sz="2400" kern="0" dirty="0">
                <a:solidFill>
                  <a:srgbClr val="000000"/>
                </a:solidFill>
                <a:effectLst/>
                <a:latin typeface="Alright Sans" panose="00000400000000000000" charset="0"/>
                <a:ea typeface="Cambria" panose="02040503050406030204" pitchFamily="18" charset="0"/>
                <a:cs typeface="Alright Sans" panose="00000400000000000000" charset="0"/>
              </a:rPr>
              <a:t> from the ten food groups daily</a:t>
            </a:r>
            <a:endParaRPr lang="en-US" sz="2400" dirty="0">
              <a:latin typeface="Alright Sans" panose="00000400000000000000" charset="0"/>
              <a:ea typeface="Cambria" panose="02040503050406030204" pitchFamily="18" charset="0"/>
              <a:cs typeface="Alright Sans" panose="00000400000000000000" charset="0"/>
            </a:endParaRPr>
          </a:p>
        </p:txBody>
      </p:sp>
      <p:sp>
        <p:nvSpPr>
          <p:cNvPr id="3" name="Slide Number Placeholder 2"/>
          <p:cNvSpPr>
            <a:spLocks noGrp="1"/>
          </p:cNvSpPr>
          <p:nvPr>
            <p:ph type="sldNum" sz="quarter" idx="12"/>
          </p:nvPr>
        </p:nvSpPr>
        <p:spPr/>
        <p:txBody>
          <a:bodyPr/>
          <a:lstStyle/>
          <a:p>
            <a:fld id="{7E963403-DE17-46B5-AD5A-3A1C9DD5E774}" type="slidenum">
              <a:rPr lang="en-US" smtClean="0"/>
              <a:t>5</a:t>
            </a:fld>
            <a:endParaRPr lang="en-US"/>
          </a:p>
        </p:txBody>
      </p:sp>
      <p:pic>
        <p:nvPicPr>
          <p:cNvPr id="5" name="Picture 4" descr="Promoting a Healthy Diverse Diet - M2"/>
          <p:cNvPicPr>
            <a:picLocks noChangeAspect="1"/>
          </p:cNvPicPr>
          <p:nvPr/>
        </p:nvPicPr>
        <p:blipFill>
          <a:blip r:embed="rId3"/>
          <a:stretch>
            <a:fillRect/>
          </a:stretch>
        </p:blipFill>
        <p:spPr>
          <a:xfrm>
            <a:off x="1077595" y="1591310"/>
            <a:ext cx="2453005" cy="5114290"/>
          </a:xfrm>
          <a:prstGeom prst="rect">
            <a:avLst/>
          </a:prstGeom>
        </p:spPr>
      </p:pic>
      <p:sp>
        <p:nvSpPr>
          <p:cNvPr id="6" name="Rectangles 5"/>
          <p:cNvSpPr/>
          <p:nvPr/>
        </p:nvSpPr>
        <p:spPr>
          <a:xfrm>
            <a:off x="-6350" y="-16510"/>
            <a:ext cx="12220575" cy="1097915"/>
          </a:xfrm>
          <a:prstGeom prst="rect">
            <a:avLst/>
          </a:prstGeom>
          <a:solidFill>
            <a:srgbClr val="F89832">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8" name="Title 2"/>
          <p:cNvSpPr>
            <a:spLocks noGrp="1"/>
          </p:cNvSpPr>
          <p:nvPr/>
        </p:nvSpPr>
        <p:spPr>
          <a:xfrm>
            <a:off x="5784850" y="46355"/>
            <a:ext cx="607885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F89832"/>
                </a:solidFill>
                <a:latin typeface="Alright Sans" panose="00000400000000000000" charset="0"/>
                <a:ea typeface="Cambria" panose="02040503050406030204" pitchFamily="18" charset="0"/>
                <a:cs typeface="Alright Sans" panose="00000400000000000000" charset="0"/>
              </a:rPr>
              <a:t>MODULE 2: INTERVENTIONS TO IMPROVE MICRONUTRIENT NUTRITION IN PREGNANT WOMEN</a:t>
            </a:r>
            <a:br>
              <a:rPr lang="en-US" sz="1600" dirty="0">
                <a:solidFill>
                  <a:srgbClr val="FFC000"/>
                </a:solidFill>
                <a:latin typeface="Cambria" panose="02040503050406030204" pitchFamily="18" charset="0"/>
                <a:ea typeface="Cambria" panose="02040503050406030204" pitchFamily="18" charset="0"/>
              </a:rPr>
            </a:br>
            <a:endParaRPr lang="en-US" sz="1600" dirty="0">
              <a:solidFill>
                <a:srgbClr val="FFC000"/>
              </a:solidFill>
              <a:latin typeface="Cambria" panose="02040503050406030204" pitchFamily="18" charset="0"/>
              <a:ea typeface="Cambria" panose="02040503050406030204" pitchFamily="18" charset="0"/>
            </a:endParaRPr>
          </a:p>
        </p:txBody>
      </p:sp>
      <p:grpSp>
        <p:nvGrpSpPr>
          <p:cNvPr id="10" name="Group 9"/>
          <p:cNvGrpSpPr/>
          <p:nvPr/>
        </p:nvGrpSpPr>
        <p:grpSpPr>
          <a:xfrm>
            <a:off x="183515" y="191135"/>
            <a:ext cx="3912235" cy="720090"/>
            <a:chOff x="266" y="301"/>
            <a:chExt cx="6161" cy="1134"/>
          </a:xfrm>
        </p:grpSpPr>
        <p:sp>
          <p:nvSpPr>
            <p:cNvPr id="9" name="Text Box 8"/>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4"/>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11" name="Title 1"/>
          <p:cNvSpPr>
            <a:spLocks noGrp="1"/>
          </p:cNvSpPr>
          <p:nvPr/>
        </p:nvSpPr>
        <p:spPr>
          <a:xfrm>
            <a:off x="6931660" y="681990"/>
            <a:ext cx="5064125" cy="721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Alright Sans" panose="00000400000000000000" charset="0"/>
                <a:ea typeface="Cambria" panose="02040503050406030204" pitchFamily="18" charset="0"/>
                <a:cs typeface="Alright Sans" panose="00000400000000000000" charset="0"/>
              </a:rPr>
              <a:t>Dietary Diversification....1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1073150" y="1654810"/>
            <a:ext cx="6351905" cy="3961765"/>
          </a:xfrm>
        </p:spPr>
        <p:txBody>
          <a:bodyPr>
            <a:noAutofit/>
          </a:bodyPr>
          <a:lstStyle/>
          <a:p>
            <a:pPr marL="457200" marR="0" lvl="1" indent="0" algn="l" fontAlgn="base">
              <a:lnSpc>
                <a:spcPct val="107000"/>
              </a:lnSpc>
              <a:spcBef>
                <a:spcPts val="0"/>
              </a:spcBef>
              <a:spcAft>
                <a:spcPts val="0"/>
              </a:spcAft>
              <a:buSzPts val="1000"/>
              <a:buNone/>
              <a:tabLst>
                <a:tab pos="914400" algn="l"/>
              </a:tabLst>
            </a:pPr>
            <a:endParaRPr lang="en-US" sz="2300" u="sng" dirty="0">
              <a:solidFill>
                <a:srgbClr val="000000"/>
              </a:solidFill>
              <a:effectLst/>
              <a:latin typeface="Alright Sans" panose="00000400000000000000" charset="0"/>
              <a:ea typeface="Cambria" panose="02040503050406030204" pitchFamily="18" charset="0"/>
              <a:cs typeface="Alright Sans" panose="00000400000000000000" charset="0"/>
            </a:endParaRPr>
          </a:p>
          <a:p>
            <a:pPr marL="457200" marR="0" lvl="0" indent="-457200" algn="l" fontAlgn="base">
              <a:lnSpc>
                <a:spcPct val="107000"/>
              </a:lnSpc>
              <a:spcBef>
                <a:spcPts val="0"/>
              </a:spcBef>
              <a:spcAft>
                <a:spcPts val="0"/>
              </a:spcAft>
              <a:buFont typeface="+mj-lt"/>
              <a:buAutoNum type="arabicPeriod"/>
              <a:tabLst>
                <a:tab pos="457200" algn="l"/>
              </a:tabLst>
            </a:pPr>
            <a:r>
              <a:rPr lang="en-US" sz="2000" dirty="0">
                <a:solidFill>
                  <a:srgbClr val="000000"/>
                </a:solidFill>
                <a:effectLst/>
                <a:latin typeface="Alright Sans" panose="00000400000000000000" charset="0"/>
                <a:ea typeface="Cambria" panose="02040503050406030204" pitchFamily="18" charset="0"/>
                <a:cs typeface="Alright Sans" panose="00000400000000000000" charset="0"/>
              </a:rPr>
              <a:t>Grains, white roots and tubers, and plantains</a:t>
            </a:r>
            <a:endParaRPr lang="en-US" sz="2000" dirty="0">
              <a:effectLst/>
              <a:latin typeface="Alright Sans" panose="00000400000000000000" charset="0"/>
              <a:ea typeface="Cambria" panose="02040503050406030204" pitchFamily="18" charset="0"/>
              <a:cs typeface="Alright Sans" panose="00000400000000000000" charset="0"/>
            </a:endParaRPr>
          </a:p>
          <a:p>
            <a:pPr marL="457200" marR="0" lvl="0" indent="-457200" algn="l" fontAlgn="base">
              <a:lnSpc>
                <a:spcPct val="107000"/>
              </a:lnSpc>
              <a:spcBef>
                <a:spcPts val="0"/>
              </a:spcBef>
              <a:spcAft>
                <a:spcPts val="0"/>
              </a:spcAft>
              <a:buFont typeface="+mj-lt"/>
              <a:buAutoNum type="arabicPeriod"/>
              <a:tabLst>
                <a:tab pos="457200" algn="l"/>
              </a:tabLst>
            </a:pPr>
            <a:r>
              <a:rPr lang="en-US" sz="2000" dirty="0">
                <a:solidFill>
                  <a:srgbClr val="000000"/>
                </a:solidFill>
                <a:effectLst/>
                <a:latin typeface="Alright Sans" panose="00000400000000000000" charset="0"/>
                <a:ea typeface="Cambria" panose="02040503050406030204" pitchFamily="18" charset="0"/>
                <a:cs typeface="Alright Sans" panose="00000400000000000000" charset="0"/>
              </a:rPr>
              <a:t>Pulses (beans, peas and lentils)</a:t>
            </a:r>
            <a:endParaRPr lang="en-US" sz="2000" dirty="0">
              <a:effectLst/>
              <a:latin typeface="Alright Sans" panose="00000400000000000000" charset="0"/>
              <a:ea typeface="Cambria" panose="02040503050406030204" pitchFamily="18" charset="0"/>
              <a:cs typeface="Alright Sans" panose="00000400000000000000" charset="0"/>
            </a:endParaRPr>
          </a:p>
          <a:p>
            <a:pPr marL="457200" marR="0" lvl="0" indent="-457200" algn="l" fontAlgn="base">
              <a:lnSpc>
                <a:spcPct val="107000"/>
              </a:lnSpc>
              <a:spcBef>
                <a:spcPts val="0"/>
              </a:spcBef>
              <a:spcAft>
                <a:spcPts val="0"/>
              </a:spcAft>
              <a:buFont typeface="+mj-lt"/>
              <a:buAutoNum type="arabicPeriod"/>
              <a:tabLst>
                <a:tab pos="457200" algn="l"/>
              </a:tabLst>
            </a:pPr>
            <a:r>
              <a:rPr lang="en-US" sz="2000" dirty="0">
                <a:solidFill>
                  <a:srgbClr val="000000"/>
                </a:solidFill>
                <a:effectLst/>
                <a:latin typeface="Alright Sans" panose="00000400000000000000" charset="0"/>
                <a:ea typeface="Cambria" panose="02040503050406030204" pitchFamily="18" charset="0"/>
                <a:cs typeface="Alright Sans" panose="00000400000000000000" charset="0"/>
              </a:rPr>
              <a:t>Nuts and seeds</a:t>
            </a:r>
            <a:endParaRPr lang="en-US" sz="2000" dirty="0">
              <a:effectLst/>
              <a:latin typeface="Alright Sans" panose="00000400000000000000" charset="0"/>
              <a:ea typeface="Cambria" panose="02040503050406030204" pitchFamily="18" charset="0"/>
              <a:cs typeface="Alright Sans" panose="00000400000000000000" charset="0"/>
            </a:endParaRPr>
          </a:p>
          <a:p>
            <a:pPr marL="457200" marR="0" lvl="0" indent="-457200" algn="l" fontAlgn="base">
              <a:lnSpc>
                <a:spcPct val="107000"/>
              </a:lnSpc>
              <a:spcBef>
                <a:spcPts val="0"/>
              </a:spcBef>
              <a:spcAft>
                <a:spcPts val="0"/>
              </a:spcAft>
              <a:buFont typeface="+mj-lt"/>
              <a:buAutoNum type="arabicPeriod"/>
              <a:tabLst>
                <a:tab pos="457200" algn="l"/>
              </a:tabLst>
            </a:pPr>
            <a:r>
              <a:rPr lang="en-US" sz="2000" dirty="0">
                <a:solidFill>
                  <a:srgbClr val="000000"/>
                </a:solidFill>
                <a:effectLst/>
                <a:latin typeface="Alright Sans" panose="00000400000000000000" charset="0"/>
                <a:ea typeface="Cambria" panose="02040503050406030204" pitchFamily="18" charset="0"/>
                <a:cs typeface="Alright Sans" panose="00000400000000000000" charset="0"/>
              </a:rPr>
              <a:t>Dairy</a:t>
            </a:r>
            <a:endParaRPr lang="en-US" sz="2000" dirty="0">
              <a:effectLst/>
              <a:latin typeface="Alright Sans" panose="00000400000000000000" charset="0"/>
              <a:ea typeface="Cambria" panose="02040503050406030204" pitchFamily="18" charset="0"/>
              <a:cs typeface="Alright Sans" panose="00000400000000000000" charset="0"/>
            </a:endParaRPr>
          </a:p>
          <a:p>
            <a:pPr marL="457200" marR="0" lvl="0" indent="-457200" algn="l" fontAlgn="base">
              <a:lnSpc>
                <a:spcPct val="107000"/>
              </a:lnSpc>
              <a:spcBef>
                <a:spcPts val="0"/>
              </a:spcBef>
              <a:spcAft>
                <a:spcPts val="0"/>
              </a:spcAft>
              <a:buFont typeface="+mj-lt"/>
              <a:buAutoNum type="arabicPeriod"/>
              <a:tabLst>
                <a:tab pos="457200" algn="l"/>
              </a:tabLst>
            </a:pPr>
            <a:r>
              <a:rPr lang="en-US" sz="2000" dirty="0">
                <a:solidFill>
                  <a:srgbClr val="000000"/>
                </a:solidFill>
                <a:effectLst/>
                <a:latin typeface="Alright Sans" panose="00000400000000000000" charset="0"/>
                <a:ea typeface="Cambria" panose="02040503050406030204" pitchFamily="18" charset="0"/>
                <a:cs typeface="Alright Sans" panose="00000400000000000000" charset="0"/>
              </a:rPr>
              <a:t>Meat, poultry and fish</a:t>
            </a:r>
            <a:endParaRPr lang="en-US" sz="2000" dirty="0">
              <a:effectLst/>
              <a:latin typeface="Alright Sans" panose="00000400000000000000" charset="0"/>
              <a:ea typeface="Cambria" panose="02040503050406030204" pitchFamily="18" charset="0"/>
              <a:cs typeface="Alright Sans" panose="00000400000000000000" charset="0"/>
            </a:endParaRPr>
          </a:p>
          <a:p>
            <a:pPr marL="457200" marR="0" lvl="0" indent="-457200" algn="l" fontAlgn="base">
              <a:lnSpc>
                <a:spcPct val="107000"/>
              </a:lnSpc>
              <a:spcBef>
                <a:spcPts val="0"/>
              </a:spcBef>
              <a:spcAft>
                <a:spcPts val="0"/>
              </a:spcAft>
              <a:buFont typeface="+mj-lt"/>
              <a:buAutoNum type="arabicPeriod"/>
              <a:tabLst>
                <a:tab pos="457200" algn="l"/>
              </a:tabLst>
            </a:pPr>
            <a:r>
              <a:rPr lang="en-US" sz="2000" dirty="0">
                <a:solidFill>
                  <a:srgbClr val="000000"/>
                </a:solidFill>
                <a:effectLst/>
                <a:latin typeface="Alright Sans" panose="00000400000000000000" charset="0"/>
                <a:ea typeface="Cambria" panose="02040503050406030204" pitchFamily="18" charset="0"/>
                <a:cs typeface="Alright Sans" panose="00000400000000000000" charset="0"/>
              </a:rPr>
              <a:t>Eggs</a:t>
            </a:r>
            <a:endParaRPr lang="en-US" sz="2000" dirty="0">
              <a:effectLst/>
              <a:latin typeface="Alright Sans" panose="00000400000000000000" charset="0"/>
              <a:ea typeface="Cambria" panose="02040503050406030204" pitchFamily="18" charset="0"/>
              <a:cs typeface="Alright Sans" panose="00000400000000000000" charset="0"/>
            </a:endParaRPr>
          </a:p>
          <a:p>
            <a:pPr marL="457200" marR="0" lvl="0" indent="-457200" algn="l" fontAlgn="base">
              <a:lnSpc>
                <a:spcPct val="107000"/>
              </a:lnSpc>
              <a:spcBef>
                <a:spcPts val="0"/>
              </a:spcBef>
              <a:spcAft>
                <a:spcPts val="0"/>
              </a:spcAft>
              <a:buFont typeface="+mj-lt"/>
              <a:buAutoNum type="arabicPeriod"/>
              <a:tabLst>
                <a:tab pos="457200" algn="l"/>
              </a:tabLst>
            </a:pPr>
            <a:r>
              <a:rPr lang="en-US" sz="2000" dirty="0">
                <a:solidFill>
                  <a:srgbClr val="000000"/>
                </a:solidFill>
                <a:effectLst/>
                <a:latin typeface="Alright Sans" panose="00000400000000000000" charset="0"/>
                <a:ea typeface="Cambria" panose="02040503050406030204" pitchFamily="18" charset="0"/>
                <a:cs typeface="Alright Sans" panose="00000400000000000000" charset="0"/>
              </a:rPr>
              <a:t>Dark green leafy vegetables</a:t>
            </a:r>
            <a:endParaRPr lang="en-US" sz="2000" dirty="0">
              <a:effectLst/>
              <a:latin typeface="Alright Sans" panose="00000400000000000000" charset="0"/>
              <a:ea typeface="Cambria" panose="02040503050406030204" pitchFamily="18" charset="0"/>
              <a:cs typeface="Alright Sans" panose="00000400000000000000" charset="0"/>
            </a:endParaRPr>
          </a:p>
          <a:p>
            <a:pPr marL="457200" marR="0" lvl="0" indent="-457200" algn="l" fontAlgn="base">
              <a:lnSpc>
                <a:spcPct val="107000"/>
              </a:lnSpc>
              <a:spcBef>
                <a:spcPts val="0"/>
              </a:spcBef>
              <a:spcAft>
                <a:spcPts val="0"/>
              </a:spcAft>
              <a:buFont typeface="+mj-lt"/>
              <a:buAutoNum type="arabicPeriod"/>
              <a:tabLst>
                <a:tab pos="457200" algn="l"/>
              </a:tabLst>
            </a:pPr>
            <a:r>
              <a:rPr lang="en-US" sz="2000" dirty="0">
                <a:solidFill>
                  <a:srgbClr val="000000"/>
                </a:solidFill>
                <a:latin typeface="Alright Sans" panose="00000400000000000000" charset="0"/>
                <a:ea typeface="Cambria" panose="02040503050406030204" pitchFamily="18" charset="0"/>
                <a:cs typeface="Alright Sans" panose="00000400000000000000" charset="0"/>
              </a:rPr>
              <a:t>V</a:t>
            </a:r>
            <a:r>
              <a:rPr lang="en-US" sz="2000" dirty="0">
                <a:solidFill>
                  <a:srgbClr val="000000"/>
                </a:solidFill>
                <a:effectLst/>
                <a:latin typeface="Alright Sans" panose="00000400000000000000" charset="0"/>
                <a:ea typeface="Cambria" panose="02040503050406030204" pitchFamily="18" charset="0"/>
                <a:cs typeface="Alright Sans" panose="00000400000000000000" charset="0"/>
              </a:rPr>
              <a:t>itamin A-rich fruits and vegetables</a:t>
            </a:r>
            <a:endParaRPr lang="en-US" sz="2000" dirty="0">
              <a:effectLst/>
              <a:latin typeface="Alright Sans" panose="00000400000000000000" charset="0"/>
              <a:ea typeface="Cambria" panose="02040503050406030204" pitchFamily="18" charset="0"/>
              <a:cs typeface="Alright Sans" panose="00000400000000000000" charset="0"/>
            </a:endParaRPr>
          </a:p>
          <a:p>
            <a:pPr marL="457200" marR="0" lvl="0" indent="-457200" algn="l" fontAlgn="base">
              <a:lnSpc>
                <a:spcPct val="107000"/>
              </a:lnSpc>
              <a:spcBef>
                <a:spcPts val="0"/>
              </a:spcBef>
              <a:spcAft>
                <a:spcPts val="0"/>
              </a:spcAft>
              <a:buFont typeface="+mj-lt"/>
              <a:buAutoNum type="arabicPeriod"/>
              <a:tabLst>
                <a:tab pos="457200" algn="l"/>
              </a:tabLst>
            </a:pPr>
            <a:r>
              <a:rPr lang="en-US" sz="2000" dirty="0">
                <a:solidFill>
                  <a:srgbClr val="000000"/>
                </a:solidFill>
                <a:effectLst/>
                <a:latin typeface="Alright Sans" panose="00000400000000000000" charset="0"/>
                <a:ea typeface="Cambria" panose="02040503050406030204" pitchFamily="18" charset="0"/>
                <a:cs typeface="Alright Sans" panose="00000400000000000000" charset="0"/>
              </a:rPr>
              <a:t>Other vegetables</a:t>
            </a:r>
            <a:endParaRPr lang="en-US" sz="2000" dirty="0">
              <a:effectLst/>
              <a:latin typeface="Alright Sans" panose="00000400000000000000" charset="0"/>
              <a:ea typeface="Cambria" panose="02040503050406030204" pitchFamily="18" charset="0"/>
              <a:cs typeface="Alright Sans" panose="00000400000000000000" charset="0"/>
            </a:endParaRPr>
          </a:p>
          <a:p>
            <a:pPr marL="457200" marR="0" lvl="0" indent="-457200" algn="l" fontAlgn="base">
              <a:lnSpc>
                <a:spcPct val="107000"/>
              </a:lnSpc>
              <a:spcBef>
                <a:spcPts val="0"/>
              </a:spcBef>
              <a:spcAft>
                <a:spcPts val="800"/>
              </a:spcAft>
              <a:buFont typeface="+mj-lt"/>
              <a:buAutoNum type="arabicPeriod"/>
              <a:tabLst>
                <a:tab pos="457200" algn="l"/>
              </a:tabLst>
            </a:pPr>
            <a:r>
              <a:rPr lang="en-US" sz="2000" dirty="0">
                <a:solidFill>
                  <a:srgbClr val="000000"/>
                </a:solidFill>
                <a:effectLst/>
                <a:latin typeface="Alright Sans" panose="00000400000000000000" charset="0"/>
                <a:ea typeface="Cambria" panose="02040503050406030204" pitchFamily="18" charset="0"/>
                <a:cs typeface="Alright Sans" panose="00000400000000000000" charset="0"/>
              </a:rPr>
              <a:t>Other fruits</a:t>
            </a:r>
            <a:endParaRPr lang="en-US" sz="2000" dirty="0">
              <a:effectLst/>
              <a:latin typeface="Alright Sans" panose="00000400000000000000" charset="0"/>
              <a:ea typeface="Cambria" panose="02040503050406030204" pitchFamily="18" charset="0"/>
              <a:cs typeface="Alright Sans" panose="00000400000000000000" charset="0"/>
            </a:endParaRPr>
          </a:p>
          <a:p>
            <a:pPr marR="0" algn="l" fontAlgn="base">
              <a:lnSpc>
                <a:spcPct val="107000"/>
              </a:lnSpc>
              <a:spcBef>
                <a:spcPts val="0"/>
              </a:spcBef>
            </a:pPr>
            <a:endParaRPr lang="en-US" sz="2000" dirty="0">
              <a:latin typeface="Alright Sans" panose="00000400000000000000" charset="0"/>
              <a:ea typeface="Cambria" panose="02040503050406030204" pitchFamily="18" charset="0"/>
              <a:cs typeface="Alright Sans" panose="00000400000000000000" charset="0"/>
            </a:endParaRPr>
          </a:p>
        </p:txBody>
      </p:sp>
      <p:sp>
        <p:nvSpPr>
          <p:cNvPr id="3" name="Slide Number Placeholder 2"/>
          <p:cNvSpPr>
            <a:spLocks noGrp="1"/>
          </p:cNvSpPr>
          <p:nvPr>
            <p:ph type="sldNum" sz="quarter" idx="12"/>
          </p:nvPr>
        </p:nvSpPr>
        <p:spPr/>
        <p:txBody>
          <a:bodyPr/>
          <a:lstStyle/>
          <a:p>
            <a:fld id="{7E963403-DE17-46B5-AD5A-3A1C9DD5E774}" type="slidenum">
              <a:rPr lang="en-US" smtClean="0"/>
              <a:t>6</a:t>
            </a:fld>
            <a:endParaRPr lang="en-US"/>
          </a:p>
        </p:txBody>
      </p:sp>
      <p:pic>
        <p:nvPicPr>
          <p:cNvPr id="4" name="Picture 3" descr="Food Categorization for Module 2"/>
          <p:cNvPicPr>
            <a:picLocks noChangeAspect="1"/>
          </p:cNvPicPr>
          <p:nvPr/>
        </p:nvPicPr>
        <p:blipFill>
          <a:blip r:embed="rId3"/>
          <a:stretch>
            <a:fillRect/>
          </a:stretch>
        </p:blipFill>
        <p:spPr>
          <a:xfrm>
            <a:off x="6720840" y="2499995"/>
            <a:ext cx="5050155" cy="3314700"/>
          </a:xfrm>
          <a:prstGeom prst="rect">
            <a:avLst/>
          </a:prstGeom>
        </p:spPr>
      </p:pic>
      <p:sp>
        <p:nvSpPr>
          <p:cNvPr id="6" name="Rectangles 5"/>
          <p:cNvSpPr/>
          <p:nvPr/>
        </p:nvSpPr>
        <p:spPr>
          <a:xfrm>
            <a:off x="-6350" y="-16510"/>
            <a:ext cx="12220575" cy="1097915"/>
          </a:xfrm>
          <a:prstGeom prst="rect">
            <a:avLst/>
          </a:prstGeom>
          <a:solidFill>
            <a:srgbClr val="F89832">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8" name="Title 2"/>
          <p:cNvSpPr>
            <a:spLocks noGrp="1"/>
          </p:cNvSpPr>
          <p:nvPr/>
        </p:nvSpPr>
        <p:spPr>
          <a:xfrm>
            <a:off x="5784850" y="46355"/>
            <a:ext cx="607885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F89832"/>
                </a:solidFill>
                <a:latin typeface="Alright Sans" panose="00000400000000000000" charset="0"/>
                <a:ea typeface="Cambria" panose="02040503050406030204" pitchFamily="18" charset="0"/>
                <a:cs typeface="Alright Sans" panose="00000400000000000000" charset="0"/>
              </a:rPr>
              <a:t>MODULE 2: INTERVENTIONS TO IMPROVE MICRONUTRIENT NUTRITION IN PREGNANT WOMEN</a:t>
            </a:r>
            <a:br>
              <a:rPr lang="en-US" sz="1600" dirty="0">
                <a:solidFill>
                  <a:srgbClr val="FFC000"/>
                </a:solidFill>
                <a:latin typeface="Cambria" panose="02040503050406030204" pitchFamily="18" charset="0"/>
                <a:ea typeface="Cambria" panose="02040503050406030204" pitchFamily="18" charset="0"/>
              </a:rPr>
            </a:br>
            <a:endParaRPr lang="en-US" sz="1600" dirty="0">
              <a:solidFill>
                <a:srgbClr val="FFC000"/>
              </a:solidFill>
              <a:latin typeface="Cambria" panose="02040503050406030204" pitchFamily="18" charset="0"/>
              <a:ea typeface="Cambria" panose="02040503050406030204" pitchFamily="18" charset="0"/>
            </a:endParaRPr>
          </a:p>
        </p:txBody>
      </p:sp>
      <p:grpSp>
        <p:nvGrpSpPr>
          <p:cNvPr id="10" name="Group 9"/>
          <p:cNvGrpSpPr/>
          <p:nvPr/>
        </p:nvGrpSpPr>
        <p:grpSpPr>
          <a:xfrm>
            <a:off x="183515" y="191135"/>
            <a:ext cx="3912235" cy="720090"/>
            <a:chOff x="266" y="301"/>
            <a:chExt cx="6161" cy="1134"/>
          </a:xfrm>
        </p:grpSpPr>
        <p:sp>
          <p:nvSpPr>
            <p:cNvPr id="9" name="Text Box 8"/>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4"/>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12" name="Freeform 11"/>
          <p:cNvSpPr/>
          <p:nvPr/>
        </p:nvSpPr>
        <p:spPr>
          <a:xfrm flipH="1">
            <a:off x="6720667" y="644525"/>
            <a:ext cx="5493558" cy="816740"/>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51" h="1286">
                <a:moveTo>
                  <a:pt x="1664" y="0"/>
                </a:moveTo>
                <a:lnTo>
                  <a:pt x="7989" y="15"/>
                </a:lnTo>
                <a:lnTo>
                  <a:pt x="8007" y="15"/>
                </a:lnTo>
                <a:cubicBezTo>
                  <a:pt x="8370" y="4"/>
                  <a:pt x="8660" y="356"/>
                  <a:pt x="8651" y="636"/>
                </a:cubicBezTo>
                <a:lnTo>
                  <a:pt x="8651" y="651"/>
                </a:lnTo>
                <a:lnTo>
                  <a:pt x="8651" y="668"/>
                </a:lnTo>
                <a:cubicBezTo>
                  <a:pt x="8662" y="1016"/>
                  <a:pt x="8296" y="1295"/>
                  <a:pt x="8005" y="1286"/>
                </a:cubicBezTo>
                <a:lnTo>
                  <a:pt x="7989" y="1286"/>
                </a:lnTo>
                <a:lnTo>
                  <a:pt x="6355" y="1286"/>
                </a:lnTo>
                <a:lnTo>
                  <a:pt x="6341" y="1286"/>
                </a:lnTo>
                <a:lnTo>
                  <a:pt x="6325" y="1286"/>
                </a:lnTo>
                <a:lnTo>
                  <a:pt x="0" y="1286"/>
                </a:lnTo>
                <a:lnTo>
                  <a:pt x="0" y="0"/>
                </a:lnTo>
                <a:lnTo>
                  <a:pt x="1664" y="4"/>
                </a:lnTo>
                <a:lnTo>
                  <a:pt x="1664" y="0"/>
                </a:lnTo>
                <a:close/>
              </a:path>
            </a:pathLst>
          </a:custGeom>
          <a:solidFill>
            <a:srgbClr val="F8983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13" name="Title 1"/>
          <p:cNvSpPr>
            <a:spLocks noGrp="1"/>
          </p:cNvSpPr>
          <p:nvPr/>
        </p:nvSpPr>
        <p:spPr>
          <a:xfrm>
            <a:off x="6931660" y="681990"/>
            <a:ext cx="5064125" cy="721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Alright Sans" panose="00000400000000000000" charset="0"/>
                <a:ea typeface="Cambria" panose="02040503050406030204" pitchFamily="18" charset="0"/>
                <a:cs typeface="Alright Sans" panose="00000400000000000000" charset="0"/>
              </a:rPr>
              <a:t>Dietary Diversification....2 </a:t>
            </a:r>
          </a:p>
        </p:txBody>
      </p:sp>
      <p:sp>
        <p:nvSpPr>
          <p:cNvPr id="15" name="Text Box 14"/>
          <p:cNvSpPr txBox="1"/>
          <p:nvPr/>
        </p:nvSpPr>
        <p:spPr>
          <a:xfrm>
            <a:off x="1073150" y="1475105"/>
            <a:ext cx="3021965" cy="445135"/>
          </a:xfrm>
          <a:prstGeom prst="rect">
            <a:avLst/>
          </a:prstGeom>
          <a:noFill/>
        </p:spPr>
        <p:txBody>
          <a:bodyPr wrap="square" rtlCol="0">
            <a:spAutoFit/>
          </a:bodyPr>
          <a:lstStyle/>
          <a:p>
            <a:r>
              <a:rPr lang="en-US" sz="2300" b="1" u="sng" dirty="0">
                <a:solidFill>
                  <a:srgbClr val="000000"/>
                </a:solidFill>
                <a:effectLst/>
                <a:latin typeface="Alright Sans" panose="00000400000000000000" charset="0"/>
                <a:ea typeface="Cambria" panose="02040503050406030204" pitchFamily="18" charset="0"/>
                <a:cs typeface="Alright Sans" panose="00000400000000000000" charset="0"/>
                <a:sym typeface="+mn-ea"/>
              </a:rPr>
              <a:t>10 Food Groups</a:t>
            </a:r>
            <a:endParaRPr lang="en-US" sz="2300" b="1" u="sng" dirty="0">
              <a:solidFill>
                <a:srgbClr val="000000"/>
              </a:solidFill>
              <a:effectLst/>
              <a:latin typeface="Alright Sans" panose="00000400000000000000" charset="0"/>
              <a:ea typeface="Cambria" panose="02040503050406030204" pitchFamily="18" charset="0"/>
              <a:cs typeface="Alright Sans" panose="00000400000000000000" charset="0"/>
            </a:endParaRPr>
          </a:p>
        </p:txBody>
      </p:sp>
      <p:sp>
        <p:nvSpPr>
          <p:cNvPr id="2" name="Text Box 1"/>
          <p:cNvSpPr txBox="1"/>
          <p:nvPr/>
        </p:nvSpPr>
        <p:spPr>
          <a:xfrm>
            <a:off x="1195070" y="5810250"/>
            <a:ext cx="5736590" cy="1077218"/>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b="1" dirty="0">
                <a:solidFill>
                  <a:srgbClr val="F89832"/>
                </a:solidFill>
                <a:effectLst/>
                <a:latin typeface="Noto Sans" panose="020B0502040504020204" pitchFamily="34" charset="0"/>
                <a:ea typeface="Times New Roman" panose="02020603050405020304" pitchFamily="18" charset="0"/>
                <a:cs typeface="Times New Roman" panose="02020603050405020304" pitchFamily="18" charset="0"/>
                <a:sym typeface="+mn-ea"/>
              </a:rPr>
              <a:t>Counseling Tip</a:t>
            </a:r>
            <a:r>
              <a:rPr lang="en-US" sz="1600" dirty="0">
                <a:solidFill>
                  <a:srgbClr val="F89832"/>
                </a:solidFill>
                <a:effectLst/>
                <a:latin typeface="Noto Sans" panose="020B0502040504020204" pitchFamily="34" charset="0"/>
                <a:ea typeface="Times New Roman" panose="02020603050405020304" pitchFamily="18" charset="0"/>
                <a:cs typeface="Times New Roman" panose="02020603050405020304" pitchFamily="18" charset="0"/>
                <a:sym typeface="+mn-ea"/>
              </a:rPr>
              <a:t>: </a:t>
            </a:r>
          </a:p>
          <a:p>
            <a:pPr marL="0" marR="0" lvl="0" indent="0" algn="l" defTabSz="914400" rtl="0" eaLnBrk="1" fontAlgn="auto" latinLnBrk="0" hangingPunct="1">
              <a:lnSpc>
                <a:spcPct val="100000"/>
              </a:lnSpc>
              <a:spcBef>
                <a:spcPts val="0"/>
              </a:spcBef>
              <a:spcAft>
                <a:spcPts val="0"/>
              </a:spcAft>
              <a:buClrTx/>
              <a:buSzTx/>
              <a:buFontTx/>
              <a:buNone/>
              <a:defRPr/>
            </a:pPr>
            <a:r>
              <a:rPr lang="en-US" sz="1600" dirty="0">
                <a:solidFill>
                  <a:srgbClr val="F89832"/>
                </a:solidFill>
                <a:effectLst/>
                <a:latin typeface="Noto Sans" panose="020B0502040504020204" pitchFamily="34" charset="0"/>
                <a:ea typeface="Times New Roman" panose="02020603050405020304" pitchFamily="18" charset="0"/>
                <a:cs typeface="Times New Roman" panose="02020603050405020304" pitchFamily="18" charset="0"/>
                <a:sym typeface="+mn-ea"/>
              </a:rPr>
              <a:t>Explain that eating a variety of foods helps provide essential vitamins and minerals for both mother and </a:t>
            </a:r>
            <a:r>
              <a:rPr lang="en-US" sz="1600" dirty="0" err="1">
                <a:solidFill>
                  <a:srgbClr val="F89832"/>
                </a:solidFill>
                <a:latin typeface="Noto Sans" panose="020B0502040504020204" pitchFamily="34" charset="0"/>
                <a:ea typeface="Times New Roman" panose="02020603050405020304" pitchFamily="18" charset="0"/>
                <a:cs typeface="Times New Roman" panose="02020603050405020304" pitchFamily="18" charset="0"/>
                <a:sym typeface="+mn-ea"/>
              </a:rPr>
              <a:t>foetus</a:t>
            </a:r>
            <a:r>
              <a:rPr lang="en-US" sz="1600" dirty="0">
                <a:solidFill>
                  <a:srgbClr val="F89832"/>
                </a:solidFill>
                <a:sym typeface="+mn-ea"/>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483870" y="1990725"/>
            <a:ext cx="3252470" cy="513715"/>
          </a:xfrm>
        </p:spPr>
        <p:txBody>
          <a:bodyPr>
            <a:normAutofit/>
          </a:bodyPr>
          <a:lstStyle/>
          <a:p>
            <a:pPr marL="457200" marR="0" lvl="1" indent="0" fontAlgn="base">
              <a:lnSpc>
                <a:spcPct val="100000"/>
              </a:lnSpc>
              <a:spcBef>
                <a:spcPts val="0"/>
              </a:spcBef>
              <a:spcAft>
                <a:spcPts val="0"/>
              </a:spcAft>
              <a:buSzPts val="1000"/>
              <a:buNone/>
              <a:tabLst>
                <a:tab pos="914400" algn="l"/>
              </a:tabLst>
            </a:pPr>
            <a:r>
              <a:rPr lang="en-US" sz="2200" b="1" dirty="0">
                <a:solidFill>
                  <a:srgbClr val="000000"/>
                </a:solidFill>
                <a:effectLst/>
                <a:latin typeface="Alright Sans" panose="00000400000000000000" charset="0"/>
                <a:ea typeface="Cambria" panose="02040503050406030204" pitchFamily="18" charset="0"/>
                <a:cs typeface="Alright Sans" panose="00000400000000000000" charset="0"/>
              </a:rPr>
              <a:t>Biofortification</a:t>
            </a: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a:t>
            </a:r>
            <a:endParaRPr lang="en-US" sz="2200" dirty="0">
              <a:latin typeface="Alright Sans" panose="00000400000000000000" charset="0"/>
              <a:ea typeface="Cambria" panose="02040503050406030204" pitchFamily="18" charset="0"/>
              <a:cs typeface="Alright Sans" panose="00000400000000000000" charset="0"/>
            </a:endParaRPr>
          </a:p>
        </p:txBody>
      </p:sp>
      <p:sp>
        <p:nvSpPr>
          <p:cNvPr id="7" name="Content Placeholder 6"/>
          <p:cNvSpPr>
            <a:spLocks noGrp="1"/>
          </p:cNvSpPr>
          <p:nvPr>
            <p:ph sz="half" idx="2"/>
          </p:nvPr>
        </p:nvSpPr>
        <p:spPr>
          <a:xfrm>
            <a:off x="6367145" y="1990725"/>
            <a:ext cx="3126740" cy="514350"/>
          </a:xfrm>
        </p:spPr>
        <p:txBody>
          <a:bodyPr>
            <a:normAutofit/>
          </a:bodyPr>
          <a:lstStyle/>
          <a:p>
            <a:pPr marL="0" indent="0">
              <a:lnSpc>
                <a:spcPct val="100000"/>
              </a:lnSpc>
              <a:buNone/>
            </a:pPr>
            <a:r>
              <a:rPr lang="en-US" sz="2200" b="1" dirty="0">
                <a:solidFill>
                  <a:srgbClr val="000000"/>
                </a:solidFill>
                <a:effectLst/>
                <a:latin typeface="Alright Sans" panose="00000400000000000000" charset="0"/>
                <a:ea typeface="Cambria" panose="02040503050406030204" pitchFamily="18" charset="0"/>
                <a:cs typeface="Alright Sans" panose="00000400000000000000" charset="0"/>
              </a:rPr>
              <a:t>Food Fortification</a:t>
            </a: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a:t>
            </a:r>
            <a:endParaRPr lang="en-US" sz="2200" dirty="0">
              <a:latin typeface="Alright Sans" panose="00000400000000000000" charset="0"/>
              <a:ea typeface="Cambria" panose="02040503050406030204" pitchFamily="18" charset="0"/>
              <a:cs typeface="Alright Sans" panose="00000400000000000000" charset="0"/>
            </a:endParaRPr>
          </a:p>
        </p:txBody>
      </p:sp>
      <p:sp>
        <p:nvSpPr>
          <p:cNvPr id="2" name="Slide Number Placeholder 1"/>
          <p:cNvSpPr>
            <a:spLocks noGrp="1"/>
          </p:cNvSpPr>
          <p:nvPr>
            <p:ph type="sldNum" sz="quarter" idx="12"/>
          </p:nvPr>
        </p:nvSpPr>
        <p:spPr/>
        <p:txBody>
          <a:bodyPr/>
          <a:lstStyle/>
          <a:p>
            <a:fld id="{7E963403-DE17-46B5-AD5A-3A1C9DD5E774}" type="slidenum">
              <a:rPr lang="en-US" smtClean="0"/>
              <a:t>7</a:t>
            </a:fld>
            <a:endParaRPr lang="en-US"/>
          </a:p>
        </p:txBody>
      </p:sp>
      <p:sp>
        <p:nvSpPr>
          <p:cNvPr id="3" name="Content Placeholder 5"/>
          <p:cNvSpPr>
            <a:spLocks noGrp="1"/>
          </p:cNvSpPr>
          <p:nvPr/>
        </p:nvSpPr>
        <p:spPr>
          <a:xfrm>
            <a:off x="483870" y="2506345"/>
            <a:ext cx="5670550" cy="14897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1" indent="0" fontAlgn="base">
              <a:lnSpc>
                <a:spcPct val="100000"/>
              </a:lnSpc>
              <a:spcBef>
                <a:spcPts val="0"/>
              </a:spcBef>
              <a:spcAft>
                <a:spcPts val="0"/>
              </a:spcAft>
              <a:buSzPts val="1000"/>
              <a:buNone/>
              <a:tabLst>
                <a:tab pos="914400" algn="l"/>
              </a:tabLst>
            </a:pP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Increasing the micronutrient content in staple crops (e.g., orange-fleshed sweet potato or biofortified maize)</a:t>
            </a:r>
          </a:p>
          <a:p>
            <a:pPr>
              <a:lnSpc>
                <a:spcPct val="200000"/>
              </a:lnSpc>
            </a:pPr>
            <a:endParaRPr lang="en-US" sz="2200" dirty="0">
              <a:latin typeface="Alright Sans" panose="00000400000000000000" charset="0"/>
              <a:ea typeface="Cambria" panose="02040503050406030204" pitchFamily="18" charset="0"/>
              <a:cs typeface="Alright Sans" panose="00000400000000000000" charset="0"/>
            </a:endParaRPr>
          </a:p>
        </p:txBody>
      </p:sp>
      <p:sp>
        <p:nvSpPr>
          <p:cNvPr id="4" name="Content Placeholder 6"/>
          <p:cNvSpPr>
            <a:spLocks noGrp="1"/>
          </p:cNvSpPr>
          <p:nvPr/>
        </p:nvSpPr>
        <p:spPr>
          <a:xfrm>
            <a:off x="6367145" y="2506345"/>
            <a:ext cx="5020310" cy="13042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Adding vitamins and minerals to commonly eaten foods (e.g., iodine in salt, Vitamin A in flour  </a:t>
            </a:r>
            <a:r>
              <a:rPr lang="en-US" sz="2200" dirty="0">
                <a:effectLst/>
                <a:latin typeface="Alright Sans" panose="00000400000000000000" charset="0"/>
                <a:ea typeface="Cambria" panose="02040503050406030204" pitchFamily="18" charset="0"/>
                <a:cs typeface="Alright Sans" panose="00000400000000000000" charset="0"/>
              </a:rPr>
              <a:t>and </a:t>
            </a: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oil)</a:t>
            </a:r>
          </a:p>
          <a:p>
            <a:pPr>
              <a:lnSpc>
                <a:spcPct val="200000"/>
              </a:lnSpc>
            </a:pPr>
            <a:endParaRPr lang="en-US" sz="2200" dirty="0">
              <a:latin typeface="Alright Sans" panose="00000400000000000000" charset="0"/>
              <a:ea typeface="Cambria" panose="02040503050406030204" pitchFamily="18" charset="0"/>
              <a:cs typeface="Alright Sans" panose="00000400000000000000" charset="0"/>
            </a:endParaRPr>
          </a:p>
        </p:txBody>
      </p:sp>
      <p:pic>
        <p:nvPicPr>
          <p:cNvPr id="8" name="Picture 7" descr="M2 - Biotification &amp; Diet 1"/>
          <p:cNvPicPr>
            <a:picLocks noChangeAspect="1"/>
          </p:cNvPicPr>
          <p:nvPr/>
        </p:nvPicPr>
        <p:blipFill>
          <a:blip r:embed="rId3"/>
          <a:stretch>
            <a:fillRect/>
          </a:stretch>
        </p:blipFill>
        <p:spPr>
          <a:xfrm>
            <a:off x="1691640" y="3818255"/>
            <a:ext cx="2532380" cy="1690370"/>
          </a:xfrm>
          <a:prstGeom prst="rect">
            <a:avLst/>
          </a:prstGeom>
        </p:spPr>
      </p:pic>
      <p:pic>
        <p:nvPicPr>
          <p:cNvPr id="9" name="Picture 8" descr="M2 - Biotification &amp; Diet 4"/>
          <p:cNvPicPr>
            <a:picLocks noChangeAspect="1"/>
          </p:cNvPicPr>
          <p:nvPr/>
        </p:nvPicPr>
        <p:blipFill>
          <a:blip r:embed="rId4"/>
          <a:stretch>
            <a:fillRect/>
          </a:stretch>
        </p:blipFill>
        <p:spPr>
          <a:xfrm>
            <a:off x="5803900" y="3874770"/>
            <a:ext cx="2197735" cy="1069975"/>
          </a:xfrm>
          <a:prstGeom prst="rect">
            <a:avLst/>
          </a:prstGeom>
        </p:spPr>
      </p:pic>
      <p:pic>
        <p:nvPicPr>
          <p:cNvPr id="10" name="Picture 9" descr="M2 - Biotification &amp; Diet 3"/>
          <p:cNvPicPr>
            <a:picLocks noChangeAspect="1"/>
          </p:cNvPicPr>
          <p:nvPr/>
        </p:nvPicPr>
        <p:blipFill>
          <a:blip r:embed="rId5"/>
          <a:stretch>
            <a:fillRect/>
          </a:stretch>
        </p:blipFill>
        <p:spPr>
          <a:xfrm>
            <a:off x="9019540" y="3978910"/>
            <a:ext cx="1880235" cy="1059815"/>
          </a:xfrm>
          <a:prstGeom prst="rect">
            <a:avLst/>
          </a:prstGeom>
        </p:spPr>
      </p:pic>
      <p:pic>
        <p:nvPicPr>
          <p:cNvPr id="11" name="Picture 10" descr="M2 - Biotification &amp; Diet 2"/>
          <p:cNvPicPr>
            <a:picLocks noChangeAspect="1"/>
          </p:cNvPicPr>
          <p:nvPr/>
        </p:nvPicPr>
        <p:blipFill>
          <a:blip r:embed="rId6"/>
          <a:stretch>
            <a:fillRect/>
          </a:stretch>
        </p:blipFill>
        <p:spPr>
          <a:xfrm>
            <a:off x="4531995" y="4886960"/>
            <a:ext cx="2538095" cy="1075690"/>
          </a:xfrm>
          <a:prstGeom prst="rect">
            <a:avLst/>
          </a:prstGeom>
        </p:spPr>
      </p:pic>
      <p:pic>
        <p:nvPicPr>
          <p:cNvPr id="12" name="Picture 11" descr="M2 - Biotification &amp; Diet 5"/>
          <p:cNvPicPr>
            <a:picLocks noChangeAspect="1"/>
          </p:cNvPicPr>
          <p:nvPr/>
        </p:nvPicPr>
        <p:blipFill>
          <a:blip r:embed="rId7"/>
          <a:stretch>
            <a:fillRect/>
          </a:stretch>
        </p:blipFill>
        <p:spPr>
          <a:xfrm>
            <a:off x="7987665" y="4824730"/>
            <a:ext cx="1553845" cy="1236980"/>
          </a:xfrm>
          <a:prstGeom prst="rect">
            <a:avLst/>
          </a:prstGeom>
        </p:spPr>
      </p:pic>
      <p:sp>
        <p:nvSpPr>
          <p:cNvPr id="15" name="Rectangles 14"/>
          <p:cNvSpPr/>
          <p:nvPr/>
        </p:nvSpPr>
        <p:spPr>
          <a:xfrm>
            <a:off x="-6350" y="-16510"/>
            <a:ext cx="12220575" cy="1097915"/>
          </a:xfrm>
          <a:prstGeom prst="rect">
            <a:avLst/>
          </a:prstGeom>
          <a:solidFill>
            <a:srgbClr val="F89832">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6" name="Title 2"/>
          <p:cNvSpPr>
            <a:spLocks noGrp="1"/>
          </p:cNvSpPr>
          <p:nvPr/>
        </p:nvSpPr>
        <p:spPr>
          <a:xfrm>
            <a:off x="5784850" y="46355"/>
            <a:ext cx="607885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F89832"/>
                </a:solidFill>
                <a:latin typeface="Alright Sans" panose="00000400000000000000" charset="0"/>
                <a:ea typeface="Cambria" panose="02040503050406030204" pitchFamily="18" charset="0"/>
                <a:cs typeface="Alright Sans" panose="00000400000000000000" charset="0"/>
              </a:rPr>
              <a:t>MODULE 2: INTERVENTIONS TO IMPROVE MICRONUTRIENT NUTRITION IN PREGNANT WOMEN</a:t>
            </a:r>
            <a:br>
              <a:rPr lang="en-US" sz="1600" dirty="0">
                <a:solidFill>
                  <a:srgbClr val="FFC000"/>
                </a:solidFill>
                <a:latin typeface="Cambria" panose="02040503050406030204" pitchFamily="18" charset="0"/>
                <a:ea typeface="Cambria" panose="02040503050406030204" pitchFamily="18" charset="0"/>
              </a:rPr>
            </a:br>
            <a:endParaRPr lang="en-US" sz="1600" dirty="0">
              <a:solidFill>
                <a:srgbClr val="FFC000"/>
              </a:solidFill>
              <a:latin typeface="Cambria" panose="02040503050406030204" pitchFamily="18" charset="0"/>
              <a:ea typeface="Cambria" panose="02040503050406030204" pitchFamily="18" charset="0"/>
            </a:endParaRPr>
          </a:p>
        </p:txBody>
      </p:sp>
      <p:grpSp>
        <p:nvGrpSpPr>
          <p:cNvPr id="18" name="Group 17"/>
          <p:cNvGrpSpPr/>
          <p:nvPr/>
        </p:nvGrpSpPr>
        <p:grpSpPr>
          <a:xfrm>
            <a:off x="183515" y="191135"/>
            <a:ext cx="3912235" cy="720090"/>
            <a:chOff x="266" y="301"/>
            <a:chExt cx="6161" cy="1134"/>
          </a:xfrm>
        </p:grpSpPr>
        <p:sp>
          <p:nvSpPr>
            <p:cNvPr id="19" name="Text Box 18"/>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8"/>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20" name="Freeform 19"/>
          <p:cNvSpPr/>
          <p:nvPr/>
        </p:nvSpPr>
        <p:spPr>
          <a:xfrm flipH="1">
            <a:off x="7708658" y="648367"/>
            <a:ext cx="4505567" cy="985931"/>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6" h="1553">
                <a:moveTo>
                  <a:pt x="0" y="0"/>
                </a:moveTo>
                <a:lnTo>
                  <a:pt x="6247" y="14"/>
                </a:lnTo>
                <a:lnTo>
                  <a:pt x="6270" y="14"/>
                </a:lnTo>
                <a:cubicBezTo>
                  <a:pt x="6735" y="1"/>
                  <a:pt x="7106" y="427"/>
                  <a:pt x="7095" y="766"/>
                </a:cubicBezTo>
                <a:lnTo>
                  <a:pt x="7095" y="784"/>
                </a:lnTo>
                <a:lnTo>
                  <a:pt x="7095" y="804"/>
                </a:lnTo>
                <a:cubicBezTo>
                  <a:pt x="7110" y="1225"/>
                  <a:pt x="6641" y="1562"/>
                  <a:pt x="6268" y="1552"/>
                </a:cubicBezTo>
                <a:lnTo>
                  <a:pt x="6247" y="1552"/>
                </a:lnTo>
                <a:lnTo>
                  <a:pt x="0" y="1553"/>
                </a:lnTo>
                <a:lnTo>
                  <a:pt x="0" y="0"/>
                </a:lnTo>
                <a:close/>
              </a:path>
            </a:pathLst>
          </a:custGeom>
          <a:solidFill>
            <a:srgbClr val="F8983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13" name="Text Box 12"/>
          <p:cNvSpPr txBox="1"/>
          <p:nvPr/>
        </p:nvSpPr>
        <p:spPr>
          <a:xfrm>
            <a:off x="7175500" y="663575"/>
            <a:ext cx="4704715" cy="1069340"/>
          </a:xfrm>
          <a:prstGeom prst="rect">
            <a:avLst/>
          </a:prstGeom>
          <a:noFill/>
        </p:spPr>
        <p:txBody>
          <a:bodyPr wrap="square" rtlCol="0" anchor="t">
            <a:noAutofit/>
          </a:bodyPr>
          <a:lstStyle/>
          <a:p>
            <a:pPr algn="r">
              <a:lnSpc>
                <a:spcPct val="90000"/>
              </a:lnSpc>
              <a:spcBef>
                <a:spcPts val="0"/>
              </a:spcBef>
              <a:spcAft>
                <a:spcPts val="0"/>
              </a:spcAft>
            </a:pPr>
            <a:r>
              <a:rPr lang="en-US" sz="3000" b="1" dirty="0">
                <a:solidFill>
                  <a:schemeClr val="bg1"/>
                </a:solidFill>
                <a:effectLst/>
                <a:latin typeface="Alright Sans" panose="00000400000000000000" charset="0"/>
                <a:ea typeface="Cambria" panose="02040503050406030204" pitchFamily="18" charset="0"/>
                <a:cs typeface="Alright Sans" panose="00000400000000000000" charset="0"/>
                <a:sym typeface="+mn-ea"/>
              </a:rPr>
              <a:t>Biofortification and Food Fortification</a:t>
            </a:r>
          </a:p>
        </p:txBody>
      </p:sp>
      <p:cxnSp>
        <p:nvCxnSpPr>
          <p:cNvPr id="5" name="Straight Connector 4"/>
          <p:cNvCxnSpPr/>
          <p:nvPr/>
        </p:nvCxnSpPr>
        <p:spPr>
          <a:xfrm>
            <a:off x="6098540" y="1870075"/>
            <a:ext cx="3810" cy="1971040"/>
          </a:xfrm>
          <a:prstGeom prst="line">
            <a:avLst/>
          </a:prstGeom>
          <a:ln w="6350">
            <a:solidFill>
              <a:srgbClr val="F89832"/>
            </a:solidFill>
          </a:ln>
        </p:spPr>
        <p:style>
          <a:lnRef idx="2">
            <a:schemeClr val="accent1"/>
          </a:lnRef>
          <a:fillRef idx="0">
            <a:srgbClr val="FFFFFF"/>
          </a:fillRef>
          <a:effectRef idx="0">
            <a:srgbClr val="FFFFFF"/>
          </a:effectRef>
          <a:fontRef idx="minor">
            <a:schemeClr val="tx1"/>
          </a:fontRef>
        </p:style>
      </p:cxnSp>
      <p:sp>
        <p:nvSpPr>
          <p:cNvPr id="14" name="Text Box 13"/>
          <p:cNvSpPr txBox="1"/>
          <p:nvPr/>
        </p:nvSpPr>
        <p:spPr>
          <a:xfrm>
            <a:off x="922655" y="5891530"/>
            <a:ext cx="5443855" cy="82994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b="1" dirty="0">
                <a:solidFill>
                  <a:srgbClr val="F89832"/>
                </a:solidFill>
                <a:effectLst/>
                <a:latin typeface="Alright Sans" panose="00000400000000000000" charset="0"/>
                <a:ea typeface="Times New Roman" panose="02020603050405020304" pitchFamily="18" charset="0"/>
                <a:cs typeface="Alright Sans" panose="00000400000000000000" charset="0"/>
                <a:sym typeface="+mn-ea"/>
              </a:rPr>
              <a:t>Counselling Tip</a:t>
            </a:r>
            <a:r>
              <a:rPr lang="en-US" sz="1600" dirty="0">
                <a:solidFill>
                  <a:srgbClr val="F89832"/>
                </a:solidFill>
                <a:effectLst/>
                <a:latin typeface="Alright Sans" panose="00000400000000000000" charset="0"/>
                <a:ea typeface="Times New Roman" panose="02020603050405020304" pitchFamily="18" charset="0"/>
                <a:cs typeface="Alright Sans" panose="00000400000000000000" charset="0"/>
                <a:sym typeface="+mn-ea"/>
              </a:rPr>
              <a:t>: </a:t>
            </a:r>
          </a:p>
          <a:p>
            <a:pPr marL="0" marR="0" lvl="0" indent="0" algn="l" defTabSz="914400" rtl="0" eaLnBrk="1" fontAlgn="auto" latinLnBrk="0" hangingPunct="1">
              <a:lnSpc>
                <a:spcPct val="100000"/>
              </a:lnSpc>
              <a:spcBef>
                <a:spcPts val="0"/>
              </a:spcBef>
              <a:spcAft>
                <a:spcPts val="0"/>
              </a:spcAft>
              <a:buClrTx/>
              <a:buSzTx/>
              <a:buFontTx/>
              <a:buNone/>
              <a:defRPr/>
            </a:pPr>
            <a:r>
              <a:rPr lang="en-US" sz="1600" dirty="0">
                <a:solidFill>
                  <a:srgbClr val="F89832"/>
                </a:solidFill>
                <a:effectLst/>
                <a:latin typeface="Alright Sans" panose="00000400000000000000" charset="0"/>
                <a:ea typeface="Times New Roman" panose="02020603050405020304" pitchFamily="18" charset="0"/>
                <a:cs typeface="Alright Sans" panose="00000400000000000000" charset="0"/>
                <a:sym typeface="+mn-ea"/>
              </a:rPr>
              <a:t>Suggest  pregnant women to consume fortified foods where available, such as </a:t>
            </a:r>
            <a:r>
              <a:rPr lang="en-US" sz="1600" b="1" dirty="0">
                <a:solidFill>
                  <a:srgbClr val="F89832"/>
                </a:solidFill>
                <a:effectLst/>
                <a:latin typeface="Alright Sans" panose="00000400000000000000" charset="0"/>
                <a:ea typeface="Times New Roman" panose="02020603050405020304" pitchFamily="18" charset="0"/>
                <a:cs typeface="Alright Sans" panose="00000400000000000000" charset="0"/>
                <a:sym typeface="+mn-ea"/>
              </a:rPr>
              <a:t>fortified flour</a:t>
            </a:r>
            <a:r>
              <a:rPr lang="en-US" sz="1600" dirty="0">
                <a:solidFill>
                  <a:srgbClr val="F89832"/>
                </a:solidFill>
                <a:effectLst/>
                <a:latin typeface="Alright Sans" panose="00000400000000000000" charset="0"/>
                <a:ea typeface="Times New Roman" panose="02020603050405020304" pitchFamily="18" charset="0"/>
                <a:cs typeface="Alright Sans" panose="00000400000000000000" charset="0"/>
                <a:sym typeface="+mn-ea"/>
              </a:rPr>
              <a:t>, </a:t>
            </a:r>
            <a:r>
              <a:rPr lang="en-US" sz="1600" b="1" dirty="0">
                <a:solidFill>
                  <a:srgbClr val="F89832"/>
                </a:solidFill>
                <a:effectLst/>
                <a:latin typeface="Alright Sans" panose="00000400000000000000" charset="0"/>
                <a:ea typeface="Times New Roman" panose="02020603050405020304" pitchFamily="18" charset="0"/>
                <a:cs typeface="Alright Sans" panose="00000400000000000000" charset="0"/>
                <a:sym typeface="+mn-ea"/>
              </a:rPr>
              <a:t>oil</a:t>
            </a:r>
            <a:r>
              <a:rPr lang="en-US" sz="1600" dirty="0">
                <a:solidFill>
                  <a:srgbClr val="F89832"/>
                </a:solidFill>
                <a:effectLst/>
                <a:latin typeface="Alright Sans" panose="00000400000000000000" charset="0"/>
                <a:ea typeface="Times New Roman" panose="02020603050405020304" pitchFamily="18" charset="0"/>
                <a:cs typeface="Alright Sans" panose="00000400000000000000" charset="0"/>
                <a:sym typeface="+mn-ea"/>
              </a:rPr>
              <a:t>, and </a:t>
            </a:r>
            <a:r>
              <a:rPr lang="en-US" sz="1600" b="1" dirty="0">
                <a:solidFill>
                  <a:srgbClr val="F89832"/>
                </a:solidFill>
                <a:effectLst/>
                <a:latin typeface="Alright Sans" panose="00000400000000000000" charset="0"/>
                <a:ea typeface="Times New Roman" panose="02020603050405020304" pitchFamily="18" charset="0"/>
                <a:cs typeface="Alright Sans" panose="00000400000000000000" charset="0"/>
                <a:sym typeface="+mn-ea"/>
              </a:rPr>
              <a:t>salt</a:t>
            </a:r>
            <a:r>
              <a:rPr lang="en-US" sz="1600" dirty="0">
                <a:solidFill>
                  <a:srgbClr val="F89832"/>
                </a:solidFill>
                <a:effectLst/>
                <a:latin typeface="Alright Sans" panose="00000400000000000000" charset="0"/>
                <a:ea typeface="Times New Roman" panose="02020603050405020304" pitchFamily="18" charset="0"/>
                <a:cs typeface="Alright Sans" panose="00000400000000000000" charset="0"/>
                <a:sym typeface="+mn-ea"/>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3163570" y="1927225"/>
            <a:ext cx="4516755" cy="4604385"/>
          </a:xfrm>
        </p:spPr>
        <p:txBody>
          <a:bodyPr>
            <a:noAutofit/>
          </a:bodyPr>
          <a:lstStyle/>
          <a:p>
            <a:pPr marL="0" marR="0" lvl="0" indent="0" algn="l" fontAlgn="base">
              <a:lnSpc>
                <a:spcPct val="100000"/>
              </a:lnSpc>
              <a:spcBef>
                <a:spcPts val="1200"/>
              </a:spcBef>
              <a:spcAft>
                <a:spcPts val="0"/>
              </a:spcAft>
              <a:buSzPts val="1000"/>
              <a:buNone/>
              <a:tabLst>
                <a:tab pos="457200" algn="l"/>
              </a:tabLst>
            </a:pPr>
            <a:r>
              <a:rPr lang="en-US" sz="2200" b="1" dirty="0">
                <a:solidFill>
                  <a:srgbClr val="000000"/>
                </a:solidFill>
                <a:effectLst/>
                <a:latin typeface="Alright Sans" panose="00000400000000000000" charset="0"/>
                <a:ea typeface="Cambria" panose="02040503050406030204" pitchFamily="18" charset="0"/>
                <a:cs typeface="Alright Sans" panose="00000400000000000000" charset="0"/>
              </a:rPr>
              <a:t>Multiple Micronutrient Supplements (MMS)</a:t>
            </a:r>
            <a:endParaRPr lang="en-US" sz="2200" dirty="0">
              <a:solidFill>
                <a:srgbClr val="000000"/>
              </a:solidFill>
              <a:effectLst/>
              <a:latin typeface="Alright Sans" panose="00000400000000000000" charset="0"/>
              <a:ea typeface="Cambria" panose="02040503050406030204" pitchFamily="18" charset="0"/>
              <a:cs typeface="Alright Sans" panose="00000400000000000000" charset="0"/>
            </a:endParaRPr>
          </a:p>
          <a:p>
            <a:pPr marL="342900" marR="0" lvl="0" indent="-342900" algn="l" fontAlgn="base">
              <a:lnSpc>
                <a:spcPct val="100000"/>
              </a:lnSpc>
              <a:spcBef>
                <a:spcPts val="1200"/>
              </a:spcBef>
              <a:spcAft>
                <a:spcPts val="0"/>
              </a:spcAft>
              <a:buSzPts val="1000"/>
              <a:buFont typeface="Symbol" panose="05050102010706020507" pitchFamily="18" charset="2"/>
              <a:buChar char=""/>
              <a:tabLst>
                <a:tab pos="457200" algn="l"/>
              </a:tabLst>
            </a:pP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A supplement containing 15 essential vitamins and minerals, including iron and folic acid, to meet the increased nutritional needs in pregnancy</a:t>
            </a:r>
          </a:p>
          <a:p>
            <a:pPr marL="342900" marR="0" lvl="0" indent="-342900" algn="l" fontAlgn="base">
              <a:lnSpc>
                <a:spcPct val="100000"/>
              </a:lnSpc>
              <a:spcBef>
                <a:spcPts val="1200"/>
              </a:spcBef>
              <a:spcAft>
                <a:spcPts val="0"/>
              </a:spcAft>
              <a:buSzPts val="1000"/>
              <a:buFont typeface="Symbol" panose="05050102010706020507" pitchFamily="18" charset="2"/>
              <a:buChar char=""/>
              <a:tabLst>
                <a:tab pos="457200" algn="l"/>
              </a:tabLst>
            </a:pP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1 MMS tablet per day throughout pregnancy for non-</a:t>
            </a:r>
            <a:r>
              <a:rPr lang="en-US" sz="2200" dirty="0" err="1">
                <a:solidFill>
                  <a:srgbClr val="000000"/>
                </a:solidFill>
                <a:effectLst/>
                <a:latin typeface="Alright Sans" panose="00000400000000000000" charset="0"/>
                <a:ea typeface="Cambria" panose="02040503050406030204" pitchFamily="18" charset="0"/>
                <a:cs typeface="Alright Sans" panose="00000400000000000000" charset="0"/>
              </a:rPr>
              <a:t>anaemic</a:t>
            </a: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 women</a:t>
            </a:r>
          </a:p>
          <a:p>
            <a:pPr marR="0" lvl="0" algn="l" fontAlgn="base">
              <a:lnSpc>
                <a:spcPct val="200000"/>
              </a:lnSpc>
              <a:spcBef>
                <a:spcPts val="1200"/>
              </a:spcBef>
              <a:spcAft>
                <a:spcPts val="0"/>
              </a:spcAft>
              <a:buSzPts val="1000"/>
              <a:tabLst>
                <a:tab pos="457200" algn="l"/>
              </a:tabLst>
            </a:pPr>
            <a:endParaRPr lang="en-US" sz="2200" dirty="0">
              <a:solidFill>
                <a:srgbClr val="000000"/>
              </a:solidFill>
              <a:effectLst/>
              <a:latin typeface="Alright Sans" panose="00000400000000000000" charset="0"/>
              <a:ea typeface="Cambria" panose="02040503050406030204" pitchFamily="18" charset="0"/>
              <a:cs typeface="Alright Sans" panose="00000400000000000000" charset="0"/>
            </a:endParaRPr>
          </a:p>
        </p:txBody>
      </p:sp>
      <p:sp>
        <p:nvSpPr>
          <p:cNvPr id="7" name="Content Placeholder 6"/>
          <p:cNvSpPr>
            <a:spLocks noGrp="1"/>
          </p:cNvSpPr>
          <p:nvPr>
            <p:ph sz="half" idx="2"/>
          </p:nvPr>
        </p:nvSpPr>
        <p:spPr>
          <a:xfrm>
            <a:off x="7934325" y="1927225"/>
            <a:ext cx="3745230" cy="2909570"/>
          </a:xfrm>
        </p:spPr>
        <p:txBody>
          <a:bodyPr>
            <a:normAutofit/>
          </a:bodyPr>
          <a:lstStyle/>
          <a:p>
            <a:pPr marL="0" marR="0" lvl="0" indent="0" fontAlgn="base">
              <a:lnSpc>
                <a:spcPct val="100000"/>
              </a:lnSpc>
              <a:spcBef>
                <a:spcPts val="0"/>
              </a:spcBef>
              <a:spcAft>
                <a:spcPts val="1200"/>
              </a:spcAft>
              <a:buSzPts val="1000"/>
              <a:buNone/>
              <a:tabLst>
                <a:tab pos="457200" algn="l"/>
              </a:tabLst>
            </a:pPr>
            <a:r>
              <a:rPr lang="en-US" sz="2200" b="1" dirty="0">
                <a:solidFill>
                  <a:srgbClr val="000000"/>
                </a:solidFill>
                <a:effectLst/>
                <a:latin typeface="Alright Sans" panose="00000400000000000000" charset="0"/>
                <a:ea typeface="Cambria" panose="02040503050406030204" pitchFamily="18" charset="0"/>
                <a:cs typeface="Alright Sans" panose="00000400000000000000" charset="0"/>
              </a:rPr>
              <a:t>Iron and Folic Acid Supplements (IFAS)</a:t>
            </a:r>
            <a:endParaRPr lang="en-US" sz="2200" b="1" dirty="0">
              <a:solidFill>
                <a:srgbClr val="000000"/>
              </a:solidFill>
              <a:latin typeface="Alright Sans" panose="00000400000000000000" charset="0"/>
              <a:ea typeface="Cambria" panose="02040503050406030204" pitchFamily="18" charset="0"/>
              <a:cs typeface="Alright Sans" panose="00000400000000000000" charset="0"/>
            </a:endParaRPr>
          </a:p>
          <a:p>
            <a:pPr fontAlgn="base">
              <a:lnSpc>
                <a:spcPct val="100000"/>
              </a:lnSpc>
              <a:spcBef>
                <a:spcPts val="0"/>
              </a:spcBef>
              <a:spcAft>
                <a:spcPts val="1200"/>
              </a:spcAft>
              <a:buSzPts val="1000"/>
              <a:tabLst>
                <a:tab pos="457200" algn="l"/>
              </a:tabLst>
            </a:pP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Iron and folic acid supplement is given to pregnant women to </a:t>
            </a:r>
            <a:r>
              <a:rPr lang="en-GB" sz="2200" dirty="0">
                <a:solidFill>
                  <a:srgbClr val="000000"/>
                </a:solidFill>
                <a:effectLst/>
                <a:latin typeface="Alright Sans" panose="00000400000000000000" charset="0"/>
                <a:ea typeface="Cambria" panose="02040503050406030204" pitchFamily="18" charset="0"/>
                <a:cs typeface="Alright Sans" panose="00000400000000000000" charset="0"/>
              </a:rPr>
              <a:t>prevent</a:t>
            </a: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 </a:t>
            </a:r>
            <a:r>
              <a:rPr lang="en-US" sz="2200" dirty="0" err="1">
                <a:solidFill>
                  <a:srgbClr val="000000"/>
                </a:solidFill>
                <a:effectLst/>
                <a:latin typeface="Alright Sans" panose="00000400000000000000" charset="0"/>
                <a:ea typeface="Cambria" panose="02040503050406030204" pitchFamily="18" charset="0"/>
                <a:cs typeface="Alright Sans" panose="00000400000000000000" charset="0"/>
              </a:rPr>
              <a:t>anaemia</a:t>
            </a:r>
            <a:r>
              <a:rPr lang="en-US" sz="2200" dirty="0">
                <a:solidFill>
                  <a:srgbClr val="000000"/>
                </a:solidFill>
                <a:effectLst/>
                <a:latin typeface="Alright Sans" panose="00000400000000000000" charset="0"/>
                <a:ea typeface="Cambria" panose="02040503050406030204" pitchFamily="18" charset="0"/>
                <a:cs typeface="Alright Sans" panose="00000400000000000000" charset="0"/>
              </a:rPr>
              <a:t> and birth defects</a:t>
            </a:r>
            <a:endParaRPr lang="en-US" sz="2200" dirty="0">
              <a:effectLst/>
              <a:latin typeface="Alright Sans" panose="00000400000000000000" charset="0"/>
              <a:ea typeface="Cambria" panose="02040503050406030204" pitchFamily="18" charset="0"/>
              <a:cs typeface="Alright Sans" panose="00000400000000000000" charset="0"/>
            </a:endParaRPr>
          </a:p>
          <a:p>
            <a:pPr>
              <a:lnSpc>
                <a:spcPct val="200000"/>
              </a:lnSpc>
            </a:pPr>
            <a:endParaRPr lang="en-US" sz="2200" dirty="0">
              <a:latin typeface="Alright Sans" panose="00000400000000000000" charset="0"/>
              <a:ea typeface="Cambria" panose="02040503050406030204" pitchFamily="18" charset="0"/>
              <a:cs typeface="Alright Sans" panose="00000400000000000000" charset="0"/>
            </a:endParaRPr>
          </a:p>
        </p:txBody>
      </p:sp>
      <p:pic>
        <p:nvPicPr>
          <p:cNvPr id="3" name="Picture 2" descr="MMS Bottle - Single"/>
          <p:cNvPicPr>
            <a:picLocks noChangeAspect="1"/>
          </p:cNvPicPr>
          <p:nvPr/>
        </p:nvPicPr>
        <p:blipFill>
          <a:blip r:embed="rId3"/>
          <a:stretch>
            <a:fillRect/>
          </a:stretch>
        </p:blipFill>
        <p:spPr>
          <a:xfrm>
            <a:off x="870585" y="2792095"/>
            <a:ext cx="2204085" cy="2461260"/>
          </a:xfrm>
          <a:prstGeom prst="rect">
            <a:avLst/>
          </a:prstGeom>
        </p:spPr>
      </p:pic>
      <p:sp>
        <p:nvSpPr>
          <p:cNvPr id="4" name="Rectangles 3"/>
          <p:cNvSpPr/>
          <p:nvPr/>
        </p:nvSpPr>
        <p:spPr>
          <a:xfrm>
            <a:off x="-6350" y="-16510"/>
            <a:ext cx="12220575" cy="1097915"/>
          </a:xfrm>
          <a:prstGeom prst="rect">
            <a:avLst/>
          </a:prstGeom>
          <a:solidFill>
            <a:srgbClr val="F89832">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8" name="Freeform 7"/>
          <p:cNvSpPr/>
          <p:nvPr/>
        </p:nvSpPr>
        <p:spPr>
          <a:xfrm flipH="1">
            <a:off x="7777480" y="644525"/>
            <a:ext cx="4436745" cy="816610"/>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0" h="1286">
                <a:moveTo>
                  <a:pt x="0" y="0"/>
                </a:moveTo>
                <a:lnTo>
                  <a:pt x="6165" y="15"/>
                </a:lnTo>
                <a:cubicBezTo>
                  <a:pt x="6527" y="4"/>
                  <a:pt x="6819" y="331"/>
                  <a:pt x="6810" y="651"/>
                </a:cubicBezTo>
                <a:cubicBezTo>
                  <a:pt x="6821" y="1007"/>
                  <a:pt x="6489" y="1295"/>
                  <a:pt x="6165" y="1286"/>
                </a:cubicBezTo>
                <a:lnTo>
                  <a:pt x="0" y="1286"/>
                </a:lnTo>
                <a:lnTo>
                  <a:pt x="0" y="0"/>
                </a:lnTo>
                <a:close/>
              </a:path>
            </a:pathLst>
          </a:custGeom>
          <a:solidFill>
            <a:srgbClr val="F8983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9" name="Title 2"/>
          <p:cNvSpPr>
            <a:spLocks noGrp="1"/>
          </p:cNvSpPr>
          <p:nvPr/>
        </p:nvSpPr>
        <p:spPr>
          <a:xfrm>
            <a:off x="5784850" y="46355"/>
            <a:ext cx="607885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F89832"/>
                </a:solidFill>
                <a:latin typeface="Alright Sans" panose="00000400000000000000" charset="0"/>
                <a:ea typeface="Cambria" panose="02040503050406030204" pitchFamily="18" charset="0"/>
                <a:cs typeface="Alright Sans" panose="00000400000000000000" charset="0"/>
              </a:rPr>
              <a:t>MODULE 2: INTERVENTIONS TO IMPROVE MICRONUTRIENT NUTRITION IN PREGNANT WOMEN</a:t>
            </a:r>
            <a:br>
              <a:rPr lang="en-US" sz="1600" dirty="0">
                <a:solidFill>
                  <a:srgbClr val="FFC000"/>
                </a:solidFill>
                <a:latin typeface="Cambria" panose="02040503050406030204" pitchFamily="18" charset="0"/>
                <a:ea typeface="Cambria" panose="02040503050406030204" pitchFamily="18" charset="0"/>
              </a:rPr>
            </a:br>
            <a:endParaRPr lang="en-US" sz="1600" dirty="0">
              <a:solidFill>
                <a:srgbClr val="FFC000"/>
              </a:solidFill>
              <a:latin typeface="Cambria" panose="02040503050406030204" pitchFamily="18" charset="0"/>
              <a:ea typeface="Cambria" panose="02040503050406030204" pitchFamily="18" charset="0"/>
            </a:endParaRPr>
          </a:p>
        </p:txBody>
      </p:sp>
      <p:grpSp>
        <p:nvGrpSpPr>
          <p:cNvPr id="10" name="Group 9"/>
          <p:cNvGrpSpPr/>
          <p:nvPr/>
        </p:nvGrpSpPr>
        <p:grpSpPr>
          <a:xfrm>
            <a:off x="183515" y="191135"/>
            <a:ext cx="3912235" cy="720090"/>
            <a:chOff x="266" y="301"/>
            <a:chExt cx="6161" cy="1134"/>
          </a:xfrm>
        </p:grpSpPr>
        <p:sp>
          <p:nvSpPr>
            <p:cNvPr id="11" name="Text Box 10"/>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4"/>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12" name="Title 1"/>
          <p:cNvSpPr>
            <a:spLocks noGrp="1"/>
          </p:cNvSpPr>
          <p:nvPr/>
        </p:nvSpPr>
        <p:spPr>
          <a:xfrm>
            <a:off x="8242935" y="681990"/>
            <a:ext cx="3886200" cy="721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Alright Sans" panose="00000400000000000000" charset="0"/>
                <a:ea typeface="Cambria" panose="02040503050406030204" pitchFamily="18" charset="0"/>
                <a:cs typeface="Alright Sans" panose="00000400000000000000" charset="0"/>
              </a:rPr>
              <a:t>Supplementation </a:t>
            </a:r>
          </a:p>
        </p:txBody>
      </p:sp>
      <p:cxnSp>
        <p:nvCxnSpPr>
          <p:cNvPr id="17" name="Straight Connector 16"/>
          <p:cNvCxnSpPr/>
          <p:nvPr/>
        </p:nvCxnSpPr>
        <p:spPr>
          <a:xfrm>
            <a:off x="7709535" y="2082800"/>
            <a:ext cx="12700" cy="4147185"/>
          </a:xfrm>
          <a:prstGeom prst="line">
            <a:avLst/>
          </a:prstGeom>
          <a:ln w="6350">
            <a:solidFill>
              <a:srgbClr val="F89832"/>
            </a:solidFill>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p:cNvGrpSpPr/>
          <p:nvPr/>
        </p:nvGrpSpPr>
        <p:grpSpPr>
          <a:xfrm>
            <a:off x="948055" y="2665095"/>
            <a:ext cx="2020570" cy="2551430"/>
            <a:chOff x="1031" y="2977"/>
            <a:chExt cx="3182" cy="4018"/>
          </a:xfrm>
        </p:grpSpPr>
        <p:sp>
          <p:nvSpPr>
            <p:cNvPr id="21" name="Freeform: Shape 3"/>
            <p:cNvSpPr/>
            <p:nvPr/>
          </p:nvSpPr>
          <p:spPr>
            <a:xfrm>
              <a:off x="1031" y="2977"/>
              <a:ext cx="3182" cy="4018"/>
            </a:xfrm>
            <a:custGeom>
              <a:avLst/>
              <a:gdLst>
                <a:gd name="connsiteX0" fmla="*/ 0 w 2020453"/>
                <a:gd name="connsiteY0" fmla="*/ 202045 h 2551217"/>
                <a:gd name="connsiteX1" fmla="*/ 202045 w 2020453"/>
                <a:gd name="connsiteY1" fmla="*/ 0 h 2551217"/>
                <a:gd name="connsiteX2" fmla="*/ 1818408 w 2020453"/>
                <a:gd name="connsiteY2" fmla="*/ 0 h 2551217"/>
                <a:gd name="connsiteX3" fmla="*/ 2020453 w 2020453"/>
                <a:gd name="connsiteY3" fmla="*/ 202045 h 2551217"/>
                <a:gd name="connsiteX4" fmla="*/ 2020453 w 2020453"/>
                <a:gd name="connsiteY4" fmla="*/ 2349172 h 2551217"/>
                <a:gd name="connsiteX5" fmla="*/ 1818408 w 2020453"/>
                <a:gd name="connsiteY5" fmla="*/ 2551217 h 2551217"/>
                <a:gd name="connsiteX6" fmla="*/ 202045 w 2020453"/>
                <a:gd name="connsiteY6" fmla="*/ 2551217 h 2551217"/>
                <a:gd name="connsiteX7" fmla="*/ 0 w 2020453"/>
                <a:gd name="connsiteY7" fmla="*/ 2349172 h 2551217"/>
                <a:gd name="connsiteX8" fmla="*/ 0 w 2020453"/>
                <a:gd name="connsiteY8" fmla="*/ 202045 h 255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453" h="2551217">
                  <a:moveTo>
                    <a:pt x="0" y="202045"/>
                  </a:moveTo>
                  <a:cubicBezTo>
                    <a:pt x="0" y="90459"/>
                    <a:pt x="90459" y="0"/>
                    <a:pt x="202045" y="0"/>
                  </a:cubicBezTo>
                  <a:lnTo>
                    <a:pt x="1818408" y="0"/>
                  </a:lnTo>
                  <a:cubicBezTo>
                    <a:pt x="1929994" y="0"/>
                    <a:pt x="2020453" y="90459"/>
                    <a:pt x="2020453" y="202045"/>
                  </a:cubicBezTo>
                  <a:lnTo>
                    <a:pt x="2020453" y="2349172"/>
                  </a:lnTo>
                  <a:cubicBezTo>
                    <a:pt x="2020453" y="2460758"/>
                    <a:pt x="1929994" y="2551217"/>
                    <a:pt x="1818408" y="2551217"/>
                  </a:cubicBezTo>
                  <a:lnTo>
                    <a:pt x="202045" y="2551217"/>
                  </a:lnTo>
                  <a:cubicBezTo>
                    <a:pt x="90459" y="2551217"/>
                    <a:pt x="0" y="2460758"/>
                    <a:pt x="0" y="2349172"/>
                  </a:cubicBezTo>
                  <a:lnTo>
                    <a:pt x="0" y="202045"/>
                  </a:lnTo>
                  <a:close/>
                </a:path>
              </a:pathLst>
            </a:custGeom>
            <a:solidFill>
              <a:srgbClr val="F89832">
                <a:alpha val="15000"/>
              </a:srgbClr>
            </a:solidFill>
            <a:ln w="19050">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757" tIns="127757" rIns="127757" bIns="127757" numCol="1" spcCol="1270" anchor="ctr" anchorCtr="0">
              <a:noAutofit/>
            </a:bodyPr>
            <a:lstStyle/>
            <a:p>
              <a:pPr marL="0" lvl="0" indent="0" algn="ctr" defTabSz="800100">
                <a:lnSpc>
                  <a:spcPct val="90000"/>
                </a:lnSpc>
                <a:spcBef>
                  <a:spcPct val="0"/>
                </a:spcBef>
                <a:spcAft>
                  <a:spcPct val="35000"/>
                </a:spcAft>
                <a:buNone/>
              </a:pPr>
              <a:endParaRPr lang="en-US" kern="1200" dirty="0">
                <a:latin typeface="Cambria" panose="02040503050406030204" pitchFamily="18" charset="0"/>
                <a:ea typeface="Cambria" panose="02040503050406030204" pitchFamily="18" charset="0"/>
              </a:endParaRPr>
            </a:p>
          </p:txBody>
        </p:sp>
        <p:sp>
          <p:nvSpPr>
            <p:cNvPr id="23" name="Freeform: Shape 3"/>
            <p:cNvSpPr/>
            <p:nvPr/>
          </p:nvSpPr>
          <p:spPr>
            <a:xfrm>
              <a:off x="1031" y="2977"/>
              <a:ext cx="3182" cy="4018"/>
            </a:xfrm>
            <a:custGeom>
              <a:avLst/>
              <a:gdLst>
                <a:gd name="connsiteX0" fmla="*/ 0 w 2020453"/>
                <a:gd name="connsiteY0" fmla="*/ 202045 h 2551217"/>
                <a:gd name="connsiteX1" fmla="*/ 202045 w 2020453"/>
                <a:gd name="connsiteY1" fmla="*/ 0 h 2551217"/>
                <a:gd name="connsiteX2" fmla="*/ 1818408 w 2020453"/>
                <a:gd name="connsiteY2" fmla="*/ 0 h 2551217"/>
                <a:gd name="connsiteX3" fmla="*/ 2020453 w 2020453"/>
                <a:gd name="connsiteY3" fmla="*/ 202045 h 2551217"/>
                <a:gd name="connsiteX4" fmla="*/ 2020453 w 2020453"/>
                <a:gd name="connsiteY4" fmla="*/ 2349172 h 2551217"/>
                <a:gd name="connsiteX5" fmla="*/ 1818408 w 2020453"/>
                <a:gd name="connsiteY5" fmla="*/ 2551217 h 2551217"/>
                <a:gd name="connsiteX6" fmla="*/ 202045 w 2020453"/>
                <a:gd name="connsiteY6" fmla="*/ 2551217 h 2551217"/>
                <a:gd name="connsiteX7" fmla="*/ 0 w 2020453"/>
                <a:gd name="connsiteY7" fmla="*/ 2349172 h 2551217"/>
                <a:gd name="connsiteX8" fmla="*/ 0 w 2020453"/>
                <a:gd name="connsiteY8" fmla="*/ 202045 h 255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453" h="2551217">
                  <a:moveTo>
                    <a:pt x="0" y="202045"/>
                  </a:moveTo>
                  <a:cubicBezTo>
                    <a:pt x="0" y="90459"/>
                    <a:pt x="90459" y="0"/>
                    <a:pt x="202045" y="0"/>
                  </a:cubicBezTo>
                  <a:lnTo>
                    <a:pt x="1818408" y="0"/>
                  </a:lnTo>
                  <a:cubicBezTo>
                    <a:pt x="1929994" y="0"/>
                    <a:pt x="2020453" y="90459"/>
                    <a:pt x="2020453" y="202045"/>
                  </a:cubicBezTo>
                  <a:lnTo>
                    <a:pt x="2020453" y="2349172"/>
                  </a:lnTo>
                  <a:cubicBezTo>
                    <a:pt x="2020453" y="2460758"/>
                    <a:pt x="1929994" y="2551217"/>
                    <a:pt x="1818408" y="2551217"/>
                  </a:cubicBezTo>
                  <a:lnTo>
                    <a:pt x="202045" y="2551217"/>
                  </a:lnTo>
                  <a:cubicBezTo>
                    <a:pt x="90459" y="2551217"/>
                    <a:pt x="0" y="2460758"/>
                    <a:pt x="0" y="2349172"/>
                  </a:cubicBezTo>
                  <a:lnTo>
                    <a:pt x="0" y="202045"/>
                  </a:lnTo>
                  <a:close/>
                </a:path>
              </a:pathLst>
            </a:custGeom>
            <a:noFill/>
            <a:ln w="19050">
              <a:solidFill>
                <a:srgbClr val="F89832"/>
              </a:solidFill>
            </a:ln>
            <a:extLst>
              <a:ext uri="{909E8E84-426E-40DD-AFC4-6F175D3DCCD1}">
                <a14:hiddenFill xmlns:a14="http://schemas.microsoft.com/office/drawing/2010/main">
                  <a:solidFill>
                    <a:schemeClr val="lt1">
                      <a:hueOff val="0"/>
                      <a:satOff val="0"/>
                      <a:lumOff val="0"/>
                      <a:alphaOff val="0"/>
                    </a:schemeClr>
                  </a:solidFill>
                </a14:hiddenFill>
              </a:ext>
            </a:ex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757" tIns="127757" rIns="127757" bIns="127757" numCol="1" spcCol="1270" anchor="ctr" anchorCtr="0">
              <a:noAutofit/>
            </a:bodyPr>
            <a:lstStyle/>
            <a:p>
              <a:pPr marL="0" lvl="0" indent="0" algn="ctr" defTabSz="800100">
                <a:lnSpc>
                  <a:spcPct val="90000"/>
                </a:lnSpc>
                <a:spcBef>
                  <a:spcPct val="0"/>
                </a:spcBef>
                <a:spcAft>
                  <a:spcPct val="35000"/>
                </a:spcAft>
                <a:buNone/>
              </a:pPr>
              <a:endParaRPr lang="en-US" kern="1200" dirty="0">
                <a:latin typeface="Cambria" panose="02040503050406030204" pitchFamily="18" charset="0"/>
                <a:ea typeface="Cambria" panose="02040503050406030204" pitchFamily="18" charset="0"/>
              </a:endParaRPr>
            </a:p>
          </p:txBody>
        </p:sp>
      </p:grpSp>
      <p:sp>
        <p:nvSpPr>
          <p:cNvPr id="6" name="Rectangles 5"/>
          <p:cNvSpPr/>
          <p:nvPr/>
        </p:nvSpPr>
        <p:spPr>
          <a:xfrm>
            <a:off x="-6350" y="-16510"/>
            <a:ext cx="12220575" cy="1097915"/>
          </a:xfrm>
          <a:prstGeom prst="rect">
            <a:avLst/>
          </a:prstGeom>
          <a:solidFill>
            <a:srgbClr val="F89832">
              <a:alpha val="20000"/>
            </a:srgb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7" name="Freeform 6"/>
          <p:cNvSpPr/>
          <p:nvPr/>
        </p:nvSpPr>
        <p:spPr>
          <a:xfrm flipH="1">
            <a:off x="7777480" y="644525"/>
            <a:ext cx="4436745" cy="816610"/>
          </a:xfrm>
          <a:custGeom>
            <a:avLst/>
            <a:gdLst>
              <a:gd name="connsiteX0" fmla="*/ 0 w 12585"/>
              <a:gd name="connsiteY0" fmla="*/ 0 h 1297"/>
              <a:gd name="connsiteX1" fmla="*/ 11848 w 12585"/>
              <a:gd name="connsiteY1" fmla="*/ 25 h 1297"/>
              <a:gd name="connsiteX2" fmla="*/ 12585 w 12585"/>
              <a:gd name="connsiteY2" fmla="*/ 661 h 1297"/>
              <a:gd name="connsiteX3" fmla="*/ 11848 w 12585"/>
              <a:gd name="connsiteY3" fmla="*/ 1296 h 1297"/>
              <a:gd name="connsiteX4" fmla="*/ 44 w 12585"/>
              <a:gd name="connsiteY4" fmla="*/ 1297 h 1297"/>
              <a:gd name="connsiteX5" fmla="*/ 0 w 12585"/>
              <a:gd name="connsiteY5" fmla="*/ 0 h 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10" h="1286">
                <a:moveTo>
                  <a:pt x="0" y="0"/>
                </a:moveTo>
                <a:lnTo>
                  <a:pt x="6165" y="15"/>
                </a:lnTo>
                <a:cubicBezTo>
                  <a:pt x="6527" y="4"/>
                  <a:pt x="6819" y="331"/>
                  <a:pt x="6810" y="651"/>
                </a:cubicBezTo>
                <a:cubicBezTo>
                  <a:pt x="6821" y="1007"/>
                  <a:pt x="6489" y="1295"/>
                  <a:pt x="6165" y="1286"/>
                </a:cubicBezTo>
                <a:lnTo>
                  <a:pt x="0" y="1286"/>
                </a:lnTo>
                <a:lnTo>
                  <a:pt x="0" y="0"/>
                </a:lnTo>
                <a:close/>
              </a:path>
            </a:pathLst>
          </a:custGeom>
          <a:solidFill>
            <a:srgbClr val="F89832"/>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p>
            <a:pPr algn="ctr"/>
            <a:endParaRPr lang="en-US"/>
          </a:p>
        </p:txBody>
      </p:sp>
      <p:sp>
        <p:nvSpPr>
          <p:cNvPr id="14" name="Title 2"/>
          <p:cNvSpPr>
            <a:spLocks noGrp="1"/>
          </p:cNvSpPr>
          <p:nvPr/>
        </p:nvSpPr>
        <p:spPr>
          <a:xfrm>
            <a:off x="5784850" y="46355"/>
            <a:ext cx="6078855" cy="9093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altLang="en-US" sz="1600" b="1" dirty="0">
                <a:solidFill>
                  <a:srgbClr val="F89832"/>
                </a:solidFill>
                <a:latin typeface="Alright Sans" panose="00000400000000000000" charset="0"/>
                <a:ea typeface="Cambria" panose="02040503050406030204" pitchFamily="18" charset="0"/>
                <a:cs typeface="Alright Sans" panose="00000400000000000000" charset="0"/>
              </a:rPr>
              <a:t>MODULE 2: INTERVENTIONS TO IMPROVE MICRONUTRIENT NUTRITION IN PREGNANT WOMEN</a:t>
            </a:r>
            <a:br>
              <a:rPr lang="en-US" sz="1600" dirty="0">
                <a:solidFill>
                  <a:srgbClr val="FFC000"/>
                </a:solidFill>
                <a:latin typeface="Cambria" panose="02040503050406030204" pitchFamily="18" charset="0"/>
                <a:ea typeface="Cambria" panose="02040503050406030204" pitchFamily="18" charset="0"/>
              </a:rPr>
            </a:br>
            <a:endParaRPr lang="en-US" sz="1600" dirty="0">
              <a:solidFill>
                <a:srgbClr val="FFC000"/>
              </a:solidFill>
              <a:latin typeface="Cambria" panose="02040503050406030204" pitchFamily="18" charset="0"/>
              <a:ea typeface="Cambria" panose="02040503050406030204" pitchFamily="18" charset="0"/>
            </a:endParaRPr>
          </a:p>
        </p:txBody>
      </p:sp>
      <p:grpSp>
        <p:nvGrpSpPr>
          <p:cNvPr id="15" name="Group 14"/>
          <p:cNvGrpSpPr/>
          <p:nvPr/>
        </p:nvGrpSpPr>
        <p:grpSpPr>
          <a:xfrm>
            <a:off x="183515" y="191135"/>
            <a:ext cx="3912235" cy="720090"/>
            <a:chOff x="266" y="301"/>
            <a:chExt cx="6161" cy="1134"/>
          </a:xfrm>
        </p:grpSpPr>
        <p:sp>
          <p:nvSpPr>
            <p:cNvPr id="16" name="Text Box 15"/>
            <p:cNvSpPr txBox="1"/>
            <p:nvPr/>
          </p:nvSpPr>
          <p:spPr>
            <a:xfrm>
              <a:off x="1859" y="433"/>
              <a:ext cx="4568" cy="871"/>
            </a:xfrm>
            <a:prstGeom prst="rect">
              <a:avLst/>
            </a:prstGeom>
            <a:noFill/>
          </p:spPr>
          <p:txBody>
            <a:bodyPr wrap="square" rtlCol="0">
              <a:spAutoFit/>
            </a:bodyPr>
            <a:lstStyle/>
            <a:p>
              <a:r>
                <a:rPr lang="en-US" altLang="en-US" sz="1000">
                  <a:solidFill>
                    <a:schemeClr val="tx1">
                      <a:lumMod val="75000"/>
                      <a:lumOff val="25000"/>
                    </a:schemeClr>
                  </a:solidFill>
                </a:rPr>
                <a:t>NATIONAL TRAINING MANUAL ON MULTIPLE MICRONUTRIENT SUPPLEMENTS (MMS) FOR FRONTLINE HEALTHCARE PROVIDERS IN NIGERIA</a:t>
              </a:r>
            </a:p>
          </p:txBody>
        </p:sp>
        <p:pic>
          <p:nvPicPr>
            <p:cNvPr id="27" name="Picture 26" descr="Coat_of_arms_of_Nigeria.svg"/>
            <p:cNvPicPr>
              <a:picLocks noChangeAspect="1"/>
            </p:cNvPicPr>
            <p:nvPr/>
          </p:nvPicPr>
          <p:blipFill>
            <a:blip r:embed="rId3"/>
            <a:stretch>
              <a:fillRect/>
            </a:stretch>
          </p:blipFill>
          <p:spPr>
            <a:xfrm>
              <a:off x="266" y="373"/>
              <a:ext cx="1164" cy="992"/>
            </a:xfrm>
            <a:prstGeom prst="rect">
              <a:avLst/>
            </a:prstGeom>
          </p:spPr>
        </p:pic>
        <p:cxnSp>
          <p:nvCxnSpPr>
            <p:cNvPr id="22" name="Straight Connector 21"/>
            <p:cNvCxnSpPr/>
            <p:nvPr/>
          </p:nvCxnSpPr>
          <p:spPr>
            <a:xfrm>
              <a:off x="1667" y="301"/>
              <a:ext cx="7" cy="1135"/>
            </a:xfrm>
            <a:prstGeom prst="line">
              <a:avLst/>
            </a:prstGeom>
            <a:ln w="6350">
              <a:solidFill>
                <a:schemeClr val="bg2">
                  <a:lumMod val="50000"/>
                </a:schemeClr>
              </a:solidFill>
            </a:ln>
          </p:spPr>
          <p:style>
            <a:lnRef idx="2">
              <a:schemeClr val="accent1"/>
            </a:lnRef>
            <a:fillRef idx="0">
              <a:srgbClr val="FFFFFF"/>
            </a:fillRef>
            <a:effectRef idx="0">
              <a:srgbClr val="FFFFFF"/>
            </a:effectRef>
            <a:fontRef idx="minor">
              <a:schemeClr val="tx1"/>
            </a:fontRef>
          </p:style>
        </p:cxnSp>
      </p:grpSp>
      <p:sp>
        <p:nvSpPr>
          <p:cNvPr id="18" name="Title 1"/>
          <p:cNvSpPr>
            <a:spLocks noGrp="1"/>
          </p:cNvSpPr>
          <p:nvPr/>
        </p:nvSpPr>
        <p:spPr>
          <a:xfrm>
            <a:off x="8272145" y="681990"/>
            <a:ext cx="3886200" cy="7213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000" b="1" dirty="0">
                <a:solidFill>
                  <a:schemeClr val="bg1"/>
                </a:solidFill>
                <a:latin typeface="Alright Sans" panose="00000400000000000000" charset="0"/>
                <a:ea typeface="Cambria" panose="02040503050406030204" pitchFamily="18" charset="0"/>
                <a:cs typeface="Alright Sans" panose="00000400000000000000" charset="0"/>
              </a:rPr>
              <a:t>Supplementation </a:t>
            </a:r>
          </a:p>
        </p:txBody>
      </p:sp>
      <p:sp>
        <p:nvSpPr>
          <p:cNvPr id="19" name="Text Box 18"/>
          <p:cNvSpPr txBox="1"/>
          <p:nvPr/>
        </p:nvSpPr>
        <p:spPr>
          <a:xfrm>
            <a:off x="977900" y="3162300"/>
            <a:ext cx="1925955" cy="1746250"/>
          </a:xfrm>
          <a:prstGeom prst="rect">
            <a:avLst/>
          </a:prstGeom>
          <a:noFill/>
        </p:spPr>
        <p:txBody>
          <a:bodyPr wrap="square" rtlCol="0">
            <a:spAutoFit/>
          </a:bodyPr>
          <a:lstStyle/>
          <a:p>
            <a:pPr marL="0" lvl="0" indent="0" algn="ctr" defTabSz="800100">
              <a:lnSpc>
                <a:spcPct val="100000"/>
              </a:lnSpc>
              <a:spcBef>
                <a:spcPct val="0"/>
              </a:spcBef>
              <a:spcAft>
                <a:spcPct val="35000"/>
              </a:spcAft>
              <a:buNone/>
            </a:pPr>
            <a:r>
              <a:rPr lang="en-US" b="1" dirty="0">
                <a:latin typeface="Alright Sans" panose="00000400000000000000" charset="0"/>
                <a:ea typeface="Cambria" panose="02040503050406030204" pitchFamily="18" charset="0"/>
                <a:cs typeface="Alright Sans" panose="00000400000000000000" charset="0"/>
                <a:sym typeface="+mn-ea"/>
              </a:rPr>
              <a:t>Assess</a:t>
            </a:r>
            <a:endParaRPr lang="en-US" kern="1200" dirty="0">
              <a:latin typeface="Alright Sans" panose="00000400000000000000" charset="0"/>
              <a:ea typeface="Cambria" panose="02040503050406030204" pitchFamily="18" charset="0"/>
              <a:cs typeface="Alright Sans" panose="00000400000000000000" charset="0"/>
            </a:endParaRPr>
          </a:p>
          <a:p>
            <a:pPr marL="0" lvl="0" indent="0" algn="ctr" defTabSz="800100">
              <a:lnSpc>
                <a:spcPct val="100000"/>
              </a:lnSpc>
              <a:spcBef>
                <a:spcPct val="0"/>
              </a:spcBef>
              <a:spcAft>
                <a:spcPct val="35000"/>
              </a:spcAft>
              <a:buNone/>
            </a:pPr>
            <a:r>
              <a:rPr lang="en-US" dirty="0">
                <a:latin typeface="Alright Sans" panose="00000400000000000000" charset="0"/>
                <a:ea typeface="Cambria" panose="02040503050406030204" pitchFamily="18" charset="0"/>
                <a:cs typeface="Alright Sans" panose="00000400000000000000" charset="0"/>
                <a:sym typeface="+mn-ea"/>
              </a:rPr>
              <a:t> </a:t>
            </a:r>
            <a:r>
              <a:rPr lang="en-US" sz="1600" dirty="0">
                <a:latin typeface="Alright Sans" panose="00000400000000000000" charset="0"/>
                <a:ea typeface="Cambria" panose="02040503050406030204" pitchFamily="18" charset="0"/>
                <a:cs typeface="Alright Sans" panose="00000400000000000000" charset="0"/>
                <a:sym typeface="+mn-ea"/>
              </a:rPr>
              <a:t>Ask if the woman is already taking MMS or IFAS. If not, explain the benefits</a:t>
            </a:r>
            <a:endParaRPr lang="en-US" sz="1600">
              <a:latin typeface="Alright Sans" panose="00000400000000000000" charset="0"/>
              <a:cs typeface="Alright Sans" panose="00000400000000000000" charset="0"/>
            </a:endParaRPr>
          </a:p>
        </p:txBody>
      </p:sp>
      <p:grpSp>
        <p:nvGrpSpPr>
          <p:cNvPr id="37" name="Group 36"/>
          <p:cNvGrpSpPr/>
          <p:nvPr/>
        </p:nvGrpSpPr>
        <p:grpSpPr>
          <a:xfrm>
            <a:off x="3051175" y="3597275"/>
            <a:ext cx="6068695" cy="687070"/>
            <a:chOff x="4509" y="5536"/>
            <a:chExt cx="9557" cy="1082"/>
          </a:xfrm>
        </p:grpSpPr>
        <p:sp>
          <p:nvSpPr>
            <p:cNvPr id="20" name="Freeform: Shape 7"/>
            <p:cNvSpPr/>
            <p:nvPr/>
          </p:nvSpPr>
          <p:spPr>
            <a:xfrm>
              <a:off x="4509" y="5536"/>
              <a:ext cx="923" cy="1082"/>
            </a:xfrm>
            <a:custGeom>
              <a:avLst/>
              <a:gdLst>
                <a:gd name="connsiteX0" fmla="*/ 0 w 428336"/>
                <a:gd name="connsiteY0" fmla="*/ 100214 h 501072"/>
                <a:gd name="connsiteX1" fmla="*/ 214168 w 428336"/>
                <a:gd name="connsiteY1" fmla="*/ 100214 h 501072"/>
                <a:gd name="connsiteX2" fmla="*/ 214168 w 428336"/>
                <a:gd name="connsiteY2" fmla="*/ 0 h 501072"/>
                <a:gd name="connsiteX3" fmla="*/ 428336 w 428336"/>
                <a:gd name="connsiteY3" fmla="*/ 250536 h 501072"/>
                <a:gd name="connsiteX4" fmla="*/ 214168 w 428336"/>
                <a:gd name="connsiteY4" fmla="*/ 501072 h 501072"/>
                <a:gd name="connsiteX5" fmla="*/ 214168 w 428336"/>
                <a:gd name="connsiteY5" fmla="*/ 400858 h 501072"/>
                <a:gd name="connsiteX6" fmla="*/ 0 w 428336"/>
                <a:gd name="connsiteY6" fmla="*/ 400858 h 501072"/>
                <a:gd name="connsiteX7" fmla="*/ 0 w 428336"/>
                <a:gd name="connsiteY7" fmla="*/ 100214 h 50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336" h="501072">
                  <a:moveTo>
                    <a:pt x="0" y="100214"/>
                  </a:moveTo>
                  <a:lnTo>
                    <a:pt x="214168" y="100214"/>
                  </a:lnTo>
                  <a:lnTo>
                    <a:pt x="214168" y="0"/>
                  </a:lnTo>
                  <a:lnTo>
                    <a:pt x="428336" y="250536"/>
                  </a:lnTo>
                  <a:lnTo>
                    <a:pt x="214168" y="501072"/>
                  </a:lnTo>
                  <a:lnTo>
                    <a:pt x="214168" y="400858"/>
                  </a:lnTo>
                  <a:lnTo>
                    <a:pt x="0" y="400858"/>
                  </a:lnTo>
                  <a:lnTo>
                    <a:pt x="0" y="100214"/>
                  </a:lnTo>
                  <a:close/>
                </a:path>
              </a:pathLst>
            </a:custGeom>
            <a:solidFill>
              <a:srgbClr val="F89832"/>
            </a:solidFill>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100214" rIns="128501" bIns="100214" numCol="1" spcCol="1270" anchor="ctr" anchorCtr="0">
              <a:noAutofit/>
            </a:bodyPr>
            <a:lstStyle/>
            <a:p>
              <a:pPr marL="0" lvl="0" indent="0" algn="ctr" defTabSz="622300">
                <a:lnSpc>
                  <a:spcPct val="90000"/>
                </a:lnSpc>
                <a:spcBef>
                  <a:spcPct val="0"/>
                </a:spcBef>
                <a:spcAft>
                  <a:spcPct val="35000"/>
                </a:spcAft>
                <a:buNone/>
              </a:pPr>
              <a:endParaRPr lang="en-US" kern="1200">
                <a:latin typeface="Cambria" panose="02040503050406030204" pitchFamily="18" charset="0"/>
                <a:ea typeface="Cambria" panose="02040503050406030204" pitchFamily="18" charset="0"/>
              </a:endParaRPr>
            </a:p>
          </p:txBody>
        </p:sp>
        <p:sp>
          <p:nvSpPr>
            <p:cNvPr id="28" name="Freeform: Shape 7"/>
            <p:cNvSpPr/>
            <p:nvPr/>
          </p:nvSpPr>
          <p:spPr>
            <a:xfrm>
              <a:off x="8804" y="5536"/>
              <a:ext cx="923" cy="1082"/>
            </a:xfrm>
            <a:custGeom>
              <a:avLst/>
              <a:gdLst>
                <a:gd name="connsiteX0" fmla="*/ 0 w 428336"/>
                <a:gd name="connsiteY0" fmla="*/ 100214 h 501072"/>
                <a:gd name="connsiteX1" fmla="*/ 214168 w 428336"/>
                <a:gd name="connsiteY1" fmla="*/ 100214 h 501072"/>
                <a:gd name="connsiteX2" fmla="*/ 214168 w 428336"/>
                <a:gd name="connsiteY2" fmla="*/ 0 h 501072"/>
                <a:gd name="connsiteX3" fmla="*/ 428336 w 428336"/>
                <a:gd name="connsiteY3" fmla="*/ 250536 h 501072"/>
                <a:gd name="connsiteX4" fmla="*/ 214168 w 428336"/>
                <a:gd name="connsiteY4" fmla="*/ 501072 h 501072"/>
                <a:gd name="connsiteX5" fmla="*/ 214168 w 428336"/>
                <a:gd name="connsiteY5" fmla="*/ 400858 h 501072"/>
                <a:gd name="connsiteX6" fmla="*/ 0 w 428336"/>
                <a:gd name="connsiteY6" fmla="*/ 400858 h 501072"/>
                <a:gd name="connsiteX7" fmla="*/ 0 w 428336"/>
                <a:gd name="connsiteY7" fmla="*/ 100214 h 50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336" h="501072">
                  <a:moveTo>
                    <a:pt x="0" y="100214"/>
                  </a:moveTo>
                  <a:lnTo>
                    <a:pt x="214168" y="100214"/>
                  </a:lnTo>
                  <a:lnTo>
                    <a:pt x="214168" y="0"/>
                  </a:lnTo>
                  <a:lnTo>
                    <a:pt x="428336" y="250536"/>
                  </a:lnTo>
                  <a:lnTo>
                    <a:pt x="214168" y="501072"/>
                  </a:lnTo>
                  <a:lnTo>
                    <a:pt x="214168" y="400858"/>
                  </a:lnTo>
                  <a:lnTo>
                    <a:pt x="0" y="400858"/>
                  </a:lnTo>
                  <a:lnTo>
                    <a:pt x="0" y="100214"/>
                  </a:lnTo>
                  <a:close/>
                </a:path>
              </a:pathLst>
            </a:custGeom>
            <a:solidFill>
              <a:srgbClr val="F89832"/>
            </a:solidFill>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100214" rIns="128501" bIns="100214" numCol="1" spcCol="1270" anchor="ctr" anchorCtr="0">
              <a:noAutofit/>
            </a:bodyPr>
            <a:lstStyle/>
            <a:p>
              <a:pPr marL="0" lvl="0" indent="0" algn="ctr" defTabSz="622300">
                <a:lnSpc>
                  <a:spcPct val="90000"/>
                </a:lnSpc>
                <a:spcBef>
                  <a:spcPct val="0"/>
                </a:spcBef>
                <a:spcAft>
                  <a:spcPct val="35000"/>
                </a:spcAft>
                <a:buNone/>
              </a:pPr>
              <a:endParaRPr lang="en-US" kern="1200">
                <a:latin typeface="Cambria" panose="02040503050406030204" pitchFamily="18" charset="0"/>
                <a:ea typeface="Cambria" panose="02040503050406030204" pitchFamily="18" charset="0"/>
              </a:endParaRPr>
            </a:p>
          </p:txBody>
        </p:sp>
        <p:sp>
          <p:nvSpPr>
            <p:cNvPr id="29" name="Freeform: Shape 7"/>
            <p:cNvSpPr/>
            <p:nvPr/>
          </p:nvSpPr>
          <p:spPr>
            <a:xfrm>
              <a:off x="13144" y="5536"/>
              <a:ext cx="923" cy="1082"/>
            </a:xfrm>
            <a:custGeom>
              <a:avLst/>
              <a:gdLst>
                <a:gd name="connsiteX0" fmla="*/ 0 w 428336"/>
                <a:gd name="connsiteY0" fmla="*/ 100214 h 501072"/>
                <a:gd name="connsiteX1" fmla="*/ 214168 w 428336"/>
                <a:gd name="connsiteY1" fmla="*/ 100214 h 501072"/>
                <a:gd name="connsiteX2" fmla="*/ 214168 w 428336"/>
                <a:gd name="connsiteY2" fmla="*/ 0 h 501072"/>
                <a:gd name="connsiteX3" fmla="*/ 428336 w 428336"/>
                <a:gd name="connsiteY3" fmla="*/ 250536 h 501072"/>
                <a:gd name="connsiteX4" fmla="*/ 214168 w 428336"/>
                <a:gd name="connsiteY4" fmla="*/ 501072 h 501072"/>
                <a:gd name="connsiteX5" fmla="*/ 214168 w 428336"/>
                <a:gd name="connsiteY5" fmla="*/ 400858 h 501072"/>
                <a:gd name="connsiteX6" fmla="*/ 0 w 428336"/>
                <a:gd name="connsiteY6" fmla="*/ 400858 h 501072"/>
                <a:gd name="connsiteX7" fmla="*/ 0 w 428336"/>
                <a:gd name="connsiteY7" fmla="*/ 100214 h 50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8336" h="501072">
                  <a:moveTo>
                    <a:pt x="0" y="100214"/>
                  </a:moveTo>
                  <a:lnTo>
                    <a:pt x="214168" y="100214"/>
                  </a:lnTo>
                  <a:lnTo>
                    <a:pt x="214168" y="0"/>
                  </a:lnTo>
                  <a:lnTo>
                    <a:pt x="428336" y="250536"/>
                  </a:lnTo>
                  <a:lnTo>
                    <a:pt x="214168" y="501072"/>
                  </a:lnTo>
                  <a:lnTo>
                    <a:pt x="214168" y="400858"/>
                  </a:lnTo>
                  <a:lnTo>
                    <a:pt x="0" y="400858"/>
                  </a:lnTo>
                  <a:lnTo>
                    <a:pt x="0" y="100214"/>
                  </a:lnTo>
                  <a:close/>
                </a:path>
              </a:pathLst>
            </a:custGeom>
            <a:solidFill>
              <a:srgbClr val="F89832"/>
            </a:solidFill>
          </p:spPr>
          <p:style>
            <a:lnRef idx="0">
              <a:schemeClr val="dk1">
                <a:tint val="60000"/>
                <a:hueOff val="0"/>
                <a:satOff val="0"/>
                <a:lumOff val="0"/>
                <a:alphaOff val="0"/>
              </a:schemeClr>
            </a:lnRef>
            <a:fillRef idx="1">
              <a:schemeClr val="dk1">
                <a:tint val="60000"/>
                <a:hueOff val="0"/>
                <a:satOff val="0"/>
                <a:lumOff val="0"/>
                <a:alphaOff val="0"/>
              </a:schemeClr>
            </a:fillRef>
            <a:effectRef idx="0">
              <a:schemeClr val="dk1">
                <a:tint val="60000"/>
                <a:hueOff val="0"/>
                <a:satOff val="0"/>
                <a:lumOff val="0"/>
                <a:alphaOff val="0"/>
              </a:schemeClr>
            </a:effectRef>
            <a:fontRef idx="minor">
              <a:schemeClr val="dk1">
                <a:hueOff val="0"/>
                <a:satOff val="0"/>
                <a:lumOff val="0"/>
                <a:alphaOff val="0"/>
              </a:schemeClr>
            </a:fontRef>
          </p:style>
          <p:txBody>
            <a:bodyPr spcFirstLastPara="0" vert="horz" wrap="square" lIns="0" tIns="100214" rIns="128501" bIns="100214" numCol="1" spcCol="1270" anchor="ctr" anchorCtr="0">
              <a:noAutofit/>
            </a:bodyPr>
            <a:lstStyle/>
            <a:p>
              <a:pPr marL="0" lvl="0" indent="0" algn="ctr" defTabSz="622300">
                <a:lnSpc>
                  <a:spcPct val="90000"/>
                </a:lnSpc>
                <a:spcBef>
                  <a:spcPct val="0"/>
                </a:spcBef>
                <a:spcAft>
                  <a:spcPct val="35000"/>
                </a:spcAft>
                <a:buNone/>
              </a:pPr>
              <a:endParaRPr lang="en-US" kern="1200">
                <a:latin typeface="Cambria" panose="02040503050406030204" pitchFamily="18" charset="0"/>
                <a:ea typeface="Cambria" panose="02040503050406030204" pitchFamily="18" charset="0"/>
              </a:endParaRPr>
            </a:p>
          </p:txBody>
        </p:sp>
      </p:grpSp>
      <p:grpSp>
        <p:nvGrpSpPr>
          <p:cNvPr id="34" name="Group 33"/>
          <p:cNvGrpSpPr/>
          <p:nvPr/>
        </p:nvGrpSpPr>
        <p:grpSpPr>
          <a:xfrm>
            <a:off x="3689985" y="2665095"/>
            <a:ext cx="2020570" cy="2551430"/>
            <a:chOff x="5349" y="2977"/>
            <a:chExt cx="3182" cy="4018"/>
          </a:xfrm>
        </p:grpSpPr>
        <p:sp>
          <p:nvSpPr>
            <p:cNvPr id="24" name="Freeform: Shape 3"/>
            <p:cNvSpPr/>
            <p:nvPr/>
          </p:nvSpPr>
          <p:spPr>
            <a:xfrm>
              <a:off x="5349" y="2977"/>
              <a:ext cx="3182" cy="4018"/>
            </a:xfrm>
            <a:custGeom>
              <a:avLst/>
              <a:gdLst>
                <a:gd name="connsiteX0" fmla="*/ 0 w 2020453"/>
                <a:gd name="connsiteY0" fmla="*/ 202045 h 2551217"/>
                <a:gd name="connsiteX1" fmla="*/ 202045 w 2020453"/>
                <a:gd name="connsiteY1" fmla="*/ 0 h 2551217"/>
                <a:gd name="connsiteX2" fmla="*/ 1818408 w 2020453"/>
                <a:gd name="connsiteY2" fmla="*/ 0 h 2551217"/>
                <a:gd name="connsiteX3" fmla="*/ 2020453 w 2020453"/>
                <a:gd name="connsiteY3" fmla="*/ 202045 h 2551217"/>
                <a:gd name="connsiteX4" fmla="*/ 2020453 w 2020453"/>
                <a:gd name="connsiteY4" fmla="*/ 2349172 h 2551217"/>
                <a:gd name="connsiteX5" fmla="*/ 1818408 w 2020453"/>
                <a:gd name="connsiteY5" fmla="*/ 2551217 h 2551217"/>
                <a:gd name="connsiteX6" fmla="*/ 202045 w 2020453"/>
                <a:gd name="connsiteY6" fmla="*/ 2551217 h 2551217"/>
                <a:gd name="connsiteX7" fmla="*/ 0 w 2020453"/>
                <a:gd name="connsiteY7" fmla="*/ 2349172 h 2551217"/>
                <a:gd name="connsiteX8" fmla="*/ 0 w 2020453"/>
                <a:gd name="connsiteY8" fmla="*/ 202045 h 255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453" h="2551217">
                  <a:moveTo>
                    <a:pt x="0" y="202045"/>
                  </a:moveTo>
                  <a:cubicBezTo>
                    <a:pt x="0" y="90459"/>
                    <a:pt x="90459" y="0"/>
                    <a:pt x="202045" y="0"/>
                  </a:cubicBezTo>
                  <a:lnTo>
                    <a:pt x="1818408" y="0"/>
                  </a:lnTo>
                  <a:cubicBezTo>
                    <a:pt x="1929994" y="0"/>
                    <a:pt x="2020453" y="90459"/>
                    <a:pt x="2020453" y="202045"/>
                  </a:cubicBezTo>
                  <a:lnTo>
                    <a:pt x="2020453" y="2349172"/>
                  </a:lnTo>
                  <a:cubicBezTo>
                    <a:pt x="2020453" y="2460758"/>
                    <a:pt x="1929994" y="2551217"/>
                    <a:pt x="1818408" y="2551217"/>
                  </a:cubicBezTo>
                  <a:lnTo>
                    <a:pt x="202045" y="2551217"/>
                  </a:lnTo>
                  <a:cubicBezTo>
                    <a:pt x="90459" y="2551217"/>
                    <a:pt x="0" y="2460758"/>
                    <a:pt x="0" y="2349172"/>
                  </a:cubicBezTo>
                  <a:lnTo>
                    <a:pt x="0" y="202045"/>
                  </a:lnTo>
                  <a:close/>
                </a:path>
              </a:pathLst>
            </a:custGeom>
            <a:solidFill>
              <a:srgbClr val="F89832">
                <a:alpha val="25000"/>
              </a:srgbClr>
            </a:solidFill>
            <a:ln w="19050">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757" tIns="127757" rIns="127757" bIns="127757" numCol="1" spcCol="1270" anchor="ctr" anchorCtr="0">
              <a:noAutofit/>
            </a:bodyPr>
            <a:lstStyle/>
            <a:p>
              <a:pPr marL="0" lvl="0" indent="0" algn="ctr" defTabSz="800100">
                <a:lnSpc>
                  <a:spcPct val="90000"/>
                </a:lnSpc>
                <a:spcBef>
                  <a:spcPct val="0"/>
                </a:spcBef>
                <a:spcAft>
                  <a:spcPct val="35000"/>
                </a:spcAft>
                <a:buNone/>
              </a:pPr>
              <a:endParaRPr lang="en-US" kern="1200" dirty="0">
                <a:latin typeface="Cambria" panose="02040503050406030204" pitchFamily="18" charset="0"/>
                <a:ea typeface="Cambria" panose="02040503050406030204" pitchFamily="18" charset="0"/>
              </a:endParaRPr>
            </a:p>
          </p:txBody>
        </p:sp>
        <p:sp>
          <p:nvSpPr>
            <p:cNvPr id="30" name="Freeform: Shape 3"/>
            <p:cNvSpPr/>
            <p:nvPr/>
          </p:nvSpPr>
          <p:spPr>
            <a:xfrm>
              <a:off x="5349" y="2977"/>
              <a:ext cx="3182" cy="4018"/>
            </a:xfrm>
            <a:custGeom>
              <a:avLst/>
              <a:gdLst>
                <a:gd name="connsiteX0" fmla="*/ 0 w 2020453"/>
                <a:gd name="connsiteY0" fmla="*/ 202045 h 2551217"/>
                <a:gd name="connsiteX1" fmla="*/ 202045 w 2020453"/>
                <a:gd name="connsiteY1" fmla="*/ 0 h 2551217"/>
                <a:gd name="connsiteX2" fmla="*/ 1818408 w 2020453"/>
                <a:gd name="connsiteY2" fmla="*/ 0 h 2551217"/>
                <a:gd name="connsiteX3" fmla="*/ 2020453 w 2020453"/>
                <a:gd name="connsiteY3" fmla="*/ 202045 h 2551217"/>
                <a:gd name="connsiteX4" fmla="*/ 2020453 w 2020453"/>
                <a:gd name="connsiteY4" fmla="*/ 2349172 h 2551217"/>
                <a:gd name="connsiteX5" fmla="*/ 1818408 w 2020453"/>
                <a:gd name="connsiteY5" fmla="*/ 2551217 h 2551217"/>
                <a:gd name="connsiteX6" fmla="*/ 202045 w 2020453"/>
                <a:gd name="connsiteY6" fmla="*/ 2551217 h 2551217"/>
                <a:gd name="connsiteX7" fmla="*/ 0 w 2020453"/>
                <a:gd name="connsiteY7" fmla="*/ 2349172 h 2551217"/>
                <a:gd name="connsiteX8" fmla="*/ 0 w 2020453"/>
                <a:gd name="connsiteY8" fmla="*/ 202045 h 255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453" h="2551217">
                  <a:moveTo>
                    <a:pt x="0" y="202045"/>
                  </a:moveTo>
                  <a:cubicBezTo>
                    <a:pt x="0" y="90459"/>
                    <a:pt x="90459" y="0"/>
                    <a:pt x="202045" y="0"/>
                  </a:cubicBezTo>
                  <a:lnTo>
                    <a:pt x="1818408" y="0"/>
                  </a:lnTo>
                  <a:cubicBezTo>
                    <a:pt x="1929994" y="0"/>
                    <a:pt x="2020453" y="90459"/>
                    <a:pt x="2020453" y="202045"/>
                  </a:cubicBezTo>
                  <a:lnTo>
                    <a:pt x="2020453" y="2349172"/>
                  </a:lnTo>
                  <a:cubicBezTo>
                    <a:pt x="2020453" y="2460758"/>
                    <a:pt x="1929994" y="2551217"/>
                    <a:pt x="1818408" y="2551217"/>
                  </a:cubicBezTo>
                  <a:lnTo>
                    <a:pt x="202045" y="2551217"/>
                  </a:lnTo>
                  <a:cubicBezTo>
                    <a:pt x="90459" y="2551217"/>
                    <a:pt x="0" y="2460758"/>
                    <a:pt x="0" y="2349172"/>
                  </a:cubicBezTo>
                  <a:lnTo>
                    <a:pt x="0" y="202045"/>
                  </a:lnTo>
                  <a:close/>
                </a:path>
              </a:pathLst>
            </a:custGeom>
            <a:noFill/>
            <a:ln w="19050">
              <a:solidFill>
                <a:srgbClr val="F89832"/>
              </a:solidFill>
            </a:ln>
            <a:extLst>
              <a:ext uri="{909E8E84-426E-40DD-AFC4-6F175D3DCCD1}">
                <a14:hiddenFill xmlns:a14="http://schemas.microsoft.com/office/drawing/2010/main">
                  <a:solidFill>
                    <a:schemeClr val="lt1">
                      <a:hueOff val="0"/>
                      <a:satOff val="0"/>
                      <a:lumOff val="0"/>
                      <a:alphaOff val="0"/>
                    </a:schemeClr>
                  </a:solidFill>
                </a14:hiddenFill>
              </a:ext>
            </a:ex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757" tIns="127757" rIns="127757" bIns="127757" numCol="1" spcCol="1270" anchor="ctr" anchorCtr="0">
              <a:noAutofit/>
            </a:bodyPr>
            <a:lstStyle/>
            <a:p>
              <a:pPr marL="0" lvl="0" indent="0" algn="ctr" defTabSz="800100">
                <a:lnSpc>
                  <a:spcPct val="90000"/>
                </a:lnSpc>
                <a:spcBef>
                  <a:spcPct val="0"/>
                </a:spcBef>
                <a:spcAft>
                  <a:spcPct val="35000"/>
                </a:spcAft>
                <a:buNone/>
              </a:pPr>
              <a:endParaRPr lang="en-US" kern="1200" dirty="0">
                <a:latin typeface="Cambria" panose="02040503050406030204" pitchFamily="18" charset="0"/>
                <a:ea typeface="Cambria" panose="02040503050406030204" pitchFamily="18" charset="0"/>
              </a:endParaRPr>
            </a:p>
          </p:txBody>
        </p:sp>
      </p:grpSp>
      <p:grpSp>
        <p:nvGrpSpPr>
          <p:cNvPr id="35" name="Group 34"/>
          <p:cNvGrpSpPr/>
          <p:nvPr/>
        </p:nvGrpSpPr>
        <p:grpSpPr>
          <a:xfrm>
            <a:off x="6431915" y="2665095"/>
            <a:ext cx="2020570" cy="2551430"/>
            <a:chOff x="9667" y="2977"/>
            <a:chExt cx="3182" cy="4018"/>
          </a:xfrm>
        </p:grpSpPr>
        <p:sp>
          <p:nvSpPr>
            <p:cNvPr id="25" name="Freeform: Shape 3"/>
            <p:cNvSpPr/>
            <p:nvPr/>
          </p:nvSpPr>
          <p:spPr>
            <a:xfrm>
              <a:off x="9667" y="2977"/>
              <a:ext cx="3182" cy="4018"/>
            </a:xfrm>
            <a:custGeom>
              <a:avLst/>
              <a:gdLst>
                <a:gd name="connsiteX0" fmla="*/ 0 w 2020453"/>
                <a:gd name="connsiteY0" fmla="*/ 202045 h 2551217"/>
                <a:gd name="connsiteX1" fmla="*/ 202045 w 2020453"/>
                <a:gd name="connsiteY1" fmla="*/ 0 h 2551217"/>
                <a:gd name="connsiteX2" fmla="*/ 1818408 w 2020453"/>
                <a:gd name="connsiteY2" fmla="*/ 0 h 2551217"/>
                <a:gd name="connsiteX3" fmla="*/ 2020453 w 2020453"/>
                <a:gd name="connsiteY3" fmla="*/ 202045 h 2551217"/>
                <a:gd name="connsiteX4" fmla="*/ 2020453 w 2020453"/>
                <a:gd name="connsiteY4" fmla="*/ 2349172 h 2551217"/>
                <a:gd name="connsiteX5" fmla="*/ 1818408 w 2020453"/>
                <a:gd name="connsiteY5" fmla="*/ 2551217 h 2551217"/>
                <a:gd name="connsiteX6" fmla="*/ 202045 w 2020453"/>
                <a:gd name="connsiteY6" fmla="*/ 2551217 h 2551217"/>
                <a:gd name="connsiteX7" fmla="*/ 0 w 2020453"/>
                <a:gd name="connsiteY7" fmla="*/ 2349172 h 2551217"/>
                <a:gd name="connsiteX8" fmla="*/ 0 w 2020453"/>
                <a:gd name="connsiteY8" fmla="*/ 202045 h 255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453" h="2551217">
                  <a:moveTo>
                    <a:pt x="0" y="202045"/>
                  </a:moveTo>
                  <a:cubicBezTo>
                    <a:pt x="0" y="90459"/>
                    <a:pt x="90459" y="0"/>
                    <a:pt x="202045" y="0"/>
                  </a:cubicBezTo>
                  <a:lnTo>
                    <a:pt x="1818408" y="0"/>
                  </a:lnTo>
                  <a:cubicBezTo>
                    <a:pt x="1929994" y="0"/>
                    <a:pt x="2020453" y="90459"/>
                    <a:pt x="2020453" y="202045"/>
                  </a:cubicBezTo>
                  <a:lnTo>
                    <a:pt x="2020453" y="2349172"/>
                  </a:lnTo>
                  <a:cubicBezTo>
                    <a:pt x="2020453" y="2460758"/>
                    <a:pt x="1929994" y="2551217"/>
                    <a:pt x="1818408" y="2551217"/>
                  </a:cubicBezTo>
                  <a:lnTo>
                    <a:pt x="202045" y="2551217"/>
                  </a:lnTo>
                  <a:cubicBezTo>
                    <a:pt x="90459" y="2551217"/>
                    <a:pt x="0" y="2460758"/>
                    <a:pt x="0" y="2349172"/>
                  </a:cubicBezTo>
                  <a:lnTo>
                    <a:pt x="0" y="202045"/>
                  </a:lnTo>
                  <a:close/>
                </a:path>
              </a:pathLst>
            </a:custGeom>
            <a:solidFill>
              <a:srgbClr val="F89832">
                <a:alpha val="35000"/>
              </a:srgbClr>
            </a:solidFill>
            <a:ln w="19050">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757" tIns="127757" rIns="127757" bIns="127757" numCol="1" spcCol="1270" anchor="ctr" anchorCtr="0">
              <a:noAutofit/>
            </a:bodyPr>
            <a:lstStyle/>
            <a:p>
              <a:pPr marL="0" lvl="0" indent="0" algn="ctr" defTabSz="800100">
                <a:lnSpc>
                  <a:spcPct val="90000"/>
                </a:lnSpc>
                <a:spcBef>
                  <a:spcPct val="0"/>
                </a:spcBef>
                <a:spcAft>
                  <a:spcPct val="35000"/>
                </a:spcAft>
                <a:buNone/>
              </a:pPr>
              <a:endParaRPr lang="en-US" kern="1200" dirty="0">
                <a:latin typeface="Cambria" panose="02040503050406030204" pitchFamily="18" charset="0"/>
                <a:ea typeface="Cambria" panose="02040503050406030204" pitchFamily="18" charset="0"/>
              </a:endParaRPr>
            </a:p>
          </p:txBody>
        </p:sp>
        <p:sp>
          <p:nvSpPr>
            <p:cNvPr id="31" name="Freeform: Shape 3"/>
            <p:cNvSpPr/>
            <p:nvPr/>
          </p:nvSpPr>
          <p:spPr>
            <a:xfrm>
              <a:off x="9667" y="2977"/>
              <a:ext cx="3182" cy="4018"/>
            </a:xfrm>
            <a:custGeom>
              <a:avLst/>
              <a:gdLst>
                <a:gd name="connsiteX0" fmla="*/ 0 w 2020453"/>
                <a:gd name="connsiteY0" fmla="*/ 202045 h 2551217"/>
                <a:gd name="connsiteX1" fmla="*/ 202045 w 2020453"/>
                <a:gd name="connsiteY1" fmla="*/ 0 h 2551217"/>
                <a:gd name="connsiteX2" fmla="*/ 1818408 w 2020453"/>
                <a:gd name="connsiteY2" fmla="*/ 0 h 2551217"/>
                <a:gd name="connsiteX3" fmla="*/ 2020453 w 2020453"/>
                <a:gd name="connsiteY3" fmla="*/ 202045 h 2551217"/>
                <a:gd name="connsiteX4" fmla="*/ 2020453 w 2020453"/>
                <a:gd name="connsiteY4" fmla="*/ 2349172 h 2551217"/>
                <a:gd name="connsiteX5" fmla="*/ 1818408 w 2020453"/>
                <a:gd name="connsiteY5" fmla="*/ 2551217 h 2551217"/>
                <a:gd name="connsiteX6" fmla="*/ 202045 w 2020453"/>
                <a:gd name="connsiteY6" fmla="*/ 2551217 h 2551217"/>
                <a:gd name="connsiteX7" fmla="*/ 0 w 2020453"/>
                <a:gd name="connsiteY7" fmla="*/ 2349172 h 2551217"/>
                <a:gd name="connsiteX8" fmla="*/ 0 w 2020453"/>
                <a:gd name="connsiteY8" fmla="*/ 202045 h 255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453" h="2551217">
                  <a:moveTo>
                    <a:pt x="0" y="202045"/>
                  </a:moveTo>
                  <a:cubicBezTo>
                    <a:pt x="0" y="90459"/>
                    <a:pt x="90459" y="0"/>
                    <a:pt x="202045" y="0"/>
                  </a:cubicBezTo>
                  <a:lnTo>
                    <a:pt x="1818408" y="0"/>
                  </a:lnTo>
                  <a:cubicBezTo>
                    <a:pt x="1929994" y="0"/>
                    <a:pt x="2020453" y="90459"/>
                    <a:pt x="2020453" y="202045"/>
                  </a:cubicBezTo>
                  <a:lnTo>
                    <a:pt x="2020453" y="2349172"/>
                  </a:lnTo>
                  <a:cubicBezTo>
                    <a:pt x="2020453" y="2460758"/>
                    <a:pt x="1929994" y="2551217"/>
                    <a:pt x="1818408" y="2551217"/>
                  </a:cubicBezTo>
                  <a:lnTo>
                    <a:pt x="202045" y="2551217"/>
                  </a:lnTo>
                  <a:cubicBezTo>
                    <a:pt x="90459" y="2551217"/>
                    <a:pt x="0" y="2460758"/>
                    <a:pt x="0" y="2349172"/>
                  </a:cubicBezTo>
                  <a:lnTo>
                    <a:pt x="0" y="202045"/>
                  </a:lnTo>
                  <a:close/>
                </a:path>
              </a:pathLst>
            </a:custGeom>
            <a:noFill/>
            <a:ln w="19050">
              <a:solidFill>
                <a:srgbClr val="F89832"/>
              </a:solidFill>
            </a:ln>
            <a:extLst>
              <a:ext uri="{909E8E84-426E-40DD-AFC4-6F175D3DCCD1}">
                <a14:hiddenFill xmlns:a14="http://schemas.microsoft.com/office/drawing/2010/main">
                  <a:solidFill>
                    <a:schemeClr val="lt1">
                      <a:hueOff val="0"/>
                      <a:satOff val="0"/>
                      <a:lumOff val="0"/>
                      <a:alphaOff val="0"/>
                    </a:schemeClr>
                  </a:solidFill>
                </a14:hiddenFill>
              </a:ext>
            </a:ex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757" tIns="127757" rIns="127757" bIns="127757" numCol="1" spcCol="1270" anchor="ctr" anchorCtr="0">
              <a:noAutofit/>
            </a:bodyPr>
            <a:lstStyle/>
            <a:p>
              <a:pPr marL="0" lvl="0" indent="0" algn="ctr" defTabSz="800100">
                <a:lnSpc>
                  <a:spcPct val="90000"/>
                </a:lnSpc>
                <a:spcBef>
                  <a:spcPct val="0"/>
                </a:spcBef>
                <a:spcAft>
                  <a:spcPct val="35000"/>
                </a:spcAft>
                <a:buNone/>
              </a:pPr>
              <a:endParaRPr lang="en-US" kern="1200" dirty="0">
                <a:latin typeface="Cambria" panose="02040503050406030204" pitchFamily="18" charset="0"/>
                <a:ea typeface="Cambria" panose="02040503050406030204" pitchFamily="18" charset="0"/>
              </a:endParaRPr>
            </a:p>
          </p:txBody>
        </p:sp>
      </p:grpSp>
      <p:grpSp>
        <p:nvGrpSpPr>
          <p:cNvPr id="36" name="Group 35"/>
          <p:cNvGrpSpPr/>
          <p:nvPr/>
        </p:nvGrpSpPr>
        <p:grpSpPr>
          <a:xfrm>
            <a:off x="9173845" y="2665095"/>
            <a:ext cx="2020453" cy="2551217"/>
            <a:chOff x="13985" y="3181"/>
            <a:chExt cx="3182" cy="4018"/>
          </a:xfrm>
        </p:grpSpPr>
        <p:sp>
          <p:nvSpPr>
            <p:cNvPr id="32" name="Freeform: Shape 3"/>
            <p:cNvSpPr/>
            <p:nvPr/>
          </p:nvSpPr>
          <p:spPr>
            <a:xfrm>
              <a:off x="13985" y="3181"/>
              <a:ext cx="3182" cy="4018"/>
            </a:xfrm>
            <a:custGeom>
              <a:avLst/>
              <a:gdLst>
                <a:gd name="connsiteX0" fmla="*/ 0 w 2020453"/>
                <a:gd name="connsiteY0" fmla="*/ 202045 h 2551217"/>
                <a:gd name="connsiteX1" fmla="*/ 202045 w 2020453"/>
                <a:gd name="connsiteY1" fmla="*/ 0 h 2551217"/>
                <a:gd name="connsiteX2" fmla="*/ 1818408 w 2020453"/>
                <a:gd name="connsiteY2" fmla="*/ 0 h 2551217"/>
                <a:gd name="connsiteX3" fmla="*/ 2020453 w 2020453"/>
                <a:gd name="connsiteY3" fmla="*/ 202045 h 2551217"/>
                <a:gd name="connsiteX4" fmla="*/ 2020453 w 2020453"/>
                <a:gd name="connsiteY4" fmla="*/ 2349172 h 2551217"/>
                <a:gd name="connsiteX5" fmla="*/ 1818408 w 2020453"/>
                <a:gd name="connsiteY5" fmla="*/ 2551217 h 2551217"/>
                <a:gd name="connsiteX6" fmla="*/ 202045 w 2020453"/>
                <a:gd name="connsiteY6" fmla="*/ 2551217 h 2551217"/>
                <a:gd name="connsiteX7" fmla="*/ 0 w 2020453"/>
                <a:gd name="connsiteY7" fmla="*/ 2349172 h 2551217"/>
                <a:gd name="connsiteX8" fmla="*/ 0 w 2020453"/>
                <a:gd name="connsiteY8" fmla="*/ 202045 h 255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453" h="2551217">
                  <a:moveTo>
                    <a:pt x="0" y="202045"/>
                  </a:moveTo>
                  <a:cubicBezTo>
                    <a:pt x="0" y="90459"/>
                    <a:pt x="90459" y="0"/>
                    <a:pt x="202045" y="0"/>
                  </a:cubicBezTo>
                  <a:lnTo>
                    <a:pt x="1818408" y="0"/>
                  </a:lnTo>
                  <a:cubicBezTo>
                    <a:pt x="1929994" y="0"/>
                    <a:pt x="2020453" y="90459"/>
                    <a:pt x="2020453" y="202045"/>
                  </a:cubicBezTo>
                  <a:lnTo>
                    <a:pt x="2020453" y="2349172"/>
                  </a:lnTo>
                  <a:cubicBezTo>
                    <a:pt x="2020453" y="2460758"/>
                    <a:pt x="1929994" y="2551217"/>
                    <a:pt x="1818408" y="2551217"/>
                  </a:cubicBezTo>
                  <a:lnTo>
                    <a:pt x="202045" y="2551217"/>
                  </a:lnTo>
                  <a:cubicBezTo>
                    <a:pt x="90459" y="2551217"/>
                    <a:pt x="0" y="2460758"/>
                    <a:pt x="0" y="2349172"/>
                  </a:cubicBezTo>
                  <a:lnTo>
                    <a:pt x="0" y="202045"/>
                  </a:lnTo>
                  <a:close/>
                </a:path>
              </a:pathLst>
            </a:custGeom>
            <a:noFill/>
            <a:ln w="19050">
              <a:solidFill>
                <a:srgbClr val="F89832"/>
              </a:solidFill>
            </a:ln>
            <a:extLst>
              <a:ext uri="{909E8E84-426E-40DD-AFC4-6F175D3DCCD1}">
                <a14:hiddenFill xmlns:a14="http://schemas.microsoft.com/office/drawing/2010/main">
                  <a:solidFill>
                    <a:schemeClr val="lt1">
                      <a:hueOff val="0"/>
                      <a:satOff val="0"/>
                      <a:lumOff val="0"/>
                      <a:alphaOff val="0"/>
                    </a:schemeClr>
                  </a:solidFill>
                </a14:hiddenFill>
              </a:ext>
            </a:extLst>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757" tIns="127757" rIns="127757" bIns="127757" numCol="1" spcCol="1270" anchor="ctr" anchorCtr="0">
              <a:noAutofit/>
            </a:bodyPr>
            <a:lstStyle/>
            <a:p>
              <a:pPr marL="0" lvl="0" indent="0" algn="ctr" defTabSz="800100">
                <a:lnSpc>
                  <a:spcPct val="90000"/>
                </a:lnSpc>
                <a:spcBef>
                  <a:spcPct val="0"/>
                </a:spcBef>
                <a:spcAft>
                  <a:spcPct val="35000"/>
                </a:spcAft>
                <a:buNone/>
              </a:pPr>
              <a:endParaRPr lang="en-US" kern="1200" dirty="0">
                <a:latin typeface="Cambria" panose="02040503050406030204" pitchFamily="18" charset="0"/>
                <a:ea typeface="Cambria" panose="02040503050406030204" pitchFamily="18" charset="0"/>
              </a:endParaRPr>
            </a:p>
          </p:txBody>
        </p:sp>
        <p:sp>
          <p:nvSpPr>
            <p:cNvPr id="26" name="Freeform: Shape 3"/>
            <p:cNvSpPr/>
            <p:nvPr/>
          </p:nvSpPr>
          <p:spPr>
            <a:xfrm>
              <a:off x="13985" y="3181"/>
              <a:ext cx="3182" cy="4018"/>
            </a:xfrm>
            <a:custGeom>
              <a:avLst/>
              <a:gdLst>
                <a:gd name="connsiteX0" fmla="*/ 0 w 2020453"/>
                <a:gd name="connsiteY0" fmla="*/ 202045 h 2551217"/>
                <a:gd name="connsiteX1" fmla="*/ 202045 w 2020453"/>
                <a:gd name="connsiteY1" fmla="*/ 0 h 2551217"/>
                <a:gd name="connsiteX2" fmla="*/ 1818408 w 2020453"/>
                <a:gd name="connsiteY2" fmla="*/ 0 h 2551217"/>
                <a:gd name="connsiteX3" fmla="*/ 2020453 w 2020453"/>
                <a:gd name="connsiteY3" fmla="*/ 202045 h 2551217"/>
                <a:gd name="connsiteX4" fmla="*/ 2020453 w 2020453"/>
                <a:gd name="connsiteY4" fmla="*/ 2349172 h 2551217"/>
                <a:gd name="connsiteX5" fmla="*/ 1818408 w 2020453"/>
                <a:gd name="connsiteY5" fmla="*/ 2551217 h 2551217"/>
                <a:gd name="connsiteX6" fmla="*/ 202045 w 2020453"/>
                <a:gd name="connsiteY6" fmla="*/ 2551217 h 2551217"/>
                <a:gd name="connsiteX7" fmla="*/ 0 w 2020453"/>
                <a:gd name="connsiteY7" fmla="*/ 2349172 h 2551217"/>
                <a:gd name="connsiteX8" fmla="*/ 0 w 2020453"/>
                <a:gd name="connsiteY8" fmla="*/ 202045 h 255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0453" h="2551217">
                  <a:moveTo>
                    <a:pt x="0" y="202045"/>
                  </a:moveTo>
                  <a:cubicBezTo>
                    <a:pt x="0" y="90459"/>
                    <a:pt x="90459" y="0"/>
                    <a:pt x="202045" y="0"/>
                  </a:cubicBezTo>
                  <a:lnTo>
                    <a:pt x="1818408" y="0"/>
                  </a:lnTo>
                  <a:cubicBezTo>
                    <a:pt x="1929994" y="0"/>
                    <a:pt x="2020453" y="90459"/>
                    <a:pt x="2020453" y="202045"/>
                  </a:cubicBezTo>
                  <a:lnTo>
                    <a:pt x="2020453" y="2349172"/>
                  </a:lnTo>
                  <a:cubicBezTo>
                    <a:pt x="2020453" y="2460758"/>
                    <a:pt x="1929994" y="2551217"/>
                    <a:pt x="1818408" y="2551217"/>
                  </a:cubicBezTo>
                  <a:lnTo>
                    <a:pt x="202045" y="2551217"/>
                  </a:lnTo>
                  <a:cubicBezTo>
                    <a:pt x="90459" y="2551217"/>
                    <a:pt x="0" y="2460758"/>
                    <a:pt x="0" y="2349172"/>
                  </a:cubicBezTo>
                  <a:lnTo>
                    <a:pt x="0" y="202045"/>
                  </a:lnTo>
                  <a:close/>
                </a:path>
              </a:pathLst>
            </a:custGeom>
            <a:solidFill>
              <a:srgbClr val="F89832">
                <a:alpha val="45000"/>
              </a:srgbClr>
            </a:solidFill>
            <a:ln w="19050">
              <a:noFill/>
            </a:ln>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27757" tIns="127757" rIns="127757" bIns="127757" numCol="1" spcCol="1270" anchor="ctr" anchorCtr="0">
              <a:noAutofit/>
            </a:bodyPr>
            <a:lstStyle/>
            <a:p>
              <a:pPr marL="0" lvl="0" indent="0" algn="ctr" defTabSz="800100">
                <a:lnSpc>
                  <a:spcPct val="90000"/>
                </a:lnSpc>
                <a:spcBef>
                  <a:spcPct val="0"/>
                </a:spcBef>
                <a:spcAft>
                  <a:spcPct val="35000"/>
                </a:spcAft>
                <a:buNone/>
              </a:pPr>
              <a:endParaRPr lang="en-US" kern="1200" dirty="0">
                <a:latin typeface="Cambria" panose="02040503050406030204" pitchFamily="18" charset="0"/>
                <a:ea typeface="Cambria" panose="02040503050406030204" pitchFamily="18" charset="0"/>
              </a:endParaRPr>
            </a:p>
          </p:txBody>
        </p:sp>
      </p:grpSp>
      <p:sp>
        <p:nvSpPr>
          <p:cNvPr id="17" name="Text Box 16"/>
          <p:cNvSpPr txBox="1"/>
          <p:nvPr/>
        </p:nvSpPr>
        <p:spPr>
          <a:xfrm>
            <a:off x="3784600" y="3422015"/>
            <a:ext cx="1831975" cy="976630"/>
          </a:xfrm>
          <a:prstGeom prst="rect">
            <a:avLst/>
          </a:prstGeom>
          <a:noFill/>
        </p:spPr>
        <p:txBody>
          <a:bodyPr wrap="square" rtlCol="0">
            <a:spAutoFit/>
          </a:bodyPr>
          <a:lstStyle/>
          <a:p>
            <a:pPr marL="0" lvl="0" indent="0" algn="ctr" defTabSz="800100">
              <a:lnSpc>
                <a:spcPct val="100000"/>
              </a:lnSpc>
              <a:spcBef>
                <a:spcPct val="0"/>
              </a:spcBef>
              <a:spcAft>
                <a:spcPct val="35000"/>
              </a:spcAft>
              <a:buNone/>
            </a:pPr>
            <a:r>
              <a:rPr lang="en-US" b="1" dirty="0">
                <a:latin typeface="Alright Sans" panose="00000400000000000000" charset="0"/>
                <a:ea typeface="Cambria" panose="02040503050406030204" pitchFamily="18" charset="0"/>
                <a:cs typeface="Alright Sans" panose="00000400000000000000" charset="0"/>
                <a:sym typeface="+mn-ea"/>
              </a:rPr>
              <a:t>Screen</a:t>
            </a:r>
            <a:endParaRPr lang="en-US" b="1" kern="1200" dirty="0">
              <a:solidFill>
                <a:schemeClr val="tx1"/>
              </a:solidFill>
              <a:latin typeface="Alright Sans" panose="00000400000000000000" charset="0"/>
              <a:ea typeface="Cambria" panose="02040503050406030204" pitchFamily="18" charset="0"/>
              <a:cs typeface="Alright Sans" panose="00000400000000000000" charset="0"/>
            </a:endParaRPr>
          </a:p>
          <a:p>
            <a:pPr marL="0" lvl="0" indent="0" algn="ctr" defTabSz="800100">
              <a:lnSpc>
                <a:spcPct val="100000"/>
              </a:lnSpc>
              <a:spcBef>
                <a:spcPct val="0"/>
              </a:spcBef>
              <a:spcAft>
                <a:spcPct val="35000"/>
              </a:spcAft>
              <a:buNone/>
            </a:pPr>
            <a:r>
              <a:rPr lang="en-US" sz="1600" dirty="0">
                <a:latin typeface="Alright Sans" panose="00000400000000000000" charset="0"/>
                <a:ea typeface="Cambria" panose="02040503050406030204" pitchFamily="18" charset="0"/>
                <a:cs typeface="Alright Sans" panose="00000400000000000000" charset="0"/>
                <a:sym typeface="+mn-ea"/>
              </a:rPr>
              <a:t>Screen for anaemia</a:t>
            </a:r>
            <a:endParaRPr lang="en-US" sz="1600">
              <a:latin typeface="Alright Sans" panose="00000400000000000000" charset="0"/>
              <a:cs typeface="Alright Sans" panose="00000400000000000000" charset="0"/>
            </a:endParaRPr>
          </a:p>
        </p:txBody>
      </p:sp>
      <p:sp>
        <p:nvSpPr>
          <p:cNvPr id="2" name="Text Box 1"/>
          <p:cNvSpPr txBox="1"/>
          <p:nvPr/>
        </p:nvSpPr>
        <p:spPr>
          <a:xfrm>
            <a:off x="6172200" y="2820035"/>
            <a:ext cx="2536825" cy="2088515"/>
          </a:xfrm>
          <a:prstGeom prst="rect">
            <a:avLst/>
          </a:prstGeom>
          <a:noFill/>
        </p:spPr>
        <p:txBody>
          <a:bodyPr wrap="square" rtlCol="0">
            <a:noAutofit/>
          </a:bodyPr>
          <a:lstStyle/>
          <a:p>
            <a:pPr marL="0" lvl="0" indent="0" algn="ctr" defTabSz="800100">
              <a:lnSpc>
                <a:spcPct val="100000"/>
              </a:lnSpc>
              <a:spcBef>
                <a:spcPct val="0"/>
              </a:spcBef>
              <a:spcAft>
                <a:spcPct val="35000"/>
              </a:spcAft>
              <a:buNone/>
            </a:pPr>
            <a:r>
              <a:rPr lang="en-US" b="1" dirty="0">
                <a:latin typeface="Alright Sans" panose="00000400000000000000" charset="0"/>
                <a:ea typeface="Cambria" panose="02040503050406030204" pitchFamily="18" charset="0"/>
                <a:cs typeface="Alright Sans" panose="00000400000000000000" charset="0"/>
                <a:sym typeface="+mn-ea"/>
              </a:rPr>
              <a:t>Counsel</a:t>
            </a:r>
            <a:endParaRPr lang="en-US" b="1" kern="1200" dirty="0">
              <a:solidFill>
                <a:schemeClr val="tx1"/>
              </a:solidFill>
              <a:latin typeface="Alright Sans" panose="00000400000000000000" charset="0"/>
              <a:ea typeface="Cambria" panose="02040503050406030204" pitchFamily="18" charset="0"/>
              <a:cs typeface="Alright Sans" panose="00000400000000000000" charset="0"/>
            </a:endParaRPr>
          </a:p>
          <a:p>
            <a:pPr marL="0" lvl="0" indent="0" algn="ctr" defTabSz="800100">
              <a:lnSpc>
                <a:spcPct val="100000"/>
              </a:lnSpc>
              <a:spcBef>
                <a:spcPts val="0"/>
              </a:spcBef>
              <a:spcAft>
                <a:spcPts val="0"/>
              </a:spcAft>
              <a:buNone/>
            </a:pPr>
            <a:r>
              <a:rPr lang="en-US" sz="1500" dirty="0">
                <a:latin typeface="Alright Sans" panose="00000400000000000000" charset="0"/>
                <a:ea typeface="Cambria" panose="02040503050406030204" pitchFamily="18" charset="0"/>
                <a:cs typeface="Alright Sans" panose="00000400000000000000" charset="0"/>
                <a:sym typeface="+mn-ea"/>
              </a:rPr>
              <a:t> </a:t>
            </a:r>
            <a:r>
              <a:rPr lang="en-US" sz="1600" dirty="0">
                <a:latin typeface="Alright Sans" panose="00000400000000000000" charset="0"/>
                <a:ea typeface="Cambria" panose="02040503050406030204" pitchFamily="18" charset="0"/>
                <a:cs typeface="Alright Sans" panose="00000400000000000000" charset="0"/>
                <a:sym typeface="+mn-ea"/>
              </a:rPr>
              <a:t>Ensure she unders-</a:t>
            </a:r>
          </a:p>
          <a:p>
            <a:pPr marL="0" lvl="0" indent="0" algn="ctr" defTabSz="800100">
              <a:lnSpc>
                <a:spcPct val="100000"/>
              </a:lnSpc>
              <a:spcBef>
                <a:spcPts val="0"/>
              </a:spcBef>
              <a:spcAft>
                <a:spcPts val="0"/>
              </a:spcAft>
              <a:buNone/>
            </a:pPr>
            <a:r>
              <a:rPr lang="en-US" sz="1600" dirty="0">
                <a:latin typeface="Alright Sans" panose="00000400000000000000" charset="0"/>
                <a:ea typeface="Cambria" panose="02040503050406030204" pitchFamily="18" charset="0"/>
                <a:cs typeface="Alright Sans" panose="00000400000000000000" charset="0"/>
                <a:sym typeface="+mn-ea"/>
              </a:rPr>
              <a:t>tands the importan-</a:t>
            </a:r>
          </a:p>
          <a:p>
            <a:pPr marL="0" lvl="0" indent="0" algn="ctr" defTabSz="800100">
              <a:lnSpc>
                <a:spcPct val="100000"/>
              </a:lnSpc>
              <a:spcBef>
                <a:spcPts val="0"/>
              </a:spcBef>
              <a:spcAft>
                <a:spcPts val="0"/>
              </a:spcAft>
              <a:buNone/>
            </a:pPr>
            <a:r>
              <a:rPr lang="en-US" sz="1600" dirty="0">
                <a:latin typeface="Alright Sans" panose="00000400000000000000" charset="0"/>
                <a:ea typeface="Cambria" panose="02040503050406030204" pitchFamily="18" charset="0"/>
                <a:cs typeface="Alright Sans" panose="00000400000000000000" charset="0"/>
                <a:sym typeface="+mn-ea"/>
              </a:rPr>
              <a:t>ce of taking MMS or IFAS daily to prevent </a:t>
            </a:r>
            <a:r>
              <a:rPr lang="en-US" sz="1600" dirty="0" err="1">
                <a:latin typeface="Alright Sans" panose="00000400000000000000" charset="0"/>
                <a:ea typeface="Cambria" panose="02040503050406030204" pitchFamily="18" charset="0"/>
                <a:cs typeface="Alright Sans" panose="00000400000000000000" charset="0"/>
                <a:sym typeface="+mn-ea"/>
              </a:rPr>
              <a:t>anaemia</a:t>
            </a:r>
            <a:r>
              <a:rPr lang="en-US" sz="1600" dirty="0">
                <a:latin typeface="Alright Sans" panose="00000400000000000000" charset="0"/>
                <a:ea typeface="Cambria" panose="02040503050406030204" pitchFamily="18" charset="0"/>
                <a:cs typeface="Alright Sans" panose="00000400000000000000" charset="0"/>
                <a:sym typeface="+mn-ea"/>
              </a:rPr>
              <a:t>, birth def-</a:t>
            </a:r>
          </a:p>
          <a:p>
            <a:pPr marL="0" lvl="0" indent="0" algn="ctr" defTabSz="800100">
              <a:lnSpc>
                <a:spcPct val="100000"/>
              </a:lnSpc>
              <a:spcBef>
                <a:spcPts val="0"/>
              </a:spcBef>
              <a:spcAft>
                <a:spcPts val="0"/>
              </a:spcAft>
              <a:buNone/>
            </a:pPr>
            <a:r>
              <a:rPr lang="en-US" sz="1600" dirty="0">
                <a:latin typeface="Alright Sans" panose="00000400000000000000" charset="0"/>
                <a:ea typeface="Cambria" panose="02040503050406030204" pitchFamily="18" charset="0"/>
                <a:cs typeface="Alright Sans" panose="00000400000000000000" charset="0"/>
                <a:sym typeface="+mn-ea"/>
              </a:rPr>
              <a:t>ects, and other complications.</a:t>
            </a:r>
            <a:endParaRPr lang="en-US" sz="1600">
              <a:latin typeface="Alright Sans" panose="00000400000000000000" charset="0"/>
              <a:cs typeface="Alright Sans" panose="00000400000000000000" charset="0"/>
            </a:endParaRPr>
          </a:p>
        </p:txBody>
      </p:sp>
      <p:sp>
        <p:nvSpPr>
          <p:cNvPr id="5" name="Text Box 4"/>
          <p:cNvSpPr txBox="1"/>
          <p:nvPr/>
        </p:nvSpPr>
        <p:spPr>
          <a:xfrm>
            <a:off x="9264650" y="2876550"/>
            <a:ext cx="1878330" cy="2032000"/>
          </a:xfrm>
          <a:prstGeom prst="rect">
            <a:avLst/>
          </a:prstGeom>
          <a:noFill/>
        </p:spPr>
        <p:txBody>
          <a:bodyPr wrap="square" rtlCol="0">
            <a:spAutoFit/>
          </a:bodyPr>
          <a:lstStyle/>
          <a:p>
            <a:pPr marL="0" lvl="0" indent="0" algn="ctr" defTabSz="800100">
              <a:lnSpc>
                <a:spcPct val="90000"/>
              </a:lnSpc>
              <a:spcBef>
                <a:spcPct val="0"/>
              </a:spcBef>
              <a:spcAft>
                <a:spcPct val="35000"/>
              </a:spcAft>
              <a:buNone/>
            </a:pPr>
            <a:r>
              <a:rPr lang="en-US" b="1" dirty="0">
                <a:latin typeface="Alright Sans" panose="00000400000000000000" charset="0"/>
                <a:ea typeface="Cambria" panose="02040503050406030204" pitchFamily="18" charset="0"/>
                <a:cs typeface="Alright Sans" panose="00000400000000000000" charset="0"/>
                <a:sym typeface="+mn-ea"/>
              </a:rPr>
              <a:t>Assist</a:t>
            </a:r>
            <a:endParaRPr lang="en-US" b="1" kern="1200" dirty="0">
              <a:latin typeface="Alright Sans" panose="00000400000000000000" charset="0"/>
              <a:ea typeface="Cambria" panose="02040503050406030204" pitchFamily="18" charset="0"/>
              <a:cs typeface="Alright Sans" panose="00000400000000000000" charset="0"/>
            </a:endParaRPr>
          </a:p>
          <a:p>
            <a:pPr marL="0" lvl="0" indent="0" algn="ctr" defTabSz="800100">
              <a:lnSpc>
                <a:spcPct val="90000"/>
              </a:lnSpc>
              <a:spcBef>
                <a:spcPct val="0"/>
              </a:spcBef>
              <a:spcAft>
                <a:spcPct val="35000"/>
              </a:spcAft>
              <a:buNone/>
            </a:pPr>
            <a:r>
              <a:rPr lang="en-US" dirty="0">
                <a:latin typeface="Alright Sans" panose="00000400000000000000" charset="0"/>
                <a:ea typeface="Cambria" panose="02040503050406030204" pitchFamily="18" charset="0"/>
                <a:cs typeface="Alright Sans" panose="00000400000000000000" charset="0"/>
                <a:sym typeface="+mn-ea"/>
              </a:rPr>
              <a:t> </a:t>
            </a:r>
            <a:r>
              <a:rPr lang="en-US" sz="1600" dirty="0">
                <a:latin typeface="Alright Sans" panose="00000400000000000000" charset="0"/>
                <a:ea typeface="Cambria" panose="02040503050406030204" pitchFamily="18" charset="0"/>
                <a:cs typeface="Alright Sans" panose="00000400000000000000" charset="0"/>
                <a:sym typeface="+mn-ea"/>
              </a:rPr>
              <a:t>Help her overcome common barriers, like nausea (suggest to her to take supplements with food)</a:t>
            </a:r>
            <a:endParaRPr lang="en-US" sz="1600">
              <a:latin typeface="Alright Sans" panose="00000400000000000000" charset="0"/>
              <a:cs typeface="Alright Sans" panose="00000400000000000000"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871A718AD66E418366A732CB5B3C94" ma:contentTypeVersion="21" ma:contentTypeDescription="Create a new document." ma:contentTypeScope="" ma:versionID="cfe0ed9af6d36f5ec1e25bdc101fe8cb">
  <xsd:schema xmlns:xsd="http://www.w3.org/2001/XMLSchema" xmlns:xs="http://www.w3.org/2001/XMLSchema" xmlns:p="http://schemas.microsoft.com/office/2006/metadata/properties" xmlns:ns1="http://schemas.microsoft.com/sharepoint/v3" xmlns:ns2="7b2e77cc-b64d-4fc4-9f64-616f45c1eaef" xmlns:ns3="d537de1d-b239-4fda-943d-5a7369d64260" targetNamespace="http://schemas.microsoft.com/office/2006/metadata/properties" ma:root="true" ma:fieldsID="de84b95114ba090d573089efd3b2fd6f" ns1:_="" ns2:_="" ns3:_="">
    <xsd:import namespace="http://schemas.microsoft.com/sharepoint/v3"/>
    <xsd:import namespace="7b2e77cc-b64d-4fc4-9f64-616f45c1eaef"/>
    <xsd:import namespace="d537de1d-b239-4fda-943d-5a7369d6426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Location" minOccurs="0"/>
                <xsd:element ref="ns1:_ip_UnifiedCompliancePolicyProperties" minOccurs="0"/>
                <xsd:element ref="ns1:_ip_UnifiedCompliancePolicyUIAc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2e77cc-b64d-4fc4-9f64-616f45c1ea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601fe5-46c3-4c52-950a-a1c6b911b11d"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37de1d-b239-4fda-943d-5a7369d64260"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f8058eb-4c34-4092-b693-1c1087b6fe7a}" ma:internalName="TaxCatchAll" ma:showField="CatchAllData" ma:web="d537de1d-b239-4fda-943d-5a7369d6426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7b2e77cc-b64d-4fc4-9f64-616f45c1eaef">
      <Terms xmlns="http://schemas.microsoft.com/office/infopath/2007/PartnerControls"/>
    </lcf76f155ced4ddcb4097134ff3c332f>
    <TaxCatchAll xmlns="d537de1d-b239-4fda-943d-5a7369d64260" xsi:nil="true"/>
  </documentManagement>
</p:properties>
</file>

<file path=customXml/itemProps1.xml><?xml version="1.0" encoding="utf-8"?>
<ds:datastoreItem xmlns:ds="http://schemas.openxmlformats.org/officeDocument/2006/customXml" ds:itemID="{B0EB77D1-6E44-49E2-AD7D-F0A968CAAE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b2e77cc-b64d-4fc4-9f64-616f45c1eaef"/>
    <ds:schemaRef ds:uri="d537de1d-b239-4fda-943d-5a7369d642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59BDFA-412B-4021-86E6-5D1170A5C6B9}">
  <ds:schemaRefs>
    <ds:schemaRef ds:uri="http://schemas.microsoft.com/sharepoint/v3/contenttype/forms"/>
  </ds:schemaRefs>
</ds:datastoreItem>
</file>

<file path=customXml/itemProps3.xml><?xml version="1.0" encoding="utf-8"?>
<ds:datastoreItem xmlns:ds="http://schemas.openxmlformats.org/officeDocument/2006/customXml" ds:itemID="{7C182186-704B-434C-A381-9D74ADBF8DC7}">
  <ds:schemaRefs>
    <ds:schemaRef ds:uri="http://schemas.microsoft.com/office/2006/metadata/properties"/>
    <ds:schemaRef ds:uri="http://schemas.microsoft.com/office/infopath/2007/PartnerControls"/>
    <ds:schemaRef ds:uri="http://schemas.microsoft.com/sharepoint/v3"/>
    <ds:schemaRef ds:uri="7b2e77cc-b64d-4fc4-9f64-616f45c1eaef"/>
    <ds:schemaRef ds:uri="d537de1d-b239-4fda-943d-5a7369d64260"/>
  </ds:schemaRefs>
</ds:datastoreItem>
</file>

<file path=docProps/app.xml><?xml version="1.0" encoding="utf-8"?>
<Properties xmlns="http://schemas.openxmlformats.org/officeDocument/2006/extended-properties" xmlns:vt="http://schemas.openxmlformats.org/officeDocument/2006/docPropsVTypes">
  <TotalTime>11</TotalTime>
  <Words>1500</Words>
  <Application>Microsoft Office PowerPoint</Application>
  <PresentationFormat>Widescreen</PresentationFormat>
  <Paragraphs>181</Paragraphs>
  <Slides>18</Slides>
  <Notes>14</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Alright Sans</vt:lpstr>
      <vt:lpstr>Arial</vt:lpstr>
      <vt:lpstr>Calibri</vt:lpstr>
      <vt:lpstr>Calibri Light</vt:lpstr>
      <vt:lpstr>Cambria</vt:lpstr>
      <vt:lpstr>Courier New</vt:lpstr>
      <vt:lpstr>Noto Sans</vt:lpstr>
      <vt:lpstr>Symbol</vt:lpstr>
      <vt:lpstr>Office Theme</vt:lpstr>
      <vt:lpstr>1_Office Theme</vt:lpstr>
      <vt:lpstr>Strategy for Enhancing Micronutrient Sufficiency in Pregnant Women</vt:lpstr>
      <vt:lpstr>PowerPoint Presentation</vt:lpstr>
      <vt:lpstr>PowerPoint Presentation</vt:lpstr>
      <vt:lpstr>Interventions to Improve Nutrition in Pregnant Women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Prof Muyiwa Owolabi</dc:creator>
  <cp:lastModifiedBy>Maurine Waudo</cp:lastModifiedBy>
  <cp:revision>68</cp:revision>
  <dcterms:created xsi:type="dcterms:W3CDTF">2024-10-16T01:13:00Z</dcterms:created>
  <dcterms:modified xsi:type="dcterms:W3CDTF">2026-04-29T19:30:10Z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8033C68D0ECF4FE8BFD8FF4A413F7D3A_13</vt:lpwstr>
  </property>
  <property fmtid="{D5CDD505-2E9C-101B-9397-08002B2CF9AE}" pid="3" name="KSOProductBuildVer">
    <vt:lpwstr>1033-12.2.0.19307</vt:lpwstr>
  </property>
  <property fmtid="{D5CDD505-2E9C-101B-9397-08002B2CF9AE}" pid="4" name="ContentTypeId">
    <vt:lpwstr>0x010100D4871A718AD66E418366A732CB5B3C94</vt:lpwstr>
  </property>
</Properties>
</file>