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82" r:id="rId5"/>
    <p:sldId id="257" r:id="rId6"/>
    <p:sldId id="258" r:id="rId7"/>
    <p:sldId id="260" r:id="rId8"/>
    <p:sldId id="267" r:id="rId9"/>
    <p:sldId id="263" r:id="rId10"/>
    <p:sldId id="264" r:id="rId11"/>
    <p:sldId id="265" r:id="rId12"/>
    <p:sldId id="299" r:id="rId13"/>
    <p:sldId id="275" r:id="rId14"/>
    <p:sldId id="266" r:id="rId15"/>
    <p:sldId id="272" r:id="rId16"/>
    <p:sldId id="273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68B"/>
    <a:srgbClr val="FFFFFF"/>
    <a:srgbClr val="F15F90"/>
    <a:srgbClr val="26776E"/>
    <a:srgbClr val="3DB3D9"/>
    <a:srgbClr val="B33236"/>
    <a:srgbClr val="73C04E"/>
    <a:srgbClr val="F89832"/>
    <a:srgbClr val="068A50"/>
    <a:srgbClr val="008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944" autoAdjust="0"/>
  </p:normalViewPr>
  <p:slideViewPr>
    <p:cSldViewPr snapToGrid="0">
      <p:cViewPr varScale="1">
        <p:scale>
          <a:sx n="49" d="100"/>
          <a:sy n="49" d="100"/>
        </p:scale>
        <p:origin x="1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FEEF97-935E-48D0-9C7D-D14C5D4408E0}" type="doc">
      <dgm:prSet loTypeId="urn:microsoft.com/office/officeart/2005/8/layout/chevron2" loCatId="process" qsTypeId="urn:microsoft.com/office/officeart/2005/8/quickstyle/simple1#3" qsCatId="simple" csTypeId="urn:microsoft.com/office/officeart/2005/8/colors/accent0_1#1" csCatId="mainScheme" phldr="1"/>
      <dgm:spPr/>
      <dgm:t>
        <a:bodyPr/>
        <a:lstStyle/>
        <a:p>
          <a:endParaRPr lang="en-US"/>
        </a:p>
      </dgm:t>
    </dgm:pt>
    <dgm:pt modelId="{A1D58023-EF81-4413-91F5-23CACF3EDD9E}">
      <dgm:prSet phldr="0" custT="1"/>
      <dgm:spPr>
        <a:ln>
          <a:solidFill>
            <a:srgbClr val="AA368B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400" b="1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1st Trimester (Weeks </a:t>
          </a:r>
        </a:p>
        <a:p>
          <a:pPr algn="ctr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1–13</a:t>
          </a:r>
          <a:r>
            <a:rPr lang="en-US" sz="14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)</a:t>
          </a:r>
        </a:p>
      </dgm:t>
    </dgm:pt>
    <dgm:pt modelId="{0EC7E6BC-C7D7-47C1-81E4-346CA44BFAC3}" type="parTrans" cxnId="{C80A01D3-5ABD-48D7-A1CA-2DD33E3121CF}">
      <dgm:prSet/>
      <dgm:spPr/>
      <dgm:t>
        <a:bodyPr/>
        <a:lstStyle/>
        <a:p>
          <a:endParaRPr lang="en-US"/>
        </a:p>
      </dgm:t>
    </dgm:pt>
    <dgm:pt modelId="{42EC7827-F554-4E03-B1E5-5C6E0B80916F}" type="sibTrans" cxnId="{C80A01D3-5ABD-48D7-A1CA-2DD33E3121CF}">
      <dgm:prSet/>
      <dgm:spPr/>
      <dgm:t>
        <a:bodyPr/>
        <a:lstStyle/>
        <a:p>
          <a:endParaRPr lang="en-US"/>
        </a:p>
      </dgm:t>
    </dgm:pt>
    <dgm:pt modelId="{F6E7F566-BD9E-488C-BDFA-E5B0D66BEE04}">
      <dgm:prSet phldr="0" custT="1"/>
      <dgm:spPr>
        <a:solidFill>
          <a:srgbClr val="AA368B">
            <a:alpha val="50000"/>
          </a:srgbClr>
        </a:solidFill>
        <a:ln>
          <a:solidFill>
            <a:srgbClr val="AA368B"/>
          </a:solidFill>
        </a:ln>
      </dgm:spPr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</a:pPr>
          <a:r>
            <a:rPr lang="en-US" sz="2000" b="1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Key Developments</a:t>
          </a:r>
          <a:r>
            <a:rPr lang="en-US" sz="20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: Formation of major organs (heart, brain, spine)</a:t>
          </a:r>
          <a:endParaRPr sz="2000">
            <a:latin typeface="Alright Sans" panose="00000400000000000000" charset="0"/>
            <a:cs typeface="Alright Sans" panose="00000400000000000000" charset="0"/>
          </a:endParaRPr>
        </a:p>
      </dgm:t>
    </dgm:pt>
    <dgm:pt modelId="{8FA47BC9-B112-4FD6-85DF-1F25DED4034E}" type="parTrans" cxnId="{CB9B5F7A-0E14-4FA7-9CA3-FCDE0B9B95C6}">
      <dgm:prSet/>
      <dgm:spPr/>
      <dgm:t>
        <a:bodyPr/>
        <a:lstStyle/>
        <a:p>
          <a:endParaRPr lang="en-US"/>
        </a:p>
      </dgm:t>
    </dgm:pt>
    <dgm:pt modelId="{94AC736A-5263-4562-9F1D-38638810E993}" type="sibTrans" cxnId="{CB9B5F7A-0E14-4FA7-9CA3-FCDE0B9B95C6}">
      <dgm:prSet/>
      <dgm:spPr/>
      <dgm:t>
        <a:bodyPr/>
        <a:lstStyle/>
        <a:p>
          <a:endParaRPr lang="en-US"/>
        </a:p>
      </dgm:t>
    </dgm:pt>
    <dgm:pt modelId="{52250E41-3DF1-4195-A02E-3A15A6A3908D}">
      <dgm:prSet phldr="0" custT="1"/>
      <dgm:spPr>
        <a:ln>
          <a:solidFill>
            <a:srgbClr val="AA368B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400" b="1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300" b="1" baseline="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2nd</a:t>
          </a:r>
          <a:r>
            <a:rPr lang="en-US" sz="1300" b="1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Trimester (Weeks </a:t>
          </a:r>
        </a:p>
        <a:p>
          <a:pPr algn="ctr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300" b="1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14–26)</a:t>
          </a:r>
        </a:p>
      </dgm:t>
    </dgm:pt>
    <dgm:pt modelId="{E7A70B12-1B04-446E-8681-6BFDAC7984B4}" type="parTrans" cxnId="{111A27CA-E116-426F-86A2-FDF9306B25FF}">
      <dgm:prSet/>
      <dgm:spPr/>
      <dgm:t>
        <a:bodyPr/>
        <a:lstStyle/>
        <a:p>
          <a:endParaRPr lang="en-US"/>
        </a:p>
      </dgm:t>
    </dgm:pt>
    <dgm:pt modelId="{3AA14ED5-BB35-4C9C-B266-E9AD3E822F30}" type="sibTrans" cxnId="{111A27CA-E116-426F-86A2-FDF9306B25FF}">
      <dgm:prSet/>
      <dgm:spPr/>
      <dgm:t>
        <a:bodyPr/>
        <a:lstStyle/>
        <a:p>
          <a:endParaRPr lang="en-US"/>
        </a:p>
      </dgm:t>
    </dgm:pt>
    <dgm:pt modelId="{E7D06160-A143-4D61-B445-37E956ED060E}">
      <dgm:prSet phldr="0" custT="1"/>
      <dgm:spPr>
        <a:solidFill>
          <a:srgbClr val="AA368B">
            <a:alpha val="50000"/>
          </a:srgbClr>
        </a:solidFill>
        <a:ln>
          <a:solidFill>
            <a:srgbClr val="AA368B"/>
          </a:solidFill>
        </a:ln>
      </dgm:spPr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</a:pPr>
          <a:r>
            <a:rPr lang="en-US" sz="2000" b="1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Key Developments</a:t>
          </a:r>
          <a:r>
            <a:rPr lang="en-US" sz="20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: Rapid </a:t>
          </a:r>
          <a:r>
            <a:rPr lang="en-US" sz="2000" dirty="0" err="1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foetal</a:t>
          </a:r>
          <a:r>
            <a:rPr lang="en-US" sz="20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growth and bone development</a:t>
          </a:r>
          <a:endParaRPr sz="2000">
            <a:latin typeface="Alright Sans" panose="00000400000000000000" charset="0"/>
            <a:cs typeface="Alright Sans" panose="00000400000000000000" charset="0"/>
          </a:endParaRPr>
        </a:p>
      </dgm:t>
    </dgm:pt>
    <dgm:pt modelId="{20F3F6BE-D38A-4C34-9878-3151F7D75B4E}" type="parTrans" cxnId="{52E11F86-C38F-4417-8D56-75F65CA189EA}">
      <dgm:prSet/>
      <dgm:spPr/>
      <dgm:t>
        <a:bodyPr/>
        <a:lstStyle/>
        <a:p>
          <a:endParaRPr lang="en-US"/>
        </a:p>
      </dgm:t>
    </dgm:pt>
    <dgm:pt modelId="{48EE0592-F8DE-455E-868D-1C9DD1C709A7}" type="sibTrans" cxnId="{52E11F86-C38F-4417-8D56-75F65CA189EA}">
      <dgm:prSet/>
      <dgm:spPr/>
      <dgm:t>
        <a:bodyPr/>
        <a:lstStyle/>
        <a:p>
          <a:endParaRPr lang="en-US"/>
        </a:p>
      </dgm:t>
    </dgm:pt>
    <dgm:pt modelId="{92F811F9-8DD2-4CDE-AD14-5AB43B273B31}">
      <dgm:prSet phldr="0" custT="1"/>
      <dgm:spPr>
        <a:ln>
          <a:solidFill>
            <a:srgbClr val="AA368B"/>
          </a:solidFill>
        </a:ln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400" b="1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300" b="1" baseline="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3rd</a:t>
          </a:r>
          <a:r>
            <a:rPr lang="en-US" sz="1300" b="1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Trimester (Weeks </a:t>
          </a:r>
        </a:p>
        <a:p>
          <a:pPr algn="ctr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300" b="1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27–40</a:t>
          </a:r>
          <a:r>
            <a:rPr lang="en-US" sz="13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)</a:t>
          </a:r>
        </a:p>
      </dgm:t>
    </dgm:pt>
    <dgm:pt modelId="{7AEDBF67-7FB8-4EB6-AD61-933C7EB79AE3}" type="parTrans" cxnId="{F1A6D96F-A313-471F-97FF-1470691480A9}">
      <dgm:prSet/>
      <dgm:spPr/>
      <dgm:t>
        <a:bodyPr/>
        <a:lstStyle/>
        <a:p>
          <a:endParaRPr lang="en-US"/>
        </a:p>
      </dgm:t>
    </dgm:pt>
    <dgm:pt modelId="{6B54D200-6FA1-44E6-9C38-2590B3EAD1BA}" type="sibTrans" cxnId="{F1A6D96F-A313-471F-97FF-1470691480A9}">
      <dgm:prSet/>
      <dgm:spPr/>
      <dgm:t>
        <a:bodyPr/>
        <a:lstStyle/>
        <a:p>
          <a:endParaRPr lang="en-US"/>
        </a:p>
      </dgm:t>
    </dgm:pt>
    <dgm:pt modelId="{8BF922BC-5E34-4CE1-BD54-D6DAC38C6E4E}">
      <dgm:prSet phldr="0" custT="1"/>
      <dgm:spPr>
        <a:solidFill>
          <a:srgbClr val="AA368B">
            <a:alpha val="50000"/>
          </a:srgbClr>
        </a:solidFill>
        <a:ln>
          <a:solidFill>
            <a:srgbClr val="AA368B"/>
          </a:solidFill>
        </a:ln>
      </dgm:spPr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</a:pPr>
          <a:r>
            <a:rPr lang="en-US" sz="2000" b="1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Key Developments</a:t>
          </a:r>
          <a:r>
            <a:rPr lang="en-US" sz="20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: </a:t>
          </a:r>
          <a:r>
            <a:rPr lang="en-US" sz="2000" dirty="0" err="1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Foetal</a:t>
          </a:r>
          <a:r>
            <a:rPr lang="en-US" sz="20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fat storage and brain development</a:t>
          </a:r>
          <a:endParaRPr sz="2000">
            <a:latin typeface="Alright Sans" panose="00000400000000000000" charset="0"/>
            <a:cs typeface="Alright Sans" panose="00000400000000000000" charset="0"/>
          </a:endParaRPr>
        </a:p>
      </dgm:t>
    </dgm:pt>
    <dgm:pt modelId="{25D58B50-26B3-4C6E-B694-F6CD6D2C9D90}" type="parTrans" cxnId="{33CD237A-247D-47A1-B79E-726DB2261466}">
      <dgm:prSet/>
      <dgm:spPr/>
      <dgm:t>
        <a:bodyPr/>
        <a:lstStyle/>
        <a:p>
          <a:endParaRPr lang="en-US"/>
        </a:p>
      </dgm:t>
    </dgm:pt>
    <dgm:pt modelId="{EDFC93EE-1254-4CC4-AA57-4E3916959272}" type="sibTrans" cxnId="{33CD237A-247D-47A1-B79E-726DB2261466}">
      <dgm:prSet/>
      <dgm:spPr/>
      <dgm:t>
        <a:bodyPr/>
        <a:lstStyle/>
        <a:p>
          <a:endParaRPr lang="en-US"/>
        </a:p>
      </dgm:t>
    </dgm:pt>
    <dgm:pt modelId="{7FE35E57-038E-45A6-955B-EF0D4A08DA55}" type="pres">
      <dgm:prSet presAssocID="{01FEEF97-935E-48D0-9C7D-D14C5D4408E0}" presName="linearFlow" presStyleCnt="0">
        <dgm:presLayoutVars>
          <dgm:dir/>
          <dgm:animLvl val="lvl"/>
          <dgm:resizeHandles val="exact"/>
        </dgm:presLayoutVars>
      </dgm:prSet>
      <dgm:spPr/>
    </dgm:pt>
    <dgm:pt modelId="{D520B472-1BD4-41F3-B43A-AFB23A2BF4B4}" type="pres">
      <dgm:prSet presAssocID="{A1D58023-EF81-4413-91F5-23CACF3EDD9E}" presName="composite" presStyleCnt="0"/>
      <dgm:spPr/>
    </dgm:pt>
    <dgm:pt modelId="{273F4C82-282E-4007-9C67-37F2B347A402}" type="pres">
      <dgm:prSet presAssocID="{A1D58023-EF81-4413-91F5-23CACF3EDD9E}" presName="parentText" presStyleLbl="alignNode1" presStyleIdx="0" presStyleCnt="3" custLinFactNeighborX="-6895" custLinFactNeighborY="-130">
        <dgm:presLayoutVars>
          <dgm:chMax val="1"/>
          <dgm:bulletEnabled val="1"/>
        </dgm:presLayoutVars>
      </dgm:prSet>
      <dgm:spPr/>
    </dgm:pt>
    <dgm:pt modelId="{1199C430-ED80-4929-8095-F765B319A698}" type="pres">
      <dgm:prSet presAssocID="{A1D58023-EF81-4413-91F5-23CACF3EDD9E}" presName="descendantText" presStyleLbl="alignAcc1" presStyleIdx="0" presStyleCnt="3">
        <dgm:presLayoutVars>
          <dgm:bulletEnabled val="1"/>
        </dgm:presLayoutVars>
      </dgm:prSet>
      <dgm:spPr/>
    </dgm:pt>
    <dgm:pt modelId="{BCDD6511-AAAC-4C30-8D2F-D32834FAD707}" type="pres">
      <dgm:prSet presAssocID="{42EC7827-F554-4E03-B1E5-5C6E0B80916F}" presName="sp" presStyleCnt="0"/>
      <dgm:spPr/>
    </dgm:pt>
    <dgm:pt modelId="{C141B831-423A-400B-98CE-2F87B283D433}" type="pres">
      <dgm:prSet presAssocID="{52250E41-3DF1-4195-A02E-3A15A6A3908D}" presName="composite" presStyleCnt="0"/>
      <dgm:spPr/>
    </dgm:pt>
    <dgm:pt modelId="{B5FD3B21-844D-478E-9B91-08398B35920C}" type="pres">
      <dgm:prSet presAssocID="{52250E41-3DF1-4195-A02E-3A15A6A3908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963F5F4-E5A9-430C-A49A-7FED05217D96}" type="pres">
      <dgm:prSet presAssocID="{52250E41-3DF1-4195-A02E-3A15A6A3908D}" presName="descendantText" presStyleLbl="alignAcc1" presStyleIdx="1" presStyleCnt="3">
        <dgm:presLayoutVars>
          <dgm:bulletEnabled val="1"/>
        </dgm:presLayoutVars>
      </dgm:prSet>
      <dgm:spPr/>
    </dgm:pt>
    <dgm:pt modelId="{C5D24A40-F5F4-4960-BBF5-B4620DFB6DD5}" type="pres">
      <dgm:prSet presAssocID="{3AA14ED5-BB35-4C9C-B266-E9AD3E822F30}" presName="sp" presStyleCnt="0"/>
      <dgm:spPr/>
    </dgm:pt>
    <dgm:pt modelId="{56B3EF9E-33F4-4540-A89E-872688D69040}" type="pres">
      <dgm:prSet presAssocID="{92F811F9-8DD2-4CDE-AD14-5AB43B273B31}" presName="composite" presStyleCnt="0"/>
      <dgm:spPr/>
    </dgm:pt>
    <dgm:pt modelId="{0332BE6B-F9FC-4E44-85CD-3618FD9594E5}" type="pres">
      <dgm:prSet presAssocID="{92F811F9-8DD2-4CDE-AD14-5AB43B273B3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19276E2-D968-41A3-B1AF-43CBFFD6EA1E}" type="pres">
      <dgm:prSet presAssocID="{92F811F9-8DD2-4CDE-AD14-5AB43B273B3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0BA1A08-FB36-4DA8-8EE8-BB3858A2F12A}" type="presOf" srcId="{52250E41-3DF1-4195-A02E-3A15A6A3908D}" destId="{B5FD3B21-844D-478E-9B91-08398B35920C}" srcOrd="0" destOrd="0" presId="urn:microsoft.com/office/officeart/2005/8/layout/chevron2"/>
    <dgm:cxn modelId="{87910742-37A9-4DB1-99F9-D0A339B60134}" type="presOf" srcId="{A1D58023-EF81-4413-91F5-23CACF3EDD9E}" destId="{273F4C82-282E-4007-9C67-37F2B347A402}" srcOrd="0" destOrd="0" presId="urn:microsoft.com/office/officeart/2005/8/layout/chevron2"/>
    <dgm:cxn modelId="{600DFB4D-1402-47D6-A05C-501D0DB1ED40}" type="presOf" srcId="{8BF922BC-5E34-4CE1-BD54-D6DAC38C6E4E}" destId="{619276E2-D968-41A3-B1AF-43CBFFD6EA1E}" srcOrd="0" destOrd="0" presId="urn:microsoft.com/office/officeart/2005/8/layout/chevron2"/>
    <dgm:cxn modelId="{F1A6D96F-A313-471F-97FF-1470691480A9}" srcId="{01FEEF97-935E-48D0-9C7D-D14C5D4408E0}" destId="{92F811F9-8DD2-4CDE-AD14-5AB43B273B31}" srcOrd="2" destOrd="0" parTransId="{7AEDBF67-7FB8-4EB6-AD61-933C7EB79AE3}" sibTransId="{6B54D200-6FA1-44E6-9C38-2590B3EAD1BA}"/>
    <dgm:cxn modelId="{33CD237A-247D-47A1-B79E-726DB2261466}" srcId="{92F811F9-8DD2-4CDE-AD14-5AB43B273B31}" destId="{8BF922BC-5E34-4CE1-BD54-D6DAC38C6E4E}" srcOrd="0" destOrd="0" parTransId="{25D58B50-26B3-4C6E-B694-F6CD6D2C9D90}" sibTransId="{EDFC93EE-1254-4CC4-AA57-4E3916959272}"/>
    <dgm:cxn modelId="{CB9B5F7A-0E14-4FA7-9CA3-FCDE0B9B95C6}" srcId="{A1D58023-EF81-4413-91F5-23CACF3EDD9E}" destId="{F6E7F566-BD9E-488C-BDFA-E5B0D66BEE04}" srcOrd="0" destOrd="0" parTransId="{8FA47BC9-B112-4FD6-85DF-1F25DED4034E}" sibTransId="{94AC736A-5263-4562-9F1D-38638810E993}"/>
    <dgm:cxn modelId="{81F77C83-4731-4CF2-9104-92DB86E54192}" type="presOf" srcId="{01FEEF97-935E-48D0-9C7D-D14C5D4408E0}" destId="{7FE35E57-038E-45A6-955B-EF0D4A08DA55}" srcOrd="0" destOrd="0" presId="urn:microsoft.com/office/officeart/2005/8/layout/chevron2"/>
    <dgm:cxn modelId="{52E11F86-C38F-4417-8D56-75F65CA189EA}" srcId="{52250E41-3DF1-4195-A02E-3A15A6A3908D}" destId="{E7D06160-A143-4D61-B445-37E956ED060E}" srcOrd="0" destOrd="0" parTransId="{20F3F6BE-D38A-4C34-9878-3151F7D75B4E}" sibTransId="{48EE0592-F8DE-455E-868D-1C9DD1C709A7}"/>
    <dgm:cxn modelId="{1F09728E-8693-45E9-AA1D-3F774401621B}" type="presOf" srcId="{E7D06160-A143-4D61-B445-37E956ED060E}" destId="{9963F5F4-E5A9-430C-A49A-7FED05217D96}" srcOrd="0" destOrd="0" presId="urn:microsoft.com/office/officeart/2005/8/layout/chevron2"/>
    <dgm:cxn modelId="{AA11EB9E-A61D-46BE-915C-6D54F60022FA}" type="presOf" srcId="{3AA14ED5-BB35-4C9C-B266-E9AD3E822F30}" destId="{C5D24A40-F5F4-4960-BBF5-B4620DFB6DD5}" srcOrd="0" destOrd="0" presId="urn:microsoft.com/office/officeart/2005/8/layout/chevron2"/>
    <dgm:cxn modelId="{CDFBB9C5-FBF1-4548-94A2-2981C96B1005}" type="presOf" srcId="{92F811F9-8DD2-4CDE-AD14-5AB43B273B31}" destId="{0332BE6B-F9FC-4E44-85CD-3618FD9594E5}" srcOrd="0" destOrd="0" presId="urn:microsoft.com/office/officeart/2005/8/layout/chevron2"/>
    <dgm:cxn modelId="{111A27CA-E116-426F-86A2-FDF9306B25FF}" srcId="{01FEEF97-935E-48D0-9C7D-D14C5D4408E0}" destId="{52250E41-3DF1-4195-A02E-3A15A6A3908D}" srcOrd="1" destOrd="0" parTransId="{E7A70B12-1B04-446E-8681-6BFDAC7984B4}" sibTransId="{3AA14ED5-BB35-4C9C-B266-E9AD3E822F30}"/>
    <dgm:cxn modelId="{C80A01D3-5ABD-48D7-A1CA-2DD33E3121CF}" srcId="{01FEEF97-935E-48D0-9C7D-D14C5D4408E0}" destId="{A1D58023-EF81-4413-91F5-23CACF3EDD9E}" srcOrd="0" destOrd="0" parTransId="{0EC7E6BC-C7D7-47C1-81E4-346CA44BFAC3}" sibTransId="{42EC7827-F554-4E03-B1E5-5C6E0B80916F}"/>
    <dgm:cxn modelId="{CBC7F1D4-F0AC-4026-9C4E-63E2264AACB8}" type="presOf" srcId="{42EC7827-F554-4E03-B1E5-5C6E0B80916F}" destId="{BCDD6511-AAAC-4C30-8D2F-D32834FAD707}" srcOrd="0" destOrd="0" presId="urn:microsoft.com/office/officeart/2005/8/layout/chevron2"/>
    <dgm:cxn modelId="{4C0AD7DC-B4E7-4587-AEC0-DEA0CFD04C49}" type="presOf" srcId="{F6E7F566-BD9E-488C-BDFA-E5B0D66BEE04}" destId="{1199C430-ED80-4929-8095-F765B319A698}" srcOrd="0" destOrd="0" presId="urn:microsoft.com/office/officeart/2005/8/layout/chevron2"/>
    <dgm:cxn modelId="{7F7326AB-8B45-4C28-B79A-B6764F409B41}" type="presParOf" srcId="{7FE35E57-038E-45A6-955B-EF0D4A08DA55}" destId="{D520B472-1BD4-41F3-B43A-AFB23A2BF4B4}" srcOrd="0" destOrd="0" presId="urn:microsoft.com/office/officeart/2005/8/layout/chevron2"/>
    <dgm:cxn modelId="{D0E424CD-DFDD-4712-8B96-F93973FACED8}" type="presParOf" srcId="{D520B472-1BD4-41F3-B43A-AFB23A2BF4B4}" destId="{273F4C82-282E-4007-9C67-37F2B347A402}" srcOrd="0" destOrd="0" presId="urn:microsoft.com/office/officeart/2005/8/layout/chevron2"/>
    <dgm:cxn modelId="{80CDBA39-5CEB-4B09-8C1E-C2C852EA59A3}" type="presParOf" srcId="{D520B472-1BD4-41F3-B43A-AFB23A2BF4B4}" destId="{1199C430-ED80-4929-8095-F765B319A698}" srcOrd="1" destOrd="0" presId="urn:microsoft.com/office/officeart/2005/8/layout/chevron2"/>
    <dgm:cxn modelId="{4E6DCD57-D272-41B9-9A32-E0C372CD0519}" type="presParOf" srcId="{7FE35E57-038E-45A6-955B-EF0D4A08DA55}" destId="{BCDD6511-AAAC-4C30-8D2F-D32834FAD707}" srcOrd="1" destOrd="0" presId="urn:microsoft.com/office/officeart/2005/8/layout/chevron2"/>
    <dgm:cxn modelId="{50C106F8-FCCE-4AF3-970D-AFB7A6AEAC12}" type="presParOf" srcId="{7FE35E57-038E-45A6-955B-EF0D4A08DA55}" destId="{C141B831-423A-400B-98CE-2F87B283D433}" srcOrd="2" destOrd="0" presId="urn:microsoft.com/office/officeart/2005/8/layout/chevron2"/>
    <dgm:cxn modelId="{1ED46958-A986-4C91-B3AA-491BEECA917A}" type="presParOf" srcId="{C141B831-423A-400B-98CE-2F87B283D433}" destId="{B5FD3B21-844D-478E-9B91-08398B35920C}" srcOrd="0" destOrd="0" presId="urn:microsoft.com/office/officeart/2005/8/layout/chevron2"/>
    <dgm:cxn modelId="{F9DF1639-211D-4983-B745-08C0C8733C50}" type="presParOf" srcId="{C141B831-423A-400B-98CE-2F87B283D433}" destId="{9963F5F4-E5A9-430C-A49A-7FED05217D96}" srcOrd="1" destOrd="0" presId="urn:microsoft.com/office/officeart/2005/8/layout/chevron2"/>
    <dgm:cxn modelId="{828174C7-6CB5-4B7F-9735-8C7670495A96}" type="presParOf" srcId="{7FE35E57-038E-45A6-955B-EF0D4A08DA55}" destId="{C5D24A40-F5F4-4960-BBF5-B4620DFB6DD5}" srcOrd="3" destOrd="0" presId="urn:microsoft.com/office/officeart/2005/8/layout/chevron2"/>
    <dgm:cxn modelId="{E0EFB3D6-2D16-4836-B581-F6029FED8B0E}" type="presParOf" srcId="{7FE35E57-038E-45A6-955B-EF0D4A08DA55}" destId="{56B3EF9E-33F4-4540-A89E-872688D69040}" srcOrd="4" destOrd="0" presId="urn:microsoft.com/office/officeart/2005/8/layout/chevron2"/>
    <dgm:cxn modelId="{FA9B0BC3-8012-41F0-8887-88511D2C2A3C}" type="presParOf" srcId="{56B3EF9E-33F4-4540-A89E-872688D69040}" destId="{0332BE6B-F9FC-4E44-85CD-3618FD9594E5}" srcOrd="0" destOrd="0" presId="urn:microsoft.com/office/officeart/2005/8/layout/chevron2"/>
    <dgm:cxn modelId="{1D4C7173-385A-4E39-87C0-E985702D45B9}" type="presParOf" srcId="{56B3EF9E-33F4-4540-A89E-872688D69040}" destId="{619276E2-D968-41A3-B1AF-43CBFFD6EA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1C8C7A-79A5-4281-9AC8-F516A6D9B09B}" type="doc">
      <dgm:prSet loTypeId="urn:microsoft.com/office/officeart/2005/8/layout/hProcess9#1" loCatId="process" qsTypeId="urn:microsoft.com/office/officeart/2005/8/quickstyle/simple1#4" qsCatId="simple" csTypeId="urn:microsoft.com/office/officeart/2005/8/colors/accent3_1#1" csCatId="accent3" phldr="1"/>
      <dgm:spPr/>
      <dgm:t>
        <a:bodyPr/>
        <a:lstStyle/>
        <a:p>
          <a:endParaRPr lang="en-US"/>
        </a:p>
      </dgm:t>
    </dgm:pt>
    <dgm:pt modelId="{0C22E441-2401-41F7-95CE-0D0C8A552FB5}">
      <dgm:prSet phldr="0" custT="0"/>
      <dgm:spPr>
        <a:solidFill>
          <a:srgbClr val="FFFFFF"/>
        </a:solidFill>
        <a:ln w="19050">
          <a:solidFill>
            <a:srgbClr val="AA368B"/>
          </a:solidFill>
        </a:ln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3E7D1C7D-5A35-4CCF-B3CE-7BF4DD2BDEAA}" type="parTrans" cxnId="{2C183DF7-D52F-403B-A7ED-4C6D7AF4F87B}">
      <dgm:prSet/>
      <dgm:spPr/>
      <dgm:t>
        <a:bodyPr/>
        <a:lstStyle/>
        <a:p>
          <a:endParaRPr lang="en-US"/>
        </a:p>
      </dgm:t>
    </dgm:pt>
    <dgm:pt modelId="{A7471A65-2E5C-48B1-AC17-9CA165662A2B}" type="sibTrans" cxnId="{2C183DF7-D52F-403B-A7ED-4C6D7AF4F87B}">
      <dgm:prSet/>
      <dgm:spPr/>
      <dgm:t>
        <a:bodyPr/>
        <a:lstStyle/>
        <a:p>
          <a:endParaRPr lang="en-US"/>
        </a:p>
      </dgm:t>
    </dgm:pt>
    <dgm:pt modelId="{DC19233D-1CDC-4DFE-971B-CC02AB3CCE83}">
      <dgm:prSet phldr="0" custT="0"/>
      <dgm:spPr>
        <a:solidFill>
          <a:srgbClr val="FFFFFF"/>
        </a:solidFill>
        <a:ln w="19050">
          <a:solidFill>
            <a:srgbClr val="AA368B"/>
          </a:solidFill>
        </a:ln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7E6BE340-AFFA-4F94-A699-2E1527E2FB6A}" type="parTrans" cxnId="{63236D3E-71E7-4AB3-AD4D-66D06A355C19}">
      <dgm:prSet/>
      <dgm:spPr/>
      <dgm:t>
        <a:bodyPr/>
        <a:lstStyle/>
        <a:p>
          <a:endParaRPr lang="en-US"/>
        </a:p>
      </dgm:t>
    </dgm:pt>
    <dgm:pt modelId="{C3098568-14E1-450B-83AA-04F7C6583903}" type="sibTrans" cxnId="{63236D3E-71E7-4AB3-AD4D-66D06A355C19}">
      <dgm:prSet/>
      <dgm:spPr/>
      <dgm:t>
        <a:bodyPr/>
        <a:lstStyle/>
        <a:p>
          <a:endParaRPr lang="en-US"/>
        </a:p>
      </dgm:t>
    </dgm:pt>
    <dgm:pt modelId="{FC79BF86-9398-48AA-9BAA-6E87708324D7}">
      <dgm:prSet phldr="0" custT="0"/>
      <dgm:spPr>
        <a:solidFill>
          <a:srgbClr val="FFFFFF"/>
        </a:solidFill>
        <a:ln w="19050">
          <a:solidFill>
            <a:srgbClr val="AA368B"/>
          </a:solidFill>
        </a:ln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5351FEBF-B955-4987-BA2A-2D2F95E605EC}" type="parTrans" cxnId="{392405B1-AF4B-4D7D-A33C-73AFE5D91F58}">
      <dgm:prSet/>
      <dgm:spPr/>
      <dgm:t>
        <a:bodyPr/>
        <a:lstStyle/>
        <a:p>
          <a:endParaRPr lang="en-US"/>
        </a:p>
      </dgm:t>
    </dgm:pt>
    <dgm:pt modelId="{A2647BE2-8CEE-48BF-9BFB-31BB263628C1}" type="sibTrans" cxnId="{392405B1-AF4B-4D7D-A33C-73AFE5D91F58}">
      <dgm:prSet/>
      <dgm:spPr/>
      <dgm:t>
        <a:bodyPr/>
        <a:lstStyle/>
        <a:p>
          <a:endParaRPr lang="en-US"/>
        </a:p>
      </dgm:t>
    </dgm:pt>
    <dgm:pt modelId="{B6522566-A017-4DE1-8DCE-E824C6DA4FFD}" type="pres">
      <dgm:prSet presAssocID="{881C8C7A-79A5-4281-9AC8-F516A6D9B09B}" presName="CompostProcess" presStyleCnt="0">
        <dgm:presLayoutVars>
          <dgm:dir/>
          <dgm:resizeHandles val="exact"/>
        </dgm:presLayoutVars>
      </dgm:prSet>
      <dgm:spPr/>
    </dgm:pt>
    <dgm:pt modelId="{DEE4181B-6D02-4F0A-AC94-130F37D11E6C}" type="pres">
      <dgm:prSet presAssocID="{881C8C7A-79A5-4281-9AC8-F516A6D9B09B}" presName="arrow" presStyleLbl="bgShp" presStyleIdx="0" presStyleCnt="1"/>
      <dgm:spPr>
        <a:solidFill>
          <a:srgbClr val="AA368B">
            <a:alpha val="30000"/>
          </a:srgbClr>
        </a:solidFill>
      </dgm:spPr>
    </dgm:pt>
    <dgm:pt modelId="{DFD11285-6C0A-47F3-9BF5-9CA908196420}" type="pres">
      <dgm:prSet presAssocID="{881C8C7A-79A5-4281-9AC8-F516A6D9B09B}" presName="linearProcess" presStyleCnt="0"/>
      <dgm:spPr/>
    </dgm:pt>
    <dgm:pt modelId="{1F15BD40-856E-4B98-9944-5D202360D87B}" type="pres">
      <dgm:prSet presAssocID="{0C22E441-2401-41F7-95CE-0D0C8A552FB5}" presName="textNode" presStyleLbl="node1" presStyleIdx="0" presStyleCnt="3">
        <dgm:presLayoutVars>
          <dgm:bulletEnabled val="1"/>
        </dgm:presLayoutVars>
      </dgm:prSet>
      <dgm:spPr/>
    </dgm:pt>
    <dgm:pt modelId="{1F7E9451-6DB1-4431-A6C5-E0FCCE8F53EF}" type="pres">
      <dgm:prSet presAssocID="{A7471A65-2E5C-48B1-AC17-9CA165662A2B}" presName="sibTrans" presStyleCnt="0"/>
      <dgm:spPr/>
    </dgm:pt>
    <dgm:pt modelId="{7ED405E5-FFF5-453D-B2B8-358DBCAA4EC8}" type="pres">
      <dgm:prSet presAssocID="{DC19233D-1CDC-4DFE-971B-CC02AB3CCE83}" presName="textNode" presStyleLbl="node1" presStyleIdx="1" presStyleCnt="3">
        <dgm:presLayoutVars>
          <dgm:bulletEnabled val="1"/>
        </dgm:presLayoutVars>
      </dgm:prSet>
      <dgm:spPr/>
    </dgm:pt>
    <dgm:pt modelId="{D776F4EE-88B4-4DDB-9BAE-CC92113CB730}" type="pres">
      <dgm:prSet presAssocID="{C3098568-14E1-450B-83AA-04F7C6583903}" presName="sibTrans" presStyleCnt="0"/>
      <dgm:spPr/>
    </dgm:pt>
    <dgm:pt modelId="{44FBF71C-8C92-48AF-8E97-B77BB2DA0420}" type="pres">
      <dgm:prSet presAssocID="{FC79BF86-9398-48AA-9BAA-6E87708324D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7A487139-B665-4FCF-9954-3C6B8F7E0BCC}" type="presOf" srcId="{FC79BF86-9398-48AA-9BAA-6E87708324D7}" destId="{44FBF71C-8C92-48AF-8E97-B77BB2DA0420}" srcOrd="0" destOrd="0" presId="urn:microsoft.com/office/officeart/2005/8/layout/hProcess9#1"/>
    <dgm:cxn modelId="{63236D3E-71E7-4AB3-AD4D-66D06A355C19}" srcId="{881C8C7A-79A5-4281-9AC8-F516A6D9B09B}" destId="{DC19233D-1CDC-4DFE-971B-CC02AB3CCE83}" srcOrd="1" destOrd="0" parTransId="{7E6BE340-AFFA-4F94-A699-2E1527E2FB6A}" sibTransId="{C3098568-14E1-450B-83AA-04F7C6583903}"/>
    <dgm:cxn modelId="{1C958360-E6E1-43DA-8E18-FB235773990E}" type="presOf" srcId="{DC19233D-1CDC-4DFE-971B-CC02AB3CCE83}" destId="{7ED405E5-FFF5-453D-B2B8-358DBCAA4EC8}" srcOrd="0" destOrd="0" presId="urn:microsoft.com/office/officeart/2005/8/layout/hProcess9#1"/>
    <dgm:cxn modelId="{5D8B0D94-6526-4C7B-A7BD-88F881813981}" type="presOf" srcId="{0C22E441-2401-41F7-95CE-0D0C8A552FB5}" destId="{1F15BD40-856E-4B98-9944-5D202360D87B}" srcOrd="0" destOrd="0" presId="urn:microsoft.com/office/officeart/2005/8/layout/hProcess9#1"/>
    <dgm:cxn modelId="{86CD02B1-7EAB-48EF-B19D-6964B838FE22}" type="presOf" srcId="{881C8C7A-79A5-4281-9AC8-F516A6D9B09B}" destId="{B6522566-A017-4DE1-8DCE-E824C6DA4FFD}" srcOrd="0" destOrd="0" presId="urn:microsoft.com/office/officeart/2005/8/layout/hProcess9#1"/>
    <dgm:cxn modelId="{392405B1-AF4B-4D7D-A33C-73AFE5D91F58}" srcId="{881C8C7A-79A5-4281-9AC8-F516A6D9B09B}" destId="{FC79BF86-9398-48AA-9BAA-6E87708324D7}" srcOrd="2" destOrd="0" parTransId="{5351FEBF-B955-4987-BA2A-2D2F95E605EC}" sibTransId="{A2647BE2-8CEE-48BF-9BFB-31BB263628C1}"/>
    <dgm:cxn modelId="{2C183DF7-D52F-403B-A7ED-4C6D7AF4F87B}" srcId="{881C8C7A-79A5-4281-9AC8-F516A6D9B09B}" destId="{0C22E441-2401-41F7-95CE-0D0C8A552FB5}" srcOrd="0" destOrd="0" parTransId="{3E7D1C7D-5A35-4CCF-B3CE-7BF4DD2BDEAA}" sibTransId="{A7471A65-2E5C-48B1-AC17-9CA165662A2B}"/>
    <dgm:cxn modelId="{70E75BC2-AB7C-4C29-BFA9-3A7F60811D50}" type="presParOf" srcId="{B6522566-A017-4DE1-8DCE-E824C6DA4FFD}" destId="{DEE4181B-6D02-4F0A-AC94-130F37D11E6C}" srcOrd="0" destOrd="0" presId="urn:microsoft.com/office/officeart/2005/8/layout/hProcess9#1"/>
    <dgm:cxn modelId="{A6C6E0C6-201E-4CC1-8220-F8602206942D}" type="presParOf" srcId="{B6522566-A017-4DE1-8DCE-E824C6DA4FFD}" destId="{DFD11285-6C0A-47F3-9BF5-9CA908196420}" srcOrd="1" destOrd="0" presId="urn:microsoft.com/office/officeart/2005/8/layout/hProcess9#1"/>
    <dgm:cxn modelId="{6C319894-65BB-4188-BA96-3B1D3BB1C502}" type="presParOf" srcId="{DFD11285-6C0A-47F3-9BF5-9CA908196420}" destId="{1F15BD40-856E-4B98-9944-5D202360D87B}" srcOrd="0" destOrd="0" presId="urn:microsoft.com/office/officeart/2005/8/layout/hProcess9#1"/>
    <dgm:cxn modelId="{7F920FB3-D304-462B-AF98-1F228CB6E349}" type="presParOf" srcId="{DFD11285-6C0A-47F3-9BF5-9CA908196420}" destId="{1F7E9451-6DB1-4431-A6C5-E0FCCE8F53EF}" srcOrd="1" destOrd="0" presId="urn:microsoft.com/office/officeart/2005/8/layout/hProcess9#1"/>
    <dgm:cxn modelId="{13B51E55-233D-4128-A6E8-3165B580A195}" type="presParOf" srcId="{DFD11285-6C0A-47F3-9BF5-9CA908196420}" destId="{7ED405E5-FFF5-453D-B2B8-358DBCAA4EC8}" srcOrd="2" destOrd="0" presId="urn:microsoft.com/office/officeart/2005/8/layout/hProcess9#1"/>
    <dgm:cxn modelId="{B106E6E8-E26A-4DC0-A71C-43D5C75F804C}" type="presParOf" srcId="{DFD11285-6C0A-47F3-9BF5-9CA908196420}" destId="{D776F4EE-88B4-4DDB-9BAE-CC92113CB730}" srcOrd="3" destOrd="0" presId="urn:microsoft.com/office/officeart/2005/8/layout/hProcess9#1"/>
    <dgm:cxn modelId="{902E6BDB-9F49-4EBF-9D4A-64A798D6AFD5}" type="presParOf" srcId="{DFD11285-6C0A-47F3-9BF5-9CA908196420}" destId="{44FBF71C-8C92-48AF-8E97-B77BB2DA0420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F4C82-282E-4007-9C67-37F2B347A402}">
      <dsp:nvSpPr>
        <dsp:cNvPr id="0" name=""/>
        <dsp:cNvSpPr/>
      </dsp:nvSpPr>
      <dsp:spPr>
        <a:xfrm rot="5400000">
          <a:off x="-228940" y="229575"/>
          <a:ext cx="1526269" cy="106838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1st Trimester (Weeks </a:t>
          </a:r>
        </a:p>
        <a:p>
          <a:pPr marL="0" lvl="0" indent="0" algn="ctr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1–13</a:t>
          </a:r>
          <a:r>
            <a:rPr lang="en-US" sz="1400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)</a:t>
          </a:r>
        </a:p>
      </dsp:txBody>
      <dsp:txXfrm rot="-5400000">
        <a:off x="1" y="534828"/>
        <a:ext cx="1068388" cy="457881"/>
      </dsp:txXfrm>
    </dsp:sp>
    <dsp:sp modelId="{1199C430-ED80-4929-8095-F765B319A698}">
      <dsp:nvSpPr>
        <dsp:cNvPr id="0" name=""/>
        <dsp:cNvSpPr/>
      </dsp:nvSpPr>
      <dsp:spPr>
        <a:xfrm rot="5400000">
          <a:off x="3237343" y="-2166336"/>
          <a:ext cx="992596" cy="5330506"/>
        </a:xfrm>
        <a:prstGeom prst="round2SameRect">
          <a:avLst/>
        </a:prstGeom>
        <a:solidFill>
          <a:srgbClr val="AA368B">
            <a:alpha val="50000"/>
          </a:srgbClr>
        </a:solidFill>
        <a:ln w="1270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"/>
          </a:pPr>
          <a:r>
            <a:rPr lang="en-US" sz="2000" b="1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Key Developments</a:t>
          </a:r>
          <a:r>
            <a:rPr lang="en-US" sz="2000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: Formation of major organs (heart, brain, spine)</a:t>
          </a:r>
          <a:endParaRPr sz="2000" kern="1200">
            <a:latin typeface="Alright Sans" panose="00000400000000000000" charset="0"/>
            <a:cs typeface="Alright Sans" panose="00000400000000000000" charset="0"/>
          </a:endParaRPr>
        </a:p>
      </dsp:txBody>
      <dsp:txXfrm rot="-5400000">
        <a:off x="1068389" y="51073"/>
        <a:ext cx="5282051" cy="895686"/>
      </dsp:txXfrm>
    </dsp:sp>
    <dsp:sp modelId="{B5FD3B21-844D-478E-9B91-08398B35920C}">
      <dsp:nvSpPr>
        <dsp:cNvPr id="0" name=""/>
        <dsp:cNvSpPr/>
      </dsp:nvSpPr>
      <dsp:spPr>
        <a:xfrm rot="5400000">
          <a:off x="-228940" y="1562893"/>
          <a:ext cx="1526269" cy="106838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b="1" kern="1200" baseline="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2nd</a:t>
          </a:r>
          <a:r>
            <a:rPr lang="en-US" sz="1300" b="1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Trimester (Weeks </a:t>
          </a:r>
        </a:p>
        <a:p>
          <a:pPr marL="0" lvl="0" indent="0" algn="ctr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b="1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14–26)</a:t>
          </a:r>
        </a:p>
      </dsp:txBody>
      <dsp:txXfrm rot="-5400000">
        <a:off x="1" y="1868146"/>
        <a:ext cx="1068388" cy="457881"/>
      </dsp:txXfrm>
    </dsp:sp>
    <dsp:sp modelId="{9963F5F4-E5A9-430C-A49A-7FED05217D96}">
      <dsp:nvSpPr>
        <dsp:cNvPr id="0" name=""/>
        <dsp:cNvSpPr/>
      </dsp:nvSpPr>
      <dsp:spPr>
        <a:xfrm rot="5400000">
          <a:off x="3237604" y="-835262"/>
          <a:ext cx="992074" cy="5330506"/>
        </a:xfrm>
        <a:prstGeom prst="round2SameRect">
          <a:avLst/>
        </a:prstGeom>
        <a:solidFill>
          <a:srgbClr val="AA368B">
            <a:alpha val="50000"/>
          </a:srgbClr>
        </a:solidFill>
        <a:ln w="1270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"/>
          </a:pPr>
          <a:r>
            <a:rPr lang="en-US" sz="2000" b="1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Key Developments</a:t>
          </a:r>
          <a:r>
            <a:rPr lang="en-US" sz="2000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: Rapid </a:t>
          </a:r>
          <a:r>
            <a:rPr lang="en-US" sz="2000" kern="1200" dirty="0" err="1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foetal</a:t>
          </a:r>
          <a:r>
            <a:rPr lang="en-US" sz="2000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growth and bone development</a:t>
          </a:r>
          <a:endParaRPr sz="2000" kern="1200">
            <a:latin typeface="Alright Sans" panose="00000400000000000000" charset="0"/>
            <a:cs typeface="Alright Sans" panose="00000400000000000000" charset="0"/>
          </a:endParaRPr>
        </a:p>
      </dsp:txBody>
      <dsp:txXfrm rot="-5400000">
        <a:off x="1068389" y="1382382"/>
        <a:ext cx="5282077" cy="895216"/>
      </dsp:txXfrm>
    </dsp:sp>
    <dsp:sp modelId="{0332BE6B-F9FC-4E44-85CD-3618FD9594E5}">
      <dsp:nvSpPr>
        <dsp:cNvPr id="0" name=""/>
        <dsp:cNvSpPr/>
      </dsp:nvSpPr>
      <dsp:spPr>
        <a:xfrm rot="5400000">
          <a:off x="-228940" y="2894227"/>
          <a:ext cx="1526269" cy="106838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b="1" kern="1200" baseline="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3rd</a:t>
          </a:r>
          <a:r>
            <a:rPr lang="en-US" sz="1300" b="1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Trimester (Weeks </a:t>
          </a:r>
        </a:p>
        <a:p>
          <a:pPr marL="0" lvl="0" indent="0" algn="ctr" defTabSz="6223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b="1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27–40</a:t>
          </a:r>
          <a:r>
            <a:rPr lang="en-US" sz="1300" kern="1200" dirty="0">
              <a:solidFill>
                <a:srgbClr val="AA368B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)</a:t>
          </a:r>
        </a:p>
      </dsp:txBody>
      <dsp:txXfrm rot="-5400000">
        <a:off x="1" y="3199480"/>
        <a:ext cx="1068388" cy="457881"/>
      </dsp:txXfrm>
    </dsp:sp>
    <dsp:sp modelId="{619276E2-D968-41A3-B1AF-43CBFFD6EA1E}">
      <dsp:nvSpPr>
        <dsp:cNvPr id="0" name=""/>
        <dsp:cNvSpPr/>
      </dsp:nvSpPr>
      <dsp:spPr>
        <a:xfrm rot="5400000">
          <a:off x="3237604" y="496071"/>
          <a:ext cx="992074" cy="5330506"/>
        </a:xfrm>
        <a:prstGeom prst="round2SameRect">
          <a:avLst/>
        </a:prstGeom>
        <a:solidFill>
          <a:srgbClr val="AA368B">
            <a:alpha val="50000"/>
          </a:srgbClr>
        </a:solidFill>
        <a:ln w="1270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"/>
          </a:pPr>
          <a:r>
            <a:rPr lang="en-US" sz="2000" b="1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Key Developments</a:t>
          </a:r>
          <a:r>
            <a:rPr lang="en-US" sz="2000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: </a:t>
          </a:r>
          <a:r>
            <a:rPr lang="en-US" sz="2000" kern="1200" dirty="0" err="1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Foetal</a:t>
          </a:r>
          <a:r>
            <a:rPr lang="en-US" sz="2000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rPr>
            <a:t> fat storage and brain development</a:t>
          </a:r>
          <a:endParaRPr sz="2000" kern="1200">
            <a:latin typeface="Alright Sans" panose="00000400000000000000" charset="0"/>
            <a:cs typeface="Alright Sans" panose="00000400000000000000" charset="0"/>
          </a:endParaRPr>
        </a:p>
      </dsp:txBody>
      <dsp:txXfrm rot="-5400000">
        <a:off x="1068389" y="2713716"/>
        <a:ext cx="5282077" cy="895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4181B-6D02-4F0A-AC94-130F37D11E6C}">
      <dsp:nvSpPr>
        <dsp:cNvPr id="0" name=""/>
        <dsp:cNvSpPr/>
      </dsp:nvSpPr>
      <dsp:spPr>
        <a:xfrm>
          <a:off x="737758" y="0"/>
          <a:ext cx="8361267" cy="4239895"/>
        </a:xfrm>
        <a:prstGeom prst="rightArrow">
          <a:avLst/>
        </a:prstGeom>
        <a:solidFill>
          <a:srgbClr val="AA368B">
            <a:alpha val="3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5BD40-856E-4B98-9944-5D202360D87B}">
      <dsp:nvSpPr>
        <dsp:cNvPr id="0" name=""/>
        <dsp:cNvSpPr/>
      </dsp:nvSpPr>
      <dsp:spPr bwMode="white">
        <a:xfrm>
          <a:off x="0" y="1271968"/>
          <a:ext cx="2951035" cy="169595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sz="6500" kern="1200"/>
        </a:p>
      </dsp:txBody>
      <dsp:txXfrm>
        <a:off x="82790" y="1354758"/>
        <a:ext cx="2785455" cy="1530378"/>
      </dsp:txXfrm>
    </dsp:sp>
    <dsp:sp modelId="{7ED405E5-FFF5-453D-B2B8-358DBCAA4EC8}">
      <dsp:nvSpPr>
        <dsp:cNvPr id="0" name=""/>
        <dsp:cNvSpPr/>
      </dsp:nvSpPr>
      <dsp:spPr bwMode="white">
        <a:xfrm>
          <a:off x="3442874" y="1271968"/>
          <a:ext cx="2951035" cy="169595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sz="6500" kern="1200"/>
        </a:p>
      </dsp:txBody>
      <dsp:txXfrm>
        <a:off x="3525664" y="1354758"/>
        <a:ext cx="2785455" cy="1530378"/>
      </dsp:txXfrm>
    </dsp:sp>
    <dsp:sp modelId="{44FBF71C-8C92-48AF-8E97-B77BB2DA0420}">
      <dsp:nvSpPr>
        <dsp:cNvPr id="0" name=""/>
        <dsp:cNvSpPr/>
      </dsp:nvSpPr>
      <dsp:spPr bwMode="white">
        <a:xfrm>
          <a:off x="6885749" y="1271968"/>
          <a:ext cx="2951035" cy="1695958"/>
        </a:xfrm>
        <a:prstGeom prst="roundRect">
          <a:avLst/>
        </a:prstGeom>
        <a:solidFill>
          <a:srgbClr val="FFFFFF"/>
        </a:solidFill>
        <a:ln w="19050" cap="flat" cmpd="sng" algn="ctr">
          <a:solidFill>
            <a:srgbClr val="AA36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sz="6500" kern="1200"/>
        </a:p>
      </dsp:txBody>
      <dsp:txXfrm>
        <a:off x="6968539" y="1354758"/>
        <a:ext cx="2785455" cy="1530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9702F-DA59-490C-B8B9-94AC5DF8C38E}" type="datetimeFigureOut">
              <a:rPr lang="en-US" smtClean="0"/>
              <a:t>29-Apr-26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C35EA-3E5D-4AF4-915F-3D89DA2F91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1400"/>
              </a:spcBef>
              <a:spcAft>
                <a:spcPts val="400"/>
              </a:spcAft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C35EA-3E5D-4AF4-915F-3D89DA2F913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2D6F-C257-4646-A206-D0881FA5C409}" type="datetime1">
              <a:rPr lang="en-US" smtClean="0"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7D38B-CE88-4E74-8500-A8CBCCC328F9}" type="datetime1">
              <a:rPr lang="en-US" smtClean="0"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72BD-E294-43FC-B0D0-9A3A4EFCD606}" type="datetime1">
              <a:rPr lang="en-US" smtClean="0"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0198B-F89F-4C5E-B923-5257E04483EB}" type="datetime1">
              <a:rPr lang="en-US" smtClean="0"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514A-DD57-47CB-BBD1-462F90D2C981}" type="datetime1">
              <a:rPr lang="en-US" smtClean="0"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39C8-24A7-494A-92AD-C1B97CF5CD73}" type="datetime1">
              <a:rPr lang="en-US" smtClean="0"/>
              <a:t>29-Apr-26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D932-8E0B-4028-B1CD-86572562EBF7}" type="datetime1">
              <a:rPr lang="en-US" smtClean="0"/>
              <a:t>29-Apr-26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3D2-87F6-420F-8ACC-5686FD9585E1}" type="datetime1">
              <a:rPr lang="en-US" smtClean="0"/>
              <a:t>29-Apr-26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78E7-3009-4048-BEED-9C8CBA3653C9}" type="datetime1">
              <a:rPr lang="en-US" smtClean="0"/>
              <a:t>29-Apr-26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4140-15DA-4E30-B057-89981C60DB45}" type="datetime1">
              <a:rPr lang="en-US" smtClean="0"/>
              <a:t>29-Apr-26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6B3A4-F3B7-4DBC-876C-4F8AA9A37949}" type="datetime1">
              <a:rPr lang="en-US" smtClean="0"/>
              <a:t>29-Apr-26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0DEE-9A58-45A0-B70D-88B7A4B98C40}" type="datetime1">
              <a:rPr lang="en-US" smtClean="0"/>
              <a:t>29-Apr-26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D43CA-9D6B-46A1-AEAE-EB14DB963B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ounselling pix for cover"/>
          <p:cNvPicPr>
            <a:picLocks noChangeAspect="1"/>
          </p:cNvPicPr>
          <p:nvPr/>
        </p:nvPicPr>
        <p:blipFill>
          <a:blip r:embed="rId2"/>
          <a:srcRect t="9491" r="5788" b="5665"/>
          <a:stretch>
            <a:fillRect/>
          </a:stretch>
        </p:blipFill>
        <p:spPr>
          <a:xfrm>
            <a:off x="2817495" y="5715"/>
            <a:ext cx="9374505" cy="685927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-2540" y="0"/>
            <a:ext cx="6464935" cy="6857365"/>
          </a:xfrm>
          <a:custGeom>
            <a:avLst/>
            <a:gdLst>
              <a:gd name="connsiteX0" fmla="*/ 0 w 9885"/>
              <a:gd name="connsiteY0" fmla="*/ 0 h 10799"/>
              <a:gd name="connsiteX1" fmla="*/ 9885 w 9885"/>
              <a:gd name="connsiteY1" fmla="*/ 0 h 10799"/>
              <a:gd name="connsiteX2" fmla="*/ 9885 w 9885"/>
              <a:gd name="connsiteY2" fmla="*/ 10799 h 10799"/>
              <a:gd name="connsiteX3" fmla="*/ 0 w 9885"/>
              <a:gd name="connsiteY3" fmla="*/ 10799 h 10799"/>
              <a:gd name="connsiteX4" fmla="*/ 0 w 9885"/>
              <a:gd name="connsiteY4" fmla="*/ 0 h 1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5" h="10799">
                <a:moveTo>
                  <a:pt x="0" y="0"/>
                </a:moveTo>
                <a:lnTo>
                  <a:pt x="9885" y="0"/>
                </a:lnTo>
                <a:cubicBezTo>
                  <a:pt x="7247" y="2446"/>
                  <a:pt x="7226" y="8273"/>
                  <a:pt x="9885" y="10799"/>
                </a:cubicBezTo>
                <a:lnTo>
                  <a:pt x="0" y="10799"/>
                </a:lnTo>
                <a:lnTo>
                  <a:pt x="0" y="0"/>
                </a:lnTo>
              </a:path>
            </a:pathLst>
          </a:custGeom>
          <a:solidFill>
            <a:srgbClr val="00864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424180" y="2031365"/>
            <a:ext cx="37204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900">
                <a:solidFill>
                  <a:srgbClr val="FFFF00"/>
                </a:solidFill>
                <a:latin typeface="Franklin Gothic Book" panose="020B0503020102020204" charset="0"/>
                <a:cs typeface="Franklin Gothic Book" panose="020B0503020102020204" charset="0"/>
              </a:rPr>
              <a:t>NATIONAL TRAINING MANUAL 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24180" y="2414905"/>
            <a:ext cx="4979035" cy="269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5300" b="1">
                <a:solidFill>
                  <a:schemeClr val="bg1"/>
                </a:solidFill>
                <a:latin typeface="Franklin Gothic Demi Cond" panose="020B0706030402020204" charset="0"/>
                <a:cs typeface="Franklin Gothic Demi Cond" panose="020B0706030402020204" charset="0"/>
              </a:rPr>
              <a:t>MULTIPLE MICRONUTRIENT </a:t>
            </a:r>
          </a:p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5300" b="1">
                <a:solidFill>
                  <a:schemeClr val="bg1"/>
                </a:solidFill>
                <a:latin typeface="Franklin Gothic Demi Cond" panose="020B0706030402020204" charset="0"/>
                <a:cs typeface="Franklin Gothic Demi Cond" panose="020B0706030402020204" charset="0"/>
              </a:rPr>
              <a:t>SUPPLEMENTS (MMS)</a:t>
            </a:r>
            <a:r>
              <a:rPr lang="en-US" altLang="en-US" sz="4800" b="1">
                <a:solidFill>
                  <a:schemeClr val="bg1"/>
                </a:solidFill>
                <a:latin typeface="Franklin Gothic Demi Cond" panose="020B0706030402020204" charset="0"/>
                <a:cs typeface="Franklin Gothic Demi Cond" panose="020B0706030402020204" charset="0"/>
              </a:rPr>
              <a:t>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24180" y="5140960"/>
            <a:ext cx="4333240" cy="852805"/>
            <a:chOff x="668" y="8272"/>
            <a:chExt cx="6824" cy="1343"/>
          </a:xfrm>
        </p:grpSpPr>
        <p:sp>
          <p:nvSpPr>
            <p:cNvPr id="19" name="Text Box 18"/>
            <p:cNvSpPr txBox="1"/>
            <p:nvPr/>
          </p:nvSpPr>
          <p:spPr>
            <a:xfrm>
              <a:off x="668" y="8355"/>
              <a:ext cx="682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200">
                  <a:solidFill>
                    <a:schemeClr val="bg1"/>
                  </a:solidFill>
                  <a:latin typeface="Franklin Gothic Medium" panose="020B0603020102020204" charset="0"/>
                  <a:cs typeface="Franklin Gothic Medium" panose="020B0603020102020204" charset="0"/>
                </a:rPr>
                <a:t>FOR FRONTLINE HEALTHCARE PROVIDERS IN NIGERIA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68" y="8272"/>
              <a:ext cx="6069" cy="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8" y="9593"/>
              <a:ext cx="6069" cy="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Rectangles 27"/>
          <p:cNvSpPr/>
          <p:nvPr/>
        </p:nvSpPr>
        <p:spPr>
          <a:xfrm>
            <a:off x="561340" y="5715"/>
            <a:ext cx="1805940" cy="1029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61340" y="346075"/>
            <a:ext cx="1805940" cy="1315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oat_of_arms_of_Nigeria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" y="264160"/>
            <a:ext cx="1205865" cy="1024890"/>
          </a:xfrm>
          <a:prstGeom prst="rect">
            <a:avLst/>
          </a:prstGeom>
        </p:spPr>
      </p:pic>
      <p:pic>
        <p:nvPicPr>
          <p:cNvPr id="34" name="Picture 33" descr="draft pane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185" y="6327140"/>
            <a:ext cx="1313815" cy="5302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8020"/>
            <a:ext cx="9558655" cy="4572635"/>
          </a:xfrm>
        </p:spPr>
        <p:txBody>
          <a:bodyPr>
            <a:no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Practical Steps for Health Workers: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300" dirty="0"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Assess</a:t>
            </a: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During ANC visits, ask pregnant women what they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typically eat in a day.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Analyze</a:t>
            </a: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Help her identify gaps in her diet, such as lack of leafy greens (for folate and iron) or fruits (for Vitamin C).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Act/</a:t>
            </a:r>
            <a:r>
              <a:rPr lang="en-US" sz="2300" b="1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Assist</a:t>
            </a: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Provide simple suggestions to improve her diet using local foods: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Variety of food different food groups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Green vegetables for iron.</a:t>
            </a:r>
            <a:endParaRPr lang="en-US" sz="23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Citrus fruits for Vitamin C.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Fortified maize or rice for extra vitamins and minerals</a:t>
            </a:r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H="1">
            <a:off x="5988050" y="644525"/>
            <a:ext cx="6226175" cy="989965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68" h="1559">
                <a:moveTo>
                  <a:pt x="0" y="0"/>
                </a:moveTo>
                <a:lnTo>
                  <a:pt x="8284" y="20"/>
                </a:lnTo>
                <a:cubicBezTo>
                  <a:pt x="8724" y="7"/>
                  <a:pt x="9079" y="403"/>
                  <a:pt x="9068" y="790"/>
                </a:cubicBezTo>
                <a:cubicBezTo>
                  <a:pt x="9082" y="1220"/>
                  <a:pt x="8679" y="1569"/>
                  <a:pt x="8284" y="1558"/>
                </a:cubicBezTo>
                <a:lnTo>
                  <a:pt x="0" y="1559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/>
        </p:nvSpPr>
        <p:spPr>
          <a:xfrm>
            <a:off x="6096000" y="723900"/>
            <a:ext cx="5823585" cy="833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9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Providing Dietary Counselling </a:t>
            </a:r>
          </a:p>
          <a:p>
            <a:pPr algn="r"/>
            <a:r>
              <a:rPr lang="en-US" sz="29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on Healthy, Diverse Diet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/>
        </p:nvSpPr>
        <p:spPr>
          <a:xfrm>
            <a:off x="466090" y="2627630"/>
            <a:ext cx="3403600" cy="2540635"/>
          </a:xfrm>
          <a:custGeom>
            <a:avLst/>
            <a:gdLst>
              <a:gd name="connsiteX0" fmla="*/ 203244 w 3403382"/>
              <a:gd name="connsiteY0" fmla="*/ 0 h 2540552"/>
              <a:gd name="connsiteX1" fmla="*/ 3200138 w 3403382"/>
              <a:gd name="connsiteY1" fmla="*/ 0 h 2540552"/>
              <a:gd name="connsiteX2" fmla="*/ 3403382 w 3403382"/>
              <a:gd name="connsiteY2" fmla="*/ 203244 h 2540552"/>
              <a:gd name="connsiteX3" fmla="*/ 3403382 w 3403382"/>
              <a:gd name="connsiteY3" fmla="*/ 2540552 h 2540552"/>
              <a:gd name="connsiteX4" fmla="*/ 3403382 w 3403382"/>
              <a:gd name="connsiteY4" fmla="*/ 2540552 h 2540552"/>
              <a:gd name="connsiteX5" fmla="*/ 0 w 3403382"/>
              <a:gd name="connsiteY5" fmla="*/ 2540552 h 2540552"/>
              <a:gd name="connsiteX6" fmla="*/ 0 w 3403382"/>
              <a:gd name="connsiteY6" fmla="*/ 2540552 h 2540552"/>
              <a:gd name="connsiteX7" fmla="*/ 0 w 3403382"/>
              <a:gd name="connsiteY7" fmla="*/ 203244 h 2540552"/>
              <a:gd name="connsiteX8" fmla="*/ 203244 w 3403382"/>
              <a:gd name="connsiteY8" fmla="*/ 0 h 254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382" h="2540552">
                <a:moveTo>
                  <a:pt x="203244" y="0"/>
                </a:moveTo>
                <a:lnTo>
                  <a:pt x="3200138" y="0"/>
                </a:lnTo>
                <a:cubicBezTo>
                  <a:pt x="3312387" y="0"/>
                  <a:pt x="3403382" y="90995"/>
                  <a:pt x="3403382" y="203244"/>
                </a:cubicBezTo>
                <a:lnTo>
                  <a:pt x="3403382" y="2540552"/>
                </a:lnTo>
                <a:lnTo>
                  <a:pt x="3403382" y="2540552"/>
                </a:lnTo>
                <a:lnTo>
                  <a:pt x="0" y="2540552"/>
                </a:lnTo>
                <a:lnTo>
                  <a:pt x="0" y="2540552"/>
                </a:lnTo>
                <a:lnTo>
                  <a:pt x="0" y="203244"/>
                </a:lnTo>
                <a:cubicBezTo>
                  <a:pt x="0" y="90995"/>
                  <a:pt x="90995" y="0"/>
                  <a:pt x="203244" y="0"/>
                </a:cubicBezTo>
                <a:close/>
              </a:path>
            </a:pathLst>
          </a:custGeom>
          <a:solidFill>
            <a:srgbClr val="AA368B">
              <a:alpha val="25000"/>
            </a:srgbClr>
          </a:solidFill>
          <a:ln>
            <a:solidFill>
              <a:srgbClr val="AA368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8578" tIns="116678" rIns="78578" bIns="19050" numCol="1" spcCol="1270" anchor="t" anchorCtr="0">
            <a:noAutofit/>
          </a:bodyPr>
          <a:lstStyle/>
          <a:p>
            <a:pPr marL="114300" lvl="1" indent="-114300" algn="l" defTabSz="6667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"What did you eat yesterday (in the morning, afternoon and night)?"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– Helps assess dietary diversity</a:t>
            </a:r>
          </a:p>
          <a:p>
            <a:pPr marL="114300" lvl="1" indent="-114300" algn="l" defTabSz="6667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"How many meals do you eat daily?"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– To evaluate meal frequency and portion size</a:t>
            </a:r>
          </a:p>
          <a:p>
            <a:pPr marL="114300" lvl="1" indent="-114300" algn="l" defTabSz="6667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"</a:t>
            </a:r>
            <a:r>
              <a:rPr lang="en-GB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What d</a:t>
            </a: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o you eat</a:t>
            </a:r>
            <a:r>
              <a:rPr lang="en-GB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?</a:t>
            </a: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"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– </a:t>
            </a:r>
            <a:r>
              <a:rPr lang="en-GB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C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heck </a:t>
            </a:r>
            <a:r>
              <a:rPr lang="en-GB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out 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for </a:t>
            </a:r>
            <a:r>
              <a:rPr lang="en-GB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(</a:t>
            </a: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beans, eggs, or green vegetables</a:t>
            </a:r>
            <a:r>
              <a:rPr lang="en-GB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,) 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protein, Iron, and folate intake</a:t>
            </a:r>
          </a:p>
          <a:p>
            <a:pPr marL="114300" lvl="1" indent="-114300" algn="l" defTabSz="6667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"Are you taking your supplements?"</a:t>
            </a:r>
            <a:r>
              <a:rPr lang="en-US" sz="14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– Ensures adherence to taking MMS</a:t>
            </a:r>
          </a:p>
        </p:txBody>
      </p:sp>
      <p:sp>
        <p:nvSpPr>
          <p:cNvPr id="17" name="Freeform: Shape 16"/>
          <p:cNvSpPr/>
          <p:nvPr/>
        </p:nvSpPr>
        <p:spPr>
          <a:xfrm>
            <a:off x="459740" y="5176520"/>
            <a:ext cx="3403600" cy="1092200"/>
          </a:xfrm>
          <a:custGeom>
            <a:avLst/>
            <a:gdLst>
              <a:gd name="connsiteX0" fmla="*/ 0 w 3403382"/>
              <a:gd name="connsiteY0" fmla="*/ 0 h 1092437"/>
              <a:gd name="connsiteX1" fmla="*/ 3403382 w 3403382"/>
              <a:gd name="connsiteY1" fmla="*/ 0 h 1092437"/>
              <a:gd name="connsiteX2" fmla="*/ 3403382 w 3403382"/>
              <a:gd name="connsiteY2" fmla="*/ 1092437 h 1092437"/>
              <a:gd name="connsiteX3" fmla="*/ 0 w 3403382"/>
              <a:gd name="connsiteY3" fmla="*/ 1092437 h 1092437"/>
              <a:gd name="connsiteX4" fmla="*/ 0 w 3403382"/>
              <a:gd name="connsiteY4" fmla="*/ 0 h 109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3382" h="1092437">
                <a:moveTo>
                  <a:pt x="0" y="0"/>
                </a:moveTo>
                <a:lnTo>
                  <a:pt x="3403382" y="0"/>
                </a:lnTo>
                <a:lnTo>
                  <a:pt x="3403382" y="1092437"/>
                </a:lnTo>
                <a:lnTo>
                  <a:pt x="0" y="109243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AA368B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0" rIns="1040925" bIns="0" numCol="1" spcCol="1270" anchor="ctr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     </a:t>
            </a:r>
          </a:p>
        </p:txBody>
      </p:sp>
      <p:sp>
        <p:nvSpPr>
          <p:cNvPr id="18" name="Oval 17"/>
          <p:cNvSpPr/>
          <p:nvPr/>
        </p:nvSpPr>
        <p:spPr>
          <a:xfrm>
            <a:off x="2966720" y="5349875"/>
            <a:ext cx="1191260" cy="1191260"/>
          </a:xfrm>
          <a:prstGeom prst="ellipse">
            <a:avLst/>
          </a:prstGeom>
          <a:ln>
            <a:solidFill>
              <a:srgbClr val="AA368B"/>
            </a:solidFill>
          </a:ln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/>
          <p:cNvSpPr/>
          <p:nvPr/>
        </p:nvSpPr>
        <p:spPr>
          <a:xfrm>
            <a:off x="4271645" y="2635885"/>
            <a:ext cx="3403600" cy="2540635"/>
          </a:xfrm>
          <a:custGeom>
            <a:avLst/>
            <a:gdLst>
              <a:gd name="connsiteX0" fmla="*/ 203244 w 3403382"/>
              <a:gd name="connsiteY0" fmla="*/ 0 h 2540552"/>
              <a:gd name="connsiteX1" fmla="*/ 3200138 w 3403382"/>
              <a:gd name="connsiteY1" fmla="*/ 0 h 2540552"/>
              <a:gd name="connsiteX2" fmla="*/ 3403382 w 3403382"/>
              <a:gd name="connsiteY2" fmla="*/ 203244 h 2540552"/>
              <a:gd name="connsiteX3" fmla="*/ 3403382 w 3403382"/>
              <a:gd name="connsiteY3" fmla="*/ 2540552 h 2540552"/>
              <a:gd name="connsiteX4" fmla="*/ 3403382 w 3403382"/>
              <a:gd name="connsiteY4" fmla="*/ 2540552 h 2540552"/>
              <a:gd name="connsiteX5" fmla="*/ 0 w 3403382"/>
              <a:gd name="connsiteY5" fmla="*/ 2540552 h 2540552"/>
              <a:gd name="connsiteX6" fmla="*/ 0 w 3403382"/>
              <a:gd name="connsiteY6" fmla="*/ 2540552 h 2540552"/>
              <a:gd name="connsiteX7" fmla="*/ 0 w 3403382"/>
              <a:gd name="connsiteY7" fmla="*/ 203244 h 2540552"/>
              <a:gd name="connsiteX8" fmla="*/ 203244 w 3403382"/>
              <a:gd name="connsiteY8" fmla="*/ 0 h 254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382" h="2540552">
                <a:moveTo>
                  <a:pt x="203244" y="0"/>
                </a:moveTo>
                <a:lnTo>
                  <a:pt x="3200138" y="0"/>
                </a:lnTo>
                <a:cubicBezTo>
                  <a:pt x="3312387" y="0"/>
                  <a:pt x="3403382" y="90995"/>
                  <a:pt x="3403382" y="203244"/>
                </a:cubicBezTo>
                <a:lnTo>
                  <a:pt x="3403382" y="2540552"/>
                </a:lnTo>
                <a:lnTo>
                  <a:pt x="3403382" y="2540552"/>
                </a:lnTo>
                <a:lnTo>
                  <a:pt x="0" y="2540552"/>
                </a:lnTo>
                <a:lnTo>
                  <a:pt x="0" y="2540552"/>
                </a:lnTo>
                <a:lnTo>
                  <a:pt x="0" y="203244"/>
                </a:lnTo>
                <a:cubicBezTo>
                  <a:pt x="0" y="90995"/>
                  <a:pt x="90995" y="0"/>
                  <a:pt x="203244" y="0"/>
                </a:cubicBezTo>
                <a:close/>
              </a:path>
            </a:pathLst>
          </a:custGeom>
          <a:solidFill>
            <a:srgbClr val="AA368B">
              <a:alpha val="25000"/>
            </a:srgbClr>
          </a:solidFill>
          <a:ln>
            <a:solidFill>
              <a:srgbClr val="AA368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848" tIns="120488" rIns="79848" bIns="2032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5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Pale skin or dizziness</a:t>
            </a: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May indicate </a:t>
            </a:r>
            <a:r>
              <a:rPr lang="en-US" sz="1500" kern="1200" dirty="0" err="1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anaemia</a:t>
            </a: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(Iron deficiency)</a:t>
            </a: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5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Muscle cramps</a:t>
            </a: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May indicate calcium or magnesium deficiency</a:t>
            </a: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sz="15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Fatigue or poor </a:t>
            </a:r>
            <a:r>
              <a:rPr lang="en-US" sz="1500" b="1" kern="1200" dirty="0" err="1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foetal</a:t>
            </a:r>
            <a:r>
              <a:rPr lang="en-US" sz="15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growth</a:t>
            </a: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Could suggest inadequate protein or micronutrient intake</a:t>
            </a:r>
          </a:p>
        </p:txBody>
      </p:sp>
      <p:sp>
        <p:nvSpPr>
          <p:cNvPr id="20" name="Freeform: Shape 19"/>
          <p:cNvSpPr/>
          <p:nvPr/>
        </p:nvSpPr>
        <p:spPr>
          <a:xfrm>
            <a:off x="4271645" y="5176520"/>
            <a:ext cx="3403600" cy="1092200"/>
          </a:xfrm>
          <a:custGeom>
            <a:avLst/>
            <a:gdLst>
              <a:gd name="connsiteX0" fmla="*/ 0 w 3403382"/>
              <a:gd name="connsiteY0" fmla="*/ 0 h 1092437"/>
              <a:gd name="connsiteX1" fmla="*/ 3403382 w 3403382"/>
              <a:gd name="connsiteY1" fmla="*/ 0 h 1092437"/>
              <a:gd name="connsiteX2" fmla="*/ 3403382 w 3403382"/>
              <a:gd name="connsiteY2" fmla="*/ 1092437 h 1092437"/>
              <a:gd name="connsiteX3" fmla="*/ 0 w 3403382"/>
              <a:gd name="connsiteY3" fmla="*/ 1092437 h 1092437"/>
              <a:gd name="connsiteX4" fmla="*/ 0 w 3403382"/>
              <a:gd name="connsiteY4" fmla="*/ 0 h 109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3382" h="1092437">
                <a:moveTo>
                  <a:pt x="0" y="0"/>
                </a:moveTo>
                <a:lnTo>
                  <a:pt x="3403382" y="0"/>
                </a:lnTo>
                <a:lnTo>
                  <a:pt x="3403382" y="1092437"/>
                </a:lnTo>
                <a:lnTo>
                  <a:pt x="0" y="109243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AA368B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0" rIns="1040925" bIns="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b="1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64655" y="5349875"/>
            <a:ext cx="1191260" cy="1191260"/>
          </a:xfrm>
          <a:prstGeom prst="ellipse">
            <a:avLst/>
          </a:prstGeom>
          <a:ln>
            <a:solidFill>
              <a:srgbClr val="AA368B"/>
            </a:solidFill>
          </a:ln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Freeform: Shape 21"/>
          <p:cNvSpPr/>
          <p:nvPr/>
        </p:nvSpPr>
        <p:spPr>
          <a:xfrm>
            <a:off x="8068945" y="2635885"/>
            <a:ext cx="3403600" cy="2540635"/>
          </a:xfrm>
          <a:custGeom>
            <a:avLst/>
            <a:gdLst>
              <a:gd name="connsiteX0" fmla="*/ 203244 w 3403382"/>
              <a:gd name="connsiteY0" fmla="*/ 0 h 2540552"/>
              <a:gd name="connsiteX1" fmla="*/ 3200138 w 3403382"/>
              <a:gd name="connsiteY1" fmla="*/ 0 h 2540552"/>
              <a:gd name="connsiteX2" fmla="*/ 3403382 w 3403382"/>
              <a:gd name="connsiteY2" fmla="*/ 203244 h 2540552"/>
              <a:gd name="connsiteX3" fmla="*/ 3403382 w 3403382"/>
              <a:gd name="connsiteY3" fmla="*/ 2540552 h 2540552"/>
              <a:gd name="connsiteX4" fmla="*/ 3403382 w 3403382"/>
              <a:gd name="connsiteY4" fmla="*/ 2540552 h 2540552"/>
              <a:gd name="connsiteX5" fmla="*/ 0 w 3403382"/>
              <a:gd name="connsiteY5" fmla="*/ 2540552 h 2540552"/>
              <a:gd name="connsiteX6" fmla="*/ 0 w 3403382"/>
              <a:gd name="connsiteY6" fmla="*/ 2540552 h 2540552"/>
              <a:gd name="connsiteX7" fmla="*/ 0 w 3403382"/>
              <a:gd name="connsiteY7" fmla="*/ 203244 h 2540552"/>
              <a:gd name="connsiteX8" fmla="*/ 203244 w 3403382"/>
              <a:gd name="connsiteY8" fmla="*/ 0 h 254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03382" h="2540552">
                <a:moveTo>
                  <a:pt x="203244" y="0"/>
                </a:moveTo>
                <a:lnTo>
                  <a:pt x="3200138" y="0"/>
                </a:lnTo>
                <a:cubicBezTo>
                  <a:pt x="3312387" y="0"/>
                  <a:pt x="3403382" y="90995"/>
                  <a:pt x="3403382" y="203244"/>
                </a:cubicBezTo>
                <a:lnTo>
                  <a:pt x="3403382" y="2540552"/>
                </a:lnTo>
                <a:lnTo>
                  <a:pt x="3403382" y="2540552"/>
                </a:lnTo>
                <a:lnTo>
                  <a:pt x="0" y="2540552"/>
                </a:lnTo>
                <a:lnTo>
                  <a:pt x="0" y="2540552"/>
                </a:lnTo>
                <a:lnTo>
                  <a:pt x="0" y="203244"/>
                </a:lnTo>
                <a:cubicBezTo>
                  <a:pt x="0" y="90995"/>
                  <a:pt x="90995" y="0"/>
                  <a:pt x="203244" y="0"/>
                </a:cubicBezTo>
                <a:close/>
              </a:path>
            </a:pathLst>
          </a:custGeom>
          <a:solidFill>
            <a:srgbClr val="AA368B">
              <a:alpha val="25000"/>
            </a:srgbClr>
          </a:solidFill>
          <a:ln>
            <a:solidFill>
              <a:srgbClr val="AA368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848" tIns="120488" rIns="79848" bIns="2032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b="1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Encourage extra portions: </a:t>
            </a: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1 in the first trimester, 2 in the second, and 1 additional meal in the third, with healthy snacks</a:t>
            </a: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Suggest local foods like fish, beans, leafy vegetables, and fruit</a:t>
            </a:r>
          </a:p>
          <a:p>
            <a:pPr marL="171450" lvl="1" indent="-171450" algn="l" defTabSz="7112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Counsel on MMS supplements, their importance, and managing side effects (nausea, constipation)</a:t>
            </a:r>
          </a:p>
        </p:txBody>
      </p:sp>
      <p:sp>
        <p:nvSpPr>
          <p:cNvPr id="23" name="Freeform: Shape 22"/>
          <p:cNvSpPr/>
          <p:nvPr/>
        </p:nvSpPr>
        <p:spPr>
          <a:xfrm>
            <a:off x="8054975" y="5176520"/>
            <a:ext cx="3403600" cy="1092200"/>
          </a:xfrm>
          <a:custGeom>
            <a:avLst/>
            <a:gdLst>
              <a:gd name="connsiteX0" fmla="*/ 0 w 3403382"/>
              <a:gd name="connsiteY0" fmla="*/ 0 h 1092437"/>
              <a:gd name="connsiteX1" fmla="*/ 3403382 w 3403382"/>
              <a:gd name="connsiteY1" fmla="*/ 0 h 1092437"/>
              <a:gd name="connsiteX2" fmla="*/ 3403382 w 3403382"/>
              <a:gd name="connsiteY2" fmla="*/ 1092437 h 1092437"/>
              <a:gd name="connsiteX3" fmla="*/ 0 w 3403382"/>
              <a:gd name="connsiteY3" fmla="*/ 1092437 h 1092437"/>
              <a:gd name="connsiteX4" fmla="*/ 0 w 3403382"/>
              <a:gd name="connsiteY4" fmla="*/ 0 h 109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3382" h="1092437">
                <a:moveTo>
                  <a:pt x="0" y="0"/>
                </a:moveTo>
                <a:lnTo>
                  <a:pt x="3403382" y="0"/>
                </a:lnTo>
                <a:lnTo>
                  <a:pt x="3403382" y="1092437"/>
                </a:lnTo>
                <a:lnTo>
                  <a:pt x="0" y="1092437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AA368B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870" tIns="0" rIns="1040925" bIns="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700" b="1" kern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561955" y="5349875"/>
            <a:ext cx="1191260" cy="1191260"/>
          </a:xfrm>
          <a:prstGeom prst="ellipse">
            <a:avLst/>
          </a:prstGeom>
          <a:ln>
            <a:solidFill>
              <a:srgbClr val="AA368B"/>
            </a:solidFill>
          </a:ln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460" y="1682115"/>
            <a:ext cx="8488680" cy="98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3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Follow the steps below to assess whether a pregnant </a:t>
            </a:r>
          </a:p>
          <a:p>
            <a:pPr algn="l"/>
            <a:r>
              <a:rPr lang="en-US" sz="23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woman is meeting her nutritional needs:</a:t>
            </a:r>
          </a:p>
          <a:p>
            <a:pPr algn="ctr"/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H="1">
            <a:off x="5199380" y="638175"/>
            <a:ext cx="7022465" cy="823595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85" h="1297">
                <a:moveTo>
                  <a:pt x="0" y="0"/>
                </a:moveTo>
                <a:lnTo>
                  <a:pt x="11848" y="25"/>
                </a:lnTo>
                <a:cubicBezTo>
                  <a:pt x="12255" y="25"/>
                  <a:pt x="12585" y="310"/>
                  <a:pt x="12585" y="661"/>
                </a:cubicBezTo>
                <a:cubicBezTo>
                  <a:pt x="12585" y="1011"/>
                  <a:pt x="12255" y="1296"/>
                  <a:pt x="11848" y="1296"/>
                </a:cubicBezTo>
                <a:lnTo>
                  <a:pt x="44" y="1297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/>
        </p:nvSpPr>
        <p:spPr>
          <a:xfrm>
            <a:off x="5328920" y="695960"/>
            <a:ext cx="6800215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Steps to Assess Nutritional Needs</a:t>
            </a:r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5945" y="5373370"/>
            <a:ext cx="215138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solidFill>
                  <a:srgbClr val="AA368B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Ask Key          Questions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434840" y="5273675"/>
            <a:ext cx="2023745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AA368B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Check for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AA368B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Signs and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AA368B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Symptoms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178165" y="5530850"/>
            <a:ext cx="1500505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solidFill>
                  <a:srgbClr val="AA368B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Counsel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154045" y="5273675"/>
            <a:ext cx="61468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solidFill>
                  <a:schemeClr val="bg1">
                    <a:lumMod val="65000"/>
                  </a:schemeClr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?</a:t>
            </a:r>
          </a:p>
        </p:txBody>
      </p:sp>
      <p:pic>
        <p:nvPicPr>
          <p:cNvPr id="25" name="Picture 24" descr="deficiency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260" y="5434330"/>
            <a:ext cx="652145" cy="960120"/>
          </a:xfrm>
          <a:prstGeom prst="rect">
            <a:avLst/>
          </a:prstGeom>
        </p:spPr>
      </p:pic>
      <p:pic>
        <p:nvPicPr>
          <p:cNvPr id="26" name="Picture 25" descr="COUNSELLING WITH WOMAN ON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750" y="5473700"/>
            <a:ext cx="960120" cy="844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150" y="2369820"/>
            <a:ext cx="5806440" cy="34544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3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Many women in Nigeria and developing countries consume poor, non-diverse diets, leading to unmet nutritional needs (NFCMS 2021)</a:t>
            </a:r>
          </a:p>
          <a:p>
            <a:pPr algn="l">
              <a:lnSpc>
                <a:spcPct val="100000"/>
              </a:lnSpc>
            </a:pPr>
            <a:r>
              <a:rPr lang="en-US" sz="23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Increased nutrient needs and inadequate diets during pregnancy increase the risk of micronutrient deficiencies and related health issues</a:t>
            </a:r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2" name="Picture 11" descr="deficiency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515" y="1993265"/>
            <a:ext cx="1950085" cy="2872105"/>
          </a:xfrm>
          <a:prstGeom prst="rect">
            <a:avLst/>
          </a:prstGeom>
        </p:spPr>
      </p:pic>
      <p:pic>
        <p:nvPicPr>
          <p:cNvPr id="13" name="Picture 12" descr="deficiency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3107055"/>
            <a:ext cx="2099945" cy="288988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flipH="1">
            <a:off x="6484620" y="635635"/>
            <a:ext cx="5706745" cy="999490"/>
          </a:xfrm>
          <a:custGeom>
            <a:avLst/>
            <a:gdLst>
              <a:gd name="connsiteX0" fmla="*/ 0 w 7635"/>
              <a:gd name="connsiteY0" fmla="*/ 0 h 1300"/>
              <a:gd name="connsiteX1" fmla="*/ 6911 w 7635"/>
              <a:gd name="connsiteY1" fmla="*/ 29 h 1300"/>
              <a:gd name="connsiteX2" fmla="*/ 7635 w 7635"/>
              <a:gd name="connsiteY2" fmla="*/ 665 h 1300"/>
              <a:gd name="connsiteX3" fmla="*/ 6911 w 7635"/>
              <a:gd name="connsiteY3" fmla="*/ 1300 h 1300"/>
              <a:gd name="connsiteX4" fmla="*/ 10 w 7635"/>
              <a:gd name="connsiteY4" fmla="*/ 1279 h 1300"/>
              <a:gd name="connsiteX5" fmla="*/ 0 w 7635"/>
              <a:gd name="connsiteY5" fmla="*/ 0 h 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5" h="1300">
                <a:moveTo>
                  <a:pt x="0" y="0"/>
                </a:moveTo>
                <a:lnTo>
                  <a:pt x="6911" y="29"/>
                </a:lnTo>
                <a:cubicBezTo>
                  <a:pt x="7311" y="29"/>
                  <a:pt x="7635" y="314"/>
                  <a:pt x="7635" y="665"/>
                </a:cubicBezTo>
                <a:cubicBezTo>
                  <a:pt x="7635" y="1015"/>
                  <a:pt x="7311" y="1300"/>
                  <a:pt x="6911" y="1300"/>
                </a:cubicBezTo>
                <a:lnTo>
                  <a:pt x="10" y="1279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6485255" y="431165"/>
            <a:ext cx="5389880" cy="1503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Micronutrients Deficiency </a:t>
            </a:r>
          </a:p>
          <a:p>
            <a:pPr algn="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in Pregnancy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4675" y="2829557"/>
            <a:ext cx="5217160" cy="3657600"/>
          </a:xfrm>
        </p:spPr>
        <p:txBody>
          <a:bodyPr>
            <a:noAutofit/>
          </a:bodyPr>
          <a:lstStyle/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28% of women of reproductive age (15-49) achieved minimum dietary diversity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34% of pregnant women received nutrition counselling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28.8% of pregnant women met minimum dietary diversity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Over 30% of women lacked adequate protein intake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25170" y="1934845"/>
            <a:ext cx="7280275" cy="120396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3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According to the 2021 National Food Consumption and Micronutrient Survey (NFCMS)</a:t>
            </a:r>
            <a:endParaRPr lang="en-US" sz="2300" b="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3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672455" y="2829560"/>
            <a:ext cx="6100445" cy="32759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More than 50% of women had insufficient calcium, vitamins C, B1, B2, folate, and B12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14.2% of reproductive-age women were underweight (BMI &lt;18.5), 15% overweight, and 8.1% obese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32% of pregnant women had </a:t>
            </a:r>
            <a:r>
              <a:rPr lang="en-US" sz="2200" dirty="0" err="1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anaemia</a:t>
            </a:r>
            <a:endParaRPr lang="en-US" sz="2200" dirty="0"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20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28% were iron deficient, 22% lacked Vitamin A, 85% were folate deficient, and 12% lacked Vitamin B12</a:t>
            </a:r>
          </a:p>
          <a:p>
            <a:endParaRPr lang="en-US" sz="2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11" name="Text Box 10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6" name="Freeform 15"/>
          <p:cNvSpPr/>
          <p:nvPr/>
        </p:nvSpPr>
        <p:spPr>
          <a:xfrm flipH="1">
            <a:off x="6485890" y="635635"/>
            <a:ext cx="5705475" cy="999490"/>
          </a:xfrm>
          <a:custGeom>
            <a:avLst/>
            <a:gdLst>
              <a:gd name="connsiteX0" fmla="*/ 0 w 7635"/>
              <a:gd name="connsiteY0" fmla="*/ 0 h 1300"/>
              <a:gd name="connsiteX1" fmla="*/ 6911 w 7635"/>
              <a:gd name="connsiteY1" fmla="*/ 29 h 1300"/>
              <a:gd name="connsiteX2" fmla="*/ 7635 w 7635"/>
              <a:gd name="connsiteY2" fmla="*/ 665 h 1300"/>
              <a:gd name="connsiteX3" fmla="*/ 6911 w 7635"/>
              <a:gd name="connsiteY3" fmla="*/ 1300 h 1300"/>
              <a:gd name="connsiteX4" fmla="*/ 10 w 7635"/>
              <a:gd name="connsiteY4" fmla="*/ 1279 h 1300"/>
              <a:gd name="connsiteX5" fmla="*/ 0 w 7635"/>
              <a:gd name="connsiteY5" fmla="*/ 0 h 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5" h="1300">
                <a:moveTo>
                  <a:pt x="0" y="0"/>
                </a:moveTo>
                <a:lnTo>
                  <a:pt x="6911" y="29"/>
                </a:lnTo>
                <a:cubicBezTo>
                  <a:pt x="7311" y="29"/>
                  <a:pt x="7635" y="314"/>
                  <a:pt x="7635" y="665"/>
                </a:cubicBezTo>
                <a:cubicBezTo>
                  <a:pt x="7635" y="1015"/>
                  <a:pt x="7311" y="1300"/>
                  <a:pt x="6911" y="1300"/>
                </a:cubicBezTo>
                <a:lnTo>
                  <a:pt x="10" y="1279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/>
        </p:nvSpPr>
        <p:spPr>
          <a:xfrm>
            <a:off x="6485255" y="431165"/>
            <a:ext cx="5389880" cy="1503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Micronutrients Deficiency </a:t>
            </a:r>
          </a:p>
          <a:p>
            <a:pPr algn="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in Pregnancy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668645" y="2830830"/>
            <a:ext cx="3810" cy="3299460"/>
          </a:xfrm>
          <a:prstGeom prst="line">
            <a:avLst/>
          </a:prstGeom>
          <a:ln w="6350">
            <a:solidFill>
              <a:srgbClr val="AA368B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90295" y="2018665"/>
          <a:ext cx="9836785" cy="423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H="1">
            <a:off x="7343140" y="635635"/>
            <a:ext cx="4848225" cy="999490"/>
          </a:xfrm>
          <a:custGeom>
            <a:avLst/>
            <a:gdLst>
              <a:gd name="connsiteX0" fmla="*/ 0 w 7635"/>
              <a:gd name="connsiteY0" fmla="*/ 0 h 1300"/>
              <a:gd name="connsiteX1" fmla="*/ 6911 w 7635"/>
              <a:gd name="connsiteY1" fmla="*/ 29 h 1300"/>
              <a:gd name="connsiteX2" fmla="*/ 7635 w 7635"/>
              <a:gd name="connsiteY2" fmla="*/ 665 h 1300"/>
              <a:gd name="connsiteX3" fmla="*/ 6911 w 7635"/>
              <a:gd name="connsiteY3" fmla="*/ 1300 h 1300"/>
              <a:gd name="connsiteX4" fmla="*/ 10 w 7635"/>
              <a:gd name="connsiteY4" fmla="*/ 1279 h 1300"/>
              <a:gd name="connsiteX5" fmla="*/ 0 w 7635"/>
              <a:gd name="connsiteY5" fmla="*/ 0 h 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5" h="1300">
                <a:moveTo>
                  <a:pt x="0" y="0"/>
                </a:moveTo>
                <a:lnTo>
                  <a:pt x="6911" y="29"/>
                </a:lnTo>
                <a:cubicBezTo>
                  <a:pt x="7311" y="29"/>
                  <a:pt x="7635" y="314"/>
                  <a:pt x="7635" y="665"/>
                </a:cubicBezTo>
                <a:cubicBezTo>
                  <a:pt x="7635" y="1015"/>
                  <a:pt x="7311" y="1300"/>
                  <a:pt x="6911" y="1300"/>
                </a:cubicBezTo>
                <a:lnTo>
                  <a:pt x="10" y="1279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/>
        </p:nvSpPr>
        <p:spPr>
          <a:xfrm>
            <a:off x="7436485" y="480060"/>
            <a:ext cx="4438015" cy="1315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Counselling Skills for </a:t>
            </a:r>
          </a:p>
          <a:p>
            <a:pPr algn="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Early Intervention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746625" y="3453765"/>
            <a:ext cx="328231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Analyze</a:t>
            </a:r>
            <a:r>
              <a:rPr lang="en-US" sz="20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 Based on the information from the </a:t>
            </a:r>
          </a:p>
          <a:p>
            <a:r>
              <a:rPr lang="en-US" sz="16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pregnant woman</a:t>
            </a:r>
            <a:endParaRPr sz="1600">
              <a:solidFill>
                <a:schemeClr val="dk1"/>
              </a:solidFill>
              <a:latin typeface="Alright Sans" panose="00000400000000000000" charset="0"/>
              <a:cs typeface="Alright Sans" panose="00000400000000000000" charset="0"/>
            </a:endParaRPr>
          </a:p>
          <a:p>
            <a:endParaRPr lang="en-US" sz="1600">
              <a:latin typeface="Alright Sans" panose="00000400000000000000" charset="0"/>
              <a:cs typeface="Alright Sans" panose="00000400000000000000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195070" y="3495675"/>
            <a:ext cx="3048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Ask</a:t>
            </a:r>
            <a:r>
              <a:rPr lang="en-US" sz="20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Simple, open-ended questions like “How are you feeling?” or “Do you have </a:t>
            </a:r>
          </a:p>
          <a:p>
            <a:r>
              <a:rPr lang="en-US" sz="16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any other complaints?”</a:t>
            </a:r>
            <a:endParaRPr sz="1600">
              <a:solidFill>
                <a:schemeClr val="dk1"/>
              </a:solidFill>
              <a:latin typeface="Alright Sans" panose="00000400000000000000" charset="0"/>
              <a:cs typeface="Alright Sans" panose="00000400000000000000" charset="0"/>
            </a:endParaRPr>
          </a:p>
          <a:p>
            <a:endParaRPr lang="en-US" sz="1600">
              <a:latin typeface="Alright Sans" panose="00000400000000000000" charset="0"/>
              <a:cs typeface="Alright Sans" panose="000004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118475" y="3331210"/>
            <a:ext cx="27920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Act</a:t>
            </a:r>
            <a:r>
              <a:rPr lang="en-US" sz="20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 If deficiencies are suspected, ensure women are taking their supplements. Offer tips to reduce side effects (e.g., nausea from MMS)</a:t>
            </a:r>
            <a:endParaRPr lang="en-US" sz="1600">
              <a:latin typeface="Alright Sans" panose="00000400000000000000" charset="0"/>
              <a:cs typeface="Alright Sans" panose="00000400000000000000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H="1">
            <a:off x="8966835" y="644525"/>
            <a:ext cx="3236595" cy="825500"/>
          </a:xfrm>
          <a:custGeom>
            <a:avLst/>
            <a:gdLst>
              <a:gd name="connsiteX0" fmla="*/ 24 w 5097"/>
              <a:gd name="connsiteY0" fmla="*/ 0 h 1300"/>
              <a:gd name="connsiteX1" fmla="*/ 4511 w 5097"/>
              <a:gd name="connsiteY1" fmla="*/ 15 h 1300"/>
              <a:gd name="connsiteX2" fmla="*/ 5097 w 5097"/>
              <a:gd name="connsiteY2" fmla="*/ 651 h 1300"/>
              <a:gd name="connsiteX3" fmla="*/ 4511 w 5097"/>
              <a:gd name="connsiteY3" fmla="*/ 1286 h 1300"/>
              <a:gd name="connsiteX4" fmla="*/ 0 w 5097"/>
              <a:gd name="connsiteY4" fmla="*/ 1300 h 1300"/>
              <a:gd name="connsiteX5" fmla="*/ 24 w 5097"/>
              <a:gd name="connsiteY5" fmla="*/ 0 h 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7" h="1300">
                <a:moveTo>
                  <a:pt x="24" y="0"/>
                </a:moveTo>
                <a:lnTo>
                  <a:pt x="4511" y="15"/>
                </a:lnTo>
                <a:cubicBezTo>
                  <a:pt x="4835" y="15"/>
                  <a:pt x="5097" y="300"/>
                  <a:pt x="5097" y="651"/>
                </a:cubicBezTo>
                <a:cubicBezTo>
                  <a:pt x="5097" y="1001"/>
                  <a:pt x="4835" y="1286"/>
                  <a:pt x="4511" y="1286"/>
                </a:cubicBezTo>
                <a:lnTo>
                  <a:pt x="0" y="1300"/>
                </a:lnTo>
                <a:lnTo>
                  <a:pt x="24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13" name="Text Box 12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>
            <a:spLocks noGrp="1"/>
          </p:cNvSpPr>
          <p:nvPr/>
        </p:nvSpPr>
        <p:spPr>
          <a:xfrm>
            <a:off x="9348470" y="681990"/>
            <a:ext cx="2780665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Case Study 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3172460" y="1854835"/>
            <a:ext cx="7298055" cy="1469390"/>
          </a:xfrm>
          <a:prstGeom prst="rect">
            <a:avLst/>
          </a:prstGeom>
          <a:solidFill>
            <a:srgbClr val="AA368B">
              <a:alpha val="3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s 24"/>
          <p:cNvSpPr/>
          <p:nvPr/>
        </p:nvSpPr>
        <p:spPr>
          <a:xfrm>
            <a:off x="3172460" y="4099243"/>
            <a:ext cx="7298055" cy="2134235"/>
          </a:xfrm>
          <a:prstGeom prst="rect">
            <a:avLst/>
          </a:prstGeom>
          <a:solidFill>
            <a:srgbClr val="AA368B">
              <a:alpha val="3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70330" y="1419225"/>
            <a:ext cx="2418080" cy="24180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A368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475740" y="3957320"/>
            <a:ext cx="2418080" cy="24180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A368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4170680" y="2032635"/>
            <a:ext cx="5524500" cy="103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Scenario</a:t>
            </a:r>
            <a:endParaRPr lang="en-US" b="1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342900" lvl="0" indent="-34290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 A pregnant woman in her second trimester complains of dizziness and pale skin</a:t>
            </a:r>
            <a:endParaRPr lang="en-US">
              <a:latin typeface="Alright Sans" panose="00000400000000000000" charset="0"/>
              <a:cs typeface="Alright Sans" panose="00000400000000000000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170680" y="4265295"/>
            <a:ext cx="6299835" cy="205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en-US" b="1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Health Worker Action</a:t>
            </a:r>
            <a:endParaRPr lang="en-US" b="1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342900" lvl="0" indent="-342900" algn="l" defTabSz="977900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Ask if she’s taking MMS supplements and eating </a:t>
            </a:r>
          </a:p>
          <a:p>
            <a:pPr lvl="0" indent="0" algn="l" defTabSz="977900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  <a:buFont typeface="Arial" panose="020B0604020202020204" pitchFamily="34" charset="0"/>
              <a:buNone/>
            </a:pP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      Iron-rich foods</a:t>
            </a:r>
            <a:endParaRPr lang="en-US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342900" lvl="0" indent="-342900" algn="l" defTabSz="977900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Advise her to eat more green vegetables and meat</a:t>
            </a:r>
            <a:endParaRPr lang="en-US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342900" lvl="0" indent="-342900" algn="l" defTabSz="977900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Encourage her to continue taking supplements with </a:t>
            </a:r>
          </a:p>
          <a:p>
            <a:pPr lvl="0" indent="0" algn="l" defTabSz="977900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  <a:buFont typeface="Arial" panose="020B0604020202020204" pitchFamily="34" charset="0"/>
              <a:buNone/>
            </a:pP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      Vitamin C-rich foods for better absorption</a:t>
            </a:r>
            <a:endParaRPr lang="en-US" kern="1200" dirty="0">
              <a:latin typeface="Alright Sans" panose="00000400000000000000" charset="0"/>
              <a:cs typeface="Alright Sans" panose="00000400000000000000" charset="0"/>
            </a:endParaRPr>
          </a:p>
          <a:p>
            <a:pPr algn="l">
              <a:lnSpc>
                <a:spcPct val="100000"/>
              </a:lnSpc>
            </a:pPr>
            <a:endParaRPr lang="en-US">
              <a:latin typeface="Alright Sans" panose="00000400000000000000" charset="0"/>
              <a:cs typeface="Alright Sans" panose="00000400000000000000" charset="0"/>
            </a:endParaRPr>
          </a:p>
        </p:txBody>
      </p:sp>
      <p:pic>
        <p:nvPicPr>
          <p:cNvPr id="20" name="Picture 19" descr="balanced die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85" y="4277360"/>
            <a:ext cx="1581785" cy="1710055"/>
          </a:xfrm>
          <a:prstGeom prst="rect">
            <a:avLst/>
          </a:prstGeom>
        </p:spPr>
      </p:pic>
      <p:pic>
        <p:nvPicPr>
          <p:cNvPr id="23" name="Picture 22" descr="module 1 cover 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90" y="4465320"/>
            <a:ext cx="769620" cy="794385"/>
          </a:xfrm>
          <a:prstGeom prst="rect">
            <a:avLst/>
          </a:prstGeom>
        </p:spPr>
      </p:pic>
      <p:pic>
        <p:nvPicPr>
          <p:cNvPr id="28" name="Picture 27" descr="malnutri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380" y="1898650"/>
            <a:ext cx="1859915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s 31"/>
          <p:cNvSpPr/>
          <p:nvPr/>
        </p:nvSpPr>
        <p:spPr>
          <a:xfrm>
            <a:off x="2219325" y="5095240"/>
            <a:ext cx="7578725" cy="1064260"/>
          </a:xfrm>
          <a:prstGeom prst="rect">
            <a:avLst/>
          </a:prstGeom>
          <a:solidFill>
            <a:srgbClr val="AA368B">
              <a:alpha val="3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s 29"/>
          <p:cNvSpPr/>
          <p:nvPr/>
        </p:nvSpPr>
        <p:spPr>
          <a:xfrm>
            <a:off x="1957705" y="3365500"/>
            <a:ext cx="7839710" cy="1349375"/>
          </a:xfrm>
          <a:prstGeom prst="rect">
            <a:avLst/>
          </a:prstGeom>
          <a:solidFill>
            <a:srgbClr val="AA368B">
              <a:alpha val="3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026160" y="3283585"/>
            <a:ext cx="1512570" cy="15125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A368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026160" y="4871085"/>
            <a:ext cx="1512570" cy="15125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A368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15" name="Text Box 14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7" name="Freeform 16"/>
          <p:cNvSpPr/>
          <p:nvPr/>
        </p:nvSpPr>
        <p:spPr>
          <a:xfrm flipH="1">
            <a:off x="8243570" y="644525"/>
            <a:ext cx="3959860" cy="825500"/>
          </a:xfrm>
          <a:custGeom>
            <a:avLst/>
            <a:gdLst>
              <a:gd name="connsiteX0" fmla="*/ 24 w 5097"/>
              <a:gd name="connsiteY0" fmla="*/ 0 h 1300"/>
              <a:gd name="connsiteX1" fmla="*/ 4511 w 5097"/>
              <a:gd name="connsiteY1" fmla="*/ 15 h 1300"/>
              <a:gd name="connsiteX2" fmla="*/ 5097 w 5097"/>
              <a:gd name="connsiteY2" fmla="*/ 651 h 1300"/>
              <a:gd name="connsiteX3" fmla="*/ 4511 w 5097"/>
              <a:gd name="connsiteY3" fmla="*/ 1286 h 1300"/>
              <a:gd name="connsiteX4" fmla="*/ 0 w 5097"/>
              <a:gd name="connsiteY4" fmla="*/ 1300 h 1300"/>
              <a:gd name="connsiteX5" fmla="*/ 24 w 5097"/>
              <a:gd name="connsiteY5" fmla="*/ 0 h 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7" h="1300">
                <a:moveTo>
                  <a:pt x="24" y="0"/>
                </a:moveTo>
                <a:lnTo>
                  <a:pt x="4511" y="15"/>
                </a:lnTo>
                <a:cubicBezTo>
                  <a:pt x="4835" y="15"/>
                  <a:pt x="5097" y="300"/>
                  <a:pt x="5097" y="651"/>
                </a:cubicBezTo>
                <a:cubicBezTo>
                  <a:pt x="5097" y="1001"/>
                  <a:pt x="4835" y="1286"/>
                  <a:pt x="4511" y="1286"/>
                </a:cubicBezTo>
                <a:lnTo>
                  <a:pt x="0" y="1300"/>
                </a:lnTo>
                <a:lnTo>
                  <a:pt x="24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/>
        </p:nvSpPr>
        <p:spPr>
          <a:xfrm>
            <a:off x="8242935" y="681990"/>
            <a:ext cx="3886200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Practical Activity 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1957705" y="1846580"/>
            <a:ext cx="7839710" cy="1209040"/>
          </a:xfrm>
          <a:prstGeom prst="rect">
            <a:avLst/>
          </a:prstGeom>
          <a:solidFill>
            <a:srgbClr val="AA368B">
              <a:alpha val="3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6160" y="1694815"/>
            <a:ext cx="1512570" cy="15125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A368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2705735" y="1988185"/>
            <a:ext cx="6407150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Flip Card Exercise</a:t>
            </a:r>
            <a:r>
              <a:rPr lang="en-US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: Health workers practice using flip cards to explain the importance of each micronutrient during pregnancy.</a:t>
            </a:r>
            <a:endParaRPr lang="en-US" kern="120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endParaRPr lang="en-US">
              <a:latin typeface="Alright Sans" panose="00000400000000000000" charset="0"/>
              <a:cs typeface="Alright Sans" panose="00000400000000000000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2705735" y="3409315"/>
            <a:ext cx="7205980" cy="1233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Role Play (refer case scenario above)</a:t>
            </a:r>
            <a:r>
              <a:rPr lang="en-US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: One participant acts as the health worker, another as a pregnant woman with a nutrient deficiency. The health worker asks questions, identifies the deficiency, and provides dietary or supplementation advice.</a:t>
            </a:r>
            <a:endParaRPr lang="en-US" kern="12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endParaRPr lang="en-US">
              <a:latin typeface="Alright Sans" panose="00000400000000000000" charset="0"/>
              <a:cs typeface="Alright Sans" panose="00000400000000000000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2705735" y="5151755"/>
            <a:ext cx="6764655" cy="949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Group Discussion</a:t>
            </a:r>
            <a:r>
              <a:rPr lang="en-US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: Participants discuss common barriers pregnant women face in meeting their nutritional needs (e.g., cultural beliefs, food access) and brainstorm solutions.</a:t>
            </a:r>
            <a:r>
              <a:rPr lang="en-US"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 </a:t>
            </a:r>
            <a:endParaRPr lang="en-US" kern="12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/>
          </a:p>
        </p:txBody>
      </p:sp>
      <p:pic>
        <p:nvPicPr>
          <p:cNvPr id="35" name="Picture 34" descr="health worker with flip card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485" y="1691640"/>
            <a:ext cx="749935" cy="1473835"/>
          </a:xfrm>
          <a:prstGeom prst="rect">
            <a:avLst/>
          </a:prstGeom>
        </p:spPr>
      </p:pic>
      <p:pic>
        <p:nvPicPr>
          <p:cNvPr id="37" name="Picture 36" descr="COUNSELLING WITH WOMAN ON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3493135"/>
            <a:ext cx="1206500" cy="1061085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 rot="1560000">
            <a:off x="1261110" y="5105400"/>
            <a:ext cx="1087755" cy="975360"/>
          </a:xfrm>
          <a:custGeom>
            <a:avLst/>
            <a:gdLst>
              <a:gd name="x2" fmla="*/ w 3 4"/>
            </a:gdLst>
            <a:ahLst/>
            <a:cxnLst>
              <a:cxn ang="3">
                <a:pos x="hc" y="t"/>
              </a:cxn>
              <a:cxn ang="cd2">
                <a:pos x="wd4" y="vc"/>
              </a:cxn>
              <a:cxn ang="cd4">
                <a:pos x="hc" y="b"/>
              </a:cxn>
              <a:cxn ang="0">
                <a:pos x="x2" y="vc"/>
              </a:cxn>
            </a:cxnLst>
            <a:rect l="l" t="t" r="r" b="b"/>
            <a:pathLst>
              <a:path w="1853" h="1661">
                <a:moveTo>
                  <a:pt x="456" y="1280"/>
                </a:moveTo>
                <a:lnTo>
                  <a:pt x="386" y="1643"/>
                </a:lnTo>
                <a:lnTo>
                  <a:pt x="312" y="1255"/>
                </a:lnTo>
                <a:cubicBezTo>
                  <a:pt x="131" y="1220"/>
                  <a:pt x="-12" y="1038"/>
                  <a:pt x="0" y="891"/>
                </a:cubicBezTo>
                <a:cubicBezTo>
                  <a:pt x="-53" y="498"/>
                  <a:pt x="698" y="-29"/>
                  <a:pt x="1190" y="0"/>
                </a:cubicBezTo>
                <a:cubicBezTo>
                  <a:pt x="1501" y="-17"/>
                  <a:pt x="1736" y="177"/>
                  <a:pt x="1725" y="393"/>
                </a:cubicBezTo>
                <a:cubicBezTo>
                  <a:pt x="1735" y="482"/>
                  <a:pt x="1667" y="639"/>
                  <a:pt x="1631" y="691"/>
                </a:cubicBezTo>
                <a:lnTo>
                  <a:pt x="1851" y="910"/>
                </a:lnTo>
                <a:lnTo>
                  <a:pt x="1563" y="787"/>
                </a:lnTo>
                <a:cubicBezTo>
                  <a:pt x="1533" y="835"/>
                  <a:pt x="1380" y="973"/>
                  <a:pt x="1360" y="983"/>
                </a:cubicBezTo>
                <a:lnTo>
                  <a:pt x="1600" y="1533"/>
                </a:lnTo>
                <a:lnTo>
                  <a:pt x="1197" y="1092"/>
                </a:lnTo>
                <a:cubicBezTo>
                  <a:pt x="1153" y="1123"/>
                  <a:pt x="960" y="1207"/>
                  <a:pt x="947" y="1207"/>
                </a:cubicBezTo>
                <a:lnTo>
                  <a:pt x="1037" y="1660"/>
                </a:lnTo>
                <a:lnTo>
                  <a:pt x="776" y="1256"/>
                </a:lnTo>
                <a:cubicBezTo>
                  <a:pt x="704" y="1274"/>
                  <a:pt x="575" y="1285"/>
                  <a:pt x="535" y="1283"/>
                </a:cubicBezTo>
                <a:lnTo>
                  <a:pt x="516" y="1283"/>
                </a:lnTo>
                <a:lnTo>
                  <a:pt x="496" y="1283"/>
                </a:lnTo>
                <a:lnTo>
                  <a:pt x="478" y="1282"/>
                </a:lnTo>
                <a:lnTo>
                  <a:pt x="459" y="1280"/>
                </a:lnTo>
                <a:lnTo>
                  <a:pt x="456" y="128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1587818" y="5417185"/>
            <a:ext cx="471805" cy="50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445895" y="5516245"/>
            <a:ext cx="734695" cy="57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587818" y="5616575"/>
            <a:ext cx="471805" cy="50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6209665" y="6242050"/>
            <a:ext cx="39357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lright Sans" panose="00000400000000000000" charset="0"/>
                <a:cs typeface="Alright Sans" panose="00000400000000000000" charset="0"/>
                <a:sym typeface="+mn-ea"/>
              </a:rPr>
              <a:t>Spend 30 minutes on this activity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55" y="2136140"/>
            <a:ext cx="11269345" cy="435165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    </a:t>
            </a:r>
            <a:r>
              <a:rPr lang="en-US" sz="2000" kern="180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Nutrition During Pregnancy</a:t>
            </a:r>
            <a:endParaRPr lang="en-US" sz="2000" dirty="0">
              <a:solidFill>
                <a:srgbClr val="AA368B"/>
              </a:solidFill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kern="1800" dirty="0">
                <a:solidFill>
                  <a:srgbClr val="F89832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2</a:t>
            </a:r>
            <a:r>
              <a:rPr lang="en-US" sz="2000" kern="1800" dirty="0">
                <a:solidFill>
                  <a:srgbClr val="F89832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:    </a:t>
            </a:r>
            <a:r>
              <a:rPr lang="en-US" sz="2000" kern="180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Interventions to Improve Micronutrient Nutrition in Pregnant Women</a:t>
            </a:r>
            <a:endParaRPr lang="en-US" sz="2000" dirty="0">
              <a:solidFill>
                <a:srgbClr val="F89832"/>
              </a:solidFill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kern="0" dirty="0">
                <a:solidFill>
                  <a:srgbClr val="73C04E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3: </a:t>
            </a:r>
            <a:r>
              <a:rPr lang="en-US" altLang="en-GB" sz="2000" b="1" kern="0" dirty="0">
                <a:solidFill>
                  <a:srgbClr val="73C04E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</a:t>
            </a:r>
            <a:r>
              <a:rPr lang="en-GB" sz="2000" kern="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Integrating MMS into ANC Service Delivery </a:t>
            </a:r>
            <a:endParaRPr lang="en-US" sz="2000" kern="0" dirty="0">
              <a:solidFill>
                <a:schemeClr val="tx1"/>
              </a:solidFill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kern="0" dirty="0">
                <a:solidFill>
                  <a:srgbClr val="B33236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4: </a:t>
            </a:r>
            <a:r>
              <a:rPr lang="en-US" altLang="en-GB" sz="2000" b="1" kern="0" dirty="0">
                <a:solidFill>
                  <a:srgbClr val="B33236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</a:t>
            </a:r>
            <a:r>
              <a:rPr lang="en-GB" sz="2000" kern="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Key Messages on </a:t>
            </a:r>
            <a:r>
              <a:rPr lang="en-GB" sz="2000" kern="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t</a:t>
            </a:r>
            <a:r>
              <a:rPr lang="en-GB" sz="2000" kern="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he Provision of MMS </a:t>
            </a:r>
            <a:r>
              <a:rPr lang="en-GB" sz="2000" kern="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</a:t>
            </a:r>
            <a:r>
              <a:rPr lang="en-GB" sz="2000" kern="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nd Counselling Techniques </a:t>
            </a:r>
            <a:endParaRPr lang="en-US" sz="2000" kern="0" dirty="0">
              <a:solidFill>
                <a:schemeClr val="tx1"/>
              </a:solidFill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kern="0" dirty="0">
                <a:solidFill>
                  <a:srgbClr val="3DB3D9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5:</a:t>
            </a:r>
            <a:r>
              <a:rPr lang="en-US" altLang="en-GB" sz="2000" b="1" kern="0" dirty="0">
                <a:solidFill>
                  <a:srgbClr val="3DB3D9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</a:t>
            </a:r>
            <a:r>
              <a:rPr lang="en-GB" sz="2000" b="1" kern="0" dirty="0">
                <a:solidFill>
                  <a:srgbClr val="3DB3D9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  <a:r>
              <a:rPr lang="en-GB" sz="2000" kern="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Steps for Provision of MMS During ANC </a:t>
            </a:r>
            <a:r>
              <a:rPr lang="en-GB" sz="2000" kern="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i</a:t>
            </a:r>
            <a:r>
              <a:rPr lang="en-GB" sz="2000" kern="0" dirty="0">
                <a:solidFill>
                  <a:schemeClr val="tx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 Health Facilities</a:t>
            </a:r>
            <a:endParaRPr lang="en-US" sz="2000" kern="0" dirty="0">
              <a:solidFill>
                <a:schemeClr val="tx1"/>
              </a:solidFill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kern="0" dirty="0">
                <a:solidFill>
                  <a:srgbClr val="26776E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6:</a:t>
            </a:r>
            <a:r>
              <a:rPr lang="en-GB" sz="2000" b="1" kern="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  <a:r>
              <a:rPr lang="en-US" altLang="en-GB" sz="2000" b="1" kern="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</a:t>
            </a:r>
            <a:r>
              <a:rPr lang="en-GB" sz="2000" kern="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Estimating Supply Needs for MMS</a:t>
            </a:r>
            <a:endParaRPr lang="en-US" sz="2000" kern="0" dirty="0"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b="1" kern="0" dirty="0">
                <a:solidFill>
                  <a:srgbClr val="F15F90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7:</a:t>
            </a:r>
            <a:r>
              <a:rPr lang="en-GB" sz="2000" b="1" kern="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  <a:r>
              <a:rPr lang="en-US" altLang="en-GB" sz="2000" b="1" kern="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  </a:t>
            </a:r>
            <a:r>
              <a:rPr lang="en-GB" sz="2000" kern="0" dirty="0"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Monitoring and Record Keeping of Multiple Micronutrient Supplements (MMS)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Alright Sans" panose="00000400000000000000" charset="0"/>
              <a:cs typeface="Alright Sans" panose="0000040000000000000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008644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H="1">
            <a:off x="7350760" y="389890"/>
            <a:ext cx="4871085" cy="823595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85" h="1297">
                <a:moveTo>
                  <a:pt x="0" y="0"/>
                </a:moveTo>
                <a:lnTo>
                  <a:pt x="11848" y="25"/>
                </a:lnTo>
                <a:cubicBezTo>
                  <a:pt x="12255" y="25"/>
                  <a:pt x="12585" y="310"/>
                  <a:pt x="12585" y="661"/>
                </a:cubicBezTo>
                <a:cubicBezTo>
                  <a:pt x="12585" y="1011"/>
                  <a:pt x="12255" y="1296"/>
                  <a:pt x="11848" y="1296"/>
                </a:cubicBezTo>
                <a:lnTo>
                  <a:pt x="44" y="1297"/>
                </a:lnTo>
                <a:lnTo>
                  <a:pt x="0" y="0"/>
                </a:lnTo>
                <a:close/>
              </a:path>
            </a:pathLst>
          </a:custGeom>
          <a:solidFill>
            <a:srgbClr val="068A5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715" y="274955"/>
            <a:ext cx="4693285" cy="986155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Overview of Training</a:t>
            </a:r>
            <a:r>
              <a:rPr lang="en-US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5080" y="-20320"/>
            <a:ext cx="5133340" cy="6877685"/>
          </a:xfrm>
          <a:prstGeom prst="rect">
            <a:avLst/>
          </a:pr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975" y="535305"/>
            <a:ext cx="4530090" cy="2547620"/>
          </a:xfrm>
        </p:spPr>
        <p:txBody>
          <a:bodyPr>
            <a:normAutofit fontScale="90000"/>
          </a:bodyPr>
          <a:lstStyle/>
          <a:p>
            <a:pPr algn="l"/>
            <a:r>
              <a:rPr lang="en-US" sz="5555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</a:t>
            </a:r>
            <a:r>
              <a:rPr lang="en-US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  <a:br>
              <a:rPr lang="en-US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</a:br>
            <a:r>
              <a:rPr lang="en-US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Nutrition During </a:t>
            </a:r>
            <a:br>
              <a:rPr lang="en-US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</a:br>
            <a:r>
              <a:rPr lang="en-US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Pregnancy</a:t>
            </a:r>
            <a:r>
              <a:rPr lang="en-US" b="1" kern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D43CA-9D6B-46A1-AEAE-EB14DB963B19}" type="slidenum">
              <a:rPr lang="en-US" smtClean="0"/>
              <a:t>3</a:t>
            </a:fld>
            <a:endParaRPr lang="en-US"/>
          </a:p>
        </p:txBody>
      </p:sp>
      <p:sp>
        <p:nvSpPr>
          <p:cNvPr id="6" name="Title 3"/>
          <p:cNvSpPr>
            <a:spLocks noGrp="1"/>
          </p:cNvSpPr>
          <p:nvPr/>
        </p:nvSpPr>
        <p:spPr>
          <a:xfrm>
            <a:off x="434975" y="5231130"/>
            <a:ext cx="4081145" cy="916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DURATION:  </a:t>
            </a:r>
            <a:r>
              <a:rPr lang="en-US" kern="1800" dirty="0">
                <a:solidFill>
                  <a:schemeClr val="bg1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90 Minutes</a:t>
            </a:r>
            <a:r>
              <a:rPr lang="en-US" kern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 descr="module 1 cover 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190" y="1383030"/>
            <a:ext cx="4980305" cy="5338445"/>
          </a:xfrm>
          <a:prstGeom prst="rect">
            <a:avLst/>
          </a:prstGeom>
        </p:spPr>
      </p:pic>
      <p:pic>
        <p:nvPicPr>
          <p:cNvPr id="7" name="Picture 6" descr="module 1 cover 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85" y="374015"/>
            <a:ext cx="1997075" cy="20593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12570" y="2163445"/>
            <a:ext cx="9450705" cy="442087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200" b="1" dirty="0">
                <a:latin typeface="Alright Sans" panose="00000400000000000000" charset="0"/>
                <a:ea typeface="Noto Sans" panose="020B0502040504020204" pitchFamily="34" charset="0"/>
                <a:cs typeface="Alright Sans" panose="00000400000000000000" charset="0"/>
              </a:rPr>
              <a:t>At the end of this module, you should be able to:</a:t>
            </a:r>
          </a:p>
          <a:p>
            <a:pPr marL="0" indent="0" algn="l">
              <a:lnSpc>
                <a:spcPct val="100000"/>
              </a:lnSpc>
              <a:buNone/>
            </a:pPr>
            <a:endParaRPr lang="en-US" sz="2200" b="1" dirty="0">
              <a:latin typeface="Alright Sans" panose="00000400000000000000" charset="0"/>
              <a:ea typeface="Noto Sans" panose="020B0502040504020204" pitchFamily="34" charset="0"/>
              <a:cs typeface="Alright Sans" panose="00000400000000000000" charset="0"/>
            </a:endParaRPr>
          </a:p>
          <a:p>
            <a:pPr algn="l">
              <a:lnSpc>
                <a:spcPct val="100000"/>
              </a:lnSpc>
            </a:pPr>
            <a:r>
              <a:rPr lang="en-US" sz="2200" dirty="0">
                <a:latin typeface="Alright Sans" panose="00000400000000000000" charset="0"/>
                <a:ea typeface="Noto Sans" panose="020B0502040504020204" pitchFamily="34" charset="0"/>
                <a:cs typeface="Alright Sans" panose="00000400000000000000" charset="0"/>
              </a:rPr>
              <a:t>Describe the trimesters of pregnancy </a:t>
            </a:r>
          </a:p>
          <a:p>
            <a:pPr algn="l">
              <a:lnSpc>
                <a:spcPct val="100000"/>
              </a:lnSpc>
            </a:pPr>
            <a:r>
              <a:rPr lang="en-US" sz="2200" dirty="0">
                <a:latin typeface="Alright Sans" panose="00000400000000000000" charset="0"/>
                <a:ea typeface="Noto Sans" panose="020B0502040504020204" pitchFamily="34" charset="0"/>
                <a:cs typeface="Alright Sans" panose="00000400000000000000" charset="0"/>
              </a:rPr>
              <a:t>Explain the role of key macronutrients and micronutrients in pregnancy, focusing on how they support maternal and </a:t>
            </a:r>
            <a:r>
              <a:rPr lang="en-US" sz="2200" dirty="0" err="1">
                <a:latin typeface="Alright Sans" panose="00000400000000000000" charset="0"/>
                <a:ea typeface="Noto Sans" panose="020B0502040504020204" pitchFamily="34" charset="0"/>
                <a:cs typeface="Alright Sans" panose="00000400000000000000" charset="0"/>
              </a:rPr>
              <a:t>foetal</a:t>
            </a:r>
            <a:r>
              <a:rPr lang="en-US" sz="2200" dirty="0">
                <a:latin typeface="Alright Sans" panose="00000400000000000000" charset="0"/>
                <a:ea typeface="Noto Sans" panose="020B0502040504020204" pitchFamily="34" charset="0"/>
                <a:cs typeface="Alright Sans" panose="00000400000000000000" charset="0"/>
              </a:rPr>
              <a:t> health</a:t>
            </a:r>
          </a:p>
          <a:p>
            <a:pPr algn="l">
              <a:lnSpc>
                <a:spcPct val="100000"/>
              </a:lnSpc>
            </a:pPr>
            <a:r>
              <a:rPr lang="en-US" sz="2200" dirty="0">
                <a:latin typeface="Alright Sans" panose="00000400000000000000" charset="0"/>
                <a:ea typeface="Noto Sans" panose="020B0502040504020204" pitchFamily="34" charset="0"/>
                <a:cs typeface="Alright Sans" panose="00000400000000000000" charset="0"/>
              </a:rPr>
              <a:t>Identify signs of micronutrient deficiencies and their impact on pregnancy outcomes</a:t>
            </a:r>
          </a:p>
          <a:p>
            <a:pPr algn="l">
              <a:lnSpc>
                <a:spcPct val="100000"/>
              </a:lnSpc>
            </a:pPr>
            <a:r>
              <a:rPr lang="en-US" sz="2200" dirty="0">
                <a:effectLst/>
                <a:latin typeface="Alright Sans" panose="00000400000000000000" charset="0"/>
                <a:ea typeface="Times New Roman" panose="02020603050405020304" pitchFamily="18" charset="0"/>
                <a:cs typeface="Alright Sans" panose="00000400000000000000" charset="0"/>
              </a:rPr>
              <a:t>Provide dietary and supplementation advice to address adverse pregnancy and birth outcomes associated with nutrient deficiencies.</a:t>
            </a:r>
            <a:endParaRPr lang="en-US" sz="2200" dirty="0">
              <a:latin typeface="Alright Sans" panose="00000400000000000000" charset="0"/>
              <a:ea typeface="Noto Sans" panose="020B0502040504020204" pitchFamily="34" charset="0"/>
              <a:cs typeface="Alright Sans" panose="00000400000000000000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85255" y="179705"/>
            <a:ext cx="5593715" cy="1016000"/>
          </a:xfrm>
        </p:spPr>
        <p:txBody>
          <a:bodyPr>
            <a:normAutofit/>
          </a:bodyPr>
          <a:lstStyle/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 flipH="1">
            <a:off x="7777480" y="638175"/>
            <a:ext cx="4436745" cy="816610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0" h="1286">
                <a:moveTo>
                  <a:pt x="0" y="0"/>
                </a:moveTo>
                <a:lnTo>
                  <a:pt x="6165" y="15"/>
                </a:lnTo>
                <a:cubicBezTo>
                  <a:pt x="6527" y="4"/>
                  <a:pt x="6819" y="331"/>
                  <a:pt x="6810" y="651"/>
                </a:cubicBezTo>
                <a:cubicBezTo>
                  <a:pt x="6821" y="1007"/>
                  <a:pt x="6489" y="1295"/>
                  <a:pt x="6165" y="1286"/>
                </a:cubicBezTo>
                <a:lnTo>
                  <a:pt x="0" y="1286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7776845" y="717550"/>
            <a:ext cx="4354830" cy="1284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Learning Objectives</a:t>
            </a:r>
            <a:br>
              <a:rPr lang="en-US" b="1" dirty="0">
                <a:latin typeface="Alright Sans" panose="00000400000000000000" charset="0"/>
                <a:cs typeface="Alright Sans" panose="00000400000000000000" charset="0"/>
              </a:rPr>
            </a:br>
            <a:endParaRPr lang="en-US" b="1" dirty="0">
              <a:latin typeface="Alright Sans" panose="00000400000000000000" charset="0"/>
              <a:cs typeface="Alright Sans" panose="000004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895" y="2658110"/>
            <a:ext cx="7164705" cy="2440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oster summarizing key micronutrients, their roles, and food sources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Counselling Cards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Flip chart</a:t>
            </a:r>
            <a:endParaRPr lang="en-US" sz="2400" dirty="0">
              <a:effectLst/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 flipH="1">
            <a:off x="7777480" y="638175"/>
            <a:ext cx="4436745" cy="816610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0" h="1286">
                <a:moveTo>
                  <a:pt x="0" y="0"/>
                </a:moveTo>
                <a:lnTo>
                  <a:pt x="6165" y="15"/>
                </a:lnTo>
                <a:cubicBezTo>
                  <a:pt x="6527" y="4"/>
                  <a:pt x="6819" y="331"/>
                  <a:pt x="6810" y="651"/>
                </a:cubicBezTo>
                <a:cubicBezTo>
                  <a:pt x="6821" y="1007"/>
                  <a:pt x="6489" y="1295"/>
                  <a:pt x="6165" y="1286"/>
                </a:cubicBezTo>
                <a:lnTo>
                  <a:pt x="0" y="1286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2935" y="681990"/>
            <a:ext cx="3886200" cy="72136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Materials Needed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2162175"/>
            <a:ext cx="4143375" cy="235585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dirty="0"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Pregnancy is divided into three trimesters, each with specific changes in the mother’s body and baby’s development</a:t>
            </a:r>
          </a:p>
          <a:p>
            <a:pPr marL="0" indent="0" algn="l">
              <a:lnSpc>
                <a:spcPct val="100000"/>
              </a:lnSpc>
              <a:spcAft>
                <a:spcPts val="0"/>
              </a:spcAft>
              <a:buNone/>
            </a:pPr>
            <a:endParaRPr lang="en-US" sz="2400" dirty="0"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899025" y="2162175"/>
          <a:ext cx="6398895" cy="419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s 6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H="1">
            <a:off x="6096000" y="638175"/>
            <a:ext cx="6125845" cy="823595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85" h="1297">
                <a:moveTo>
                  <a:pt x="0" y="0"/>
                </a:moveTo>
                <a:lnTo>
                  <a:pt x="11848" y="25"/>
                </a:lnTo>
                <a:cubicBezTo>
                  <a:pt x="12255" y="25"/>
                  <a:pt x="12585" y="310"/>
                  <a:pt x="12585" y="661"/>
                </a:cubicBezTo>
                <a:cubicBezTo>
                  <a:pt x="12585" y="1011"/>
                  <a:pt x="12255" y="1296"/>
                  <a:pt x="11848" y="1296"/>
                </a:cubicBezTo>
                <a:lnTo>
                  <a:pt x="44" y="1297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11" name="Text Box 10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>
            <a:spLocks noGrp="1"/>
          </p:cNvSpPr>
          <p:nvPr/>
        </p:nvSpPr>
        <p:spPr>
          <a:xfrm>
            <a:off x="6372225" y="681990"/>
            <a:ext cx="5756910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  <a:sym typeface="+mn-ea"/>
              </a:rPr>
              <a:t>The Trimesters in Pregnancy</a:t>
            </a:r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H="1">
            <a:off x="7777480" y="638175"/>
            <a:ext cx="4436745" cy="816610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0" h="1286">
                <a:moveTo>
                  <a:pt x="0" y="0"/>
                </a:moveTo>
                <a:lnTo>
                  <a:pt x="6165" y="15"/>
                </a:lnTo>
                <a:cubicBezTo>
                  <a:pt x="6527" y="4"/>
                  <a:pt x="6819" y="331"/>
                  <a:pt x="6810" y="651"/>
                </a:cubicBezTo>
                <a:cubicBezTo>
                  <a:pt x="6821" y="1007"/>
                  <a:pt x="6489" y="1295"/>
                  <a:pt x="6165" y="1286"/>
                </a:cubicBezTo>
                <a:lnTo>
                  <a:pt x="0" y="1286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595" y="2004695"/>
            <a:ext cx="6064885" cy="435165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Nutritional needs increase during pregnancy to ensure healthy outcomes for both mother and baby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sz="2300" dirty="0">
              <a:solidFill>
                <a:schemeClr val="tx1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Key nutrients needed: 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sz="2300" b="1" dirty="0">
              <a:solidFill>
                <a:schemeClr val="tx1"/>
              </a:solidFill>
              <a:latin typeface="Alright Sans" panose="00000400000000000000" charset="0"/>
              <a:ea typeface="Cambria" panose="02040503050406030204" pitchFamily="18" charset="0"/>
              <a:cs typeface="Alright Sans" panose="00000400000000000000" charset="0"/>
            </a:endParaRP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Macronutrients - carbohydrates, proteins, fats, 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Micronutrients- vitamins, minerals (e.g., iron, folate, Vitamin A, zinc)</a:t>
            </a:r>
          </a:p>
          <a:p>
            <a:pPr lvl="1"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tx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Adequate diet helps in optimal health and well-being</a:t>
            </a:r>
          </a:p>
        </p:txBody>
      </p:sp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/>
        </p:nvSpPr>
        <p:spPr>
          <a:xfrm>
            <a:off x="8242935" y="681990"/>
            <a:ext cx="3886200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Nutritional Needs </a:t>
            </a:r>
          </a:p>
        </p:txBody>
      </p:sp>
      <p:pic>
        <p:nvPicPr>
          <p:cNvPr id="2" name="Picture 1" descr="nutritional need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415" y="2235835"/>
            <a:ext cx="3051810" cy="36252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H="1">
            <a:off x="5864225" y="638175"/>
            <a:ext cx="6357620" cy="823595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85" h="1297">
                <a:moveTo>
                  <a:pt x="0" y="0"/>
                </a:moveTo>
                <a:lnTo>
                  <a:pt x="11848" y="25"/>
                </a:lnTo>
                <a:cubicBezTo>
                  <a:pt x="12255" y="25"/>
                  <a:pt x="12585" y="310"/>
                  <a:pt x="12585" y="661"/>
                </a:cubicBezTo>
                <a:cubicBezTo>
                  <a:pt x="12585" y="1011"/>
                  <a:pt x="12255" y="1296"/>
                  <a:pt x="11848" y="1296"/>
                </a:cubicBezTo>
                <a:lnTo>
                  <a:pt x="44" y="1297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3" name="Text Box 2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" name="Title 1"/>
          <p:cNvSpPr>
            <a:spLocks noGrp="1"/>
          </p:cNvSpPr>
          <p:nvPr/>
        </p:nvSpPr>
        <p:spPr>
          <a:xfrm>
            <a:off x="5864860" y="681990"/>
            <a:ext cx="6264275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Nutrients, Roles and Food Sources </a:t>
            </a:r>
          </a:p>
        </p:txBody>
      </p:sp>
      <p:pic>
        <p:nvPicPr>
          <p:cNvPr id="11" name="Picture 10" descr="food 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5" y="1642745"/>
            <a:ext cx="6000750" cy="49739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176385" y="3335020"/>
            <a:ext cx="2686685" cy="3433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l">
              <a:lnSpc>
                <a:spcPct val="107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Alright Sans" panose="00000400000000000000" charset="0"/>
                <a:ea typeface="Times New Roman" panose="02020603050405020304" pitchFamily="18" charset="0"/>
                <a:cs typeface="Alright Sans" panose="00000400000000000000" charset="0"/>
                <a:sym typeface="+mn-ea"/>
              </a:rPr>
              <a:t>Counselling Tips:</a:t>
            </a:r>
            <a:endParaRPr lang="en-US" sz="1400" dirty="0">
              <a:effectLst/>
              <a:latin typeface="Alright Sans" panose="00000400000000000000" charset="0"/>
              <a:ea typeface="Calibri" panose="020F0502020204030204" pitchFamily="34" charset="0"/>
              <a:cs typeface="Alright Sans" panose="00000400000000000000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lright Sans" panose="00000400000000000000" charset="0"/>
                <a:ea typeface="Times New Roman" panose="02020603050405020304" pitchFamily="18" charset="0"/>
                <a:cs typeface="Alright Sans" panose="00000400000000000000" charset="0"/>
                <a:sym typeface="+mn-ea"/>
              </a:rPr>
              <a:t>When discussing with health workers, facilitators should emphasis the following;</a:t>
            </a:r>
            <a:endParaRPr lang="en-US" sz="1400" dirty="0">
              <a:effectLst/>
              <a:latin typeface="Alright Sans" panose="00000400000000000000" charset="0"/>
              <a:ea typeface="Calibri" panose="020F0502020204030204" pitchFamily="34" charset="0"/>
              <a:cs typeface="Alright Sans" panose="00000400000000000000" charset="0"/>
            </a:endParaRPr>
          </a:p>
          <a:p>
            <a:pPr marL="285750" marR="0" lvl="0" indent="-285750" algn="l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lright Sans" panose="00000400000000000000" charset="0"/>
                <a:ea typeface="Times New Roman" panose="02020603050405020304" pitchFamily="18" charset="0"/>
                <a:cs typeface="Alright Sans" panose="00000400000000000000" charset="0"/>
                <a:sym typeface="+mn-ea"/>
              </a:rPr>
              <a:t>Use simple language: "Iron keeps your blood strong so you can avoid feeling tired and dizzy.“</a:t>
            </a:r>
            <a:endParaRPr lang="en-US" sz="1400" dirty="0">
              <a:solidFill>
                <a:srgbClr val="000000"/>
              </a:solidFill>
              <a:effectLst/>
              <a:latin typeface="Alright Sans" panose="00000400000000000000" charset="0"/>
              <a:ea typeface="Calibri" panose="020F0502020204030204" pitchFamily="34" charset="0"/>
              <a:cs typeface="Alright Sans" panose="00000400000000000000" charset="0"/>
            </a:endParaRPr>
          </a:p>
          <a:p>
            <a:pPr marL="285750" marR="0" lvl="0" indent="-285750" algn="l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Alright Sans" panose="00000400000000000000" charset="0"/>
                <a:ea typeface="Times New Roman" panose="02020603050405020304" pitchFamily="18" charset="0"/>
                <a:cs typeface="Alright Sans" panose="00000400000000000000" charset="0"/>
                <a:sym typeface="+mn-ea"/>
              </a:rPr>
              <a:t>Provide culturally appropriate advice: Recommend local foods rich in essential nutrients like leafy greens, beans, and fish.</a:t>
            </a:r>
            <a:endParaRPr lang="en-US" sz="1400" dirty="0">
              <a:solidFill>
                <a:srgbClr val="000000"/>
              </a:solidFill>
              <a:effectLst/>
              <a:latin typeface="Alright Sans" panose="00000400000000000000" charset="0"/>
              <a:ea typeface="Calibri" panose="020F0502020204030204" pitchFamily="34" charset="0"/>
              <a:cs typeface="Alright Sans" panose="00000400000000000000" charset="0"/>
            </a:endParaRPr>
          </a:p>
          <a:p>
            <a:br>
              <a:rPr lang="en-US" dirty="0">
                <a:sym typeface="+mn-ea"/>
              </a:rPr>
            </a:br>
            <a:r>
              <a:rPr lang="en-US" dirty="0">
                <a:sym typeface="+mn-ea"/>
              </a:rPr>
              <a:t>  </a:t>
            </a:r>
            <a:endParaRPr lang="en-US" b="0" dirty="0"/>
          </a:p>
          <a:p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948805" y="3335020"/>
            <a:ext cx="1995170" cy="21634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algn="l">
              <a:lnSpc>
                <a:spcPct val="107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US" sz="1400" b="1" dirty="0">
                <a:latin typeface="Alright Sans" panose="00000400000000000000" charset="0"/>
                <a:cs typeface="Alright Sans" panose="00000400000000000000" charset="0"/>
                <a:sym typeface="+mn-ea"/>
              </a:rPr>
              <a:t>Note to Facilitator: </a:t>
            </a:r>
          </a:p>
          <a:p>
            <a:pPr marL="0" marR="0" algn="l">
              <a:lnSpc>
                <a:spcPct val="107000"/>
              </a:lnSpc>
              <a:spcBef>
                <a:spcPts val="1400"/>
              </a:spcBef>
              <a:spcAft>
                <a:spcPts val="400"/>
              </a:spcAft>
            </a:pPr>
            <a:r>
              <a:rPr lang="en-US" sz="1400" dirty="0">
                <a:latin typeface="Alright Sans" panose="00000400000000000000" charset="0"/>
                <a:cs typeface="Alright Sans" panose="00000400000000000000" charset="0"/>
                <a:sym typeface="+mn-ea"/>
              </a:rPr>
              <a:t>Use counselling cards to counsel women that in addition to taking MMS they should consume food items from all food groups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032240" y="3335020"/>
            <a:ext cx="3810" cy="3299460"/>
          </a:xfrm>
          <a:prstGeom prst="line">
            <a:avLst/>
          </a:prstGeom>
          <a:ln w="6350">
            <a:solidFill>
              <a:srgbClr val="AA368B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1073150" y="1902460"/>
          <a:ext cx="7823835" cy="420433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29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5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4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Nutrient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Deficiency</a:t>
                      </a:r>
                    </a:p>
                  </a:txBody>
                  <a:tcPr marL="12700" marR="12700" marT="12700" marB="12700">
                    <a:solidFill>
                      <a:srgbClr val="AA36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bg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Signs</a:t>
                      </a:r>
                    </a:p>
                  </a:txBody>
                  <a:tcPr marL="12700" marR="12700" marT="12700" marB="12700">
                    <a:solidFill>
                      <a:srgbClr val="AA36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bg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</a:t>
                      </a: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Impact on Pregnancy</a:t>
                      </a:r>
                    </a:p>
                  </a:txBody>
                  <a:tcPr marL="12700" marR="12700" marT="12700" marB="12700">
                    <a:solidFill>
                      <a:srgbClr val="AA3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Iron Deficiency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Pale skin, fatigue,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dizziness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Increases risk of anaemia,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preterm birth.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0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Folate Deficiency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Fatigue, poor </a:t>
                      </a:r>
                      <a:r>
                        <a:rPr lang="en-US" sz="1550" kern="100" dirty="0" err="1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foetal</a:t>
                      </a: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development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Can cause neural tube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defects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Calcium Deficiency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Muscle cramps, weak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teeth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Poor </a:t>
                      </a:r>
                      <a:r>
                        <a:rPr lang="en-US" sz="1550" kern="100" dirty="0" err="1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foetal</a:t>
                      </a: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bone development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71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Zinc deficiency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Loss of appetite,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unexplained weight loss, 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impaired sense of taste  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and  smell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Low birthweight, premature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birth, preeclampsia and 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stillbirth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50" kern="100" dirty="0">
                        <a:effectLst/>
                        <a:latin typeface="Alright Sans" panose="00000400000000000000" charset="0"/>
                        <a:ea typeface="Cambria" panose="02040503050406030204" pitchFamily="18" charset="0"/>
                        <a:cs typeface="Alright Sans" panose="00000400000000000000" charset="0"/>
                      </a:endParaRPr>
                    </a:p>
                  </a:txBody>
                  <a:tcPr marL="12700" marR="12700" marT="12700" marB="12700">
                    <a:solidFill>
                      <a:srgbClr val="AA368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Vitamin A Deficiency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Night blindness, dry skin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  Can cause poor </a:t>
                      </a:r>
                      <a:r>
                        <a:rPr lang="en-US" sz="1550" kern="100" dirty="0" err="1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foetal</a:t>
                      </a:r>
                      <a:r>
                        <a:rPr lang="en-US" sz="1550" kern="100" dirty="0">
                          <a:solidFill>
                            <a:srgbClr val="000000"/>
                          </a:solidFill>
                          <a:effectLst/>
                          <a:latin typeface="Alright Sans" panose="00000400000000000000" charset="0"/>
                          <a:ea typeface="Cambria" panose="02040503050406030204" pitchFamily="18" charset="0"/>
                          <a:cs typeface="Alright Sans" panose="00000400000000000000" charset="0"/>
                        </a:rPr>
                        <a:t> growth</a:t>
                      </a:r>
                    </a:p>
                  </a:txBody>
                  <a:tcPr marL="12700" marR="12700" marT="12700" marB="12700">
                    <a:solidFill>
                      <a:srgbClr val="AA368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s 3"/>
          <p:cNvSpPr/>
          <p:nvPr/>
        </p:nvSpPr>
        <p:spPr>
          <a:xfrm>
            <a:off x="-6350" y="-16510"/>
            <a:ext cx="12220575" cy="1097915"/>
          </a:xfrm>
          <a:prstGeom prst="rect">
            <a:avLst/>
          </a:prstGeom>
          <a:solidFill>
            <a:srgbClr val="AA368B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flipH="1">
            <a:off x="6591935" y="638175"/>
            <a:ext cx="5629910" cy="823595"/>
          </a:xfrm>
          <a:custGeom>
            <a:avLst/>
            <a:gdLst>
              <a:gd name="connsiteX0" fmla="*/ 0 w 12585"/>
              <a:gd name="connsiteY0" fmla="*/ 0 h 1297"/>
              <a:gd name="connsiteX1" fmla="*/ 11848 w 12585"/>
              <a:gd name="connsiteY1" fmla="*/ 25 h 1297"/>
              <a:gd name="connsiteX2" fmla="*/ 12585 w 12585"/>
              <a:gd name="connsiteY2" fmla="*/ 661 h 1297"/>
              <a:gd name="connsiteX3" fmla="*/ 11848 w 12585"/>
              <a:gd name="connsiteY3" fmla="*/ 1296 h 1297"/>
              <a:gd name="connsiteX4" fmla="*/ 44 w 12585"/>
              <a:gd name="connsiteY4" fmla="*/ 1297 h 1297"/>
              <a:gd name="connsiteX5" fmla="*/ 0 w 12585"/>
              <a:gd name="connsiteY5" fmla="*/ 0 h 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85" h="1297">
                <a:moveTo>
                  <a:pt x="0" y="0"/>
                </a:moveTo>
                <a:lnTo>
                  <a:pt x="11848" y="25"/>
                </a:lnTo>
                <a:cubicBezTo>
                  <a:pt x="12255" y="25"/>
                  <a:pt x="12585" y="310"/>
                  <a:pt x="12585" y="661"/>
                </a:cubicBezTo>
                <a:cubicBezTo>
                  <a:pt x="12585" y="1011"/>
                  <a:pt x="12255" y="1296"/>
                  <a:pt x="11848" y="1296"/>
                </a:cubicBezTo>
                <a:lnTo>
                  <a:pt x="44" y="1297"/>
                </a:lnTo>
                <a:lnTo>
                  <a:pt x="0" y="0"/>
                </a:lnTo>
                <a:close/>
              </a:path>
            </a:pathLst>
          </a:custGeom>
          <a:solidFill>
            <a:srgbClr val="AA368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/>
        </p:nvSpPr>
        <p:spPr>
          <a:xfrm>
            <a:off x="6485255" y="179705"/>
            <a:ext cx="5593715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kern="1800" dirty="0">
                <a:solidFill>
                  <a:srgbClr val="AA368B"/>
                </a:solidFill>
                <a:effectLst/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MODULE 1: NUTRITION DURING PREGNANCY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15" y="191135"/>
            <a:ext cx="3912235" cy="720090"/>
            <a:chOff x="266" y="301"/>
            <a:chExt cx="6161" cy="1134"/>
          </a:xfrm>
        </p:grpSpPr>
        <p:sp>
          <p:nvSpPr>
            <p:cNvPr id="9" name="Text Box 8"/>
            <p:cNvSpPr txBox="1"/>
            <p:nvPr/>
          </p:nvSpPr>
          <p:spPr>
            <a:xfrm>
              <a:off x="1859" y="433"/>
              <a:ext cx="456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TRAINING MANUAL ON MULTIPLE MICRONUTRIENT SUPPLEMENTS (MMS) FOR FRONTLINE HEALTHCARE PROVIDERS IN NIGERIA</a:t>
              </a:r>
            </a:p>
          </p:txBody>
        </p:sp>
        <p:pic>
          <p:nvPicPr>
            <p:cNvPr id="27" name="Picture 26" descr="Coat_of_arms_of_Nigeria.sv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" y="373"/>
              <a:ext cx="1164" cy="99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1667" y="301"/>
              <a:ext cx="7" cy="1135"/>
            </a:xfrm>
            <a:prstGeom prst="line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/>
        </p:nvSpPr>
        <p:spPr>
          <a:xfrm>
            <a:off x="6692265" y="681990"/>
            <a:ext cx="5436870" cy="7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lright Sans" panose="00000400000000000000" charset="0"/>
                <a:ea typeface="Cambria" panose="02040503050406030204" pitchFamily="18" charset="0"/>
                <a:cs typeface="Alright Sans" panose="00000400000000000000" charset="0"/>
              </a:rPr>
              <a:t>Key Deficiencies and Signs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51530" y="1902460"/>
            <a:ext cx="2475865" cy="4217035"/>
            <a:chOff x="6794" y="2991"/>
            <a:chExt cx="3899" cy="7017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6794" y="2991"/>
              <a:ext cx="3" cy="701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0690" y="2991"/>
              <a:ext cx="3" cy="701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" name="Picture 1" descr="deficiency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765" y="1710690"/>
            <a:ext cx="1372870" cy="2021840"/>
          </a:xfrm>
          <a:prstGeom prst="rect">
            <a:avLst/>
          </a:prstGeom>
        </p:spPr>
      </p:pic>
      <p:pic>
        <p:nvPicPr>
          <p:cNvPr id="11" name="Picture 10" descr="deficiency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745" y="3923030"/>
            <a:ext cx="1590675" cy="21888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2*376"/>
  <p:tag name="TABLE_ENDDRAG_RECT" val="139*294*642*3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871A718AD66E418366A732CB5B3C94" ma:contentTypeVersion="21" ma:contentTypeDescription="Create a new document." ma:contentTypeScope="" ma:versionID="cfe0ed9af6d36f5ec1e25bdc101fe8cb">
  <xsd:schema xmlns:xsd="http://www.w3.org/2001/XMLSchema" xmlns:xs="http://www.w3.org/2001/XMLSchema" xmlns:p="http://schemas.microsoft.com/office/2006/metadata/properties" xmlns:ns1="http://schemas.microsoft.com/sharepoint/v3" xmlns:ns2="7b2e77cc-b64d-4fc4-9f64-616f45c1eaef" xmlns:ns3="d537de1d-b239-4fda-943d-5a7369d64260" targetNamespace="http://schemas.microsoft.com/office/2006/metadata/properties" ma:root="true" ma:fieldsID="de84b95114ba090d573089efd3b2fd6f" ns1:_="" ns2:_="" ns3:_="">
    <xsd:import namespace="http://schemas.microsoft.com/sharepoint/v3"/>
    <xsd:import namespace="7b2e77cc-b64d-4fc4-9f64-616f45c1eaef"/>
    <xsd:import namespace="d537de1d-b239-4fda-943d-5a7369d64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2e77cc-b64d-4fc4-9f64-616f45c1ea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c601fe5-46c3-4c52-950a-a1c6b911b1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37de1d-b239-4fda-943d-5a7369d6426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f8058eb-4c34-4092-b693-1c1087b6fe7a}" ma:internalName="TaxCatchAll" ma:showField="CatchAllData" ma:web="d537de1d-b239-4fda-943d-5a7369d642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7b2e77cc-b64d-4fc4-9f64-616f45c1eaef">
      <Terms xmlns="http://schemas.microsoft.com/office/infopath/2007/PartnerControls"/>
    </lcf76f155ced4ddcb4097134ff3c332f>
    <TaxCatchAll xmlns="d537de1d-b239-4fda-943d-5a7369d6426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66F5D1-35B4-4703-85CD-5D547C2D8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2e77cc-b64d-4fc4-9f64-616f45c1eaef"/>
    <ds:schemaRef ds:uri="d537de1d-b239-4fda-943d-5a7369d64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2D1F19-CB23-4BD9-87D9-D6FA9D4585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b2e77cc-b64d-4fc4-9f64-616f45c1eaef"/>
    <ds:schemaRef ds:uri="d537de1d-b239-4fda-943d-5a7369d64260"/>
  </ds:schemaRefs>
</ds:datastoreItem>
</file>

<file path=customXml/itemProps3.xml><?xml version="1.0" encoding="utf-8"?>
<ds:datastoreItem xmlns:ds="http://schemas.openxmlformats.org/officeDocument/2006/customXml" ds:itemID="{4D149348-D933-4A94-B5E6-E225510677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1546</Words>
  <Application>Microsoft Office PowerPoint</Application>
  <PresentationFormat>Widescreen</PresentationFormat>
  <Paragraphs>191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Alright Sans</vt:lpstr>
      <vt:lpstr>Arial</vt:lpstr>
      <vt:lpstr>Calibri</vt:lpstr>
      <vt:lpstr>Calibri Light</vt:lpstr>
      <vt:lpstr>Cambria</vt:lpstr>
      <vt:lpstr>Franklin Gothic Book</vt:lpstr>
      <vt:lpstr>Franklin Gothic Demi Cond</vt:lpstr>
      <vt:lpstr>Franklin Gothic Medium</vt:lpstr>
      <vt:lpstr>Symbol</vt:lpstr>
      <vt:lpstr>Office Theme</vt:lpstr>
      <vt:lpstr>PowerPoint Presentation</vt:lpstr>
      <vt:lpstr>Overview of Training </vt:lpstr>
      <vt:lpstr>MODULE 1:  Nutrition During  Pregnancy  </vt:lpstr>
      <vt:lpstr>MODULE 1: NUTRITION DURING PREGNANCY </vt:lpstr>
      <vt:lpstr>Materials Needed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 Muyiwa Owolabi</dc:creator>
  <cp:lastModifiedBy>Maurine Waudo</cp:lastModifiedBy>
  <cp:revision>70</cp:revision>
  <dcterms:created xsi:type="dcterms:W3CDTF">2024-10-15T15:04:00Z</dcterms:created>
  <dcterms:modified xsi:type="dcterms:W3CDTF">2026-04-29T19:01:25Z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628871A5E42B4A32941A1D98D5CE96B4_13</vt:lpwstr>
  </property>
  <property fmtid="{D5CDD505-2E9C-101B-9397-08002B2CF9AE}" pid="3" name="KSOProductBuildVer">
    <vt:lpwstr>1033-12.2.0.19307</vt:lpwstr>
  </property>
  <property fmtid="{D5CDD505-2E9C-101B-9397-08002B2CF9AE}" pid="4" name="ContentTypeId">
    <vt:lpwstr>0x010100D4871A718AD66E418366A732CB5B3C94</vt:lpwstr>
  </property>
  <property fmtid="{D5CDD505-2E9C-101B-9397-08002B2CF9AE}" pid="5" name="MediaServiceImageTags">
    <vt:lpwstr/>
  </property>
</Properties>
</file>