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3648" r:id="rId4"/>
  </p:sldMasterIdLst>
  <p:notesMasterIdLst>
    <p:notesMasterId r:id="rId24"/>
  </p:notesMasterIdLst>
  <p:handoutMasterIdLst>
    <p:handoutMasterId r:id="rId25"/>
  </p:handoutMasterIdLst>
  <p:sldIdLst>
    <p:sldId id="259" r:id="rId5"/>
    <p:sldId id="461" r:id="rId6"/>
    <p:sldId id="268" r:id="rId7"/>
    <p:sldId id="2147376529" r:id="rId8"/>
    <p:sldId id="2147376533" r:id="rId9"/>
    <p:sldId id="2147376534" r:id="rId10"/>
    <p:sldId id="2147376541" r:id="rId11"/>
    <p:sldId id="2147376535" r:id="rId12"/>
    <p:sldId id="2147376523" r:id="rId13"/>
    <p:sldId id="2147376527" r:id="rId14"/>
    <p:sldId id="2147376536" r:id="rId15"/>
    <p:sldId id="2147376532" r:id="rId16"/>
    <p:sldId id="2147376549" r:id="rId17"/>
    <p:sldId id="2147376542" r:id="rId18"/>
    <p:sldId id="2147376550" r:id="rId19"/>
    <p:sldId id="2147376545" r:id="rId20"/>
    <p:sldId id="2147376547" r:id="rId21"/>
    <p:sldId id="2147376544" r:id="rId22"/>
    <p:sldId id="2147376546" r:id="rId23"/>
  </p:sldIdLst>
  <p:sldSz cx="12192000" cy="6858000"/>
  <p:notesSz cx="6980238" cy="9144000"/>
  <p:defaultTextStyle>
    <a:defPPr algn="r" rtl="1">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C2590B-497C-748A-057B-1DA75162C60C}" name="Eunice Chong (GMMB)" initials="EC" userId="S::eunice.chong@gmmb.com::36ed7f4a-d1b8-4571-979d-f33b3c200388" providerId="AD"/>
  <p188:author id="{E7AE3717-754D-3F0B-0DA5-42512090E62B}" name="Katie Stevenson (GMMB)" initials="KS(" userId="S::katie.stevenson@gmmb.com::6ad4bb77-81fb-4804-b5e0-5f5e034699a7" providerId="AD"/>
  <p188:author id="{71044A54-F849-0652-53AA-DE3559CF3E4F}" name="Katie Stevenson (GMMB)" initials="" userId="S::Katie.Stevenson@gmmb.com::6ad4bb77-81fb-4804-b5e0-5f5e034699a7" providerId="AD"/>
  <p188:author id="{672DFD6D-4139-E3E4-B480-661B55426A8E}" name="Martin Mwangi" initials="MM" userId="f7ed750cc6299945" providerId="Windows Live"/>
  <p188:author id="{BF91956F-E5CF-C343-483F-3B65FCF51168}" name="Gayatri Surendranathan (GMMB)" initials="GS(" userId="S::gayatri.surendranathan@gmmb.com::17b7d75d-0feb-41b1-b904-28189f41b97e" providerId="AD"/>
  <p188:author id="{57E2B6A5-274F-D3ED-11BC-3E423858BE12}" name="Bria Blassingame (GMMB)" initials="BB" userId="S::bria.blassingame@gmmb.com::fc3f3372-74e7-401b-839b-5658ab2fff27" providerId="AD"/>
  <p188:author id="{A75AFEB7-5250-4B60-8B57-F33BA2C8B424}" name="Lena Gancie" initials="LG" userId="J2MdF3m1tEFRrL1SZFTHqJ7yfg+IWm/Qq01MbpQY0pg=" providerId="None"/>
  <p188:author id="{CAC277BE-28FF-EBA7-4245-33046B68481D}" name="Lena Gancie (GMMB)" initials="LG" userId="S::lena.gancie@gmmb.com::2a1bcbf8-d528-4759-b058-93cd418a3eb0" providerId="AD"/>
  <p188:author id="{05A6DCBF-D753-A770-607E-B00340E11C37}" name="Victoria Wilson (GMMB)" initials="" userId="S::victoria.wilson@gmmb.com::d3b3f42a-4901-4a8d-9e3d-fe8c3f972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CB"/>
    <a:srgbClr val="0D5D80"/>
    <a:srgbClr val="4149B8"/>
    <a:srgbClr val="ED4B8B"/>
    <a:srgbClr val="EF4595"/>
    <a:srgbClr val="000000"/>
    <a:srgbClr val="FFFF00"/>
    <a:srgbClr val="FCFDFD"/>
    <a:srgbClr val="F5EBDE"/>
    <a:srgbClr val="183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FF1DA-63E2-4778-9CD8-588C74391BF5}" v="1" dt="2025-08-14T10:12:14.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29"/>
    <p:restoredTop sz="79298" autoAdjust="0"/>
  </p:normalViewPr>
  <p:slideViewPr>
    <p:cSldViewPr snapToGrid="0">
      <p:cViewPr varScale="1">
        <p:scale>
          <a:sx n="51" d="100"/>
          <a:sy n="51" d="100"/>
        </p:scale>
        <p:origin x="172" y="36"/>
      </p:cViewPr>
      <p:guideLst/>
    </p:cSldViewPr>
  </p:slideViewPr>
  <p:notesTextViewPr>
    <p:cViewPr>
      <p:scale>
        <a:sx n="100" d="100"/>
        <a:sy n="100" d="100"/>
      </p:scale>
      <p:origin x="0" y="0"/>
    </p:cViewPr>
  </p:notesTextViewPr>
  <p:notesViewPr>
    <p:cSldViewPr snapToGrid="0">
      <p:cViewPr varScale="1">
        <p:scale>
          <a:sx n="84" d="100"/>
          <a:sy n="84"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A4B70E-3743-06E3-C7FB-F1F5B392EA91}"/>
              </a:ext>
            </a:extLst>
          </p:cNvPr>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BB8B7D-40F0-D61C-5F13-FCC0E0CC0219}"/>
              </a:ext>
            </a:extLst>
          </p:cNvPr>
          <p:cNvSpPr>
            <a:spLocks noGrp="1"/>
          </p:cNvSpPr>
          <p:nvPr>
            <p:ph type="dt" sz="quarter" idx="1"/>
          </p:nvPr>
        </p:nvSpPr>
        <p:spPr>
          <a:xfrm>
            <a:off x="3954463" y="0"/>
            <a:ext cx="3024187" cy="458788"/>
          </a:xfrm>
          <a:prstGeom prst="rect">
            <a:avLst/>
          </a:prstGeom>
        </p:spPr>
        <p:txBody>
          <a:bodyPr vert="horz" lIns="91440" tIns="45720" rIns="91440" bIns="45720" rtlCol="0"/>
          <a:lstStyle>
            <a:lvl1pPr algn="r">
              <a:defRPr sz="1200"/>
            </a:lvl1pPr>
          </a:lstStyle>
          <a:p>
            <a:fld id="{4141F806-D4F3-4EB5-8445-D981F2089000}" type="datetimeFigureOut">
              <a:rPr lang="en-US" smtClean="0"/>
              <a:t>19-Oct-25</a:t>
            </a:fld>
            <a:endParaRPr lang="en-US"/>
          </a:p>
        </p:txBody>
      </p:sp>
      <p:sp>
        <p:nvSpPr>
          <p:cNvPr id="4" name="Footer Placeholder 3">
            <a:extLst>
              <a:ext uri="{FF2B5EF4-FFF2-40B4-BE49-F238E27FC236}">
                <a16:creationId xmlns:a16="http://schemas.microsoft.com/office/drawing/2014/main" id="{EDE7452F-58F4-B3A9-C328-252AEFF01AFA}"/>
              </a:ext>
            </a:extLst>
          </p:cNvPr>
          <p:cNvSpPr>
            <a:spLocks noGrp="1"/>
          </p:cNvSpPr>
          <p:nvPr>
            <p:ph type="ftr" sz="quarter" idx="2"/>
          </p:nvPr>
        </p:nvSpPr>
        <p:spPr>
          <a:xfrm>
            <a:off x="0" y="8685213"/>
            <a:ext cx="302418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FD693A-4281-E1DA-2F67-AFCF1AEC37D1}"/>
              </a:ext>
            </a:extLst>
          </p:cNvPr>
          <p:cNvSpPr>
            <a:spLocks noGrp="1"/>
          </p:cNvSpPr>
          <p:nvPr>
            <p:ph type="sldNum" sz="quarter" idx="3"/>
          </p:nvPr>
        </p:nvSpPr>
        <p:spPr>
          <a:xfrm>
            <a:off x="3954463" y="8685213"/>
            <a:ext cx="3024187" cy="458787"/>
          </a:xfrm>
          <a:prstGeom prst="rect">
            <a:avLst/>
          </a:prstGeom>
        </p:spPr>
        <p:txBody>
          <a:bodyPr vert="horz" lIns="91440" tIns="45720" rIns="91440" bIns="45720" rtlCol="0" anchor="b"/>
          <a:lstStyle>
            <a:lvl1pPr algn="r">
              <a:defRPr sz="1200"/>
            </a:lvl1pPr>
          </a:lstStyle>
          <a:p>
            <a:fld id="{650F0392-34D3-4620-BD7A-66B1CBE2A55F}" type="slidenum">
              <a:rPr lang="en-US" smtClean="0"/>
              <a:t>‹#›</a:t>
            </a:fld>
            <a:endParaRPr lang="en-US"/>
          </a:p>
        </p:txBody>
      </p:sp>
    </p:spTree>
    <p:extLst>
      <p:ext uri="{BB962C8B-B14F-4D97-AF65-F5344CB8AC3E}">
        <p14:creationId xmlns:p14="http://schemas.microsoft.com/office/powerpoint/2010/main" val="3303576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1"/>
          <a:lstStyle>
            <a:lvl1pPr algn="r" rtl="1">
              <a:defRPr sz="1200" b="0" i="0">
                <a:latin typeface="Avenir Next" panose="020B0503020202020204" pitchFamily="34" charset="0"/>
              </a:defRPr>
            </a:lvl1pPr>
          </a:lstStyle>
          <a:p>
            <a:pPr rtl="1"/>
            <a:endParaRPr lang="en-US" dirty="0"/>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1"/>
          <a:lstStyle>
            <a:lvl1pPr algn="r" rtl="1">
              <a:defRPr sz="1200" b="0" i="0">
                <a:latin typeface="Avenir Next" panose="020B0503020202020204" pitchFamily="34" charset="0"/>
              </a:defRPr>
            </a:lvl1pPr>
          </a:lstStyle>
          <a:p>
            <a:pPr rtl="1"/>
            <a:fld id="{98AF425B-B6B6-D440-92EF-6A37FD11965E}" type="datetimeFigureOut">
              <a:rPr lang="en-US" smtClean="0"/>
              <a:pPr rtl="1"/>
              <a:t>19-Oct-25</a:t>
            </a:fld>
            <a:endParaRPr lang="en-US" dirty="0"/>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1" anchor="ctr"/>
          <a:lstStyle/>
          <a:p>
            <a:pPr rtl="1"/>
            <a:endParaRPr lang="en-US" dirty="0"/>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1" anchor="b"/>
          <a:lstStyle>
            <a:lvl1pPr algn="r" rtl="1">
              <a:defRPr sz="1200" b="0" i="0">
                <a:latin typeface="Avenir Next" panose="020B0503020202020204" pitchFamily="34" charset="0"/>
              </a:defRPr>
            </a:lvl1pPr>
          </a:lstStyle>
          <a:p>
            <a:pPr rtl="1"/>
            <a:endParaRPr lang="en-US" dirty="0"/>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1" anchor="b"/>
          <a:lstStyle>
            <a:lvl1pPr algn="r" rtl="1">
              <a:defRPr sz="1200" b="0" i="0">
                <a:latin typeface="Avenir Next" panose="020B0503020202020204" pitchFamily="34" charset="0"/>
              </a:defRPr>
            </a:lvl1pPr>
          </a:lstStyle>
          <a:p>
            <a:pPr rtl="1"/>
            <a:fld id="{AA900166-AD36-5B40-8769-3A6E5D9882C3}" type="slidenum">
              <a:rPr lang="en-US" smtClean="0"/>
              <a:pPr/>
              <a:t>‹#›</a:t>
            </a:fld>
            <a:endParaRPr lang="en-US" dirty="0"/>
          </a:p>
        </p:txBody>
      </p:sp>
    </p:spTree>
    <p:extLst>
      <p:ext uri="{BB962C8B-B14F-4D97-AF65-F5344CB8AC3E}">
        <p14:creationId xmlns:p14="http://schemas.microsoft.com/office/powerpoint/2010/main" val="2145882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venir Next" panose="020B0503020202020204" pitchFamily="34" charset="0"/>
        <a:ea typeface="+mn-ea"/>
        <a:cs typeface="+mn-cs"/>
      </a:defRPr>
    </a:lvl1pPr>
    <a:lvl2pPr marL="457200" algn="r" defTabSz="914400" rtl="1" eaLnBrk="1" latinLnBrk="0" hangingPunct="1">
      <a:defRPr sz="1200" b="0" i="0" kern="1200">
        <a:solidFill>
          <a:schemeClr val="tx1"/>
        </a:solidFill>
        <a:latin typeface="Avenir Next" panose="020B0503020202020204" pitchFamily="34" charset="0"/>
        <a:ea typeface="+mn-ea"/>
        <a:cs typeface="+mn-cs"/>
      </a:defRPr>
    </a:lvl2pPr>
    <a:lvl3pPr marL="914400" algn="r" defTabSz="914400" rtl="1" eaLnBrk="1" latinLnBrk="0" hangingPunct="1">
      <a:defRPr sz="1200" b="0" i="0" kern="1200">
        <a:solidFill>
          <a:schemeClr val="tx1"/>
        </a:solidFill>
        <a:latin typeface="Avenir Next" panose="020B0503020202020204" pitchFamily="34" charset="0"/>
        <a:ea typeface="+mn-ea"/>
        <a:cs typeface="+mn-cs"/>
      </a:defRPr>
    </a:lvl3pPr>
    <a:lvl4pPr marL="1371600" algn="r" defTabSz="914400" rtl="1" eaLnBrk="1" latinLnBrk="0" hangingPunct="1">
      <a:defRPr sz="1200" b="0" i="0" kern="1200">
        <a:solidFill>
          <a:schemeClr val="tx1"/>
        </a:solidFill>
        <a:latin typeface="Avenir Next" panose="020B0503020202020204" pitchFamily="34" charset="0"/>
        <a:ea typeface="+mn-ea"/>
        <a:cs typeface="+mn-cs"/>
      </a:defRPr>
    </a:lvl4pPr>
    <a:lvl5pPr marL="1828800" algn="r" defTabSz="914400" rtl="1" eaLnBrk="1" latinLnBrk="0" hangingPunct="1">
      <a:defRPr sz="1200" b="0" i="0" kern="1200">
        <a:solidFill>
          <a:schemeClr val="tx1"/>
        </a:solidFill>
        <a:latin typeface="Avenir Next" panose="020B0503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5"/>
          </p:nvPr>
        </p:nvSpPr>
        <p:spPr/>
        <p:txBody>
          <a:bodyPr rtlCol="1"/>
          <a:lstStyle/>
          <a:p>
            <a:pPr rtl="1"/>
            <a:fld id="{AA900166-AD36-5B40-8769-3A6E5D9882C3}" type="slidenum">
              <a:rPr lang="en-US" smtClean="0"/>
              <a:pPr/>
              <a:t>1</a:t>
            </a:fld>
            <a:endParaRPr lang="en-US" dirty="0"/>
          </a:p>
        </p:txBody>
      </p:sp>
    </p:spTree>
    <p:extLst>
      <p:ext uri="{BB962C8B-B14F-4D97-AF65-F5344CB8AC3E}">
        <p14:creationId xmlns:p14="http://schemas.microsoft.com/office/powerpoint/2010/main" val="375771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rtl="1">
              <a:buNone/>
            </a:pPr>
            <a:r>
              <a:rPr lang="ar" sz="1800" dirty="0">
                <a:effectLst/>
              </a:rPr>
              <a:t>يمكن أن يؤدي سوء التغذية خلال الأيام الأولى من حياة الطفل إلى إعاقة نموه والتأثير على قدرته على الأداء الجيد في المدرسة وعلى كسب عيش كريم.</a:t>
            </a:r>
          </a:p>
          <a:p>
            <a:pPr marL="0" marR="0" rtl="1">
              <a:buNone/>
            </a:pPr>
            <a:r>
              <a:rPr lang="ar" sz="1800" dirty="0">
                <a:effectLst/>
              </a:rPr>
              <a:t> </a:t>
            </a:r>
          </a:p>
          <a:p>
            <a:pPr marL="0" marR="0" rtl="1">
              <a:buNone/>
            </a:pPr>
            <a:r>
              <a:rPr lang="ar" sz="1800" dirty="0">
                <a:effectLst/>
              </a:rPr>
              <a:t>تستطيع MMS أن تهيئ الطفل لحياة مليئة بفرص أفضل.  يعد وصول MMS إلى الأمهات في المراحل الأولى من الحمل أمرًا بالغ الأهمية لتحسين نتائج نمو الأطفال؛ مما يمهد الطريق لحياة أكثر صحة وإنتاجية.</a:t>
            </a:r>
          </a:p>
          <a:p>
            <a:pPr marL="0" marR="0" rtl="1">
              <a:buNone/>
            </a:pPr>
            <a:r>
              <a:rPr lang="ar" sz="1800" dirty="0">
                <a:effectLst/>
              </a:rPr>
              <a:t> </a:t>
            </a:r>
          </a:p>
          <a:p>
            <a:pPr marL="0" marR="0" rtl="1"/>
            <a:r>
              <a:rPr lang="ar" sz="1800" dirty="0">
                <a:effectLst/>
              </a:rPr>
              <a:t>تلد الأمهات اللواتي يتمتعن بتغذية جيدة أطفالًا أصحاء يمكنهم أن يصبحوا أعضاء منتجين في القوى العاملة ويساعدون أسرهم على الخروج من الفقر.</a:t>
            </a:r>
          </a:p>
          <a:p>
            <a:pPr rtl="1"/>
            <a:endParaRPr lang="en-US" dirty="0"/>
          </a:p>
        </p:txBody>
      </p:sp>
      <p:sp>
        <p:nvSpPr>
          <p:cNvPr id="4" name="Slide Number Placeholder 3"/>
          <p:cNvSpPr>
            <a:spLocks noGrp="1"/>
          </p:cNvSpPr>
          <p:nvPr>
            <p:ph type="sldNum" sz="quarter" idx="5"/>
          </p:nvPr>
        </p:nvSpPr>
        <p:spPr/>
        <p:txBody>
          <a:bodyPr rtlCol="1"/>
          <a:lstStyle/>
          <a:p>
            <a:pPr rtl="1"/>
            <a:fld id="{AA900166-AD36-5B40-8769-3A6E5D9882C3}" type="slidenum">
              <a:rPr lang="en-US" smtClean="0"/>
              <a:t>10</a:t>
            </a:fld>
            <a:endParaRPr lang="en-US"/>
          </a:p>
        </p:txBody>
      </p:sp>
    </p:spTree>
    <p:extLst>
      <p:ext uri="{BB962C8B-B14F-4D97-AF65-F5344CB8AC3E}">
        <p14:creationId xmlns:p14="http://schemas.microsoft.com/office/powerpoint/2010/main" val="41935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rtl="1">
              <a:lnSpc>
                <a:spcPct val="100000"/>
              </a:lnSpc>
              <a:buNone/>
            </a:pPr>
            <a:r>
              <a:rPr lang="ar" b="0" dirty="0"/>
              <a:t>أصبح الطلب على MMS أكبر من أي وقت مضى. </a:t>
            </a:r>
          </a:p>
          <a:p>
            <a:pPr marL="0" indent="0" rtl="1">
              <a:lnSpc>
                <a:spcPct val="100000"/>
              </a:lnSpc>
              <a:buNone/>
            </a:pPr>
            <a:endParaRPr lang="en-US" dirty="0"/>
          </a:p>
          <a:p>
            <a:pPr marL="0" indent="0" rtl="1">
              <a:lnSpc>
                <a:spcPct val="100000"/>
              </a:lnSpc>
              <a:buNone/>
            </a:pPr>
            <a:r>
              <a:rPr lang="ar" dirty="0"/>
              <a:t>ومن المتوقع أن يحتاج أكثر من 130 مليون شخص إلى خدمات الرعاية الصحية الأولية كل عام بحلول عام 2030. ومع قيام المزيد من البلدان بإدخال وتوسيع نطاق خدمات MMS، فإن هذا العدد سوف يستمر بالنمو.</a:t>
            </a:r>
          </a:p>
          <a:p>
            <a:pPr marL="0" indent="0" rtl="1">
              <a:lnSpc>
                <a:spcPct val="100000"/>
              </a:lnSpc>
              <a:buNone/>
            </a:pPr>
            <a:endParaRPr lang="en-US" dirty="0"/>
          </a:p>
          <a:p>
            <a:pPr marL="0" indent="0" rtl="1">
              <a:lnSpc>
                <a:spcPct val="100000"/>
              </a:lnSpc>
              <a:buNone/>
            </a:pPr>
            <a:r>
              <a:rPr lang="ar" dirty="0"/>
              <a:t>إن دعم تغذية النساء والفتيات أمر بالغ الأهمية لتحقيق العديد من أهداف التنمية المستدامة للأمم المتحدة، وهو مرتبط ارتباطًا وثيقًا بتحقيقها، وهي حركة عالمية من أجل عالم أفضل للجميع.</a:t>
            </a:r>
          </a:p>
          <a:p>
            <a:pPr marL="0" indent="0" rtl="1">
              <a:lnSpc>
                <a:spcPct val="100000"/>
              </a:lnSpc>
              <a:buNone/>
            </a:pPr>
            <a:endParaRPr lang="en-US" dirty="0"/>
          </a:p>
          <a:p>
            <a:pPr marL="0" indent="0" rtl="1">
              <a:lnSpc>
                <a:spcPct val="100000"/>
              </a:lnSpc>
              <a:buNone/>
            </a:pPr>
            <a:r>
              <a:rPr lang="ar" dirty="0"/>
              <a:t>آن الأوان لضمان حصول النساء الحوامل في جميع البلدان على نفس مستوى الرعاية الصحية الذي كان متاحًا منذ فترة طويلة للنساء في البلدان ذات الدخل المرتفع.</a:t>
            </a:r>
          </a:p>
          <a:p>
            <a:pPr rtl="1"/>
            <a:endParaRPr lang="en-US" dirty="0"/>
          </a:p>
        </p:txBody>
      </p:sp>
      <p:sp>
        <p:nvSpPr>
          <p:cNvPr id="4" name="Slide Number Placeholder 3"/>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45636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dirty="0"/>
          </a:p>
        </p:txBody>
      </p:sp>
      <p:sp>
        <p:nvSpPr>
          <p:cNvPr id="4" name="Slide Number Placeholder 3"/>
          <p:cNvSpPr>
            <a:spLocks noGrp="1"/>
          </p:cNvSpPr>
          <p:nvPr>
            <p:ph type="sldNum" sz="quarter" idx="5"/>
          </p:nvPr>
        </p:nvSpPr>
        <p:spPr/>
        <p:txBody>
          <a:bodyPr rtlCol="1"/>
          <a:lstStyle/>
          <a:p>
            <a:pPr rtl="1"/>
            <a:fld id="{AA900166-AD36-5B40-8769-3A6E5D9882C3}" type="slidenum">
              <a:rPr lang="en-US" smtClean="0"/>
              <a:pPr/>
              <a:t>12</a:t>
            </a:fld>
            <a:endParaRPr lang="en-US" dirty="0"/>
          </a:p>
        </p:txBody>
      </p:sp>
    </p:spTree>
    <p:extLst>
      <p:ext uri="{BB962C8B-B14F-4D97-AF65-F5344CB8AC3E}">
        <p14:creationId xmlns:p14="http://schemas.microsoft.com/office/powerpoint/2010/main" val="335876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9602-92AA-AC1E-1979-B63813AF1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17F1-8409-025E-F8AB-9C0641C45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473C7-867E-AA10-7B17-6AB6DEFB5081}"/>
              </a:ext>
            </a:extLst>
          </p:cNvPr>
          <p:cNvSpPr>
            <a:spLocks noGrp="1"/>
          </p:cNvSpPr>
          <p:nvPr>
            <p:ph type="body" idx="1"/>
          </p:nvPr>
        </p:nvSpPr>
        <p:spPr/>
        <p:txBody>
          <a:bodyPr rtlCol="1"/>
          <a:lstStyle/>
          <a:p>
            <a:pPr marL="171450" indent="-171450" rt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43671D8-0596-A553-250D-B2ED54CB785C}"/>
              </a:ext>
            </a:extLst>
          </p:cNvPr>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3542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6A02F-DFC1-29BB-CC5D-710C055D5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2CA60-CE96-0B87-D528-9AA98DD73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AD5E4-5D30-E12F-3C81-4722B0C61F21}"/>
              </a:ext>
            </a:extLst>
          </p:cNvPr>
          <p:cNvSpPr>
            <a:spLocks noGrp="1"/>
          </p:cNvSpPr>
          <p:nvPr>
            <p:ph type="body" idx="1"/>
          </p:nvPr>
        </p:nvSpPr>
        <p:spPr/>
        <p:txBody>
          <a:bodyPr rtlCol="1"/>
          <a:lstStyle/>
          <a:p>
            <a:pPr marL="171450" indent="-171450" rt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2AF37BB-097E-4975-20DC-2123A502BB4E}"/>
              </a:ext>
            </a:extLst>
          </p:cNvPr>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8980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9602-92AA-AC1E-1979-B63813AF1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17F1-8409-025E-F8AB-9C0641C45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473C7-867E-AA10-7B17-6AB6DEFB5081}"/>
              </a:ext>
            </a:extLst>
          </p:cNvPr>
          <p:cNvSpPr>
            <a:spLocks noGrp="1"/>
          </p:cNvSpPr>
          <p:nvPr>
            <p:ph type="body" idx="1"/>
          </p:nvPr>
        </p:nvSpPr>
        <p:spPr/>
        <p:txBody>
          <a:bodyPr rtlCol="1"/>
          <a:lstStyle/>
          <a:p>
            <a:pPr marL="171450" indent="-171450" rt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43671D8-0596-A553-250D-B2ED54CB785C}"/>
              </a:ext>
            </a:extLst>
          </p:cNvPr>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3542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1"/>
            <a:fld id="{AA900166-AD36-5B40-8769-3A6E5D9882C3}" type="slidenum">
              <a:rPr lang="en-US" smtClean="0"/>
              <a:pPr rtl="1"/>
              <a:t>19</a:t>
            </a:fld>
            <a:endParaRPr lang="en-US" dirty="0"/>
          </a:p>
        </p:txBody>
      </p:sp>
    </p:spTree>
    <p:extLst>
      <p:ext uri="{BB962C8B-B14F-4D97-AF65-F5344CB8AC3E}">
        <p14:creationId xmlns:p14="http://schemas.microsoft.com/office/powerpoint/2010/main" val="56257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0" dirty="0">
                <a:cs typeface="+mn-cs"/>
              </a:rPr>
              <a:t>يرجى مراجعة المعلومات على هذه الشريحة حول كيفية استخدام/ تخصيص هذه المحاضرة </a:t>
            </a:r>
            <a:r>
              <a:rPr lang="ar" b="1" i="0" dirty="0">
                <a:cs typeface="+mn-cs"/>
              </a:rPr>
              <a:t>ثم احذف الشريحة قبل التقديم</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0" dirty="0">
                <a:cs typeface="+mn-cs"/>
              </a:rPr>
              <a:t>يرجى مراجعة المعلومات على هذه الشريحة حول كيفية استخدام/ تخصيص هذه المحاضرة </a:t>
            </a:r>
            <a:r>
              <a:rPr lang="ar" b="1" i="0" dirty="0">
                <a:cs typeface="+mn-cs"/>
              </a:rPr>
              <a:t>ثم احذف الشريحة قبل التقديم</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dirty="0"/>
              <a:t>UNIMMAP MMS هو استثمار قوي للتنمية العالمية. يغطي هذا العرض التقديمي الحاجة المتزايدة إلى MMS، والأدلة التي تقف وراءها، وكيف ولماذا يعد استثمارًا اقتصاديًا، ذا جدوى عالية، ولماذا الآن، أكثر من أي وقت مضى، هو وقت العمل.</a:t>
            </a:r>
          </a:p>
        </p:txBody>
      </p:sp>
      <p:sp>
        <p:nvSpPr>
          <p:cNvPr id="4" name="Slide Number Placeholder 3"/>
          <p:cNvSpPr>
            <a:spLocks noGrp="1"/>
          </p:cNvSpPr>
          <p:nvPr>
            <p:ph type="sldNum" sz="quarter" idx="5"/>
          </p:nvPr>
        </p:nvSpPr>
        <p:spPr/>
        <p:txBody>
          <a:bodyPr rtlCol="1"/>
          <a:lstStyle/>
          <a:p>
            <a:pPr rtl="1"/>
            <a:fld id="{AA900166-AD36-5B40-8769-3A6E5D9882C3}" type="slidenum">
              <a:rPr lang="en-US" smtClean="0"/>
              <a:pPr/>
              <a:t>4</a:t>
            </a:fld>
            <a:endParaRPr lang="en-US" dirty="0"/>
          </a:p>
        </p:txBody>
      </p:sp>
    </p:spTree>
    <p:extLst>
      <p:ext uri="{BB962C8B-B14F-4D97-AF65-F5344CB8AC3E}">
        <p14:creationId xmlns:p14="http://schemas.microsoft.com/office/powerpoint/2010/main" val="324601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rtl="1">
              <a:lnSpc>
                <a:spcPct val="100000"/>
              </a:lnSpc>
              <a:buNone/>
            </a:pPr>
            <a:r>
              <a:rPr lang="ar"/>
              <a:t>في جميع أنحاء العالم، </a:t>
            </a:r>
            <a:r>
              <a:rPr lang="ar" b="1"/>
              <a:t>تعاني أكثر من مليار امرأة وفتاة مراهقة من سوء التغذية </a:t>
            </a:r>
            <a:r>
              <a:rPr lang="ar"/>
              <a:t>- وتعاني 2 من كل 3 نساء في سن الإنجابمن نقص المغذيات الدقيقة.</a:t>
            </a:r>
            <a:br>
              <a:rPr lang="en-US" dirty="0"/>
            </a:br>
            <a:endParaRPr lang="en-US" dirty="0"/>
          </a:p>
          <a:p>
            <a:pPr marL="0" indent="0" rtl="1">
              <a:lnSpc>
                <a:spcPct val="100000"/>
              </a:lnSpc>
              <a:buNone/>
            </a:pPr>
            <a:r>
              <a:rPr lang="ar"/>
              <a:t>45 مليون طفل يعانون من الهزال - وهو أشد أشكال سوء التغذية المزمن والحاد. يؤدي التقزُّم وانخفاض الوزن عند الولادة وفقر الدم إلى وفاة 1.3 مليون طفل سنويًا.</a:t>
            </a:r>
          </a:p>
          <a:p>
            <a:pPr marL="0" indent="0" rtl="1">
              <a:lnSpc>
                <a:spcPct val="100000"/>
              </a:lnSpc>
              <a:buNone/>
            </a:pPr>
            <a:endParaRPr lang="en-US" dirty="0"/>
          </a:p>
          <a:p>
            <a:pPr marL="0" indent="0" rtl="1">
              <a:lnSpc>
                <a:spcPct val="100000"/>
              </a:lnSpc>
              <a:buNone/>
            </a:pPr>
            <a:r>
              <a:rPr lang="ar"/>
              <a:t>يرتبط ما يقرب من 50% من وفيات الأطفال بسوء التغذية لدى الأطفال والأمهات.</a:t>
            </a:r>
            <a:br>
              <a:rPr lang="en-US" dirty="0"/>
            </a:br>
            <a:endParaRPr lang="en-US" dirty="0"/>
          </a:p>
          <a:p>
            <a:pPr marL="0" indent="0" rtl="1">
              <a:lnSpc>
                <a:spcPct val="100000"/>
              </a:lnSpc>
              <a:buNone/>
            </a:pPr>
            <a:r>
              <a:rPr lang="ar"/>
              <a:t>يولد كل عام 17 مليون طفل </a:t>
            </a:r>
            <a:r>
              <a:rPr lang="en" b="1"/>
              <a:t>بوزن منخفض</a:t>
            </a:r>
            <a:r>
              <a:rPr lang="en"/>
              <a:t>، ويعاني 146 مليون طفل دون سن الخامسة من التقزُّم ، ويعاني 245 مليون طفل من فقر الدم</a:t>
            </a:r>
            <a:r>
              <a:rPr lang="en" baseline="30000"/>
              <a:t>.</a:t>
            </a:r>
            <a:r>
              <a:rPr lang="en"/>
              <a:t> </a:t>
            </a:r>
          </a:p>
        </p:txBody>
      </p:sp>
      <p:sp>
        <p:nvSpPr>
          <p:cNvPr id="4" name="Slide Number Placeholder 3"/>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7708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rtl="1">
              <a:lnSpc>
                <a:spcPct val="100000"/>
              </a:lnSpc>
              <a:buNone/>
            </a:pPr>
            <a:r>
              <a:rPr lang="ar" b="0" dirty="0"/>
              <a:t>لقد أثبتت الأدلة على مدار أكثر من 25 عامًا الفوائد بشكل واضح: </a:t>
            </a:r>
            <a:r>
              <a:rPr lang="ar" dirty="0"/>
              <a:t>الهدف من MMS ليس تحسين مستوى الحياة فحسب - بل إنقاذها.</a:t>
            </a:r>
          </a:p>
          <a:p>
            <a:pPr marL="0" indent="0" rtl="1">
              <a:lnSpc>
                <a:spcPct val="100000"/>
              </a:lnSpc>
              <a:buNone/>
            </a:pPr>
            <a:endParaRPr lang="en-US" dirty="0"/>
          </a:p>
          <a:p>
            <a:pPr marL="0" indent="0" rtl="1">
              <a:lnSpc>
                <a:spcPct val="100000"/>
              </a:lnSpc>
              <a:buNone/>
            </a:pPr>
            <a:r>
              <a:rPr lang="ar" b="0" i="0" dirty="0">
                <a:solidFill>
                  <a:srgbClr val="FFFFFF"/>
                </a:solidFill>
                <a:effectLst/>
                <a:latin typeface="Lato" panose="020F0502020204030203" pitchFamily="34" charset="0"/>
              </a:rPr>
              <a:t>تعمل  MMS على تحسين نتائج الولادة من خلال تقليل خطر الإملاص، أو ولادة أطفال صغار الحجم، أو ولادة أطفال في وقت مبكر جدًا. عندما تتناول المرأة MMS أثناء الحمل، يكون خطر ولادة طفل منخفض الوزن عند الولادة أو صغير الحجم أو مبكرًا جدًا أقل بنسبة 27%. وتكون الفوائد أعظم بالنسبة للنساء المصابات بفقر الدم، اللاتي يتعرضن لخطر أكبر للوفاة بسبب النزيف بعد الولادة وتسمم الحمل، وهما من الأسباب الرئيسية لوفاة الأمهات.</a:t>
            </a:r>
            <a:endParaRPr lang="en-US" dirty="0"/>
          </a:p>
          <a:p>
            <a:pPr marL="0" indent="0" rtl="1">
              <a:lnSpc>
                <a:spcPct val="100000"/>
              </a:lnSpc>
              <a:buNone/>
            </a:pPr>
            <a:endParaRPr lang="en-US" sz="900" dirty="0"/>
          </a:p>
          <a:p>
            <a:pPr marL="0" indent="0" rtl="1">
              <a:lnSpc>
                <a:spcPct val="100000"/>
              </a:lnSpc>
              <a:buNone/>
            </a:pPr>
            <a:r>
              <a:rPr lang="ar" dirty="0"/>
              <a:t>يعد MMS تدخلاً صغيرًا ولكنه قوي، إذ يمكنه تقليل خطر حدوث مضاعفات الحمل التي تهدد الحياة، وتحسين نتائج الولادة لملايين الأطفال.</a:t>
            </a:r>
          </a:p>
          <a:p>
            <a:pPr marL="0" indent="0" rtl="1">
              <a:lnSpc>
                <a:spcPct val="100000"/>
              </a:lnSpc>
              <a:buNone/>
            </a:pPr>
            <a:endParaRPr lang="en-US" dirty="0"/>
          </a:p>
          <a:p>
            <a:pPr marL="0" indent="0" rtl="1">
              <a:lnSpc>
                <a:spcPct val="100000"/>
              </a:lnSpc>
              <a:buNone/>
            </a:pPr>
            <a:r>
              <a:rPr lang="ar" dirty="0"/>
              <a:t>بجرعة واحدة فقط يوميًا، يمكننا حماية صحة ورفاهية أجيال بأكملها.</a:t>
            </a:r>
          </a:p>
          <a:p>
            <a:pPr rtl="1"/>
            <a:endParaRPr lang="en-US" dirty="0"/>
          </a:p>
        </p:txBody>
      </p:sp>
      <p:sp>
        <p:nvSpPr>
          <p:cNvPr id="4" name="Slide Number Placeholder 3"/>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30940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A46D-3A9C-8AB8-473A-6EA4850C0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17693-A96D-F110-A230-FE5849DA4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67E1DD-A2E1-0785-525A-30265B3ED747}"/>
              </a:ext>
            </a:extLst>
          </p:cNvPr>
          <p:cNvSpPr>
            <a:spLocks noGrp="1"/>
          </p:cNvSpPr>
          <p:nvPr>
            <p:ph type="body" idx="1"/>
          </p:nvPr>
        </p:nvSpPr>
        <p:spPr/>
        <p:txBody>
          <a:bodyPr rtlCol="1"/>
          <a:lstStyle/>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mn-cs"/>
              </a:rPr>
              <a:t>بعد عقود من البحث، أصدرت منظمة الصحة العالمية توصية خاصة بالسياق فيما يتعلق بـ MMS، </a:t>
            </a:r>
            <a:r>
              <a:rPr lang="ar" sz="1200" i="0" u="sng" dirty="0">
                <a:effectLst/>
                <a:latin typeface="Arial" panose="020B0604020202020204" pitchFamily="34" charset="0"/>
                <a:ea typeface="Calibri" panose="020F0502020204030204" pitchFamily="34" charset="0"/>
                <a:cs typeface="+mn-cs"/>
              </a:rPr>
              <a:t>بما في ذلك في السكان المتضررين من حالات الطوارئ</a:t>
            </a:r>
            <a:r>
              <a:rPr lang="ar" sz="1200" i="0" u="none" dirty="0">
                <a:effectLst/>
                <a:latin typeface="Arial" panose="020B0604020202020204" pitchFamily="34" charset="0"/>
                <a:ea typeface="Calibri" panose="020F0502020204030204" pitchFamily="34" charset="0"/>
                <a:cs typeface="+mn-cs"/>
              </a:rPr>
              <a:t> وفي </a:t>
            </a:r>
            <a:r>
              <a:rPr lang="ar" sz="1200" i="0" dirty="0">
                <a:effectLst/>
                <a:latin typeface="Arial" panose="020B0604020202020204" pitchFamily="34" charset="0"/>
                <a:ea typeface="Calibri" panose="020F0502020204030204" pitchFamily="34" charset="0"/>
                <a:cs typeface="+mn-cs"/>
              </a:rPr>
              <a:t>سياقاتأخرى مدعومة بأبحاث دقيقة.</a:t>
            </a:r>
            <a:r>
              <a:rPr lang="ar" sz="1200" i="0" u="none" dirty="0">
                <a:effectLst/>
                <a:latin typeface="Arial" panose="020B0604020202020204" pitchFamily="34" charset="0"/>
                <a:ea typeface="Calibri" panose="020F0502020204030204" pitchFamily="34" charset="0"/>
                <a:cs typeface="+mn-cs"/>
              </a:rPr>
              <a:t> </a:t>
            </a:r>
            <a:r>
              <a:rPr lang="ar" sz="1200" i="0" dirty="0">
                <a:effectLst/>
                <a:latin typeface="Arial" panose="020B0604020202020204" pitchFamily="34" charset="0"/>
                <a:ea typeface="Calibri" panose="020F0502020204030204" pitchFamily="34" charset="0"/>
                <a:cs typeface="+mn-cs"/>
              </a:rPr>
              <a:t>كجزء من رعاية ما قبل الولادة للنساء الحوامل.</a:t>
            </a:r>
          </a:p>
          <a:p>
            <a:pPr algn="r" rtl="1"/>
            <a:endParaRPr lang="en-US" sz="1200" b="1" i="0" kern="1200" dirty="0">
              <a:solidFill>
                <a:schemeClr val="tx1"/>
              </a:solidFill>
              <a:effectLst/>
              <a:latin typeface="Avenir Book" panose="02000503020000020003" pitchFamily="2" charset="0"/>
              <a:ea typeface="+mn-ea"/>
              <a:cs typeface="+mn-cs"/>
            </a:endParaRPr>
          </a:p>
          <a:p>
            <a:pPr algn="r" rtl="1"/>
            <a:r>
              <a:rPr lang="ar" b="1" i="0" dirty="0">
                <a:cs typeface="+mn-cs"/>
              </a:rPr>
              <a:t>الوقاية من نقص المغذيات الدقيقة والسيطرة عليه في السكان المتضررين من حالات الطوارئ</a:t>
            </a:r>
          </a:p>
          <a:p>
            <a:pPr marL="0" lvl="0" indent="0" algn="r" rtl="0">
              <a:spcBef>
                <a:spcPts val="0"/>
              </a:spcBef>
              <a:spcAft>
                <a:spcPts val="0"/>
              </a:spcAft>
              <a:buNone/>
            </a:pPr>
            <a:r>
              <a:rPr lang="en-US" sz="1200" b="0" i="0" dirty="0">
                <a:solidFill>
                  <a:schemeClr val="dk1"/>
                </a:solidFill>
                <a:latin typeface="Avenir"/>
                <a:ea typeface="Avenir"/>
                <a:cs typeface="+mn-cs"/>
                <a:sym typeface="Avenir"/>
              </a:rPr>
              <a:t>https://www.who.int/docs/default-source/nutritionlibrary/preventing-and-controlling-micronutrient-deficiencies-in-populations-affected-by-an-emergency.pdf?sfvrsn=e17f6dff_2</a:t>
            </a:r>
            <a:endParaRPr lang="en-US" i="0" dirty="0">
              <a:cs typeface="+mn-cs"/>
            </a:endParaRPr>
          </a:p>
          <a:p>
            <a:pPr algn="r" rtl="1"/>
            <a:endParaRPr lang="en-US" sz="1200" b="1" i="0" kern="1200" dirty="0">
              <a:solidFill>
                <a:schemeClr val="tx1"/>
              </a:solidFill>
              <a:effectLst/>
              <a:latin typeface="Avenir Book" panose="02000503020000020003" pitchFamily="2" charset="0"/>
              <a:ea typeface="+mn-ea"/>
              <a:cs typeface="+mn-cs"/>
            </a:endParaRPr>
          </a:p>
          <a:p>
            <a:pPr algn="r" rtl="1"/>
            <a:r>
              <a:rPr lang="ar" sz="1200" b="1" i="0" kern="1200" dirty="0">
                <a:solidFill>
                  <a:schemeClr val="tx1"/>
                </a:solidFill>
                <a:effectLst/>
                <a:latin typeface="Avenir Book" panose="02000503020000020003" pitchFamily="2" charset="0"/>
                <a:ea typeface="+mn-ea"/>
                <a:cs typeface="+mn-cs"/>
              </a:rPr>
              <a:t>توصيات منظمة الصحة العالمية المحدثة بشأن رعاية ما قبل الولادة لعام 2020</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Avenir"/>
                <a:ea typeface="Avenir"/>
                <a:cs typeface="+mn-cs"/>
                <a:sym typeface="Avenir"/>
              </a:rPr>
              <a:t>https://apps.who.int/iris/bitstream/handle/10665/333561/9789240007789-eng.pdf</a:t>
            </a:r>
            <a:endParaRPr lang="en-US" sz="1200" i="0" dirty="0">
              <a:latin typeface="Arial"/>
              <a:ea typeface="Arial"/>
              <a:cs typeface="+mn-cs"/>
              <a:sym typeface="Arial"/>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mn-cs"/>
              </a:rPr>
              <a:t>منذ عام 2021، تم إدراج MMS في </a:t>
            </a:r>
            <a:r>
              <a:rPr lang="ar" sz="1200" i="0" kern="1200" dirty="0">
                <a:solidFill>
                  <a:schemeClr val="tx1"/>
                </a:solidFill>
                <a:effectLst/>
                <a:latin typeface="Arial" panose="020B0604020202020204" pitchFamily="34" charset="0"/>
                <a:ea typeface="+mn-ea"/>
                <a:cs typeface="+mn-cs"/>
              </a:rPr>
              <a:t>القائمة النموذجية للأدوية الأساسية لمنظمة الصحة العالمية:</a:t>
            </a:r>
            <a:endParaRPr lang="en-US" sz="1200" b="0" i="0" kern="1200" dirty="0">
              <a:solidFill>
                <a:schemeClr val="tx1"/>
              </a:solidFill>
              <a:effectLst/>
              <a:latin typeface="Avenir Book" panose="02000503020000020003" pitchFamily="2" charset="0"/>
              <a:ea typeface="+mn-ea"/>
              <a:cs typeface="+mn-cs"/>
            </a:endParaRPr>
          </a:p>
          <a:p>
            <a:pPr algn="r" rtl="1"/>
            <a:endParaRPr lang="en-US" sz="1200" b="0" i="0" kern="1200" dirty="0">
              <a:solidFill>
                <a:schemeClr val="tx1"/>
              </a:solidFill>
              <a:effectLst/>
              <a:latin typeface="Avenir Book" panose="02000503020000020003" pitchFamily="2" charset="0"/>
              <a:ea typeface="+mn-ea"/>
              <a:cs typeface="+mn-cs"/>
            </a:endParaRPr>
          </a:p>
          <a:p>
            <a:pPr algn="r" rtl="1"/>
            <a:r>
              <a:rPr lang="ar" sz="1200" b="1" i="0" kern="1200" dirty="0">
                <a:solidFill>
                  <a:schemeClr val="tx1"/>
                </a:solidFill>
                <a:effectLst/>
                <a:latin typeface="Avenir Book" panose="02000503020000020003" pitchFamily="2" charset="0"/>
                <a:ea typeface="+mn-ea"/>
                <a:cs typeface="+mn-cs"/>
              </a:rPr>
              <a:t>قائمة منظمة الصحة العالمية (WHO) النموذجية للأدوية الأساسية</a:t>
            </a:r>
          </a:p>
          <a:p>
            <a:pPr marL="0" lvl="0" indent="0" algn="r" rtl="0">
              <a:spcBef>
                <a:spcPts val="0"/>
              </a:spcBef>
              <a:spcAft>
                <a:spcPts val="0"/>
              </a:spcAft>
              <a:buNone/>
            </a:pPr>
            <a:r>
              <a:rPr lang="en-US" i="0" dirty="0">
                <a:cs typeface="+mn-cs"/>
              </a:rPr>
              <a:t>https://www.who.int/publications/i/item/WHO-MHP-HPS-EML-2021.02</a:t>
            </a:r>
          </a:p>
          <a:p>
            <a:pPr marL="0" lvl="0" indent="0" algn="r" rtl="0">
              <a:spcBef>
                <a:spcPts val="0"/>
              </a:spcBef>
              <a:spcAft>
                <a:spcPts val="0"/>
              </a:spcAft>
              <a:buNone/>
            </a:pPr>
            <a:r>
              <a:rPr lang="en-US" i="0" dirty="0">
                <a:cs typeface="+mn-cs"/>
              </a:rPr>
              <a:t>https://www.who.int/publications/i/item/WHO-MHP-HPS-EML-2023.02</a:t>
            </a:r>
          </a:p>
          <a:p>
            <a:pPr algn="r" rtl="1"/>
            <a:endParaRPr lang="en-US" i="0" dirty="0">
              <a:cs typeface="+mn-cs"/>
            </a:endParaRPr>
          </a:p>
        </p:txBody>
      </p:sp>
      <p:sp>
        <p:nvSpPr>
          <p:cNvPr id="4" name="Slide Number Placeholder 3">
            <a:extLst>
              <a:ext uri="{FF2B5EF4-FFF2-40B4-BE49-F238E27FC236}">
                <a16:creationId xmlns:a16="http://schemas.microsoft.com/office/drawing/2014/main" id="{5BE56FB4-0D50-B17A-B392-414E48C479EE}"/>
              </a:ext>
            </a:extLst>
          </p:cNvPr>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92773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r>
              <a:rPr lang="ar" dirty="0"/>
              <a:t>تعد مكملات المغذيات الدقيقة المتعددة أحد أفضل الاستثمارات قيمة التي يمكن للدول القيام بها في تنميتها، مما يؤدي إلى مجتمعات أكثر صحة واقتصادات أقوى.</a:t>
            </a:r>
          </a:p>
          <a:p>
            <a:pPr rtl="1">
              <a:lnSpc>
                <a:spcPct val="100000"/>
              </a:lnSpc>
            </a:pPr>
            <a:endParaRPr lang="en-US" sz="1200" dirty="0"/>
          </a:p>
          <a:p>
            <a:pPr marL="171450" indent="-171450" rtl="1">
              <a:lnSpc>
                <a:spcPct val="100000"/>
              </a:lnSpc>
              <a:buFont typeface="Arial" panose="020B0604020202020204" pitchFamily="34" charset="0"/>
              <a:buChar char="•"/>
            </a:pPr>
            <a:r>
              <a:rPr lang="ar" sz="1200" dirty="0"/>
              <a:t>تم اختيار MMS كواحدة من أفضل الاستثمارات في التنمية العالمية - </a:t>
            </a:r>
            <a:r>
              <a:rPr lang="ar" sz="1200" b="1" dirty="0"/>
              <a:t>بعائد قدره 37 دولارًا لكل دولار مستثمر.</a:t>
            </a:r>
            <a:endParaRPr lang="en-US" sz="1200" b="1" baseline="30000" dirty="0">
              <a:latin typeface="Avenir Book" panose="02000503020000020003" pitchFamily="2" charset="0"/>
              <a:cs typeface="Arial"/>
            </a:endParaRPr>
          </a:p>
          <a:p>
            <a:pPr marL="171450" indent="-171450" rtl="1">
              <a:lnSpc>
                <a:spcPct val="100000"/>
              </a:lnSpc>
              <a:buFont typeface="Arial" panose="020B0604020202020204" pitchFamily="34" charset="0"/>
              <a:buChar char="•"/>
            </a:pPr>
            <a:r>
              <a:rPr lang="ar" sz="1200" dirty="0"/>
              <a:t>تلد الأمهات اللاتي يحصلن على تغذية جيدة  أطفالاً يتمتعون بتغذية جيدة، وباستطاعتهم فيما بعد الارتقاء بمجتمعات بأكملها.</a:t>
            </a:r>
          </a:p>
          <a:p>
            <a:pPr marL="171450" indent="-171450" rtl="1">
              <a:lnSpc>
                <a:spcPct val="100000"/>
              </a:lnSpc>
              <a:buFont typeface="Arial" panose="020B0604020202020204" pitchFamily="34" charset="0"/>
              <a:buChar char="•"/>
            </a:pPr>
            <a:r>
              <a:rPr lang="ar" sz="1200" dirty="0"/>
              <a:t>تتمتع MMS بالقدرة على تحسين التطور المعرفي والسلوكي للطفل، مما يؤهله لحياة صحية أفضل.</a:t>
            </a:r>
          </a:p>
          <a:p>
            <a:pPr marL="171450" indent="-171450" rtl="1">
              <a:lnSpc>
                <a:spcPct val="100000"/>
              </a:lnSpc>
              <a:buFont typeface="Arial" panose="020B0604020202020204" pitchFamily="34" charset="0"/>
              <a:buChar char="•"/>
            </a:pPr>
            <a:r>
              <a:rPr lang="ar" sz="1200" dirty="0"/>
              <a:t>تعمل MMS على بناء المرونة ومساعدة الأسر على الصمود والتعافي من الصراعات والأوبئة وتغير المناخ.</a:t>
            </a:r>
            <a:endParaRPr lang="en-US" sz="1200" baseline="30000" dirty="0"/>
          </a:p>
          <a:p>
            <a:pPr rtl="1"/>
            <a:endParaRPr lang="en-US" dirty="0"/>
          </a:p>
        </p:txBody>
      </p:sp>
      <p:sp>
        <p:nvSpPr>
          <p:cNvPr id="4" name="Slide Number Placeholder 3"/>
          <p:cNvSpPr>
            <a:spLocks noGrp="1"/>
          </p:cNvSpPr>
          <p:nvPr>
            <p:ph type="sldNum" sz="quarter" idx="5"/>
          </p:nvPr>
        </p:nvSpPr>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fld id="{AA900166-AD36-5B40-8769-3A6E5D9882C3}" type="slidenum">
              <a:rPr kumimoji="0" lang="en-US"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63063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171450" indent="-171450" rtl="1">
              <a:buFont typeface="Arial" panose="020B0604020202020204" pitchFamily="34" charset="0"/>
              <a:buChar char="•"/>
            </a:pPr>
            <a:r>
              <a:rPr lang="ar" sz="1200" dirty="0"/>
              <a:t>لسوء التغذية عواقب على الأجيال - تؤثر على الأسر والمجتمعات والدول بأكملها. </a:t>
            </a:r>
          </a:p>
          <a:p>
            <a:pPr marL="171450" indent="-171450" rtl="1">
              <a:buFont typeface="Arial" panose="020B0604020202020204" pitchFamily="34" charset="0"/>
              <a:buChar char="•"/>
            </a:pPr>
            <a:r>
              <a:rPr lang="ar" dirty="0"/>
              <a:t>MMS استثمار اقتصادي، مجدٍ، وقابل للتطبيق على نطاق واسع.
</a:t>
            </a:r>
            <a:r>
              <a:rPr lang="ar" sz="1200" dirty="0">
                <a:latin typeface="Avenir Next" panose="020B0503020202020204" pitchFamily="34" charset="0"/>
                <a:cs typeface="Arial"/>
              </a:rPr>
              <a:t>يعزز توفير (MMS) الاقتصادات المحلية والعالمية مقابل 2.50 دولار فقط لكل حمل </a:t>
            </a:r>
            <a:r>
              <a:rPr lang="ar" dirty="0"/>
              <a:t> — وهو سعر مشابه لمكملات الحديد وحمض الفوليك (IFA).</a:t>
            </a:r>
            <a:r>
              <a:rPr lang="ar" baseline="30000" dirty="0"/>
              <a:t>13</a:t>
            </a:r>
            <a:r>
              <a:rPr lang="ar" dirty="0"/>
              <a:t> </a:t>
            </a:r>
            <a:endParaRPr lang="en-US" sz="1200" dirty="0">
              <a:latin typeface="Avenir Next" panose="020B0503020202020204" pitchFamily="34" charset="0"/>
              <a:cs typeface="Arial"/>
            </a:endParaRPr>
          </a:p>
          <a:p>
            <a:pPr marL="171450" indent="-171450" rtl="1">
              <a:buFont typeface="Arial" panose="020B0604020202020204" pitchFamily="34" charset="0"/>
              <a:buChar char="•"/>
            </a:pPr>
            <a:r>
              <a:rPr lang="ar" dirty="0"/>
              <a:t>وهذا يجعل MMS واحدة من أكثر تدخلات التغذية فعالية من حيث التكلفة المتاحة للحكومات وشركائها، مع ميزة إضافية تتمثل في كونها منتجًا أكثر فعالية من IFA. </a:t>
            </a:r>
          </a:p>
        </p:txBody>
      </p:sp>
      <p:sp>
        <p:nvSpPr>
          <p:cNvPr id="4" name="Slide Number Placeholder 3"/>
          <p:cNvSpPr>
            <a:spLocks noGrp="1"/>
          </p:cNvSpPr>
          <p:nvPr>
            <p:ph type="sldNum" sz="quarter" idx="5"/>
          </p:nvPr>
        </p:nvSpPr>
        <p:spPr/>
        <p:txBody>
          <a:bodyPr rtlCol="1"/>
          <a:lstStyle/>
          <a:p>
            <a:pPr rtl="1"/>
            <a:fld id="{AA900166-AD36-5B40-8769-3A6E5D9882C3}" type="slidenum">
              <a:rPr lang="en-US" smtClean="0"/>
              <a:t>9</a:t>
            </a:fld>
            <a:endParaRPr lang="en-US"/>
          </a:p>
        </p:txBody>
      </p:sp>
    </p:spTree>
    <p:extLst>
      <p:ext uri="{BB962C8B-B14F-4D97-AF65-F5344CB8AC3E}">
        <p14:creationId xmlns:p14="http://schemas.microsoft.com/office/powerpoint/2010/main" val="20446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87E7-6E39-E249-8C05-3E85EC5C196A}"/>
              </a:ext>
            </a:extLst>
          </p:cNvPr>
          <p:cNvSpPr>
            <a:spLocks noGrp="1"/>
          </p:cNvSpPr>
          <p:nvPr>
            <p:ph type="ctrTitle"/>
          </p:nvPr>
        </p:nvSpPr>
        <p:spPr>
          <a:xfrm>
            <a:off x="1524000" y="1122363"/>
            <a:ext cx="9144000" cy="2387600"/>
          </a:xfrm>
        </p:spPr>
        <p:txBody>
          <a:bodyPr rtlCol="1" anchor="b">
            <a:normAutofit/>
          </a:bodyPr>
          <a:lstStyle>
            <a:lvl1pPr algn="r" rtl="1">
              <a:defRPr sz="4800" b="0" i="0"/>
            </a:lvl1pPr>
          </a:lstStyle>
          <a:p>
            <a:pPr rtl="1"/>
            <a:r>
              <a:rPr lang="ar"/>
              <a:t>Click to edit Master title style</a:t>
            </a:r>
          </a:p>
        </p:txBody>
      </p:sp>
      <p:sp>
        <p:nvSpPr>
          <p:cNvPr id="3" name="Subtitle 2">
            <a:extLst>
              <a:ext uri="{FF2B5EF4-FFF2-40B4-BE49-F238E27FC236}">
                <a16:creationId xmlns:a16="http://schemas.microsoft.com/office/drawing/2014/main" id="{A93D1750-CCE9-E34F-8945-EB4B459C6BAD}"/>
              </a:ext>
            </a:extLst>
          </p:cNvPr>
          <p:cNvSpPr>
            <a:spLocks noGrp="1"/>
          </p:cNvSpPr>
          <p:nvPr>
            <p:ph type="subTitle" idx="1"/>
          </p:nvPr>
        </p:nvSpPr>
        <p:spPr>
          <a:xfrm>
            <a:off x="1524000" y="3602038"/>
            <a:ext cx="9144000" cy="1655762"/>
          </a:xfrm>
        </p:spPr>
        <p:txBody>
          <a:bodyPr rtlCol="1"/>
          <a:lstStyle>
            <a:lvl1pPr marL="0" indent="0" algn="r" rtl="1">
              <a:buNone/>
              <a:defRPr sz="2400" b="0" i="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Tree>
    <p:extLst>
      <p:ext uri="{BB962C8B-B14F-4D97-AF65-F5344CB8AC3E}">
        <p14:creationId xmlns:p14="http://schemas.microsoft.com/office/powerpoint/2010/main" val="764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1"/>
          <a:lstStyle>
            <a:lvl1pPr algn="ctr" rtl="1">
              <a:defRPr b="0" i="0">
                <a:solidFill>
                  <a:schemeClr val="tx1">
                    <a:tint val="75000"/>
                  </a:schemeClr>
                </a:solidFill>
                <a:latin typeface="Avenir Next" panose="020B0503020202020204" pitchFamily="34" charset="0"/>
              </a:defRPr>
            </a:lvl1pPr>
          </a:lstStyle>
          <a:p>
            <a:pPr rtl="1"/>
            <a:endParaRPr lang="en-US" dirty="0"/>
          </a:p>
        </p:txBody>
      </p:sp>
      <p:sp>
        <p:nvSpPr>
          <p:cNvPr id="3" name="Holder 3"/>
          <p:cNvSpPr>
            <a:spLocks noGrp="1"/>
          </p:cNvSpPr>
          <p:nvPr>
            <p:ph type="dt" sz="half" idx="6"/>
          </p:nvPr>
        </p:nvSpPr>
        <p:spPr/>
        <p:txBody>
          <a:bodyPr lIns="0" tIns="0" rIns="0" bIns="0" rtlCol="1"/>
          <a:lstStyle>
            <a:lvl1pPr algn="r" rtl="1">
              <a:defRPr b="0" i="0">
                <a:solidFill>
                  <a:schemeClr val="tx1">
                    <a:tint val="75000"/>
                  </a:schemeClr>
                </a:solidFill>
                <a:latin typeface="Avenir Next" panose="020B0503020202020204" pitchFamily="34" charset="0"/>
              </a:defRPr>
            </a:lvl1pPr>
          </a:lstStyle>
          <a:p>
            <a:pPr rtl="1"/>
            <a:endParaRPr lang="en-US" dirty="0"/>
          </a:p>
        </p:txBody>
      </p:sp>
      <p:sp>
        <p:nvSpPr>
          <p:cNvPr id="4" name="Holder 4"/>
          <p:cNvSpPr>
            <a:spLocks noGrp="1"/>
          </p:cNvSpPr>
          <p:nvPr>
            <p:ph type="sldNum" sz="quarter" idx="7"/>
          </p:nvPr>
        </p:nvSpPr>
        <p:spPr/>
        <p:txBody>
          <a:bodyPr lIns="0" tIns="0" rIns="0" bIns="0" rtlCol="1"/>
          <a:lstStyle>
            <a:lvl1pPr algn="r" rtl="1">
              <a:defRPr>
                <a:solidFill>
                  <a:schemeClr val="tx1">
                    <a:tint val="75000"/>
                  </a:schemeClr>
                </a:solidFill>
              </a:defRPr>
            </a:lvl1pPr>
          </a:lstStyle>
          <a:p>
            <a:pPr rtl="1"/>
            <a:fld id="{B6F15528-21DE-4FAA-801E-634DDDAF4B2B}" type="slidenum">
              <a:t>‹#›</a:t>
            </a:fld>
            <a:endParaRPr/>
          </a:p>
        </p:txBody>
      </p:sp>
    </p:spTree>
    <p:extLst>
      <p:ext uri="{BB962C8B-B14F-4D97-AF65-F5344CB8AC3E}">
        <p14:creationId xmlns:p14="http://schemas.microsoft.com/office/powerpoint/2010/main" val="157094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026837" y="6128172"/>
            <a:ext cx="310896" cy="364703"/>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dirty="0"/>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1" anchor="ctr" anchorCtr="0">
            <a:normAutofit/>
          </a:bodyPr>
          <a:lstStyle>
            <a:lvl1pPr marL="7938" indent="0" algn="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54350" y="5982870"/>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1" anchor="ctr" anchorCtr="0">
            <a:normAutofit/>
          </a:bodyPr>
          <a:lstStyle>
            <a:lvl1pPr marL="0" indent="0" algn="r" rtl="1">
              <a:buNone/>
              <a:defRPr sz="1800">
                <a:solidFill>
                  <a:schemeClr val="bg1"/>
                </a:solidFill>
              </a:defRPr>
            </a:lvl1pPr>
            <a:lvl2pPr marL="457200" indent="0" algn="r" rtl="1">
              <a:buNone/>
              <a:defRPr/>
            </a:lvl2pPr>
          </a:lstStyle>
          <a:p>
            <a:pPr lvl="0" rtl="1"/>
            <a:r>
              <a:rPr lang="ar"/>
              <a:t>Click to edit Master text styles</a:t>
            </a:r>
          </a:p>
        </p:txBody>
      </p:sp>
    </p:spTree>
    <p:extLst>
      <p:ext uri="{BB962C8B-B14F-4D97-AF65-F5344CB8AC3E}">
        <p14:creationId xmlns:p14="http://schemas.microsoft.com/office/powerpoint/2010/main" val="33234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767589" y="6112177"/>
            <a:ext cx="310896" cy="365125"/>
          </a:xfrm>
        </p:spPr>
        <p:txBody>
          <a:bodyPr lIns="0" tIns="0" rIns="0" bIns="0" rtlCol="1"/>
          <a:lstStyle>
            <a:lvl1pPr algn="r" rtl="1">
              <a:defRPr sz="1400">
                <a:solidFill>
                  <a:schemeClr val="tx2">
                    <a:lumMod val="40000"/>
                    <a:lumOff val="60000"/>
                  </a:schemeClr>
                </a:solidFill>
                <a:latin typeface="Arial" panose="020B0604020202020204" pitchFamily="34" charset="0"/>
                <a:cs typeface="Arial" panose="020B0604020202020204" pitchFamily="34" charset="0"/>
              </a:defRPr>
            </a:lvl1pPr>
          </a:lstStyle>
          <a:p>
            <a:fld id="{C4B37875-7933-F345-AE65-E0AB5E984F8B}" type="slidenum">
              <a:rPr lang="en-US" smtClean="0"/>
              <a:pPr/>
              <a:t>‹#›</a:t>
            </a:fld>
            <a:endParaRPr lang="en-US" dirty="0"/>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1">
            <a:normAutofit/>
          </a:bodyPr>
          <a:lstStyle>
            <a:lvl1pPr marL="7938" indent="0" algn="ct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36300" y="6018399"/>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1" anchor="ctr" anchorCtr="0">
            <a:normAutofit/>
          </a:bodyPr>
          <a:lstStyle>
            <a:lvl1pPr marL="0" indent="0" algn="ctr" rtl="1">
              <a:buNone/>
              <a:defRPr sz="1300" b="0" i="1">
                <a:solidFill>
                  <a:schemeClr val="bg1"/>
                </a:solidFill>
                <a:latin typeface="Avenir Oblique" panose="02000503020000020003" pitchFamily="2" charset="0"/>
              </a:defRPr>
            </a:lvl1pPr>
          </a:lstStyle>
          <a:p>
            <a:pPr lvl="0" rtl="1"/>
            <a:r>
              <a:rPr lang="ar"/>
              <a:t>Click to edit Master text styles</a:t>
            </a:r>
          </a:p>
        </p:txBody>
      </p:sp>
    </p:spTree>
    <p:extLst>
      <p:ext uri="{BB962C8B-B14F-4D97-AF65-F5344CB8AC3E}">
        <p14:creationId xmlns:p14="http://schemas.microsoft.com/office/powerpoint/2010/main" val="108097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_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87E7-6E39-E249-8C05-3E85EC5C196A}"/>
              </a:ext>
            </a:extLst>
          </p:cNvPr>
          <p:cNvSpPr>
            <a:spLocks noGrp="1"/>
          </p:cNvSpPr>
          <p:nvPr>
            <p:ph type="ctrTitle"/>
          </p:nvPr>
        </p:nvSpPr>
        <p:spPr>
          <a:xfrm>
            <a:off x="1524000" y="2886828"/>
            <a:ext cx="9144000" cy="773298"/>
          </a:xfrm>
        </p:spPr>
        <p:txBody>
          <a:bodyPr rtlCol="1" anchor="ctr">
            <a:normAutofit/>
          </a:bodyPr>
          <a:lstStyle>
            <a:lvl1pPr algn="r" rtl="1">
              <a:defRPr sz="4800" b="0" i="0"/>
            </a:lvl1pPr>
          </a:lstStyle>
          <a:p>
            <a:pPr rtl="1"/>
            <a:r>
              <a:rPr lang="ar"/>
              <a:t>Click to edit Master title style</a:t>
            </a:r>
          </a:p>
        </p:txBody>
      </p:sp>
    </p:spTree>
    <p:extLst>
      <p:ext uri="{BB962C8B-B14F-4D97-AF65-F5344CB8AC3E}">
        <p14:creationId xmlns:p14="http://schemas.microsoft.com/office/powerpoint/2010/main" val="255981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199" y="559573"/>
            <a:ext cx="10515599" cy="945267"/>
          </a:xfrm>
        </p:spPr>
        <p:txBody>
          <a:bodyPr lIns="0" rIns="0" rtlCol="1" anchor="t">
            <a:normAutofit/>
          </a:bodyPr>
          <a:lstStyle>
            <a:lvl1pPr algn="r" rtl="1">
              <a:defRPr sz="3200" b="1" i="0">
                <a:latin typeface="Avenir Next" panose="020B0503020202020204" pitchFamily="34" charset="0"/>
              </a:defRPr>
            </a:lvl1pPr>
          </a:lstStyle>
          <a:p>
            <a:pPr rtl="1"/>
            <a:r>
              <a:rPr lang="ar"/>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838200" y="1696719"/>
            <a:ext cx="10515600" cy="4159459"/>
          </a:xfrm>
        </p:spPr>
        <p:txBody>
          <a:bodyPr lIns="0" tIns="0" rIns="0" bIns="0" rtlCol="1"/>
          <a:lstStyle>
            <a:lvl1pPr algn="r" rtl="1">
              <a:defRPr sz="2000" b="0" i="0"/>
            </a:lvl1pPr>
            <a:lvl2pPr algn="r" rtl="1">
              <a:defRPr b="0" i="0"/>
            </a:lvl2pPr>
            <a:lvl3pPr algn="r" rtl="1">
              <a:defRPr b="0" i="0"/>
            </a:lvl3pPr>
            <a:lvl4pPr algn="r" rtl="1">
              <a:defRPr b="0" i="0"/>
            </a:lvl4pPr>
            <a:lvl5pPr algn="r" rtl="1">
              <a:defRPr b="0" i="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Slide Number Placeholder 5">
            <a:extLst>
              <a:ext uri="{FF2B5EF4-FFF2-40B4-BE49-F238E27FC236}">
                <a16:creationId xmlns:a16="http://schemas.microsoft.com/office/drawing/2014/main" id="{169F3392-149B-CF44-B11A-5B90ACF998F8}"/>
              </a:ext>
            </a:extLst>
          </p:cNvPr>
          <p:cNvSpPr>
            <a:spLocks noGrp="1"/>
          </p:cNvSpPr>
          <p:nvPr>
            <p:ph type="sldNum" sz="quarter" idx="12"/>
          </p:nvPr>
        </p:nvSpPr>
        <p:spPr>
          <a:xfrm>
            <a:off x="303788" y="6319313"/>
            <a:ext cx="534412" cy="365125"/>
          </a:xfrm>
          <a:prstGeom prst="rect">
            <a:avLst/>
          </a:prstGeom>
        </p:spPr>
        <p:txBody>
          <a:bodyPr rtlCol="1" anchor="ctr"/>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spTree>
    <p:extLst>
      <p:ext uri="{BB962C8B-B14F-4D97-AF65-F5344CB8AC3E}">
        <p14:creationId xmlns:p14="http://schemas.microsoft.com/office/powerpoint/2010/main" val="30186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_Centered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2575944"/>
            <a:ext cx="4745019" cy="1039138"/>
          </a:xfrm>
        </p:spPr>
        <p:txBody>
          <a:bodyPr lIns="0" tIns="0" rIns="0" bIns="0" rtlCol="1" anchor="t">
            <a:normAutofit/>
          </a:bodyPr>
          <a:lstStyle>
            <a:lvl1pPr algn="r" rtl="1">
              <a:defRPr sz="3600" b="0" i="0"/>
            </a:lvl1pPr>
          </a:lstStyle>
          <a:p>
            <a:pPr rtl="1"/>
            <a:r>
              <a:rPr lang="ar"/>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6511382" y="1123502"/>
            <a:ext cx="5257800" cy="3941064"/>
          </a:xfrm>
        </p:spPr>
        <p:txBody>
          <a:bodyPr lIns="0" tIns="0" rIns="0" bIns="0" rtlCol="1" anchor="ctr"/>
          <a:lstStyle>
            <a:lvl1pPr algn="r" rtl="1">
              <a:defRPr b="0" i="0"/>
            </a:lvl1pPr>
            <a:lvl2pPr algn="r" rtl="1">
              <a:defRPr b="0" i="0"/>
            </a:lvl2pPr>
            <a:lvl3pPr algn="r" rtl="1">
              <a:defRPr b="0" i="0"/>
            </a:lvl3pPr>
            <a:lvl4pPr algn="r" rtl="1">
              <a:defRPr b="0" i="0"/>
            </a:lvl4pPr>
            <a:lvl5pPr algn="r" rtl="1">
              <a:defRPr b="0" i="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0" name="Slide Number Placeholder 5">
            <a:extLst>
              <a:ext uri="{FF2B5EF4-FFF2-40B4-BE49-F238E27FC236}">
                <a16:creationId xmlns:a16="http://schemas.microsoft.com/office/drawing/2014/main" id="{AB018238-022E-914E-B955-FFBE0636617A}"/>
              </a:ext>
            </a:extLst>
          </p:cNvPr>
          <p:cNvSpPr>
            <a:spLocks noGrp="1"/>
          </p:cNvSpPr>
          <p:nvPr>
            <p:ph type="sldNum" sz="quarter" idx="12"/>
          </p:nvPr>
        </p:nvSpPr>
        <p:spPr>
          <a:xfrm>
            <a:off x="303788" y="6319313"/>
            <a:ext cx="534412" cy="365125"/>
          </a:xfrm>
          <a:prstGeom prst="rect">
            <a:avLst/>
          </a:prstGeom>
        </p:spPr>
        <p:txBody>
          <a:bodyPr rtlCol="1" anchor="ctr"/>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spTree>
    <p:extLst>
      <p:ext uri="{BB962C8B-B14F-4D97-AF65-F5344CB8AC3E}">
        <p14:creationId xmlns:p14="http://schemas.microsoft.com/office/powerpoint/2010/main" val="254117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559574"/>
            <a:ext cx="4019550" cy="365095"/>
          </a:xfrm>
        </p:spPr>
        <p:txBody>
          <a:bodyPr lIns="0" rIns="0" rtlCol="1" anchor="b">
            <a:normAutofit/>
          </a:bodyPr>
          <a:lstStyle>
            <a:lvl1pPr algn="r" rtl="1">
              <a:defRPr sz="2000" b="0" i="0"/>
            </a:lvl1pPr>
          </a:lstStyle>
          <a:p>
            <a:pPr rtl="1"/>
            <a:r>
              <a:rPr lang="ar"/>
              <a:t>Click to edit Master title style</a:t>
            </a:r>
          </a:p>
        </p:txBody>
      </p:sp>
      <p:sp>
        <p:nvSpPr>
          <p:cNvPr id="6" name="Slide Number Placeholder 5">
            <a:extLst>
              <a:ext uri="{FF2B5EF4-FFF2-40B4-BE49-F238E27FC236}">
                <a16:creationId xmlns:a16="http://schemas.microsoft.com/office/drawing/2014/main" id="{169F3392-149B-CF44-B11A-5B90ACF998F8}"/>
              </a:ext>
            </a:extLst>
          </p:cNvPr>
          <p:cNvSpPr>
            <a:spLocks noGrp="1"/>
          </p:cNvSpPr>
          <p:nvPr>
            <p:ph type="sldNum" sz="quarter" idx="12"/>
          </p:nvPr>
        </p:nvSpPr>
        <p:spPr>
          <a:xfrm>
            <a:off x="303788" y="6319313"/>
            <a:ext cx="534412" cy="365125"/>
          </a:xfrm>
          <a:prstGeom prst="rect">
            <a:avLst/>
          </a:prstGeom>
        </p:spPr>
        <p:txBody>
          <a:bodyPr rtlCol="1" anchor="ctr"/>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cxnSp>
        <p:nvCxnSpPr>
          <p:cNvPr id="5" name="Straight Connector 4">
            <a:extLst>
              <a:ext uri="{FF2B5EF4-FFF2-40B4-BE49-F238E27FC236}">
                <a16:creationId xmlns:a16="http://schemas.microsoft.com/office/drawing/2014/main" id="{41FF862F-B347-BE41-9419-BB255889A0A2}"/>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0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1AC61-46BA-E147-99E9-7B48059E8FE3}"/>
              </a:ext>
            </a:extLst>
          </p:cNvPr>
          <p:cNvSpPr>
            <a:spLocks noGrp="1"/>
          </p:cNvSpPr>
          <p:nvPr>
            <p:ph sz="half" idx="1"/>
          </p:nvPr>
        </p:nvSpPr>
        <p:spPr>
          <a:xfrm>
            <a:off x="838200" y="1508759"/>
            <a:ext cx="5181600" cy="4533821"/>
          </a:xfrm>
        </p:spPr>
        <p:txBody>
          <a:bodyPr lIns="0" tIns="0" rIns="0" bIns="0" rtlCol="1"/>
          <a:lstStyle>
            <a:lvl1pPr algn="r" rtl="1">
              <a:defRPr b="0" i="0"/>
            </a:lvl1pPr>
            <a:lvl2pPr algn="r" rtl="1">
              <a:defRPr b="0" i="0"/>
            </a:lvl2pPr>
            <a:lvl3pPr algn="r" rtl="1">
              <a:defRPr b="0" i="0"/>
            </a:lvl3pPr>
            <a:lvl4pPr algn="r" rtl="1">
              <a:defRPr b="0" i="0"/>
            </a:lvl4pPr>
            <a:lvl5pPr algn="r" rtl="1">
              <a:defRPr b="0" i="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Content Placeholder 3">
            <a:extLst>
              <a:ext uri="{FF2B5EF4-FFF2-40B4-BE49-F238E27FC236}">
                <a16:creationId xmlns:a16="http://schemas.microsoft.com/office/drawing/2014/main" id="{640BA73C-DC0B-754E-A994-ED0F5672FD90}"/>
              </a:ext>
            </a:extLst>
          </p:cNvPr>
          <p:cNvSpPr>
            <a:spLocks noGrp="1"/>
          </p:cNvSpPr>
          <p:nvPr>
            <p:ph sz="half" idx="2"/>
          </p:nvPr>
        </p:nvSpPr>
        <p:spPr>
          <a:xfrm>
            <a:off x="6172200" y="1508759"/>
            <a:ext cx="5181600" cy="4533821"/>
          </a:xfrm>
        </p:spPr>
        <p:txBody>
          <a:bodyPr lIns="0" tIns="0" rIns="0" bIns="0" rtlCol="1"/>
          <a:lstStyle>
            <a:lvl1pPr algn="r" rtl="1">
              <a:defRPr b="0" i="0"/>
            </a:lvl1pPr>
            <a:lvl2pPr algn="r" rtl="1">
              <a:defRPr b="0" i="0"/>
            </a:lvl2pPr>
            <a:lvl3pPr algn="r" rtl="1">
              <a:defRPr b="0" i="0"/>
            </a:lvl3pPr>
            <a:lvl4pPr algn="r" rtl="1">
              <a:defRPr b="0" i="0"/>
            </a:lvl4pPr>
            <a:lvl5pPr algn="r" rtl="1">
              <a:defRPr b="0" i="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8" name="Slide Number Placeholder 5">
            <a:extLst>
              <a:ext uri="{FF2B5EF4-FFF2-40B4-BE49-F238E27FC236}">
                <a16:creationId xmlns:a16="http://schemas.microsoft.com/office/drawing/2014/main" id="{E398E2FD-B278-F74D-8C96-1B99447D8D8F}"/>
              </a:ext>
            </a:extLst>
          </p:cNvPr>
          <p:cNvSpPr>
            <a:spLocks noGrp="1"/>
          </p:cNvSpPr>
          <p:nvPr>
            <p:ph type="sldNum" sz="quarter" idx="12"/>
          </p:nvPr>
        </p:nvSpPr>
        <p:spPr>
          <a:xfrm>
            <a:off x="303788" y="6319313"/>
            <a:ext cx="534412" cy="365125"/>
          </a:xfrm>
          <a:prstGeom prst="rect">
            <a:avLst/>
          </a:prstGeom>
        </p:spPr>
        <p:txBody>
          <a:bodyPr rtlCol="1" anchor="ctr"/>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cxnSp>
        <p:nvCxnSpPr>
          <p:cNvPr id="11" name="Straight Connector 10">
            <a:extLst>
              <a:ext uri="{FF2B5EF4-FFF2-40B4-BE49-F238E27FC236}">
                <a16:creationId xmlns:a16="http://schemas.microsoft.com/office/drawing/2014/main" id="{409934AB-06BB-F545-8EEA-F26AC088055B}"/>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5A0B7FF-381E-8344-8323-F5D8265F863C}"/>
              </a:ext>
            </a:extLst>
          </p:cNvPr>
          <p:cNvSpPr>
            <a:spLocks noGrp="1"/>
          </p:cNvSpPr>
          <p:nvPr>
            <p:ph type="title"/>
          </p:nvPr>
        </p:nvSpPr>
        <p:spPr>
          <a:xfrm>
            <a:off x="838200" y="559574"/>
            <a:ext cx="7183582" cy="676636"/>
          </a:xfrm>
        </p:spPr>
        <p:txBody>
          <a:bodyPr lIns="0" rIns="0" rtlCol="1" anchor="b">
            <a:normAutofit/>
          </a:bodyPr>
          <a:lstStyle>
            <a:lvl1pPr algn="r" rtl="1">
              <a:defRPr sz="3200" b="0" i="0"/>
            </a:lvl1pPr>
          </a:lstStyle>
          <a:p>
            <a:pPr rtl="1"/>
            <a:r>
              <a:rPr lang="ar"/>
              <a:t>Click to edit Master title style</a:t>
            </a:r>
          </a:p>
        </p:txBody>
      </p:sp>
    </p:spTree>
    <p:extLst>
      <p:ext uri="{BB962C8B-B14F-4D97-AF65-F5344CB8AC3E}">
        <p14:creationId xmlns:p14="http://schemas.microsoft.com/office/powerpoint/2010/main" val="315463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45CB8-3090-D345-8B0D-DF3ED1133ACF}"/>
              </a:ext>
            </a:extLst>
          </p:cNvPr>
          <p:cNvSpPr>
            <a:spLocks noGrp="1"/>
          </p:cNvSpPr>
          <p:nvPr>
            <p:ph type="body" idx="1"/>
          </p:nvPr>
        </p:nvSpPr>
        <p:spPr>
          <a:xfrm>
            <a:off x="839788" y="1435458"/>
            <a:ext cx="5157787" cy="823912"/>
          </a:xfrm>
        </p:spPr>
        <p:txBody>
          <a:bodyPr lIns="0" tIns="0" rIns="0" bIns="0" rtlCol="1" anchor="b"/>
          <a:lstStyle>
            <a:lvl1pPr marL="0" indent="0" algn="r" rtl="1">
              <a:buNone/>
              <a:defRPr sz="2400" b="0" i="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a:extLst>
              <a:ext uri="{FF2B5EF4-FFF2-40B4-BE49-F238E27FC236}">
                <a16:creationId xmlns:a16="http://schemas.microsoft.com/office/drawing/2014/main" id="{187EB0AE-FE60-2845-9D07-32331A599AA0}"/>
              </a:ext>
            </a:extLst>
          </p:cNvPr>
          <p:cNvSpPr>
            <a:spLocks noGrp="1"/>
          </p:cNvSpPr>
          <p:nvPr>
            <p:ph sz="half" idx="2"/>
          </p:nvPr>
        </p:nvSpPr>
        <p:spPr>
          <a:xfrm>
            <a:off x="839788" y="2384488"/>
            <a:ext cx="5157787" cy="3684588"/>
          </a:xfrm>
        </p:spPr>
        <p:txBody>
          <a:bodyPr lIns="0" tIns="0" rIns="0" bIns="0" rtlCol="1"/>
          <a:lstStyle>
            <a:lvl1pPr algn="r" rtl="1">
              <a:defRPr b="0" i="0"/>
            </a:lvl1pPr>
            <a:lvl2pPr algn="r" rtl="1">
              <a:defRPr b="0" i="0"/>
            </a:lvl2pPr>
            <a:lvl3pPr algn="r" rtl="1">
              <a:defRPr b="0" i="0"/>
            </a:lvl3pPr>
            <a:lvl4pPr algn="r" rtl="1">
              <a:defRPr b="0" i="0"/>
            </a:lvl4pPr>
            <a:lvl5pPr algn="r" rtl="1">
              <a:defRPr b="0" i="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Text Placeholder 4">
            <a:extLst>
              <a:ext uri="{FF2B5EF4-FFF2-40B4-BE49-F238E27FC236}">
                <a16:creationId xmlns:a16="http://schemas.microsoft.com/office/drawing/2014/main" id="{EA535F16-F779-FD45-9EC1-640A5F8AA0C4}"/>
              </a:ext>
            </a:extLst>
          </p:cNvPr>
          <p:cNvSpPr>
            <a:spLocks noGrp="1"/>
          </p:cNvSpPr>
          <p:nvPr>
            <p:ph type="body" sz="quarter" idx="3"/>
          </p:nvPr>
        </p:nvSpPr>
        <p:spPr>
          <a:xfrm>
            <a:off x="6172200" y="1435458"/>
            <a:ext cx="5183188" cy="823912"/>
          </a:xfrm>
        </p:spPr>
        <p:txBody>
          <a:bodyPr lIns="0" tIns="0" rIns="0" bIns="0" rtlCol="1" anchor="b"/>
          <a:lstStyle>
            <a:lvl1pPr marL="0" indent="0" algn="r" rtl="1">
              <a:buNone/>
              <a:defRPr sz="2400" b="0" i="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a:extLst>
              <a:ext uri="{FF2B5EF4-FFF2-40B4-BE49-F238E27FC236}">
                <a16:creationId xmlns:a16="http://schemas.microsoft.com/office/drawing/2014/main" id="{5767F6E8-D0CA-6344-BB40-55948C3875DE}"/>
              </a:ext>
            </a:extLst>
          </p:cNvPr>
          <p:cNvSpPr>
            <a:spLocks noGrp="1"/>
          </p:cNvSpPr>
          <p:nvPr>
            <p:ph sz="quarter" idx="4"/>
          </p:nvPr>
        </p:nvSpPr>
        <p:spPr>
          <a:xfrm>
            <a:off x="6172200" y="2384488"/>
            <a:ext cx="5183188" cy="3684588"/>
          </a:xfrm>
        </p:spPr>
        <p:txBody>
          <a:bodyPr lIns="0" tIns="0" rIns="0" bIns="0" rtlCol="1"/>
          <a:lstStyle>
            <a:lvl1pPr algn="r" rtl="1">
              <a:defRPr b="0" i="0"/>
            </a:lvl1pPr>
            <a:lvl2pPr algn="r" rtl="1">
              <a:defRPr b="0" i="0"/>
            </a:lvl2pPr>
            <a:lvl3pPr algn="r" rtl="1">
              <a:defRPr b="0" i="0"/>
            </a:lvl3pPr>
            <a:lvl4pPr algn="r" rtl="1">
              <a:defRPr b="0" i="0"/>
            </a:lvl4pPr>
            <a:lvl5pPr algn="r" rtl="1">
              <a:defRPr b="0" i="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0" name="Slide Number Placeholder 5">
            <a:extLst>
              <a:ext uri="{FF2B5EF4-FFF2-40B4-BE49-F238E27FC236}">
                <a16:creationId xmlns:a16="http://schemas.microsoft.com/office/drawing/2014/main" id="{F906D88F-3472-264C-B554-365C8FC2E1DC}"/>
              </a:ext>
            </a:extLst>
          </p:cNvPr>
          <p:cNvSpPr>
            <a:spLocks noGrp="1"/>
          </p:cNvSpPr>
          <p:nvPr>
            <p:ph type="sldNum" sz="quarter" idx="12"/>
          </p:nvPr>
        </p:nvSpPr>
        <p:spPr>
          <a:xfrm>
            <a:off x="303788" y="6319313"/>
            <a:ext cx="534412" cy="365125"/>
          </a:xfrm>
          <a:prstGeom prst="rect">
            <a:avLst/>
          </a:prstGeom>
        </p:spPr>
        <p:txBody>
          <a:bodyPr rtlCol="1" anchor="ctr"/>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cxnSp>
        <p:nvCxnSpPr>
          <p:cNvPr id="13" name="Straight Connector 12">
            <a:extLst>
              <a:ext uri="{FF2B5EF4-FFF2-40B4-BE49-F238E27FC236}">
                <a16:creationId xmlns:a16="http://schemas.microsoft.com/office/drawing/2014/main" id="{8B6DA8AA-1167-204C-8ED0-3A79C7557187}"/>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80E8D6E-2E7B-C144-AD7D-B9642F9D9FC6}"/>
              </a:ext>
            </a:extLst>
          </p:cNvPr>
          <p:cNvSpPr>
            <a:spLocks noGrp="1"/>
          </p:cNvSpPr>
          <p:nvPr>
            <p:ph type="title"/>
          </p:nvPr>
        </p:nvSpPr>
        <p:spPr>
          <a:xfrm>
            <a:off x="838200" y="559574"/>
            <a:ext cx="7183582" cy="676636"/>
          </a:xfrm>
        </p:spPr>
        <p:txBody>
          <a:bodyPr lIns="0" rIns="0" rtlCol="1" anchor="b">
            <a:normAutofit/>
          </a:bodyPr>
          <a:lstStyle>
            <a:lvl1pPr algn="r" rtl="1">
              <a:defRPr sz="3200" b="0" i="0"/>
            </a:lvl1pPr>
          </a:lstStyle>
          <a:p>
            <a:pPr rtl="1"/>
            <a:r>
              <a:rPr lang="ar"/>
              <a:t>Click to edit Master title style</a:t>
            </a:r>
          </a:p>
        </p:txBody>
      </p:sp>
    </p:spTree>
    <p:extLst>
      <p:ext uri="{BB962C8B-B14F-4D97-AF65-F5344CB8AC3E}">
        <p14:creationId xmlns:p14="http://schemas.microsoft.com/office/powerpoint/2010/main" val="336215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D77AA-5400-F447-BB00-B5CBEC500C45}"/>
              </a:ext>
            </a:extLst>
          </p:cNvPr>
          <p:cNvSpPr>
            <a:spLocks noGrp="1"/>
          </p:cNvSpPr>
          <p:nvPr>
            <p:ph idx="1"/>
          </p:nvPr>
        </p:nvSpPr>
        <p:spPr>
          <a:xfrm>
            <a:off x="5183188" y="559575"/>
            <a:ext cx="6172200" cy="5301476"/>
          </a:xfrm>
        </p:spPr>
        <p:txBody>
          <a:bodyPr lIns="0" tIns="0" rIns="0" bIns="0" rtlCol="1"/>
          <a:lstStyle>
            <a:lvl1pPr algn="r" rtl="1">
              <a:defRPr sz="3200" b="0" i="0"/>
            </a:lvl1pPr>
            <a:lvl2pPr algn="r" rtl="1">
              <a:defRPr sz="2800" b="0" i="0"/>
            </a:lvl2pPr>
            <a:lvl3pPr algn="r" rtl="1">
              <a:defRPr sz="2400" b="0" i="0"/>
            </a:lvl3pPr>
            <a:lvl4pPr algn="r" rtl="1">
              <a:defRPr sz="2000" b="0" i="0"/>
            </a:lvl4pPr>
            <a:lvl5pPr algn="r" rtl="1">
              <a:defRPr sz="2000" b="0" i="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Text Placeholder 3">
            <a:extLst>
              <a:ext uri="{FF2B5EF4-FFF2-40B4-BE49-F238E27FC236}">
                <a16:creationId xmlns:a16="http://schemas.microsoft.com/office/drawing/2014/main" id="{51447D4C-B4BF-BC4E-8CA0-EAD1C5031F13}"/>
              </a:ext>
            </a:extLst>
          </p:cNvPr>
          <p:cNvSpPr>
            <a:spLocks noGrp="1"/>
          </p:cNvSpPr>
          <p:nvPr>
            <p:ph type="body" sz="half" idx="2"/>
          </p:nvPr>
        </p:nvSpPr>
        <p:spPr>
          <a:xfrm>
            <a:off x="839788" y="1397750"/>
            <a:ext cx="3932237" cy="4471237"/>
          </a:xfrm>
        </p:spPr>
        <p:txBody>
          <a:bodyPr rtlCol="1"/>
          <a:lstStyle>
            <a:lvl1pPr marL="0" indent="0" algn="r" rtl="1">
              <a:buNone/>
              <a:defRPr sz="1600" b="0" i="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8" name="Slide Number Placeholder 5">
            <a:extLst>
              <a:ext uri="{FF2B5EF4-FFF2-40B4-BE49-F238E27FC236}">
                <a16:creationId xmlns:a16="http://schemas.microsoft.com/office/drawing/2014/main" id="{E2B87CD3-D7DC-334A-9B54-C0B13E98EF6B}"/>
              </a:ext>
            </a:extLst>
          </p:cNvPr>
          <p:cNvSpPr>
            <a:spLocks noGrp="1"/>
          </p:cNvSpPr>
          <p:nvPr>
            <p:ph type="sldNum" sz="quarter" idx="12"/>
          </p:nvPr>
        </p:nvSpPr>
        <p:spPr>
          <a:xfrm>
            <a:off x="303788" y="6319313"/>
            <a:ext cx="534412" cy="365125"/>
          </a:xfrm>
          <a:prstGeom prst="rect">
            <a:avLst/>
          </a:prstGeom>
        </p:spPr>
        <p:txBody>
          <a:bodyPr rtlCol="1" anchor="ctr"/>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cxnSp>
        <p:nvCxnSpPr>
          <p:cNvPr id="11" name="Straight Connector 10">
            <a:extLst>
              <a:ext uri="{FF2B5EF4-FFF2-40B4-BE49-F238E27FC236}">
                <a16:creationId xmlns:a16="http://schemas.microsoft.com/office/drawing/2014/main" id="{4410EF81-D7BD-F042-A20E-244E35A3F601}"/>
              </a:ext>
            </a:extLst>
          </p:cNvPr>
          <p:cNvCxnSpPr/>
          <p:nvPr userDrawn="1"/>
        </p:nvCxnSpPr>
        <p:spPr>
          <a:xfrm>
            <a:off x="838199" y="398033"/>
            <a:ext cx="1410149" cy="0"/>
          </a:xfrm>
          <a:prstGeom prst="line">
            <a:avLst/>
          </a:prstGeom>
          <a:ln w="31750">
            <a:solidFill>
              <a:srgbClr val="F898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796AC44-181E-244E-98C9-F08A5432C458}"/>
              </a:ext>
            </a:extLst>
          </p:cNvPr>
          <p:cNvSpPr>
            <a:spLocks noGrp="1"/>
          </p:cNvSpPr>
          <p:nvPr>
            <p:ph type="title"/>
          </p:nvPr>
        </p:nvSpPr>
        <p:spPr>
          <a:xfrm>
            <a:off x="838200" y="559574"/>
            <a:ext cx="3932237" cy="676636"/>
          </a:xfrm>
        </p:spPr>
        <p:txBody>
          <a:bodyPr lIns="0" rIns="0" rtlCol="1" anchor="t">
            <a:noAutofit/>
          </a:bodyPr>
          <a:lstStyle>
            <a:lvl1pPr algn="r" rtl="1">
              <a:defRPr sz="3200" b="0" i="0"/>
            </a:lvl1pPr>
          </a:lstStyle>
          <a:p>
            <a:pPr rtl="1"/>
            <a:r>
              <a:rPr lang="ar"/>
              <a:t>Click to edit Master title style</a:t>
            </a:r>
          </a:p>
        </p:txBody>
      </p:sp>
    </p:spTree>
    <p:extLst>
      <p:ext uri="{BB962C8B-B14F-4D97-AF65-F5344CB8AC3E}">
        <p14:creationId xmlns:p14="http://schemas.microsoft.com/office/powerpoint/2010/main" val="281531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2C7C-F42E-4E4A-A892-833ED2B45739}"/>
              </a:ext>
            </a:extLst>
          </p:cNvPr>
          <p:cNvSpPr>
            <a:spLocks noGrp="1"/>
          </p:cNvSpPr>
          <p:nvPr>
            <p:ph type="title"/>
          </p:nvPr>
        </p:nvSpPr>
        <p:spPr>
          <a:xfrm>
            <a:off x="838200" y="657209"/>
            <a:ext cx="5257800" cy="1269062"/>
          </a:xfrm>
        </p:spPr>
        <p:txBody>
          <a:bodyPr lIns="0" tIns="0" rIns="0" bIns="0" rtlCol="1" anchor="t">
            <a:normAutofit/>
          </a:bodyPr>
          <a:lstStyle>
            <a:lvl1pPr algn="r" rtl="1">
              <a:defRPr sz="3200" b="0" i="0"/>
            </a:lvl1pPr>
          </a:lstStyle>
          <a:p>
            <a:pPr rtl="1"/>
            <a:r>
              <a:rPr lang="ar"/>
              <a:t>Click to edit Master title style</a:t>
            </a:r>
          </a:p>
        </p:txBody>
      </p:sp>
      <p:sp>
        <p:nvSpPr>
          <p:cNvPr id="3" name="Content Placeholder 2">
            <a:extLst>
              <a:ext uri="{FF2B5EF4-FFF2-40B4-BE49-F238E27FC236}">
                <a16:creationId xmlns:a16="http://schemas.microsoft.com/office/drawing/2014/main" id="{BB8CDB73-B284-544E-85AC-B0105B35F160}"/>
              </a:ext>
            </a:extLst>
          </p:cNvPr>
          <p:cNvSpPr>
            <a:spLocks noGrp="1"/>
          </p:cNvSpPr>
          <p:nvPr>
            <p:ph idx="1"/>
          </p:nvPr>
        </p:nvSpPr>
        <p:spPr>
          <a:xfrm>
            <a:off x="838200" y="2119225"/>
            <a:ext cx="5257800" cy="3944022"/>
          </a:xfrm>
        </p:spPr>
        <p:txBody>
          <a:bodyPr lIns="0" tIns="0" rIns="0" bIns="0" rtlCol="1"/>
          <a:lstStyle>
            <a:lvl1pPr algn="r" rtl="1">
              <a:defRPr b="0" i="0"/>
            </a:lvl1pPr>
            <a:lvl2pPr algn="r" rtl="1">
              <a:defRPr b="0" i="0"/>
            </a:lvl2pPr>
            <a:lvl3pPr algn="r" rtl="1">
              <a:defRPr b="0" i="0"/>
            </a:lvl3pPr>
            <a:lvl4pPr algn="r" rtl="1">
              <a:defRPr b="0" i="0"/>
            </a:lvl4pPr>
            <a:lvl5pPr algn="r" rtl="1">
              <a:defRPr b="0" i="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Picture Placeholder 4">
            <a:extLst>
              <a:ext uri="{FF2B5EF4-FFF2-40B4-BE49-F238E27FC236}">
                <a16:creationId xmlns:a16="http://schemas.microsoft.com/office/drawing/2014/main" id="{5363AFAF-5560-2A4E-8638-C377698B9265}"/>
              </a:ext>
            </a:extLst>
          </p:cNvPr>
          <p:cNvSpPr>
            <a:spLocks noGrp="1"/>
          </p:cNvSpPr>
          <p:nvPr>
            <p:ph type="pic" sz="quarter" idx="13"/>
          </p:nvPr>
        </p:nvSpPr>
        <p:spPr>
          <a:xfrm>
            <a:off x="6623050" y="657209"/>
            <a:ext cx="5568950" cy="5406038"/>
          </a:xfrm>
        </p:spPr>
        <p:txBody>
          <a:bodyPr rtlCol="1"/>
          <a:lstStyle>
            <a:lvl1pPr algn="r" rtl="1">
              <a:defRPr b="0" i="0"/>
            </a:lvl1pPr>
          </a:lstStyle>
          <a:p>
            <a:pPr rtl="1"/>
            <a:endParaRPr lang="en-US" dirty="0"/>
          </a:p>
        </p:txBody>
      </p:sp>
      <p:sp>
        <p:nvSpPr>
          <p:cNvPr id="10" name="Slide Number Placeholder 5">
            <a:extLst>
              <a:ext uri="{FF2B5EF4-FFF2-40B4-BE49-F238E27FC236}">
                <a16:creationId xmlns:a16="http://schemas.microsoft.com/office/drawing/2014/main" id="{AB018238-022E-914E-B955-FFBE0636617A}"/>
              </a:ext>
            </a:extLst>
          </p:cNvPr>
          <p:cNvSpPr>
            <a:spLocks noGrp="1"/>
          </p:cNvSpPr>
          <p:nvPr>
            <p:ph type="sldNum" sz="quarter" idx="12"/>
          </p:nvPr>
        </p:nvSpPr>
        <p:spPr>
          <a:xfrm>
            <a:off x="303788" y="6319313"/>
            <a:ext cx="534412" cy="365125"/>
          </a:xfrm>
          <a:prstGeom prst="rect">
            <a:avLst/>
          </a:prstGeom>
        </p:spPr>
        <p:txBody>
          <a:bodyPr rtlCol="1" anchor="ctr"/>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spTree>
    <p:extLst>
      <p:ext uri="{BB962C8B-B14F-4D97-AF65-F5344CB8AC3E}">
        <p14:creationId xmlns:p14="http://schemas.microsoft.com/office/powerpoint/2010/main" val="109760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93DB4E-CF1C-7A42-9086-7A25B321998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انقر لتعديل نمط عنوان الشريحة الرئيسية</a:t>
            </a:r>
          </a:p>
        </p:txBody>
      </p:sp>
      <p:sp>
        <p:nvSpPr>
          <p:cNvPr id="3" name="Text Placeholder 2">
            <a:extLst>
              <a:ext uri="{FF2B5EF4-FFF2-40B4-BE49-F238E27FC236}">
                <a16:creationId xmlns:a16="http://schemas.microsoft.com/office/drawing/2014/main" id="{782EAF73-8374-D643-973E-B61A5784030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انقر لتعديل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p>
        </p:txBody>
      </p:sp>
      <p:sp>
        <p:nvSpPr>
          <p:cNvPr id="7" name="Slide Number Placeholder 5">
            <a:extLst>
              <a:ext uri="{FF2B5EF4-FFF2-40B4-BE49-F238E27FC236}">
                <a16:creationId xmlns:a16="http://schemas.microsoft.com/office/drawing/2014/main" id="{D2C75515-729F-B149-A172-BE52258BCB36}"/>
              </a:ext>
            </a:extLst>
          </p:cNvPr>
          <p:cNvSpPr>
            <a:spLocks noGrp="1"/>
          </p:cNvSpPr>
          <p:nvPr>
            <p:ph type="sldNum" sz="quarter" idx="4"/>
          </p:nvPr>
        </p:nvSpPr>
        <p:spPr>
          <a:xfrm>
            <a:off x="301752" y="6356350"/>
            <a:ext cx="2743200" cy="365125"/>
          </a:xfrm>
          <a:prstGeom prst="rect">
            <a:avLst/>
          </a:prstGeom>
        </p:spPr>
        <p:txBody>
          <a:bodyPr rtlCol="1"/>
          <a:lstStyle>
            <a:lvl1pPr algn="r" rtl="1">
              <a:defRPr sz="1400" b="0" i="0">
                <a:latin typeface="Avenir Next" panose="020B0503020202020204" pitchFamily="34" charset="0"/>
                <a:ea typeface="Avenir Next" panose="020B0503020202020204" pitchFamily="34" charset="0"/>
              </a:defRPr>
            </a:lvl1pPr>
          </a:lstStyle>
          <a:p>
            <a:pPr rtl="1"/>
            <a:fld id="{1823342E-297C-5D4D-AC65-DD80C611455A}" type="slidenum">
              <a:rPr lang="en-US" smtClean="0"/>
              <a:pPr/>
              <a:t>‹#›</a:t>
            </a:fld>
            <a:endParaRPr lang="en-US" dirty="0"/>
          </a:p>
        </p:txBody>
      </p:sp>
    </p:spTree>
    <p:extLst>
      <p:ext uri="{BB962C8B-B14F-4D97-AF65-F5344CB8AC3E}">
        <p14:creationId xmlns:p14="http://schemas.microsoft.com/office/powerpoint/2010/main" val="185256912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3" r:id="rId4"/>
    <p:sldLayoutId id="2147483665" r:id="rId5"/>
    <p:sldLayoutId id="2147483652" r:id="rId6"/>
    <p:sldLayoutId id="2147483653" r:id="rId7"/>
    <p:sldLayoutId id="2147483656" r:id="rId8"/>
    <p:sldLayoutId id="2147483661" r:id="rId9"/>
    <p:sldLayoutId id="2147483675" r:id="rId10"/>
    <p:sldLayoutId id="2147483676" r:id="rId11"/>
    <p:sldLayoutId id="2147483677" r:id="rId12"/>
  </p:sldLayoutIdLst>
  <p:hf sldNum="0" hdr="0" ftr="0" dt="0"/>
  <p:txStyles>
    <p:titleStyle>
      <a:lvl1pPr algn="r" defTabSz="914400" rtl="1" eaLnBrk="1" latinLnBrk="0" hangingPunct="1">
        <a:lnSpc>
          <a:spcPct val="90000"/>
        </a:lnSpc>
        <a:spcBef>
          <a:spcPct val="0"/>
        </a:spcBef>
        <a:buNone/>
        <a:defRPr sz="4000" b="1" i="0" kern="1200">
          <a:solidFill>
            <a:schemeClr val="tx2"/>
          </a:solidFill>
          <a:latin typeface="Avenir Next Demi Bold" panose="020B0503020202020204" pitchFamily="34" charset="0"/>
          <a:ea typeface="Avenir Next Demi Bold" panose="020B0503020202020204" pitchFamily="34" charset="0"/>
          <a:cs typeface="Arial" panose="020B0604020202020204" pitchFamily="34" charset="0"/>
        </a:defRPr>
      </a:lvl1pPr>
    </p:titleStyle>
    <p:bodyStyle>
      <a:lvl1pPr marL="347472" indent="-347472" algn="r" defTabSz="914400" rtl="1" eaLnBrk="1" latinLnBrk="0" hangingPunct="1">
        <a:lnSpc>
          <a:spcPct val="110000"/>
        </a:lnSpc>
        <a:spcBef>
          <a:spcPts val="0"/>
        </a:spcBef>
        <a:spcAft>
          <a:spcPts val="600"/>
        </a:spcAft>
        <a:buClrTx/>
        <a:buFont typeface="Arial" panose="020B0604020202020204" pitchFamily="34" charset="0"/>
        <a:buChar char="•"/>
        <a:defRPr sz="20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1pPr>
      <a:lvl2pPr marL="804672" indent="-347472" algn="r" defTabSz="914400" rtl="1" eaLnBrk="1" latinLnBrk="0" hangingPunct="1">
        <a:lnSpc>
          <a:spcPct val="110000"/>
        </a:lnSpc>
        <a:spcBef>
          <a:spcPts val="0"/>
        </a:spcBef>
        <a:spcAft>
          <a:spcPts val="600"/>
        </a:spcAft>
        <a:buClr>
          <a:schemeClr val="tx1"/>
        </a:buClr>
        <a:buFont typeface="Arial" panose="020B0604020202020204" pitchFamily="34" charset="0"/>
        <a:buChar char="•"/>
        <a:defRPr sz="18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2pPr>
      <a:lvl3pPr marL="1261872" indent="-347472" algn="r" defTabSz="914400" rtl="1" eaLnBrk="1" latinLnBrk="0" hangingPunct="1">
        <a:lnSpc>
          <a:spcPct val="110000"/>
        </a:lnSpc>
        <a:spcBef>
          <a:spcPts val="0"/>
        </a:spcBef>
        <a:spcAft>
          <a:spcPts val="600"/>
        </a:spcAft>
        <a:buFont typeface="Arial" panose="020B0604020202020204" pitchFamily="34" charset="0"/>
        <a:buChar char="•"/>
        <a:defRPr sz="16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3pPr>
      <a:lvl4pPr marL="1600200" indent="-347472" algn="r" defTabSz="914400" rtl="1" eaLnBrk="1" latinLnBrk="0" hangingPunct="1">
        <a:lnSpc>
          <a:spcPct val="110000"/>
        </a:lnSpc>
        <a:spcBef>
          <a:spcPts val="0"/>
        </a:spcBef>
        <a:spcAft>
          <a:spcPts val="600"/>
        </a:spcAft>
        <a:buFont typeface="Arial" panose="020B0604020202020204" pitchFamily="34" charset="0"/>
        <a:buChar char="•"/>
        <a:defRPr sz="14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4pPr>
      <a:lvl5pPr marL="2057400" indent="-347472" algn="r" defTabSz="914400" rtl="1" eaLnBrk="1" latinLnBrk="0" hangingPunct="1">
        <a:lnSpc>
          <a:spcPct val="110000"/>
        </a:lnSpc>
        <a:spcBef>
          <a:spcPts val="0"/>
        </a:spcBef>
        <a:spcAft>
          <a:spcPts val="600"/>
        </a:spcAft>
        <a:buFont typeface="Arial" panose="020B0604020202020204" pitchFamily="34" charset="0"/>
        <a:buChar char="•"/>
        <a:defRPr sz="1400" b="0" i="0" kern="1200">
          <a:solidFill>
            <a:schemeClr val="tx1"/>
          </a:solidFill>
          <a:latin typeface="Avenir Next" panose="020B0503020202020204" pitchFamily="34" charset="0"/>
          <a:ea typeface="Avenir Next" panose="020B0503020202020204" pitchFamily="34" charset="0"/>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impekacdn.s3.us-east-2.amazonaws.com/hmhbconsortium.org/content/user_files/2025/04/03124709/FurtherWith15_FactSheet_Focus2.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0.png"/><Relationship Id="rId18" Type="http://schemas.openxmlformats.org/officeDocument/2006/relationships/hyperlink" Target="https://twitter.com/HMHBConsortium" TargetMode="External"/><Relationship Id="rId3" Type="http://schemas.openxmlformats.org/officeDocument/2006/relationships/hyperlink" Target="http://furtherwith15.org/" TargetMode="External"/><Relationship Id="rId21" Type="http://schemas.openxmlformats.org/officeDocument/2006/relationships/hyperlink" Target="https://www.youtube.com/channel/UCpY-zzkoyWsAvNmRM16P3Tw" TargetMode="External"/><Relationship Id="rId7" Type="http://schemas.openxmlformats.org/officeDocument/2006/relationships/image" Target="../media/image46.png"/><Relationship Id="rId12" Type="http://schemas.openxmlformats.org/officeDocument/2006/relationships/hyperlink" Target="https://www.instagram.com/hmhbconsortium/" TargetMode="External"/><Relationship Id="rId17" Type="http://schemas.openxmlformats.org/officeDocument/2006/relationships/image" Target="../media/image53.svg"/><Relationship Id="rId2" Type="http://schemas.openxmlformats.org/officeDocument/2006/relationships/notesSlide" Target="../notesSlides/notesSlide12.xml"/><Relationship Id="rId16" Type="http://schemas.openxmlformats.org/officeDocument/2006/relationships/image" Target="../media/image52.png"/><Relationship Id="rId20" Type="http://schemas.openxmlformats.org/officeDocument/2006/relationships/image" Target="../media/image55.svg"/><Relationship Id="rId1" Type="http://schemas.openxmlformats.org/officeDocument/2006/relationships/slideLayout" Target="../slideLayouts/slideLayout3.xml"/><Relationship Id="rId6" Type="http://schemas.openxmlformats.org/officeDocument/2006/relationships/hyperlink" Target="https://hmhbconsortium.org/" TargetMode="External"/><Relationship Id="rId11" Type="http://schemas.openxmlformats.org/officeDocument/2006/relationships/image" Target="../media/image49.svg"/><Relationship Id="rId5" Type="http://schemas.openxmlformats.org/officeDocument/2006/relationships/image" Target="../media/image45.svg"/><Relationship Id="rId15" Type="http://schemas.openxmlformats.org/officeDocument/2006/relationships/hyperlink" Target="https://www.linkedin.com/company/healthy-mothers-healthy-babies-consortium/" TargetMode="External"/><Relationship Id="rId23" Type="http://schemas.openxmlformats.org/officeDocument/2006/relationships/image" Target="../media/image57.png"/><Relationship Id="rId10" Type="http://schemas.openxmlformats.org/officeDocument/2006/relationships/image" Target="../media/image48.png"/><Relationship Id="rId19" Type="http://schemas.openxmlformats.org/officeDocument/2006/relationships/image" Target="../media/image54.png"/><Relationship Id="rId4" Type="http://schemas.openxmlformats.org/officeDocument/2006/relationships/image" Target="../media/image44.png"/><Relationship Id="rId9" Type="http://schemas.openxmlformats.org/officeDocument/2006/relationships/hyperlink" Target="https://www.facebook.com/HMHBConsortium" TargetMode="External"/><Relationship Id="rId14" Type="http://schemas.openxmlformats.org/officeDocument/2006/relationships/image" Target="../media/image51.svg"/><Relationship Id="rId22"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mhbconsortium.org/knowledge-hub/" TargetMode="External"/><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hmhbconsortium.org/advocacy-resource-cent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hmhbconsortium.org/womens-voic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hyperlink" Target="https://www.devex.com/news/sponsored/why-access-to-prenatal-vitamins-is-a-health-equity-issue-10713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hmhbconsortium.org/knowledge-hub/mms-advocacy-slide-deck-complete/" TargetMode="Externa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hmhbconsortium.org/knowledge-hub/faq-and-advocacy-brief-for-inclusion-of-mms-into-the-whos-model-list-of-essential-medicines/" TargetMode="Externa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hmhbconsortium.org/brief-mms-copenhagen-consensus/" TargetMode="External"/><Relationship Id="rId7"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hyperlink" Target="https://www.youtube.com/watch?v=eraaTSeDU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HMHBConsortium@micronutrientforum.org" TargetMode="External"/><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pubmed.ncbi.nlm.nih.gov/29025632/" TargetMode="External"/><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doi.org/10.1016/S2214-109X(24)00449-2" TargetMode="External"/><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apps.who.int/iris/bitstream/handle/10665/333561/9789240007789-eng.pdf" TargetMode="External"/><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tiff"/><Relationship Id="rId5" Type="http://schemas.openxmlformats.org/officeDocument/2006/relationships/hyperlink" Target="https://www.who.int/docs/default-source/nutritionlibrary/preventing-and-controlling-micronutrient-deficiencies-in-populations-affected-by-an-emergency.pdf?sfvrsn=e17f6dff_2" TargetMode="External"/><Relationship Id="rId4" Type="http://schemas.openxmlformats.org/officeDocument/2006/relationships/hyperlink" Target="https://www.who.int/publications/i/item/WHO-MHP-HPS-EML-2023.02" TargetMode="External"/><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https://copenhagenconsensus.com/sites/default/files/2023-03/Nutrition%20Best%20Investment%20Manuscript%2023021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kirkhumanitarian.org/wp-content/uploads/2024/07/Kirk-HumanitarianInfographic-8.29.24.pdf" TargetMode="External"/><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erson and child walking in the desert&#10;&#10;AI-generated content may be incorrect.">
            <a:extLst>
              <a:ext uri="{FF2B5EF4-FFF2-40B4-BE49-F238E27FC236}">
                <a16:creationId xmlns:a16="http://schemas.microsoft.com/office/drawing/2014/main" id="{7420E39A-4B79-814B-85BB-1EBA93DC4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63" y="1417266"/>
            <a:ext cx="8161102" cy="5440734"/>
          </a:xfrm>
          <a:prstGeom prst="rect">
            <a:avLst/>
          </a:prstGeom>
        </p:spPr>
      </p:pic>
      <p:sp>
        <p:nvSpPr>
          <p:cNvPr id="16" name="Rectangle 10">
            <a:extLst>
              <a:ext uri="{FF2B5EF4-FFF2-40B4-BE49-F238E27FC236}">
                <a16:creationId xmlns:a16="http://schemas.microsoft.com/office/drawing/2014/main" id="{42133BA0-B596-7721-8C03-0A904EB6F7BA}"/>
              </a:ext>
            </a:extLst>
          </p:cNvPr>
          <p:cNvSpPr/>
          <p:nvPr/>
        </p:nvSpPr>
        <p:spPr>
          <a:xfrm>
            <a:off x="-21075" y="1"/>
            <a:ext cx="12208077" cy="6203576"/>
          </a:xfrm>
          <a:custGeom>
            <a:avLst/>
            <a:gdLst>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6858000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1388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880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16934 w 6637010"/>
              <a:gd name="connsiteY3" fmla="*/ 1439333 h 6858000"/>
              <a:gd name="connsiteX4" fmla="*/ 0 w 6637010"/>
              <a:gd name="connsiteY4" fmla="*/ 0 h 6858000"/>
              <a:gd name="connsiteX0" fmla="*/ 0 w 12157276"/>
              <a:gd name="connsiteY0" fmla="*/ 0 h 6841067"/>
              <a:gd name="connsiteX1" fmla="*/ 6637010 w 12157276"/>
              <a:gd name="connsiteY1" fmla="*/ 0 h 6841067"/>
              <a:gd name="connsiteX2" fmla="*/ 12157276 w 12157276"/>
              <a:gd name="connsiteY2" fmla="*/ 6841067 h 6841067"/>
              <a:gd name="connsiteX3" fmla="*/ 16934 w 12157276"/>
              <a:gd name="connsiteY3" fmla="*/ 1439333 h 6841067"/>
              <a:gd name="connsiteX4" fmla="*/ 0 w 12157276"/>
              <a:gd name="connsiteY4" fmla="*/ 0 h 6841067"/>
              <a:gd name="connsiteX0" fmla="*/ 0 w 12208077"/>
              <a:gd name="connsiteY0" fmla="*/ 0 h 6841067"/>
              <a:gd name="connsiteX1" fmla="*/ 12208077 w 12208077"/>
              <a:gd name="connsiteY1" fmla="*/ 0 h 6841067"/>
              <a:gd name="connsiteX2" fmla="*/ 12157276 w 12208077"/>
              <a:gd name="connsiteY2" fmla="*/ 6841067 h 6841067"/>
              <a:gd name="connsiteX3" fmla="*/ 16934 w 12208077"/>
              <a:gd name="connsiteY3" fmla="*/ 1439333 h 6841067"/>
              <a:gd name="connsiteX4" fmla="*/ 0 w 12208077"/>
              <a:gd name="connsiteY4" fmla="*/ 0 h 6841067"/>
              <a:gd name="connsiteX0" fmla="*/ 0 w 12208077"/>
              <a:gd name="connsiteY0" fmla="*/ 0 h 4080933"/>
              <a:gd name="connsiteX1" fmla="*/ 12208077 w 12208077"/>
              <a:gd name="connsiteY1" fmla="*/ 0 h 4080933"/>
              <a:gd name="connsiteX2" fmla="*/ 12208076 w 12208077"/>
              <a:gd name="connsiteY2" fmla="*/ 4080933 h 4080933"/>
              <a:gd name="connsiteX3" fmla="*/ 16934 w 12208077"/>
              <a:gd name="connsiteY3" fmla="*/ 1439333 h 4080933"/>
              <a:gd name="connsiteX4" fmla="*/ 0 w 12208077"/>
              <a:gd name="connsiteY4" fmla="*/ 0 h 4080933"/>
              <a:gd name="connsiteX0" fmla="*/ 0 w 12208077"/>
              <a:gd name="connsiteY0" fmla="*/ 0 h 6197600"/>
              <a:gd name="connsiteX1" fmla="*/ 12208077 w 12208077"/>
              <a:gd name="connsiteY1" fmla="*/ 0 h 6197600"/>
              <a:gd name="connsiteX2" fmla="*/ 12191142 w 12208077"/>
              <a:gd name="connsiteY2" fmla="*/ 6197600 h 6197600"/>
              <a:gd name="connsiteX3" fmla="*/ 16934 w 12208077"/>
              <a:gd name="connsiteY3" fmla="*/ 1439333 h 6197600"/>
              <a:gd name="connsiteX4" fmla="*/ 0 w 12208077"/>
              <a:gd name="connsiteY4" fmla="*/ 0 h 6197600"/>
              <a:gd name="connsiteX0" fmla="*/ 0 w 12208077"/>
              <a:gd name="connsiteY0" fmla="*/ 0 h 6333067"/>
              <a:gd name="connsiteX1" fmla="*/ 12208077 w 12208077"/>
              <a:gd name="connsiteY1" fmla="*/ 0 h 6333067"/>
              <a:gd name="connsiteX2" fmla="*/ 12191142 w 12208077"/>
              <a:gd name="connsiteY2" fmla="*/ 6333067 h 6333067"/>
              <a:gd name="connsiteX3" fmla="*/ 16934 w 12208077"/>
              <a:gd name="connsiteY3" fmla="*/ 1439333 h 6333067"/>
              <a:gd name="connsiteX4" fmla="*/ 0 w 12208077"/>
              <a:gd name="connsiteY4" fmla="*/ 0 h 633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77" h="6333067">
                <a:moveTo>
                  <a:pt x="0" y="0"/>
                </a:moveTo>
                <a:lnTo>
                  <a:pt x="12208077" y="0"/>
                </a:lnTo>
                <a:cubicBezTo>
                  <a:pt x="12208077" y="1360311"/>
                  <a:pt x="12191142" y="4972756"/>
                  <a:pt x="12191142" y="6333067"/>
                </a:cubicBezTo>
                <a:lnTo>
                  <a:pt x="16934" y="1439333"/>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dirty="0">
              <a:latin typeface="Avenir Next" panose="020B0503020202020204" pitchFamily="34" charset="0"/>
            </a:endParaRPr>
          </a:p>
        </p:txBody>
      </p:sp>
      <p:sp>
        <p:nvSpPr>
          <p:cNvPr id="17" name="Rectangle 10">
            <a:extLst>
              <a:ext uri="{FF2B5EF4-FFF2-40B4-BE49-F238E27FC236}">
                <a16:creationId xmlns:a16="http://schemas.microsoft.com/office/drawing/2014/main" id="{33708BBE-0366-750D-F950-F0328FE3577C}"/>
              </a:ext>
            </a:extLst>
          </p:cNvPr>
          <p:cNvSpPr>
            <a:spLocks noGrp="1" noRot="1" noMove="1" noResize="1" noEditPoints="1" noAdjustHandles="1" noChangeArrowheads="1" noChangeShapeType="1"/>
          </p:cNvSpPr>
          <p:nvPr/>
        </p:nvSpPr>
        <p:spPr>
          <a:xfrm>
            <a:off x="2444161" y="-4"/>
            <a:ext cx="9837409" cy="6333067"/>
          </a:xfrm>
          <a:custGeom>
            <a:avLst/>
            <a:gdLst>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6858000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1388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0 w 6637010"/>
              <a:gd name="connsiteY3" fmla="*/ 880533 h 6858000"/>
              <a:gd name="connsiteX4" fmla="*/ 0 w 6637010"/>
              <a:gd name="connsiteY4" fmla="*/ 0 h 6858000"/>
              <a:gd name="connsiteX0" fmla="*/ 0 w 6637010"/>
              <a:gd name="connsiteY0" fmla="*/ 0 h 6858000"/>
              <a:gd name="connsiteX1" fmla="*/ 6637010 w 6637010"/>
              <a:gd name="connsiteY1" fmla="*/ 0 h 6858000"/>
              <a:gd name="connsiteX2" fmla="*/ 6637010 w 6637010"/>
              <a:gd name="connsiteY2" fmla="*/ 6858000 h 6858000"/>
              <a:gd name="connsiteX3" fmla="*/ 16934 w 6637010"/>
              <a:gd name="connsiteY3" fmla="*/ 1439333 h 6858000"/>
              <a:gd name="connsiteX4" fmla="*/ 0 w 6637010"/>
              <a:gd name="connsiteY4" fmla="*/ 0 h 6858000"/>
              <a:gd name="connsiteX0" fmla="*/ 0 w 12157276"/>
              <a:gd name="connsiteY0" fmla="*/ 0 h 6841067"/>
              <a:gd name="connsiteX1" fmla="*/ 6637010 w 12157276"/>
              <a:gd name="connsiteY1" fmla="*/ 0 h 6841067"/>
              <a:gd name="connsiteX2" fmla="*/ 12157276 w 12157276"/>
              <a:gd name="connsiteY2" fmla="*/ 6841067 h 6841067"/>
              <a:gd name="connsiteX3" fmla="*/ 16934 w 12157276"/>
              <a:gd name="connsiteY3" fmla="*/ 1439333 h 6841067"/>
              <a:gd name="connsiteX4" fmla="*/ 0 w 12157276"/>
              <a:gd name="connsiteY4" fmla="*/ 0 h 6841067"/>
              <a:gd name="connsiteX0" fmla="*/ 0 w 12208077"/>
              <a:gd name="connsiteY0" fmla="*/ 0 h 6841067"/>
              <a:gd name="connsiteX1" fmla="*/ 12208077 w 12208077"/>
              <a:gd name="connsiteY1" fmla="*/ 0 h 6841067"/>
              <a:gd name="connsiteX2" fmla="*/ 12157276 w 12208077"/>
              <a:gd name="connsiteY2" fmla="*/ 6841067 h 6841067"/>
              <a:gd name="connsiteX3" fmla="*/ 16934 w 12208077"/>
              <a:gd name="connsiteY3" fmla="*/ 1439333 h 6841067"/>
              <a:gd name="connsiteX4" fmla="*/ 0 w 12208077"/>
              <a:gd name="connsiteY4" fmla="*/ 0 h 6841067"/>
              <a:gd name="connsiteX0" fmla="*/ 0 w 12208077"/>
              <a:gd name="connsiteY0" fmla="*/ 0 h 4080933"/>
              <a:gd name="connsiteX1" fmla="*/ 12208077 w 12208077"/>
              <a:gd name="connsiteY1" fmla="*/ 0 h 4080933"/>
              <a:gd name="connsiteX2" fmla="*/ 12208076 w 12208077"/>
              <a:gd name="connsiteY2" fmla="*/ 4080933 h 4080933"/>
              <a:gd name="connsiteX3" fmla="*/ 16934 w 12208077"/>
              <a:gd name="connsiteY3" fmla="*/ 1439333 h 4080933"/>
              <a:gd name="connsiteX4" fmla="*/ 0 w 12208077"/>
              <a:gd name="connsiteY4" fmla="*/ 0 h 4080933"/>
              <a:gd name="connsiteX0" fmla="*/ 0 w 12208077"/>
              <a:gd name="connsiteY0" fmla="*/ 0 h 6197600"/>
              <a:gd name="connsiteX1" fmla="*/ 12208077 w 12208077"/>
              <a:gd name="connsiteY1" fmla="*/ 0 h 6197600"/>
              <a:gd name="connsiteX2" fmla="*/ 12191142 w 12208077"/>
              <a:gd name="connsiteY2" fmla="*/ 6197600 h 6197600"/>
              <a:gd name="connsiteX3" fmla="*/ 16934 w 12208077"/>
              <a:gd name="connsiteY3" fmla="*/ 1439333 h 6197600"/>
              <a:gd name="connsiteX4" fmla="*/ 0 w 12208077"/>
              <a:gd name="connsiteY4" fmla="*/ 0 h 6197600"/>
              <a:gd name="connsiteX0" fmla="*/ 0 w 12208077"/>
              <a:gd name="connsiteY0" fmla="*/ 0 h 6333067"/>
              <a:gd name="connsiteX1" fmla="*/ 12208077 w 12208077"/>
              <a:gd name="connsiteY1" fmla="*/ 0 h 6333067"/>
              <a:gd name="connsiteX2" fmla="*/ 12191142 w 12208077"/>
              <a:gd name="connsiteY2" fmla="*/ 6333067 h 6333067"/>
              <a:gd name="connsiteX3" fmla="*/ 16934 w 12208077"/>
              <a:gd name="connsiteY3" fmla="*/ 1439333 h 6333067"/>
              <a:gd name="connsiteX4" fmla="*/ 0 w 12208077"/>
              <a:gd name="connsiteY4" fmla="*/ 0 h 6333067"/>
              <a:gd name="connsiteX0" fmla="*/ 3674533 w 12191143"/>
              <a:gd name="connsiteY0" fmla="*/ 50800 h 6333067"/>
              <a:gd name="connsiteX1" fmla="*/ 12191143 w 12191143"/>
              <a:gd name="connsiteY1" fmla="*/ 0 h 6333067"/>
              <a:gd name="connsiteX2" fmla="*/ 12174208 w 12191143"/>
              <a:gd name="connsiteY2" fmla="*/ 6333067 h 6333067"/>
              <a:gd name="connsiteX3" fmla="*/ 0 w 12191143"/>
              <a:gd name="connsiteY3" fmla="*/ 1439333 h 6333067"/>
              <a:gd name="connsiteX4" fmla="*/ 3674533 w 12191143"/>
              <a:gd name="connsiteY4" fmla="*/ 50800 h 6333067"/>
              <a:gd name="connsiteX0" fmla="*/ 1320799 w 9837409"/>
              <a:gd name="connsiteY0" fmla="*/ 50800 h 6333067"/>
              <a:gd name="connsiteX1" fmla="*/ 9837409 w 9837409"/>
              <a:gd name="connsiteY1" fmla="*/ 0 h 6333067"/>
              <a:gd name="connsiteX2" fmla="*/ 9820474 w 9837409"/>
              <a:gd name="connsiteY2" fmla="*/ 6333067 h 6333067"/>
              <a:gd name="connsiteX3" fmla="*/ 0 w 9837409"/>
              <a:gd name="connsiteY3" fmla="*/ 2387599 h 6333067"/>
              <a:gd name="connsiteX4" fmla="*/ 1320799 w 9837409"/>
              <a:gd name="connsiteY4" fmla="*/ 50800 h 6333067"/>
              <a:gd name="connsiteX0" fmla="*/ 1320799 w 9837409"/>
              <a:gd name="connsiteY0" fmla="*/ 0 h 6333067"/>
              <a:gd name="connsiteX1" fmla="*/ 9837409 w 9837409"/>
              <a:gd name="connsiteY1" fmla="*/ 0 h 6333067"/>
              <a:gd name="connsiteX2" fmla="*/ 9820474 w 9837409"/>
              <a:gd name="connsiteY2" fmla="*/ 6333067 h 6333067"/>
              <a:gd name="connsiteX3" fmla="*/ 0 w 9837409"/>
              <a:gd name="connsiteY3" fmla="*/ 2387599 h 6333067"/>
              <a:gd name="connsiteX4" fmla="*/ 1320799 w 9837409"/>
              <a:gd name="connsiteY4" fmla="*/ 0 h 6333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7409" h="6333067">
                <a:moveTo>
                  <a:pt x="1320799" y="0"/>
                </a:moveTo>
                <a:lnTo>
                  <a:pt x="9837409" y="0"/>
                </a:lnTo>
                <a:cubicBezTo>
                  <a:pt x="9837409" y="1360311"/>
                  <a:pt x="9820474" y="4972756"/>
                  <a:pt x="9820474" y="6333067"/>
                </a:cubicBezTo>
                <a:lnTo>
                  <a:pt x="0" y="2387599"/>
                </a:lnTo>
                <a:lnTo>
                  <a:pt x="1320799"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dirty="0">
              <a:latin typeface="Avenir Next" panose="020B0503020202020204" pitchFamily="34" charset="0"/>
            </a:endParaRPr>
          </a:p>
        </p:txBody>
      </p:sp>
      <p:sp>
        <p:nvSpPr>
          <p:cNvPr id="18" name="Rectangle 17">
            <a:extLst>
              <a:ext uri="{FF2B5EF4-FFF2-40B4-BE49-F238E27FC236}">
                <a16:creationId xmlns:a16="http://schemas.microsoft.com/office/drawing/2014/main" id="{9E8C8643-5E8B-66B7-3527-67B27E821F29}"/>
              </a:ext>
            </a:extLst>
          </p:cNvPr>
          <p:cNvSpPr>
            <a:spLocks noGrp="1" noRot="1" noMove="1" noResize="1" noEditPoints="1" noAdjustHandles="1" noChangeArrowheads="1" noChangeShapeType="1"/>
          </p:cNvSpPr>
          <p:nvPr/>
        </p:nvSpPr>
        <p:spPr>
          <a:xfrm>
            <a:off x="5554989" y="-2"/>
            <a:ext cx="676839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dirty="0">
              <a:latin typeface="Avenir Next" panose="020B0503020202020204" pitchFamily="34" charset="0"/>
            </a:endParaRPr>
          </a:p>
        </p:txBody>
      </p:sp>
      <p:pic>
        <p:nvPicPr>
          <p:cNvPr id="21" name="Graphic 20">
            <a:extLst>
              <a:ext uri="{FF2B5EF4-FFF2-40B4-BE49-F238E27FC236}">
                <a16:creationId xmlns:a16="http://schemas.microsoft.com/office/drawing/2014/main" id="{645D87E5-15D6-9AD9-8586-354BAD0187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666" y="477576"/>
            <a:ext cx="838495" cy="792424"/>
          </a:xfrm>
          <a:prstGeom prst="rect">
            <a:avLst/>
          </a:prstGeom>
        </p:spPr>
      </p:pic>
      <p:pic>
        <p:nvPicPr>
          <p:cNvPr id="22" name="Picture 21">
            <a:extLst>
              <a:ext uri="{FF2B5EF4-FFF2-40B4-BE49-F238E27FC236}">
                <a16:creationId xmlns:a16="http://schemas.microsoft.com/office/drawing/2014/main" id="{EA0EFC90-EAD5-8E45-2665-1C1A38559718}"/>
              </a:ext>
            </a:extLst>
          </p:cNvPr>
          <p:cNvPicPr>
            <a:picLocks noChangeAspect="1"/>
          </p:cNvPicPr>
          <p:nvPr/>
        </p:nvPicPr>
        <p:blipFill>
          <a:blip r:embed="rId6"/>
          <a:srcRect l="5402" t="11745" r="15501" b="51680"/>
          <a:stretch>
            <a:fillRect/>
          </a:stretch>
        </p:blipFill>
        <p:spPr>
          <a:xfrm>
            <a:off x="7870912" y="774814"/>
            <a:ext cx="3962400" cy="1853184"/>
          </a:xfrm>
          <a:prstGeom prst="rect">
            <a:avLst/>
          </a:prstGeom>
        </p:spPr>
      </p:pic>
      <p:sp>
        <p:nvSpPr>
          <p:cNvPr id="23" name="TextBox 22">
            <a:extLst>
              <a:ext uri="{FF2B5EF4-FFF2-40B4-BE49-F238E27FC236}">
                <a16:creationId xmlns:a16="http://schemas.microsoft.com/office/drawing/2014/main" id="{6784AEBA-7343-6702-5EB0-8E941F0DEEF0}"/>
              </a:ext>
            </a:extLst>
          </p:cNvPr>
          <p:cNvSpPr txBox="1"/>
          <p:nvPr/>
        </p:nvSpPr>
        <p:spPr>
          <a:xfrm>
            <a:off x="6256785" y="3402811"/>
            <a:ext cx="5299999" cy="2800767"/>
          </a:xfrm>
          <a:prstGeom prst="rect">
            <a:avLst/>
          </a:prstGeom>
          <a:noFill/>
        </p:spPr>
        <p:txBody>
          <a:bodyPr wrap="square" rtlCol="1">
            <a:spAutoFit/>
          </a:bodyPr>
          <a:lstStyle/>
          <a:p>
            <a:pPr algn="ctr" rtl="1"/>
            <a:r>
              <a:rPr lang="ar" sz="3200" dirty="0">
                <a:solidFill>
                  <a:schemeClr val="bg1"/>
                </a:solidFill>
                <a:latin typeface="Avenir Next" panose="020B0503020202020204" pitchFamily="34" charset="0"/>
              </a:rPr>
              <a:t>لقد بدأت الحركة العالمية لتحسين تغذية الأمهات وصحة المواليد.</a:t>
            </a:r>
          </a:p>
          <a:p>
            <a:pPr rtl="1"/>
            <a:endParaRPr lang="en-US" sz="2800" dirty="0">
              <a:solidFill>
                <a:schemeClr val="bg1"/>
              </a:solidFill>
              <a:latin typeface="Avenir Next" panose="020B0503020202020204" pitchFamily="34" charset="0"/>
            </a:endParaRPr>
          </a:p>
          <a:p>
            <a:pPr algn="ctr" rtl="1"/>
            <a:endParaRPr lang="en-US" sz="2800" b="1" dirty="0">
              <a:solidFill>
                <a:schemeClr val="bg1"/>
              </a:solidFill>
              <a:latin typeface="Avenir Next" panose="020B0503020202020204" pitchFamily="34" charset="0"/>
            </a:endParaRPr>
          </a:p>
          <a:p>
            <a:pPr algn="ctr" rtl="1"/>
            <a:r>
              <a:rPr lang="ar" sz="2800" b="1" dirty="0">
                <a:solidFill>
                  <a:schemeClr val="bg1"/>
                </a:solidFill>
                <a:latin typeface="Avenir Next" panose="020B0503020202020204" pitchFamily="34" charset="0"/>
              </a:rPr>
              <a:t>معًا، يمكننا جميعًا المضي قدمًا</a:t>
            </a:r>
            <a:r>
              <a:rPr lang="ar-EG" sz="2800" b="1" dirty="0">
                <a:solidFill>
                  <a:schemeClr val="bg1"/>
                </a:solidFill>
                <a:latin typeface="Avenir Next" panose="020B0503020202020204" pitchFamily="34" charset="0"/>
              </a:rPr>
              <a:t> </a:t>
            </a:r>
            <a:r>
              <a:rPr lang="en-US" sz="2800" b="1" dirty="0">
                <a:solidFill>
                  <a:schemeClr val="lt1"/>
                </a:solidFill>
                <a:latin typeface="Avenir"/>
                <a:ea typeface="Avenir"/>
                <a:cs typeface="Avenir"/>
                <a:sym typeface="Avenir"/>
              </a:rPr>
              <a:t>#FurtherWith15</a:t>
            </a:r>
            <a:endParaRPr lang="en-US" sz="2800" dirty="0">
              <a:latin typeface="Avenir Next" panose="020B05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DDACB"/>
        </a:solidFill>
        <a:effectLst/>
      </p:bgPr>
    </p:bg>
    <p:spTree>
      <p:nvGrpSpPr>
        <p:cNvPr id="1" name="">
          <a:extLst>
            <a:ext uri="{FF2B5EF4-FFF2-40B4-BE49-F238E27FC236}">
              <a16:creationId xmlns:a16="http://schemas.microsoft.com/office/drawing/2014/main" id="{7278C40C-336D-5706-1993-CF2B9094949B}"/>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F55D79-CDA3-C295-7947-6B9ACD2A18EA}"/>
              </a:ext>
            </a:extLst>
          </p:cNvPr>
          <p:cNvSpPr>
            <a:spLocks noGrp="1"/>
          </p:cNvSpPr>
          <p:nvPr>
            <p:ph sz="half" idx="1"/>
          </p:nvPr>
        </p:nvSpPr>
        <p:spPr>
          <a:xfrm>
            <a:off x="6124366" y="2035521"/>
            <a:ext cx="4749282" cy="3527840"/>
          </a:xfrm>
        </p:spPr>
        <p:txBody>
          <a:bodyPr vert="horz" lIns="0" tIns="0" rIns="0" bIns="0" rtlCol="1" anchor="t">
            <a:normAutofit fontScale="92500"/>
          </a:bodyPr>
          <a:lstStyle/>
          <a:p>
            <a:pPr marL="0" indent="0" rtl="1">
              <a:lnSpc>
                <a:spcPct val="150000"/>
              </a:lnSpc>
              <a:spcAft>
                <a:spcPts val="1200"/>
              </a:spcAft>
              <a:buNone/>
            </a:pPr>
            <a:r>
              <a:rPr lang="ar" dirty="0">
                <a:latin typeface="Avenir Next"/>
                <a:cs typeface="Arial"/>
              </a:rPr>
              <a:t>يؤدي وصول MMS إلى النساء أثناء الحمل إلى تهيئة أطفالهن لحياة مليئة بفرص أفضل، وتقدير لمنفعة تتجاوز 3.1 مليار دولار سنويًا.</a:t>
            </a:r>
            <a:r>
              <a:rPr lang="ar" baseline="30000" dirty="0">
                <a:latin typeface="Avenir Next"/>
                <a:cs typeface="Arial"/>
              </a:rPr>
              <a:t>15</a:t>
            </a:r>
          </a:p>
          <a:p>
            <a:pPr marL="231775" lvl="1" indent="-222250" rtl="1">
              <a:lnSpc>
                <a:spcPct val="150000"/>
              </a:lnSpc>
            </a:pPr>
            <a:r>
              <a:rPr lang="ar" sz="2000" dirty="0"/>
              <a:t>94 مليون دولار من حالات الإملاص التي تم تجنبها</a:t>
            </a:r>
          </a:p>
          <a:p>
            <a:pPr marL="231775" lvl="1" indent="-222250" rtl="1">
              <a:lnSpc>
                <a:spcPct val="150000"/>
              </a:lnSpc>
            </a:pPr>
            <a:r>
              <a:rPr lang="ar" sz="2000" dirty="0"/>
              <a:t>428 مليون دولار من حالات الولادة المبكرة التي تم تجنبها</a:t>
            </a:r>
          </a:p>
          <a:p>
            <a:pPr marL="231775" lvl="1" indent="-222250" rtl="1">
              <a:lnSpc>
                <a:spcPct val="150000"/>
              </a:lnSpc>
            </a:pPr>
            <a:r>
              <a:rPr lang="ar" sz="2000" dirty="0"/>
              <a:t>2.6 مليار دولار من حالات ولادة الأطفال بأوزان منخفضة التي تم تجنبها </a:t>
            </a:r>
          </a:p>
        </p:txBody>
      </p:sp>
      <p:sp>
        <p:nvSpPr>
          <p:cNvPr id="17" name="Title 1">
            <a:extLst>
              <a:ext uri="{FF2B5EF4-FFF2-40B4-BE49-F238E27FC236}">
                <a16:creationId xmlns:a16="http://schemas.microsoft.com/office/drawing/2014/main" id="{865466FA-6D37-FE63-998D-13D3C3D00D36}"/>
              </a:ext>
            </a:extLst>
          </p:cNvPr>
          <p:cNvSpPr>
            <a:spLocks noGrp="1"/>
          </p:cNvSpPr>
          <p:nvPr>
            <p:ph type="title"/>
          </p:nvPr>
        </p:nvSpPr>
        <p:spPr>
          <a:xfrm>
            <a:off x="3605063" y="937627"/>
            <a:ext cx="7183582" cy="676636"/>
          </a:xfrm>
        </p:spPr>
        <p:txBody>
          <a:bodyPr rtlCol="1" anchor="t">
            <a:normAutofit/>
          </a:bodyPr>
          <a:lstStyle/>
          <a:p>
            <a:pPr rtl="1"/>
            <a:r>
              <a:rPr lang="ar" b="1" dirty="0">
                <a:latin typeface="Avenir Next" panose="020B0503020202020204" pitchFamily="34" charset="0"/>
              </a:rPr>
              <a:t>التأثير عبر الأجيال</a:t>
            </a:r>
          </a:p>
        </p:txBody>
      </p:sp>
      <p:sp>
        <p:nvSpPr>
          <p:cNvPr id="4" name="TextBox 3">
            <a:extLst>
              <a:ext uri="{FF2B5EF4-FFF2-40B4-BE49-F238E27FC236}">
                <a16:creationId xmlns:a16="http://schemas.microsoft.com/office/drawing/2014/main" id="{8D645B8D-FB5C-9356-F57D-2521F578CA15}"/>
              </a:ext>
            </a:extLst>
          </p:cNvPr>
          <p:cNvSpPr txBox="1"/>
          <p:nvPr/>
        </p:nvSpPr>
        <p:spPr>
          <a:xfrm>
            <a:off x="832104" y="6258522"/>
            <a:ext cx="9812867" cy="153888"/>
          </a:xfrm>
          <a:prstGeom prst="rect">
            <a:avLst/>
          </a:prstGeom>
          <a:noFill/>
        </p:spPr>
        <p:txBody>
          <a:bodyPr wrap="square" lIns="0" tIns="0" rIns="0" bIns="0" rtlCol="1">
            <a:spAutoFit/>
          </a:bodyPr>
          <a:lstStyle/>
          <a:p>
            <a:pPr rtl="1"/>
            <a:r>
              <a:rPr lang="ar" sz="1000" dirty="0">
                <a:solidFill>
                  <a:schemeClr val="tx1">
                    <a:lumMod val="50000"/>
                    <a:lumOff val="50000"/>
                  </a:schemeClr>
                </a:solidFill>
                <a:effectLst/>
                <a:latin typeface="Avenir Next" panose="020B0503020202020204" pitchFamily="34" charset="0"/>
              </a:rPr>
              <a:t>15. استثمار مجدٍ في اقتصادات أقوى وقوى عاملة منتجة</a:t>
            </a:r>
            <a:r>
              <a:rPr lang="ar" sz="1000" u="sng" dirty="0">
                <a:solidFill>
                  <a:schemeClr val="tx1">
                    <a:lumMod val="50000"/>
                    <a:lumOff val="50000"/>
                  </a:schemeClr>
                </a:solidFill>
                <a:effectLst/>
                <a:latin typeface="Avenir Next" panose="020B0503020202020204" pitchFamily="34" charset="0"/>
                <a:hlinkClick r:id="rId3">
                  <a:extLst>
                    <a:ext uri="{A12FA001-AC4F-418D-AE19-62706E023703}">
                      <ahyp:hlinkClr xmlns:ahyp="http://schemas.microsoft.com/office/drawing/2018/hyperlinkcolor" val="tx"/>
                    </a:ext>
                  </a:extLst>
                </a:hlinkClick>
              </a:rPr>
              <a:t> صحيفة وقائع</a:t>
            </a:r>
            <a:r>
              <a:rPr lang="ar" sz="1000" u="sng" dirty="0">
                <a:solidFill>
                  <a:schemeClr val="tx1">
                    <a:lumMod val="50000"/>
                    <a:lumOff val="50000"/>
                  </a:schemeClr>
                </a:solidFill>
                <a:latin typeface="Avenir Next" panose="020B0503020202020204" pitchFamily="34" charset="0"/>
              </a:rPr>
              <a:t>، </a:t>
            </a:r>
            <a:r>
              <a:rPr lang="ar" sz="1000" dirty="0">
                <a:solidFill>
                  <a:schemeClr val="tx1">
                    <a:lumMod val="50000"/>
                    <a:lumOff val="50000"/>
                  </a:schemeClr>
                </a:solidFill>
                <a:effectLst/>
                <a:latin typeface="Avenir Next" panose="020B0503020202020204" pitchFamily="34" charset="0"/>
              </a:rPr>
              <a:t>2025</a:t>
            </a:r>
          </a:p>
        </p:txBody>
      </p:sp>
      <p:grpSp>
        <p:nvGrpSpPr>
          <p:cNvPr id="2" name="Group 1">
            <a:extLst>
              <a:ext uri="{FF2B5EF4-FFF2-40B4-BE49-F238E27FC236}">
                <a16:creationId xmlns:a16="http://schemas.microsoft.com/office/drawing/2014/main" id="{7FC195AD-07CB-014E-6140-08CB622543F6}"/>
              </a:ext>
            </a:extLst>
          </p:cNvPr>
          <p:cNvGrpSpPr/>
          <p:nvPr/>
        </p:nvGrpSpPr>
        <p:grpSpPr>
          <a:xfrm flipH="1">
            <a:off x="-461788" y="0"/>
            <a:ext cx="6320205" cy="2069493"/>
            <a:chOff x="6324602" y="0"/>
            <a:chExt cx="6320205" cy="2069493"/>
          </a:xfrm>
        </p:grpSpPr>
        <p:pic>
          <p:nvPicPr>
            <p:cNvPr id="19" name="Picture 18">
              <a:extLst>
                <a:ext uri="{FF2B5EF4-FFF2-40B4-BE49-F238E27FC236}">
                  <a16:creationId xmlns:a16="http://schemas.microsoft.com/office/drawing/2014/main" id="{C528BEC5-594F-9ED7-2B46-2B677FB8F6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6324602" y="0"/>
              <a:ext cx="5867396" cy="1508759"/>
            </a:xfrm>
            <a:prstGeom prst="rect">
              <a:avLst/>
            </a:prstGeom>
          </p:spPr>
        </p:pic>
        <p:pic>
          <p:nvPicPr>
            <p:cNvPr id="20" name="Graphic 5">
              <a:extLst>
                <a:ext uri="{FF2B5EF4-FFF2-40B4-BE49-F238E27FC236}">
                  <a16:creationId xmlns:a16="http://schemas.microsoft.com/office/drawing/2014/main" id="{AB01A546-58E6-9FB4-3E9D-C897E4607AB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81959">
              <a:off x="9307079" y="-1268236"/>
              <a:ext cx="1886802" cy="4788655"/>
            </a:xfrm>
            <a:prstGeom prst="rect">
              <a:avLst/>
            </a:prstGeom>
          </p:spPr>
        </p:pic>
      </p:grpSp>
      <p:pic>
        <p:nvPicPr>
          <p:cNvPr id="6" name="Picture 5">
            <a:extLst>
              <a:ext uri="{FF2B5EF4-FFF2-40B4-BE49-F238E27FC236}">
                <a16:creationId xmlns:a16="http://schemas.microsoft.com/office/drawing/2014/main" id="{038010D5-2939-78FF-2DEE-6C2E71905929}"/>
              </a:ext>
            </a:extLst>
          </p:cNvPr>
          <p:cNvPicPr>
            <a:picLocks noChangeAspect="1"/>
          </p:cNvPicPr>
          <p:nvPr/>
        </p:nvPicPr>
        <p:blipFill>
          <a:blip r:embed="rId6"/>
          <a:srcRect/>
          <a:stretch/>
        </p:blipFill>
        <p:spPr>
          <a:xfrm>
            <a:off x="698408" y="1235338"/>
            <a:ext cx="4749282" cy="4749282"/>
          </a:xfrm>
          <a:prstGeom prst="rect">
            <a:avLst/>
          </a:prstGeom>
        </p:spPr>
      </p:pic>
    </p:spTree>
    <p:extLst>
      <p:ext uri="{BB962C8B-B14F-4D97-AF65-F5344CB8AC3E}">
        <p14:creationId xmlns:p14="http://schemas.microsoft.com/office/powerpoint/2010/main" val="179405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D4BFD-918F-52C6-61AD-A5FD10883FC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97C9E0-C03F-762A-FCAF-F8F55FE3D8E9}"/>
              </a:ext>
            </a:extLst>
          </p:cNvPr>
          <p:cNvSpPr/>
          <p:nvPr/>
        </p:nvSpPr>
        <p:spPr>
          <a:xfrm>
            <a:off x="0" y="5066522"/>
            <a:ext cx="3516252" cy="8669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E90BFEB8-C3FF-D854-1DD8-A3CDB3AC03D4}"/>
              </a:ext>
            </a:extLst>
          </p:cNvPr>
          <p:cNvSpPr>
            <a:spLocks noGrp="1"/>
          </p:cNvSpPr>
          <p:nvPr>
            <p:ph type="title"/>
          </p:nvPr>
        </p:nvSpPr>
        <p:spPr>
          <a:xfrm>
            <a:off x="6597946" y="559573"/>
            <a:ext cx="4817409" cy="945377"/>
          </a:xfrm>
        </p:spPr>
        <p:txBody>
          <a:bodyPr rtlCol="1"/>
          <a:lstStyle/>
          <a:p>
            <a:pPr rtl="1"/>
            <a:r>
              <a:rPr lang="ar" b="1" dirty="0"/>
              <a:t>آن الأوان لاتخاذ إجراء</a:t>
            </a:r>
            <a:endParaRPr lang="en-US" dirty="0"/>
          </a:p>
        </p:txBody>
      </p:sp>
      <p:sp>
        <p:nvSpPr>
          <p:cNvPr id="7" name="Content Placeholder 6">
            <a:extLst>
              <a:ext uri="{FF2B5EF4-FFF2-40B4-BE49-F238E27FC236}">
                <a16:creationId xmlns:a16="http://schemas.microsoft.com/office/drawing/2014/main" id="{89973697-7940-EC81-B051-F370BAE7239D}"/>
              </a:ext>
            </a:extLst>
          </p:cNvPr>
          <p:cNvSpPr>
            <a:spLocks noGrp="1"/>
          </p:cNvSpPr>
          <p:nvPr>
            <p:ph idx="1"/>
          </p:nvPr>
        </p:nvSpPr>
        <p:spPr>
          <a:xfrm>
            <a:off x="4127500" y="1377910"/>
            <a:ext cx="7287855" cy="3815652"/>
          </a:xfrm>
        </p:spPr>
        <p:txBody>
          <a:bodyPr vert="horz" lIns="0" tIns="0" rIns="0" bIns="0" rtlCol="1" anchor="t">
            <a:noAutofit/>
          </a:bodyPr>
          <a:lstStyle/>
          <a:p>
            <a:pPr rtl="1">
              <a:lnSpc>
                <a:spcPct val="130000"/>
              </a:lnSpc>
            </a:pPr>
            <a:r>
              <a:rPr lang="ar" b="1" dirty="0">
                <a:latin typeface="Avenir Book" panose="02000503020000020003" pitchFamily="2" charset="0"/>
                <a:cs typeface="+mn-cs"/>
              </a:rPr>
              <a:t>آن الأوان لضمان حصول النساء الحوامل في جميع البلدان على المكملات الغذائية الدقيقة والمتعددة (MMS)، </a:t>
            </a:r>
            <a:r>
              <a:rPr lang="ar" dirty="0">
                <a:latin typeface="Avenir Book" panose="02000503020000020003" pitchFamily="2" charset="0"/>
                <a:cs typeface="Arial"/>
              </a:rPr>
              <a:t>وهو نفس مستوى الرعاية الذي طالما توفر للنساء في البلدان ذات الدخل المرتفع.</a:t>
            </a:r>
          </a:p>
          <a:p>
            <a:pPr rtl="1">
              <a:lnSpc>
                <a:spcPct val="130000"/>
              </a:lnSpc>
            </a:pPr>
            <a:r>
              <a:rPr lang="ar" dirty="0">
                <a:latin typeface="Avenir Book" panose="02000503020000020003" pitchFamily="2" charset="0"/>
                <a:cs typeface="Arial"/>
              </a:rPr>
              <a:t>​يتوفر الدعم بأشكال عديدة - بدءًا من إطار عمل علمي تنفيذي مثبت إلى دعم القدرة التصنيعية إلى التبرعات الأولية للمنتج.</a:t>
            </a:r>
          </a:p>
          <a:p>
            <a:pPr rtl="1">
              <a:lnSpc>
                <a:spcPct val="130000"/>
              </a:lnSpc>
            </a:pPr>
            <a:r>
              <a:rPr lang="ar" b="1" dirty="0"/>
              <a:t>ويتم تشجيع البلدان على الاستفادة من الآليات القائمة لتسريع التنسيق والتعاون في مجال خدمات الطوارئ الطبية</a:t>
            </a:r>
            <a:r>
              <a:rPr lang="ar" dirty="0">
                <a:latin typeface="Avenir Book" panose="02000503020000020003" pitchFamily="2" charset="0"/>
                <a:cs typeface="Arial"/>
              </a:rPr>
              <a:t>، بما في ذلك تحالف الجهات المانحة لخدمات الطوارئ الطبية العالمي، والتنسيق مع منتدى الإمداد التابع لليونيسيف، والتعاون مع تحالفات توسيع نطاق خدمات الطوارئ الطبية الوطنية.</a:t>
            </a:r>
          </a:p>
        </p:txBody>
      </p:sp>
      <p:sp>
        <p:nvSpPr>
          <p:cNvPr id="6" name="Rectangle 5">
            <a:extLst>
              <a:ext uri="{FF2B5EF4-FFF2-40B4-BE49-F238E27FC236}">
                <a16:creationId xmlns:a16="http://schemas.microsoft.com/office/drawing/2014/main" id="{F5B0141F-A345-96AF-96F1-92D169F647EB}"/>
              </a:ext>
            </a:extLst>
          </p:cNvPr>
          <p:cNvSpPr/>
          <p:nvPr/>
        </p:nvSpPr>
        <p:spPr>
          <a:xfrm>
            <a:off x="0" y="5842000"/>
            <a:ext cx="12192000" cy="1015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 name="Picture 2">
            <a:extLst>
              <a:ext uri="{FF2B5EF4-FFF2-40B4-BE49-F238E27FC236}">
                <a16:creationId xmlns:a16="http://schemas.microsoft.com/office/drawing/2014/main" id="{9DD54853-E4A5-E2FC-2E13-206D03E66A48}"/>
              </a:ext>
            </a:extLst>
          </p:cNvPr>
          <p:cNvPicPr>
            <a:picLocks noChangeAspect="1"/>
          </p:cNvPicPr>
          <p:nvPr/>
        </p:nvPicPr>
        <p:blipFill>
          <a:blip r:embed="rId3"/>
          <a:srcRect l="5355" r="57931"/>
          <a:stretch>
            <a:fillRect/>
          </a:stretch>
        </p:blipFill>
        <p:spPr>
          <a:xfrm>
            <a:off x="8255000" y="5969040"/>
            <a:ext cx="3314700" cy="733333"/>
          </a:xfrm>
          <a:prstGeom prst="rect">
            <a:avLst/>
          </a:prstGeom>
        </p:spPr>
      </p:pic>
      <p:sp>
        <p:nvSpPr>
          <p:cNvPr id="4" name="Rectangle 3">
            <a:extLst>
              <a:ext uri="{FF2B5EF4-FFF2-40B4-BE49-F238E27FC236}">
                <a16:creationId xmlns:a16="http://schemas.microsoft.com/office/drawing/2014/main" id="{D0510866-13A9-E45E-80C5-46D16291C583}"/>
              </a:ext>
            </a:extLst>
          </p:cNvPr>
          <p:cNvSpPr/>
          <p:nvPr/>
        </p:nvSpPr>
        <p:spPr>
          <a:xfrm>
            <a:off x="0" y="0"/>
            <a:ext cx="3516252" cy="25099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8" name="Picture 7" descr="A black and white wave&#10;&#10;AI-generated content may be incorrect.">
            <a:extLst>
              <a:ext uri="{FF2B5EF4-FFF2-40B4-BE49-F238E27FC236}">
                <a16:creationId xmlns:a16="http://schemas.microsoft.com/office/drawing/2014/main" id="{3E068F42-18D0-F5DA-D333-7B265AF18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5852583" cy="1504950"/>
          </a:xfrm>
          <a:prstGeom prst="rect">
            <a:avLst/>
          </a:prstGeom>
        </p:spPr>
      </p:pic>
      <p:pic>
        <p:nvPicPr>
          <p:cNvPr id="5" name="Picture 4">
            <a:extLst>
              <a:ext uri="{FF2B5EF4-FFF2-40B4-BE49-F238E27FC236}">
                <a16:creationId xmlns:a16="http://schemas.microsoft.com/office/drawing/2014/main" id="{E1ADE591-172B-99F3-31B0-A78AB0B8C435}"/>
              </a:ext>
            </a:extLst>
          </p:cNvPr>
          <p:cNvPicPr>
            <a:picLocks noChangeAspect="1"/>
          </p:cNvPicPr>
          <p:nvPr/>
        </p:nvPicPr>
        <p:blipFill>
          <a:blip r:embed="rId5"/>
          <a:srcRect/>
          <a:stretch/>
        </p:blipFill>
        <p:spPr>
          <a:xfrm>
            <a:off x="0" y="1773450"/>
            <a:ext cx="3516252" cy="3328181"/>
          </a:xfrm>
          <a:prstGeom prst="rect">
            <a:avLst/>
          </a:prstGeom>
          <a:ln>
            <a:noFill/>
          </a:ln>
        </p:spPr>
      </p:pic>
      <p:pic>
        <p:nvPicPr>
          <p:cNvPr id="11" name="Picture 10">
            <a:extLst>
              <a:ext uri="{FF2B5EF4-FFF2-40B4-BE49-F238E27FC236}">
                <a16:creationId xmlns:a16="http://schemas.microsoft.com/office/drawing/2014/main" id="{0334FDF3-E6AA-08E0-8187-891294421B2E}"/>
              </a:ext>
            </a:extLst>
          </p:cNvPr>
          <p:cNvPicPr>
            <a:picLocks noChangeAspect="1"/>
          </p:cNvPicPr>
          <p:nvPr/>
        </p:nvPicPr>
        <p:blipFill>
          <a:blip r:embed="rId6"/>
          <a:stretch>
            <a:fillRect/>
          </a:stretch>
        </p:blipFill>
        <p:spPr>
          <a:xfrm>
            <a:off x="0" y="1125415"/>
            <a:ext cx="3516253" cy="4716584"/>
          </a:xfrm>
          <a:prstGeom prst="rect">
            <a:avLst/>
          </a:prstGeom>
        </p:spPr>
      </p:pic>
    </p:spTree>
    <p:extLst>
      <p:ext uri="{BB962C8B-B14F-4D97-AF65-F5344CB8AC3E}">
        <p14:creationId xmlns:p14="http://schemas.microsoft.com/office/powerpoint/2010/main" val="373526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A7847D-1816-8D1E-B2B4-1101890783A1}"/>
              </a:ext>
            </a:extLst>
          </p:cNvPr>
          <p:cNvSpPr>
            <a:spLocks noGrp="1" noRot="1" noMove="1" noResize="1" noEditPoints="1" noAdjustHandles="1" noChangeArrowheads="1" noChangeShapeType="1"/>
          </p:cNvSpPr>
          <p:nvPr/>
        </p:nvSpPr>
        <p:spPr>
          <a:xfrm>
            <a:off x="0" y="3823964"/>
            <a:ext cx="12192000" cy="30340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dirty="0"/>
          </a:p>
        </p:txBody>
      </p:sp>
      <p:sp>
        <p:nvSpPr>
          <p:cNvPr id="2" name="Title 1">
            <a:extLst>
              <a:ext uri="{FF2B5EF4-FFF2-40B4-BE49-F238E27FC236}">
                <a16:creationId xmlns:a16="http://schemas.microsoft.com/office/drawing/2014/main" id="{370332AF-E8E1-7C23-1DF9-6C236D3D312D}"/>
              </a:ext>
            </a:extLst>
          </p:cNvPr>
          <p:cNvSpPr>
            <a:spLocks noGrp="1"/>
          </p:cNvSpPr>
          <p:nvPr>
            <p:ph type="title"/>
          </p:nvPr>
        </p:nvSpPr>
        <p:spPr>
          <a:xfrm>
            <a:off x="4170218" y="1254550"/>
            <a:ext cx="7183582" cy="676636"/>
          </a:xfrm>
        </p:spPr>
        <p:txBody>
          <a:bodyPr rtlCol="1"/>
          <a:lstStyle/>
          <a:p>
            <a:pPr rtl="1"/>
            <a:r>
              <a:rPr lang="ar" dirty="0">
                <a:solidFill>
                  <a:schemeClr val="bg1"/>
                </a:solidFill>
              </a:rPr>
              <a:t>انظر أيضًا </a:t>
            </a:r>
          </a:p>
        </p:txBody>
      </p:sp>
      <p:sp>
        <p:nvSpPr>
          <p:cNvPr id="3" name="Content Placeholder 2">
            <a:extLst>
              <a:ext uri="{FF2B5EF4-FFF2-40B4-BE49-F238E27FC236}">
                <a16:creationId xmlns:a16="http://schemas.microsoft.com/office/drawing/2014/main" id="{2BB9B8D7-6958-3325-AB83-19BFBEF817A0}"/>
              </a:ext>
            </a:extLst>
          </p:cNvPr>
          <p:cNvSpPr>
            <a:spLocks noGrp="1"/>
          </p:cNvSpPr>
          <p:nvPr>
            <p:ph idx="1"/>
          </p:nvPr>
        </p:nvSpPr>
        <p:spPr>
          <a:xfrm>
            <a:off x="838200" y="1918376"/>
            <a:ext cx="10515600" cy="1510623"/>
          </a:xfrm>
        </p:spPr>
        <p:txBody>
          <a:bodyPr vert="horz" lIns="0" tIns="0" rIns="0" bIns="0" rtlCol="1" anchor="t">
            <a:normAutofit/>
          </a:bodyPr>
          <a:lstStyle/>
          <a:p>
            <a:pPr marL="0" indent="0" rtl="1">
              <a:lnSpc>
                <a:spcPct val="140000"/>
              </a:lnSpc>
              <a:buNone/>
            </a:pPr>
            <a:r>
              <a:rPr lang="ar" dirty="0">
                <a:solidFill>
                  <a:schemeClr val="bg1"/>
                </a:solidFill>
              </a:rPr>
              <a:t>الموارد المستهدفة من أجل:</a:t>
            </a:r>
          </a:p>
          <a:p>
            <a:pPr rtl="1">
              <a:lnSpc>
                <a:spcPct val="140000"/>
              </a:lnSpc>
            </a:pPr>
            <a:r>
              <a:rPr lang="ar" dirty="0">
                <a:solidFill>
                  <a:schemeClr val="bg1"/>
                </a:solidFill>
              </a:rPr>
              <a:t>فهم هذا التدخل عالي التأثير من أجل نساء وأطفال أكثر صحة</a:t>
            </a:r>
          </a:p>
          <a:p>
            <a:pPr rtl="1">
              <a:lnSpc>
                <a:spcPct val="140000"/>
              </a:lnSpc>
            </a:pPr>
            <a:r>
              <a:rPr lang="ar" dirty="0">
                <a:solidFill>
                  <a:schemeClr val="bg1"/>
                </a:solidFill>
              </a:rPr>
              <a:t>الدول التي تتحرك الآن: التوسع والتمويل والتوريد والتصنيع</a:t>
            </a:r>
          </a:p>
          <a:p>
            <a:pPr rtl="1">
              <a:lnSpc>
                <a:spcPct val="140000"/>
              </a:lnSpc>
            </a:pPr>
            <a:endParaRPr lang="en-US" dirty="0">
              <a:solidFill>
                <a:schemeClr val="bg1"/>
              </a:solidFill>
            </a:endParaRPr>
          </a:p>
          <a:p>
            <a:pPr marL="0" indent="0" rtl="1">
              <a:lnSpc>
                <a:spcPct val="140000"/>
              </a:lnSpc>
              <a:buNone/>
            </a:pPr>
            <a:endParaRPr lang="en-US" dirty="0">
              <a:solidFill>
                <a:schemeClr val="bg1"/>
              </a:solidFill>
            </a:endParaRPr>
          </a:p>
        </p:txBody>
      </p:sp>
      <p:sp>
        <p:nvSpPr>
          <p:cNvPr id="9" name="Rectangle 8">
            <a:extLst>
              <a:ext uri="{FF2B5EF4-FFF2-40B4-BE49-F238E27FC236}">
                <a16:creationId xmlns:a16="http://schemas.microsoft.com/office/drawing/2014/main" id="{742535E8-5E3E-39D5-B281-8281D1D038B3}"/>
              </a:ext>
            </a:extLst>
          </p:cNvPr>
          <p:cNvSpPr/>
          <p:nvPr/>
        </p:nvSpPr>
        <p:spPr>
          <a:xfrm>
            <a:off x="0" y="3821668"/>
            <a:ext cx="12192000" cy="6766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0" name="TextBox 9">
            <a:extLst>
              <a:ext uri="{FF2B5EF4-FFF2-40B4-BE49-F238E27FC236}">
                <a16:creationId xmlns:a16="http://schemas.microsoft.com/office/drawing/2014/main" id="{B7C21044-EF6A-AA0C-0F28-D09C90178F40}"/>
              </a:ext>
            </a:extLst>
          </p:cNvPr>
          <p:cNvSpPr txBox="1"/>
          <p:nvPr/>
        </p:nvSpPr>
        <p:spPr>
          <a:xfrm>
            <a:off x="838200" y="3975356"/>
            <a:ext cx="10232655" cy="400110"/>
          </a:xfrm>
          <a:prstGeom prst="rect">
            <a:avLst/>
          </a:prstGeom>
          <a:noFill/>
        </p:spPr>
        <p:txBody>
          <a:bodyPr wrap="square" rtlCol="1">
            <a:spAutoFit/>
          </a:bodyPr>
          <a:lstStyle/>
          <a:p>
            <a:pPr algn="ctr"/>
            <a:r>
              <a:rPr lang="ar" sz="2000" b="1" dirty="0">
                <a:solidFill>
                  <a:schemeClr val="tx2"/>
                </a:solidFill>
                <a:latin typeface="Avenir Next" panose="020B0503020202020204" pitchFamily="34" charset="0"/>
              </a:rPr>
              <a:t>قم بزيارة هذه الصفحات على</a:t>
            </a:r>
            <a:r>
              <a:rPr lang="en-US" sz="2000" b="1" u="sng" dirty="0">
                <a:solidFill>
                  <a:schemeClr val="dk2"/>
                </a:solidFill>
                <a:latin typeface="Avenir"/>
                <a:ea typeface="Avenir"/>
                <a:sym typeface="Avenir"/>
                <a:hlinkClick r:id="rId3">
                  <a:extLst>
                    <a:ext uri="{A12FA001-AC4F-418D-AE19-62706E023703}">
                      <ahyp:hlinkClr xmlns:ahyp="http://schemas.microsoft.com/office/drawing/2018/hyperlinkcolor" val="tx"/>
                    </a:ext>
                  </a:extLst>
                </a:hlinkClick>
              </a:rPr>
              <a:t>FurtherWith15.org</a:t>
            </a:r>
            <a:r>
              <a:rPr lang="en-US" sz="2000" b="1" dirty="0">
                <a:solidFill>
                  <a:schemeClr val="dk2"/>
                </a:solidFill>
                <a:latin typeface="Avenir"/>
                <a:ea typeface="Avenir"/>
                <a:sym typeface="Avenir"/>
              </a:rPr>
              <a:t> </a:t>
            </a:r>
            <a:r>
              <a:rPr lang="ar-EG" sz="2000" b="1" dirty="0">
                <a:solidFill>
                  <a:schemeClr val="dk2"/>
                </a:solidFill>
                <a:latin typeface="Avenir"/>
                <a:ea typeface="Avenir"/>
                <a:sym typeface="Avenir"/>
              </a:rPr>
              <a:t> </a:t>
            </a:r>
            <a:r>
              <a:rPr lang="ar" sz="2000" b="1" dirty="0">
                <a:solidFill>
                  <a:schemeClr val="tx2"/>
                </a:solidFill>
                <a:latin typeface="Avenir Next" panose="020B0503020202020204" pitchFamily="34" charset="0"/>
              </a:rPr>
              <a:t>للحصول على مزيد من المعلومات</a:t>
            </a:r>
          </a:p>
        </p:txBody>
      </p:sp>
      <p:grpSp>
        <p:nvGrpSpPr>
          <p:cNvPr id="16" name="Group 15">
            <a:extLst>
              <a:ext uri="{FF2B5EF4-FFF2-40B4-BE49-F238E27FC236}">
                <a16:creationId xmlns:a16="http://schemas.microsoft.com/office/drawing/2014/main" id="{6CDD6401-FBFF-3E39-51D2-82E95D672A14}"/>
              </a:ext>
            </a:extLst>
          </p:cNvPr>
          <p:cNvGrpSpPr/>
          <p:nvPr/>
        </p:nvGrpSpPr>
        <p:grpSpPr>
          <a:xfrm>
            <a:off x="8701449" y="5248612"/>
            <a:ext cx="2652351" cy="1345380"/>
            <a:chOff x="8701449" y="5248612"/>
            <a:chExt cx="2652351" cy="1345380"/>
          </a:xfrm>
        </p:grpSpPr>
        <p:pic>
          <p:nvPicPr>
            <p:cNvPr id="14" name="Graphic 13">
              <a:extLst>
                <a:ext uri="{FF2B5EF4-FFF2-40B4-BE49-F238E27FC236}">
                  <a16:creationId xmlns:a16="http://schemas.microsoft.com/office/drawing/2014/main" id="{5C17D38F-F0B7-1167-5904-AB16233C63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1449" y="5248612"/>
              <a:ext cx="2556965" cy="710268"/>
            </a:xfrm>
            <a:prstGeom prst="rect">
              <a:avLst/>
            </a:prstGeom>
          </p:spPr>
        </p:pic>
        <p:sp>
          <p:nvSpPr>
            <p:cNvPr id="49" name="Rectangle 48">
              <a:hlinkClick r:id="rId6"/>
              <a:extLst>
                <a:ext uri="{FF2B5EF4-FFF2-40B4-BE49-F238E27FC236}">
                  <a16:creationId xmlns:a16="http://schemas.microsoft.com/office/drawing/2014/main" id="{930D860A-E2C5-1F02-6DBD-36AF41B6E60B}"/>
                </a:ext>
              </a:extLst>
            </p:cNvPr>
            <p:cNvSpPr/>
            <p:nvPr/>
          </p:nvSpPr>
          <p:spPr>
            <a:xfrm>
              <a:off x="8701449" y="5469069"/>
              <a:ext cx="2652351"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grpSp>
      <p:grpSp>
        <p:nvGrpSpPr>
          <p:cNvPr id="5" name="Group 4">
            <a:extLst>
              <a:ext uri="{FF2B5EF4-FFF2-40B4-BE49-F238E27FC236}">
                <a16:creationId xmlns:a16="http://schemas.microsoft.com/office/drawing/2014/main" id="{18964E21-F143-F157-175B-98C84B658033}"/>
              </a:ext>
            </a:extLst>
          </p:cNvPr>
          <p:cNvGrpSpPr/>
          <p:nvPr/>
        </p:nvGrpSpPr>
        <p:grpSpPr>
          <a:xfrm>
            <a:off x="7163937" y="5298289"/>
            <a:ext cx="914400" cy="1295703"/>
            <a:chOff x="2294225" y="5298289"/>
            <a:chExt cx="914400" cy="1295703"/>
          </a:xfrm>
        </p:grpSpPr>
        <p:pic>
          <p:nvPicPr>
            <p:cNvPr id="34" name="Graphic 33">
              <a:extLst>
                <a:ext uri="{FF2B5EF4-FFF2-40B4-BE49-F238E27FC236}">
                  <a16:creationId xmlns:a16="http://schemas.microsoft.com/office/drawing/2014/main" id="{B4CB2858-0F4A-880F-C03A-1154D25171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36566" y="5298289"/>
              <a:ext cx="568458" cy="568457"/>
            </a:xfrm>
            <a:prstGeom prst="rect">
              <a:avLst/>
            </a:prstGeom>
          </p:spPr>
        </p:pic>
        <p:sp>
          <p:nvSpPr>
            <p:cNvPr id="50" name="Rectangle 49">
              <a:hlinkClick r:id="rId9"/>
              <a:extLst>
                <a:ext uri="{FF2B5EF4-FFF2-40B4-BE49-F238E27FC236}">
                  <a16:creationId xmlns:a16="http://schemas.microsoft.com/office/drawing/2014/main" id="{E7CED362-7127-5D08-C001-B5BFB72421C7}"/>
                </a:ext>
              </a:extLst>
            </p:cNvPr>
            <p:cNvSpPr/>
            <p:nvPr/>
          </p:nvSpPr>
          <p:spPr>
            <a:xfrm>
              <a:off x="2294225"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grpSp>
      <p:grpSp>
        <p:nvGrpSpPr>
          <p:cNvPr id="6" name="Group 5">
            <a:extLst>
              <a:ext uri="{FF2B5EF4-FFF2-40B4-BE49-F238E27FC236}">
                <a16:creationId xmlns:a16="http://schemas.microsoft.com/office/drawing/2014/main" id="{858251DD-BCBF-31BD-8634-888AB0F8FEA1}"/>
              </a:ext>
            </a:extLst>
          </p:cNvPr>
          <p:cNvGrpSpPr/>
          <p:nvPr/>
        </p:nvGrpSpPr>
        <p:grpSpPr>
          <a:xfrm>
            <a:off x="5887346" y="5319171"/>
            <a:ext cx="914400" cy="1274821"/>
            <a:chOff x="3570816" y="5319171"/>
            <a:chExt cx="914400" cy="1274821"/>
          </a:xfrm>
        </p:grpSpPr>
        <p:grpSp>
          <p:nvGrpSpPr>
            <p:cNvPr id="48" name="Group 47">
              <a:extLst>
                <a:ext uri="{FF2B5EF4-FFF2-40B4-BE49-F238E27FC236}">
                  <a16:creationId xmlns:a16="http://schemas.microsoft.com/office/drawing/2014/main" id="{63C1A3A3-7BFB-2918-CC6F-D5E3DD3126B8}"/>
                </a:ext>
              </a:extLst>
            </p:cNvPr>
            <p:cNvGrpSpPr/>
            <p:nvPr/>
          </p:nvGrpSpPr>
          <p:grpSpPr>
            <a:xfrm>
              <a:off x="3740463" y="5319171"/>
              <a:ext cx="564915" cy="564915"/>
              <a:chOff x="4914232" y="4677724"/>
              <a:chExt cx="834887" cy="834887"/>
            </a:xfrm>
          </p:grpSpPr>
          <p:sp>
            <p:nvSpPr>
              <p:cNvPr id="33" name="Oval 32">
                <a:extLst>
                  <a:ext uri="{FF2B5EF4-FFF2-40B4-BE49-F238E27FC236}">
                    <a16:creationId xmlns:a16="http://schemas.microsoft.com/office/drawing/2014/main" id="{38EE8423-A953-0EC7-2D0C-285131CBFFF0}"/>
                  </a:ext>
                </a:extLst>
              </p:cNvPr>
              <p:cNvSpPr/>
              <p:nvPr/>
            </p:nvSpPr>
            <p:spPr>
              <a:xfrm>
                <a:off x="4914232"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5" name="Graphic 34">
                <a:extLst>
                  <a:ext uri="{FF2B5EF4-FFF2-40B4-BE49-F238E27FC236}">
                    <a16:creationId xmlns:a16="http://schemas.microsoft.com/office/drawing/2014/main" id="{846904A6-11A5-8EA7-2769-48FA4F832E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54891" y="4821511"/>
                <a:ext cx="553571" cy="553571"/>
              </a:xfrm>
              <a:prstGeom prst="rect">
                <a:avLst/>
              </a:prstGeom>
            </p:spPr>
          </p:pic>
        </p:grpSp>
        <p:sp>
          <p:nvSpPr>
            <p:cNvPr id="51" name="Rectangle 50">
              <a:hlinkClick r:id="rId12"/>
              <a:extLst>
                <a:ext uri="{FF2B5EF4-FFF2-40B4-BE49-F238E27FC236}">
                  <a16:creationId xmlns:a16="http://schemas.microsoft.com/office/drawing/2014/main" id="{D30E35F4-16ED-F853-1860-54D61A54DB7E}"/>
                </a:ext>
              </a:extLst>
            </p:cNvPr>
            <p:cNvSpPr/>
            <p:nvPr/>
          </p:nvSpPr>
          <p:spPr>
            <a:xfrm>
              <a:off x="3570816"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grpSp>
      <p:grpSp>
        <p:nvGrpSpPr>
          <p:cNvPr id="7" name="Group 6">
            <a:extLst>
              <a:ext uri="{FF2B5EF4-FFF2-40B4-BE49-F238E27FC236}">
                <a16:creationId xmlns:a16="http://schemas.microsoft.com/office/drawing/2014/main" id="{59041450-8D35-1131-6D34-CF0F9598F7EB}"/>
              </a:ext>
            </a:extLst>
          </p:cNvPr>
          <p:cNvGrpSpPr/>
          <p:nvPr/>
        </p:nvGrpSpPr>
        <p:grpSpPr>
          <a:xfrm>
            <a:off x="4697183" y="5319171"/>
            <a:ext cx="914400" cy="1274821"/>
            <a:chOff x="4760979" y="5319171"/>
            <a:chExt cx="914400" cy="1274821"/>
          </a:xfrm>
        </p:grpSpPr>
        <p:grpSp>
          <p:nvGrpSpPr>
            <p:cNvPr id="47" name="Group 46">
              <a:extLst>
                <a:ext uri="{FF2B5EF4-FFF2-40B4-BE49-F238E27FC236}">
                  <a16:creationId xmlns:a16="http://schemas.microsoft.com/office/drawing/2014/main" id="{80688D70-FF53-B71C-0BF1-50DABF578A6C}"/>
                </a:ext>
              </a:extLst>
            </p:cNvPr>
            <p:cNvGrpSpPr/>
            <p:nvPr/>
          </p:nvGrpSpPr>
          <p:grpSpPr>
            <a:xfrm>
              <a:off x="4940817" y="5319171"/>
              <a:ext cx="564915" cy="564915"/>
              <a:chOff x="6017476" y="4677724"/>
              <a:chExt cx="834887" cy="834887"/>
            </a:xfrm>
          </p:grpSpPr>
          <p:sp>
            <p:nvSpPr>
              <p:cNvPr id="42" name="Oval 41">
                <a:extLst>
                  <a:ext uri="{FF2B5EF4-FFF2-40B4-BE49-F238E27FC236}">
                    <a16:creationId xmlns:a16="http://schemas.microsoft.com/office/drawing/2014/main" id="{14DCD278-30F3-6CB0-1261-15F83F3C4B5C}"/>
                  </a:ext>
                </a:extLst>
              </p:cNvPr>
              <p:cNvSpPr/>
              <p:nvPr/>
            </p:nvSpPr>
            <p:spPr>
              <a:xfrm>
                <a:off x="6017476"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6" name="Graphic 35">
                <a:extLst>
                  <a:ext uri="{FF2B5EF4-FFF2-40B4-BE49-F238E27FC236}">
                    <a16:creationId xmlns:a16="http://schemas.microsoft.com/office/drawing/2014/main" id="{81F9C69E-DE97-23B2-956C-EAEEB8C73B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92079" y="4858838"/>
                <a:ext cx="456196" cy="456196"/>
              </a:xfrm>
              <a:prstGeom prst="rect">
                <a:avLst/>
              </a:prstGeom>
            </p:spPr>
          </p:pic>
        </p:grpSp>
        <p:sp>
          <p:nvSpPr>
            <p:cNvPr id="52" name="Rectangle 51">
              <a:hlinkClick r:id="rId15"/>
              <a:extLst>
                <a:ext uri="{FF2B5EF4-FFF2-40B4-BE49-F238E27FC236}">
                  <a16:creationId xmlns:a16="http://schemas.microsoft.com/office/drawing/2014/main" id="{8D7B5085-FFE3-8E90-D676-1595402667ED}"/>
                </a:ext>
              </a:extLst>
            </p:cNvPr>
            <p:cNvSpPr/>
            <p:nvPr/>
          </p:nvSpPr>
          <p:spPr>
            <a:xfrm>
              <a:off x="4760979"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grpSp>
      <p:grpSp>
        <p:nvGrpSpPr>
          <p:cNvPr id="8" name="Group 7">
            <a:extLst>
              <a:ext uri="{FF2B5EF4-FFF2-40B4-BE49-F238E27FC236}">
                <a16:creationId xmlns:a16="http://schemas.microsoft.com/office/drawing/2014/main" id="{242279A7-AED3-695E-8DF4-5E3C68D70220}"/>
              </a:ext>
            </a:extLst>
          </p:cNvPr>
          <p:cNvGrpSpPr/>
          <p:nvPr/>
        </p:nvGrpSpPr>
        <p:grpSpPr>
          <a:xfrm>
            <a:off x="3506337" y="5319171"/>
            <a:ext cx="914400" cy="1274821"/>
            <a:chOff x="5951825" y="5319171"/>
            <a:chExt cx="914400" cy="1274821"/>
          </a:xfrm>
        </p:grpSpPr>
        <p:grpSp>
          <p:nvGrpSpPr>
            <p:cNvPr id="46" name="Group 45">
              <a:extLst>
                <a:ext uri="{FF2B5EF4-FFF2-40B4-BE49-F238E27FC236}">
                  <a16:creationId xmlns:a16="http://schemas.microsoft.com/office/drawing/2014/main" id="{A8A5DF99-4FD4-599E-0D58-E7F5D0AAFA35}"/>
                </a:ext>
              </a:extLst>
            </p:cNvPr>
            <p:cNvGrpSpPr/>
            <p:nvPr/>
          </p:nvGrpSpPr>
          <p:grpSpPr>
            <a:xfrm>
              <a:off x="6141171" y="5319171"/>
              <a:ext cx="564915" cy="564915"/>
              <a:chOff x="7080963" y="4677724"/>
              <a:chExt cx="834887" cy="834887"/>
            </a:xfrm>
          </p:grpSpPr>
          <p:sp>
            <p:nvSpPr>
              <p:cNvPr id="43" name="Oval 42">
                <a:extLst>
                  <a:ext uri="{FF2B5EF4-FFF2-40B4-BE49-F238E27FC236}">
                    <a16:creationId xmlns:a16="http://schemas.microsoft.com/office/drawing/2014/main" id="{07B0F0C9-2E37-90FE-1052-382EA9D80073}"/>
                  </a:ext>
                </a:extLst>
              </p:cNvPr>
              <p:cNvSpPr/>
              <p:nvPr/>
            </p:nvSpPr>
            <p:spPr>
              <a:xfrm>
                <a:off x="7080963"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7" name="Graphic 36">
                <a:extLst>
                  <a:ext uri="{FF2B5EF4-FFF2-40B4-BE49-F238E27FC236}">
                    <a16:creationId xmlns:a16="http://schemas.microsoft.com/office/drawing/2014/main" id="{248E311D-2D32-1E0E-2F6B-C2B98BF8C9D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79496" y="4870174"/>
                <a:ext cx="440206" cy="449988"/>
              </a:xfrm>
              <a:prstGeom prst="rect">
                <a:avLst/>
              </a:prstGeom>
            </p:spPr>
          </p:pic>
        </p:grpSp>
        <p:sp>
          <p:nvSpPr>
            <p:cNvPr id="53" name="Rectangle 52">
              <a:hlinkClick r:id="rId18"/>
              <a:extLst>
                <a:ext uri="{FF2B5EF4-FFF2-40B4-BE49-F238E27FC236}">
                  <a16:creationId xmlns:a16="http://schemas.microsoft.com/office/drawing/2014/main" id="{7DB052A2-8334-7313-D0E2-9BBB4BBE2C82}"/>
                </a:ext>
              </a:extLst>
            </p:cNvPr>
            <p:cNvSpPr/>
            <p:nvPr/>
          </p:nvSpPr>
          <p:spPr>
            <a:xfrm>
              <a:off x="5951825"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grpSp>
      <p:grpSp>
        <p:nvGrpSpPr>
          <p:cNvPr id="11" name="Group 10">
            <a:extLst>
              <a:ext uri="{FF2B5EF4-FFF2-40B4-BE49-F238E27FC236}">
                <a16:creationId xmlns:a16="http://schemas.microsoft.com/office/drawing/2014/main" id="{0E314760-584B-5098-DE0C-7444FB8726B5}"/>
              </a:ext>
            </a:extLst>
          </p:cNvPr>
          <p:cNvGrpSpPr/>
          <p:nvPr/>
        </p:nvGrpSpPr>
        <p:grpSpPr>
          <a:xfrm>
            <a:off x="2294225" y="5319171"/>
            <a:ext cx="914400" cy="1274821"/>
            <a:chOff x="7163937" y="5319171"/>
            <a:chExt cx="914400" cy="1274821"/>
          </a:xfrm>
        </p:grpSpPr>
        <p:grpSp>
          <p:nvGrpSpPr>
            <p:cNvPr id="45" name="Group 44">
              <a:extLst>
                <a:ext uri="{FF2B5EF4-FFF2-40B4-BE49-F238E27FC236}">
                  <a16:creationId xmlns:a16="http://schemas.microsoft.com/office/drawing/2014/main" id="{813C51C6-E986-422A-B417-70E5FD4E5152}"/>
                </a:ext>
              </a:extLst>
            </p:cNvPr>
            <p:cNvGrpSpPr/>
            <p:nvPr/>
          </p:nvGrpSpPr>
          <p:grpSpPr>
            <a:xfrm>
              <a:off x="7341524" y="5319171"/>
              <a:ext cx="564915" cy="564915"/>
              <a:chOff x="8253781" y="4677724"/>
              <a:chExt cx="834887" cy="834887"/>
            </a:xfrm>
          </p:grpSpPr>
          <p:sp>
            <p:nvSpPr>
              <p:cNvPr id="44" name="Oval 43">
                <a:extLst>
                  <a:ext uri="{FF2B5EF4-FFF2-40B4-BE49-F238E27FC236}">
                    <a16:creationId xmlns:a16="http://schemas.microsoft.com/office/drawing/2014/main" id="{4BDB9321-CAF4-BDF8-A2CF-19C72A9BA81D}"/>
                  </a:ext>
                </a:extLst>
              </p:cNvPr>
              <p:cNvSpPr/>
              <p:nvPr/>
            </p:nvSpPr>
            <p:spPr>
              <a:xfrm>
                <a:off x="8253781" y="4677724"/>
                <a:ext cx="834887" cy="83488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pic>
            <p:nvPicPr>
              <p:cNvPr id="38" name="Graphic 37">
                <a:extLst>
                  <a:ext uri="{FF2B5EF4-FFF2-40B4-BE49-F238E27FC236}">
                    <a16:creationId xmlns:a16="http://schemas.microsoft.com/office/drawing/2014/main" id="{2A97C89F-A4D2-6687-FD74-79BABDD271D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383944" y="4875271"/>
                <a:ext cx="601030" cy="422600"/>
              </a:xfrm>
              <a:prstGeom prst="rect">
                <a:avLst/>
              </a:prstGeom>
            </p:spPr>
          </p:pic>
        </p:grpSp>
        <p:sp>
          <p:nvSpPr>
            <p:cNvPr id="54" name="Rectangle 53">
              <a:hlinkClick r:id="rId21"/>
              <a:extLst>
                <a:ext uri="{FF2B5EF4-FFF2-40B4-BE49-F238E27FC236}">
                  <a16:creationId xmlns:a16="http://schemas.microsoft.com/office/drawing/2014/main" id="{2C57BD8C-82AE-5926-6A38-C12BF76C69F7}"/>
                </a:ext>
              </a:extLst>
            </p:cNvPr>
            <p:cNvSpPr/>
            <p:nvPr/>
          </p:nvSpPr>
          <p:spPr>
            <a:xfrm>
              <a:off x="7163937" y="5469069"/>
              <a:ext cx="914400" cy="1124923"/>
            </a:xfrm>
            <a:prstGeom prst="rect">
              <a:avLst/>
            </a:prstGeom>
            <a:solidFill>
              <a:srgbClr val="000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grpSp>
      <p:pic>
        <p:nvPicPr>
          <p:cNvPr id="55" name="Picture 54">
            <a:extLst>
              <a:ext uri="{FF2B5EF4-FFF2-40B4-BE49-F238E27FC236}">
                <a16:creationId xmlns:a16="http://schemas.microsoft.com/office/drawing/2014/main" id="{53318670-B3D9-4694-3B5E-6DBD6C27CFF2}"/>
              </a:ext>
            </a:extLst>
          </p:cNvPr>
          <p:cNvPicPr>
            <a:picLocks noChangeAspect="1"/>
          </p:cNvPicPr>
          <p:nvPr/>
        </p:nvPicPr>
        <p:blipFill>
          <a:blip r:embed="rId22"/>
          <a:srcRect l="4217" t="13810" r="52093" b="55160"/>
          <a:stretch>
            <a:fillRect/>
          </a:stretch>
        </p:blipFill>
        <p:spPr>
          <a:xfrm>
            <a:off x="7535575" y="254004"/>
            <a:ext cx="3948819" cy="877708"/>
          </a:xfrm>
          <a:prstGeom prst="rect">
            <a:avLst/>
          </a:prstGeom>
        </p:spPr>
      </p:pic>
      <p:pic>
        <p:nvPicPr>
          <p:cNvPr id="4" name="Picture 3">
            <a:extLst>
              <a:ext uri="{FF2B5EF4-FFF2-40B4-BE49-F238E27FC236}">
                <a16:creationId xmlns:a16="http://schemas.microsoft.com/office/drawing/2014/main" id="{D0D28388-7A01-A9D8-5962-BDD93A4A52DD}"/>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5592" y="-19050"/>
            <a:ext cx="5852583" cy="1504949"/>
          </a:xfrm>
          <a:prstGeom prst="rect">
            <a:avLst/>
          </a:prstGeom>
        </p:spPr>
      </p:pic>
    </p:spTree>
    <p:extLst>
      <p:ext uri="{BB962C8B-B14F-4D97-AF65-F5344CB8AC3E}">
        <p14:creationId xmlns:p14="http://schemas.microsoft.com/office/powerpoint/2010/main" val="43865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35C3-5733-8C27-C7EA-ED924423BCDD}"/>
              </a:ext>
            </a:extLst>
          </p:cNvPr>
          <p:cNvSpPr>
            <a:spLocks noGrp="1"/>
          </p:cNvSpPr>
          <p:nvPr>
            <p:ph type="ctrTitle"/>
          </p:nvPr>
        </p:nvSpPr>
        <p:spPr/>
        <p:txBody>
          <a:bodyPr rtlCol="1"/>
          <a:lstStyle/>
          <a:p>
            <a:pPr algn="ctr" rtl="1"/>
            <a:r>
              <a:rPr lang="ar" b="1">
                <a:latin typeface="Avenir Next Demi Bold"/>
                <a:cs typeface="Arial"/>
              </a:rPr>
              <a:t>الملحق</a:t>
            </a:r>
            <a:endParaRPr lang="en-US" b="1" dirty="0"/>
          </a:p>
        </p:txBody>
      </p:sp>
    </p:spTree>
    <p:extLst>
      <p:ext uri="{BB962C8B-B14F-4D97-AF65-F5344CB8AC3E}">
        <p14:creationId xmlns:p14="http://schemas.microsoft.com/office/powerpoint/2010/main" val="95670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E7B0-8C0C-E0BA-E1BE-D653C76AD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3AA16-126C-1962-B743-DD721558C1EC}"/>
              </a:ext>
            </a:extLst>
          </p:cNvPr>
          <p:cNvSpPr>
            <a:spLocks noGrp="1"/>
          </p:cNvSpPr>
          <p:nvPr>
            <p:ph type="title"/>
          </p:nvPr>
        </p:nvSpPr>
        <p:spPr>
          <a:xfrm>
            <a:off x="4401711" y="735754"/>
            <a:ext cx="7381592" cy="945267"/>
          </a:xfrm>
        </p:spPr>
        <p:txBody>
          <a:bodyPr rtlCol="1"/>
          <a:lstStyle/>
          <a:p>
            <a:pPr rtl="1"/>
            <a:r>
              <a:rPr lang="ar" b="1" dirty="0"/>
              <a:t>أدوات المناصرة</a:t>
            </a:r>
            <a:endParaRPr lang="en-US" dirty="0"/>
          </a:p>
        </p:txBody>
      </p:sp>
      <p:sp>
        <p:nvSpPr>
          <p:cNvPr id="7" name="Content Placeholder 6">
            <a:extLst>
              <a:ext uri="{FF2B5EF4-FFF2-40B4-BE49-F238E27FC236}">
                <a16:creationId xmlns:a16="http://schemas.microsoft.com/office/drawing/2014/main" id="{74F24421-F0CF-FD40-8B72-11D723386441}"/>
              </a:ext>
            </a:extLst>
          </p:cNvPr>
          <p:cNvSpPr>
            <a:spLocks noGrp="1"/>
          </p:cNvSpPr>
          <p:nvPr>
            <p:ph idx="1"/>
          </p:nvPr>
        </p:nvSpPr>
        <p:spPr>
          <a:xfrm>
            <a:off x="5365571" y="1508006"/>
            <a:ext cx="6417732" cy="3909599"/>
          </a:xfrm>
        </p:spPr>
        <p:txBody>
          <a:bodyPr vert="horz" lIns="0" tIns="0" rIns="0" bIns="0" rtlCol="1" anchor="t">
            <a:normAutofit fontScale="92500" lnSpcReduction="10000"/>
          </a:bodyPr>
          <a:lstStyle/>
          <a:p>
            <a:pPr marL="347345" indent="-347345" rtl="1">
              <a:lnSpc>
                <a:spcPct val="150000"/>
              </a:lnSpc>
            </a:pPr>
            <a:r>
              <a:rPr dirty="0" err="1"/>
              <a:t>تعرف</a:t>
            </a:r>
            <a:r>
              <a:rPr dirty="0"/>
              <a:t> </a:t>
            </a:r>
            <a:r>
              <a:rPr dirty="0" err="1"/>
              <a:t>على</a:t>
            </a:r>
            <a:r>
              <a:rPr dirty="0"/>
              <a:t> </a:t>
            </a:r>
            <a:r>
              <a:rPr dirty="0" err="1"/>
              <a:t>تأثير</a:t>
            </a:r>
            <a:r>
              <a:rPr dirty="0"/>
              <a:t> MMS </a:t>
            </a:r>
            <a:r>
              <a:rPr dirty="0" err="1"/>
              <a:t>على</a:t>
            </a:r>
            <a:r>
              <a:rPr dirty="0"/>
              <a:t> </a:t>
            </a:r>
            <a:r>
              <a:rPr dirty="0" err="1"/>
              <a:t>الأرواح</a:t>
            </a:r>
            <a:r>
              <a:rPr dirty="0"/>
              <a:t> </a:t>
            </a:r>
            <a:r>
              <a:rPr dirty="0" err="1"/>
              <a:t>التي</a:t>
            </a:r>
            <a:r>
              <a:rPr dirty="0"/>
              <a:t> </a:t>
            </a:r>
            <a:r>
              <a:rPr dirty="0" err="1"/>
              <a:t>تم</a:t>
            </a:r>
            <a:r>
              <a:rPr dirty="0"/>
              <a:t> </a:t>
            </a:r>
            <a:r>
              <a:rPr dirty="0" err="1"/>
              <a:t>إنقاذها</a:t>
            </a:r>
            <a:r>
              <a:rPr dirty="0"/>
              <a:t> </a:t>
            </a:r>
            <a:r>
              <a:rPr dirty="0" err="1"/>
              <a:t>باستخدام</a:t>
            </a:r>
            <a:r>
              <a:rPr dirty="0"/>
              <a:t> </a:t>
            </a:r>
            <a:r>
              <a:rPr dirty="0" err="1"/>
              <a:t>أداة</a:t>
            </a:r>
            <a:br>
              <a:rPr lang="en-US" dirty="0"/>
            </a:br>
            <a:r>
              <a:rPr dirty="0"/>
              <a:t> Lives </a:t>
            </a:r>
            <a:r>
              <a:rPr lang="en-US" dirty="0"/>
              <a:t> </a:t>
            </a:r>
            <a:r>
              <a:rPr dirty="0"/>
              <a:t>Saved Tool (</a:t>
            </a:r>
            <a:r>
              <a:rPr dirty="0" err="1"/>
              <a:t>LiST</a:t>
            </a:r>
            <a:r>
              <a:rPr dirty="0"/>
              <a:t>) </a:t>
            </a:r>
            <a:r>
              <a:rPr lang="ar" b="1" dirty="0">
                <a:latin typeface="Avenir Next"/>
                <a:cs typeface="Arial"/>
              </a:rPr>
              <a:t>من كلية جونز هوبكنز بلومبرج للصحة العامة (Johns Hopkins Bloomberg School of Public Health)، الممولة من مؤسسة جيتس (Gates Foundation).</a:t>
            </a:r>
          </a:p>
          <a:p>
            <a:pPr marL="347345" indent="-347345" rtl="1">
              <a:lnSpc>
                <a:spcPct val="150000"/>
              </a:lnSpc>
            </a:pPr>
            <a:r>
              <a:rPr lang="ar" dirty="0"/>
              <a:t>قم بزيارة </a:t>
            </a:r>
            <a:r>
              <a:rPr lang="ar" b="1" dirty="0">
                <a:hlinkClick r:id="rId3"/>
              </a:rPr>
              <a:t>مركز معرفة HMHB </a:t>
            </a:r>
            <a:r>
              <a:rPr lang="ar" dirty="0"/>
              <a:t>للوصول إلى الأدوات والموارد اللازمة لتوجيه استكشاف MMS وتنفيذها.</a:t>
            </a:r>
          </a:p>
          <a:p>
            <a:pPr marL="347345" indent="-347345" rtl="1">
              <a:lnSpc>
                <a:spcPct val="150000"/>
              </a:lnSpc>
            </a:pPr>
            <a:r>
              <a:rPr lang="ar" dirty="0"/>
              <a:t>تمكن من الوصول إلى الأدوات اللازمة لربط الحكومات وشركاء التنمية بالموارد اللازمة لتبني وتوسيع نطاق خدمات MMS في </a:t>
            </a:r>
            <a:r>
              <a:rPr lang="ar" b="1" dirty="0">
                <a:hlinkClick r:id="rId4"/>
              </a:rPr>
              <a:t>مركز موارد الدعوة التابع ل</a:t>
            </a:r>
            <a:r>
              <a:rPr lang="ar-EG" b="1" dirty="0">
                <a:hlinkClick r:id="rId4"/>
              </a:rPr>
              <a:t>ل</a:t>
            </a:r>
            <a:r>
              <a:rPr lang="ar" b="1" dirty="0">
                <a:hlinkClick r:id="rId4"/>
              </a:rPr>
              <a:t>اتحاد HMHB.</a:t>
            </a:r>
            <a:endParaRPr lang="en-US" b="1" dirty="0"/>
          </a:p>
        </p:txBody>
      </p:sp>
      <p:sp>
        <p:nvSpPr>
          <p:cNvPr id="11" name="Rectangle 10">
            <a:extLst>
              <a:ext uri="{FF2B5EF4-FFF2-40B4-BE49-F238E27FC236}">
                <a16:creationId xmlns:a16="http://schemas.microsoft.com/office/drawing/2014/main" id="{565813DF-5378-BA9E-315A-D667027C093D}"/>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2" name="TextBox 11">
            <a:extLst>
              <a:ext uri="{FF2B5EF4-FFF2-40B4-BE49-F238E27FC236}">
                <a16:creationId xmlns:a16="http://schemas.microsoft.com/office/drawing/2014/main" id="{92ED0601-063E-F40E-31BF-D7032E71FCCA}"/>
              </a:ext>
            </a:extLst>
          </p:cNvPr>
          <p:cNvSpPr txBox="1"/>
          <p:nvPr/>
        </p:nvSpPr>
        <p:spPr>
          <a:xfrm>
            <a:off x="838200" y="5989802"/>
            <a:ext cx="10232655" cy="400110"/>
          </a:xfrm>
          <a:prstGeom prst="rect">
            <a:avLst/>
          </a:prstGeom>
          <a:noFill/>
        </p:spPr>
        <p:txBody>
          <a:bodyPr wrap="square" rtlCol="1">
            <a:spAutoFit/>
          </a:bodyPr>
          <a:lstStyle/>
          <a:p>
            <a:pPr algn="ctr"/>
            <a:r>
              <a:rPr lang="ar" sz="2000" b="1" dirty="0">
                <a:solidFill>
                  <a:schemeClr val="tx2"/>
                </a:solidFill>
                <a:latin typeface="Avenir Next" panose="020B0503020202020204" pitchFamily="34" charset="0"/>
              </a:rPr>
              <a:t>قم بزيارة </a:t>
            </a:r>
            <a:r>
              <a:rPr lang="en-US" sz="2000" b="1" u="sng" dirty="0">
                <a:solidFill>
                  <a:schemeClr val="dk2"/>
                </a:solidFill>
                <a:latin typeface="Avenir"/>
                <a:ea typeface="Avenir"/>
                <a:sym typeface="Avenir"/>
              </a:rPr>
              <a:t>FurtherWith15.org </a:t>
            </a:r>
            <a:r>
              <a:rPr lang="ar-EG" sz="2000" b="1" dirty="0">
                <a:solidFill>
                  <a:schemeClr val="tx2"/>
                </a:solidFill>
                <a:latin typeface="Avenir Next" panose="020B0503020202020204" pitchFamily="34" charset="0"/>
              </a:rPr>
              <a:t> ل</a:t>
            </a:r>
            <a:r>
              <a:rPr lang="ar" sz="2000" b="1" dirty="0">
                <a:solidFill>
                  <a:schemeClr val="tx2"/>
                </a:solidFill>
                <a:latin typeface="Avenir Next" panose="020B0503020202020204" pitchFamily="34" charset="0"/>
              </a:rPr>
              <a:t>لحصول على هذه الموارد وغيرها </a:t>
            </a:r>
          </a:p>
        </p:txBody>
      </p:sp>
      <p:pic>
        <p:nvPicPr>
          <p:cNvPr id="3" name="Picture 2">
            <a:extLst>
              <a:ext uri="{FF2B5EF4-FFF2-40B4-BE49-F238E27FC236}">
                <a16:creationId xmlns:a16="http://schemas.microsoft.com/office/drawing/2014/main" id="{339D0D3C-B4D4-F184-F72A-9451295396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299" y="295263"/>
            <a:ext cx="3140946" cy="2348491"/>
          </a:xfrm>
          <a:prstGeom prst="rect">
            <a:avLst/>
          </a:prstGeom>
          <a:noFill/>
          <a:ln w="19050">
            <a:solidFill>
              <a:schemeClr val="accent1"/>
            </a:solidFill>
          </a:ln>
        </p:spPr>
      </p:pic>
      <p:pic>
        <p:nvPicPr>
          <p:cNvPr id="4" name="Picture 3">
            <a:extLst>
              <a:ext uri="{FF2B5EF4-FFF2-40B4-BE49-F238E27FC236}">
                <a16:creationId xmlns:a16="http://schemas.microsoft.com/office/drawing/2014/main" id="{340BFE6E-B728-E9C3-9539-439F0D28B3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4148" y="1822734"/>
            <a:ext cx="3219336" cy="2170661"/>
          </a:xfrm>
          <a:prstGeom prst="rect">
            <a:avLst/>
          </a:prstGeom>
          <a:ln w="19050">
            <a:solidFill>
              <a:schemeClr val="accent1"/>
            </a:solidFill>
          </a:ln>
        </p:spPr>
      </p:pic>
      <p:pic>
        <p:nvPicPr>
          <p:cNvPr id="6" name="Picture 5">
            <a:extLst>
              <a:ext uri="{FF2B5EF4-FFF2-40B4-BE49-F238E27FC236}">
                <a16:creationId xmlns:a16="http://schemas.microsoft.com/office/drawing/2014/main" id="{7AE07A43-A16F-7190-FFC8-74F9066156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26614" y="3317402"/>
            <a:ext cx="3140946" cy="2100203"/>
          </a:xfrm>
          <a:prstGeom prst="rect">
            <a:avLst/>
          </a:prstGeom>
          <a:ln w="19050">
            <a:solidFill>
              <a:schemeClr val="accent1"/>
            </a:solidFill>
          </a:ln>
        </p:spPr>
      </p:pic>
    </p:spTree>
    <p:extLst>
      <p:ext uri="{BB962C8B-B14F-4D97-AF65-F5344CB8AC3E}">
        <p14:creationId xmlns:p14="http://schemas.microsoft.com/office/powerpoint/2010/main" val="13867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7DA0A-1193-2D72-86D0-8659C01B1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44338-6F81-1A2E-7333-8177494DAA18}"/>
              </a:ext>
            </a:extLst>
          </p:cNvPr>
          <p:cNvSpPr>
            <a:spLocks noGrp="1"/>
          </p:cNvSpPr>
          <p:nvPr>
            <p:ph type="title"/>
          </p:nvPr>
        </p:nvSpPr>
        <p:spPr/>
        <p:txBody>
          <a:bodyPr rtlCol="1"/>
          <a:lstStyle/>
          <a:p>
            <a:pPr rtl="1"/>
            <a:r>
              <a:rPr lang="ar" b="1"/>
              <a:t>أدوات المناصرة</a:t>
            </a:r>
            <a:endParaRPr lang="en-US" dirty="0"/>
          </a:p>
        </p:txBody>
      </p:sp>
      <p:sp>
        <p:nvSpPr>
          <p:cNvPr id="7" name="Content Placeholder 6">
            <a:extLst>
              <a:ext uri="{FF2B5EF4-FFF2-40B4-BE49-F238E27FC236}">
                <a16:creationId xmlns:a16="http://schemas.microsoft.com/office/drawing/2014/main" id="{756E944D-0D15-DFCF-FD5C-7303635C5EAB}"/>
              </a:ext>
            </a:extLst>
          </p:cNvPr>
          <p:cNvSpPr>
            <a:spLocks noGrp="1"/>
          </p:cNvSpPr>
          <p:nvPr>
            <p:ph idx="1"/>
          </p:nvPr>
        </p:nvSpPr>
        <p:spPr>
          <a:xfrm>
            <a:off x="5555231" y="1577525"/>
            <a:ext cx="5798567" cy="3479754"/>
          </a:xfrm>
        </p:spPr>
        <p:txBody>
          <a:bodyPr vert="horz" lIns="0" tIns="0" rIns="0" bIns="0" rtlCol="1" anchor="t">
            <a:normAutofit/>
          </a:bodyPr>
          <a:lstStyle/>
          <a:p>
            <a:pPr marL="347345" indent="-347345" rtl="1">
              <a:lnSpc>
                <a:spcPct val="150000"/>
              </a:lnSpc>
            </a:pPr>
            <a:r>
              <a:rPr lang="ar" dirty="0"/>
              <a:t>تعرف على المزيد حول حياة الأمهات أثناء الحمل من خلال مشاهدة </a:t>
            </a:r>
            <a:r>
              <a:rPr lang="ar" b="1" dirty="0">
                <a:hlinkClick r:id="rId3"/>
              </a:rPr>
              <a:t>سلسلة مقاطع الفيديو Women's Voices على قناة HMHB.</a:t>
            </a:r>
            <a:endParaRPr lang="en-US" b="1" dirty="0"/>
          </a:p>
          <a:p>
            <a:pPr marL="347345" indent="-347345" rtl="1">
              <a:lnSpc>
                <a:spcPct val="150000"/>
              </a:lnSpc>
            </a:pPr>
            <a:r>
              <a:rPr lang="ar" dirty="0">
                <a:latin typeface="Avenir Next"/>
                <a:cs typeface="Arial"/>
              </a:rPr>
              <a:t>تعرف على عواقب عدم القدرة على الوصول إلى الفيتامينات المتعددة قبل الولادة من خلال مشاهدة </a:t>
            </a:r>
            <a:r>
              <a:rPr lang="ar" b="1" dirty="0">
                <a:latin typeface="Avenir Next"/>
                <a:cs typeface="Arial"/>
                <a:hlinkClick r:id="rId4"/>
              </a:rPr>
              <a:t>فيديو ديفكس (Devex)، "لماذا يعد الوصول إلى الفيتامينات قبل الولادة قضية تتعلق بالمساواة الصحية" </a:t>
            </a:r>
            <a:r>
              <a:rPr lang="ar" dirty="0">
                <a:latin typeface="Avenir Next"/>
                <a:cs typeface="Arial"/>
              </a:rPr>
              <a:t>برعاية مؤسسة إليانور كروك (Eleanor Crook Foundation).</a:t>
            </a:r>
          </a:p>
        </p:txBody>
      </p:sp>
      <p:sp>
        <p:nvSpPr>
          <p:cNvPr id="11" name="Rectangle 10">
            <a:extLst>
              <a:ext uri="{FF2B5EF4-FFF2-40B4-BE49-F238E27FC236}">
                <a16:creationId xmlns:a16="http://schemas.microsoft.com/office/drawing/2014/main" id="{8B36B346-AA85-A6E0-3F67-B22D0FB4BF9E}"/>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2" name="TextBox 11">
            <a:extLst>
              <a:ext uri="{FF2B5EF4-FFF2-40B4-BE49-F238E27FC236}">
                <a16:creationId xmlns:a16="http://schemas.microsoft.com/office/drawing/2014/main" id="{776DDFDB-7CA2-A537-A9BB-7AADCFD9FDDE}"/>
              </a:ext>
            </a:extLst>
          </p:cNvPr>
          <p:cNvSpPr txBox="1"/>
          <p:nvPr/>
        </p:nvSpPr>
        <p:spPr>
          <a:xfrm>
            <a:off x="838200" y="5856179"/>
            <a:ext cx="10232655" cy="400110"/>
          </a:xfrm>
          <a:prstGeom prst="rect">
            <a:avLst/>
          </a:prstGeom>
          <a:noFill/>
        </p:spPr>
        <p:txBody>
          <a:bodyPr wrap="square" rtlCol="1">
            <a:spAutoFit/>
          </a:bodyPr>
          <a:lstStyle/>
          <a:p>
            <a:pPr algn="ctr"/>
            <a:r>
              <a:rPr lang="ar" sz="2000" b="1" dirty="0">
                <a:solidFill>
                  <a:schemeClr val="tx2"/>
                </a:solidFill>
                <a:latin typeface="Avenir Next" panose="020B0503020202020204" pitchFamily="34" charset="0"/>
              </a:rPr>
              <a:t>قم بزيارة</a:t>
            </a:r>
            <a:r>
              <a:rPr lang="en-US" sz="2000" b="1" u="sng" dirty="0">
                <a:solidFill>
                  <a:schemeClr val="dk2"/>
                </a:solidFill>
                <a:latin typeface="Avenir"/>
                <a:ea typeface="Avenir"/>
                <a:sym typeface="Avenir"/>
              </a:rPr>
              <a:t>FurtherWith15.org </a:t>
            </a:r>
            <a:r>
              <a:rPr lang="ar-EG" sz="2000" b="1" dirty="0">
                <a:solidFill>
                  <a:schemeClr val="tx2"/>
                </a:solidFill>
                <a:latin typeface="Avenir Next" panose="020B0503020202020204" pitchFamily="34" charset="0"/>
              </a:rPr>
              <a:t> ل</a:t>
            </a:r>
            <a:r>
              <a:rPr lang="ar" sz="2000" b="1" dirty="0">
                <a:solidFill>
                  <a:schemeClr val="tx2"/>
                </a:solidFill>
                <a:latin typeface="Avenir Next" panose="020B0503020202020204" pitchFamily="34" charset="0"/>
              </a:rPr>
              <a:t>لحصول على هذه الموارد وغيرها </a:t>
            </a:r>
          </a:p>
        </p:txBody>
      </p:sp>
      <p:pic>
        <p:nvPicPr>
          <p:cNvPr id="5" name="Picture 4">
            <a:extLst>
              <a:ext uri="{FF2B5EF4-FFF2-40B4-BE49-F238E27FC236}">
                <a16:creationId xmlns:a16="http://schemas.microsoft.com/office/drawing/2014/main" id="{8C69EF81-4F0A-9235-4FB1-39E7CFBB3B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199" y="1001218"/>
            <a:ext cx="3827464" cy="2207653"/>
          </a:xfrm>
          <a:prstGeom prst="rect">
            <a:avLst/>
          </a:prstGeom>
          <a:ln w="19050">
            <a:solidFill>
              <a:schemeClr val="accent1"/>
            </a:solidFill>
          </a:ln>
        </p:spPr>
      </p:pic>
      <p:pic>
        <p:nvPicPr>
          <p:cNvPr id="6" name="Picture 5">
            <a:extLst>
              <a:ext uri="{FF2B5EF4-FFF2-40B4-BE49-F238E27FC236}">
                <a16:creationId xmlns:a16="http://schemas.microsoft.com/office/drawing/2014/main" id="{FB0625BA-7C7B-B7BF-F893-3414B908B2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3199" y="2845157"/>
            <a:ext cx="3921165" cy="2319162"/>
          </a:xfrm>
          <a:prstGeom prst="rect">
            <a:avLst/>
          </a:prstGeom>
          <a:ln w="19050">
            <a:solidFill>
              <a:schemeClr val="accent1"/>
            </a:solidFill>
          </a:ln>
        </p:spPr>
      </p:pic>
    </p:spTree>
    <p:extLst>
      <p:ext uri="{BB962C8B-B14F-4D97-AF65-F5344CB8AC3E}">
        <p14:creationId xmlns:p14="http://schemas.microsoft.com/office/powerpoint/2010/main" val="203425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05DD2-E77A-1149-D35C-975140ABBF47}"/>
              </a:ext>
            </a:extLst>
          </p:cNvPr>
          <p:cNvSpPr>
            <a:spLocks noGrp="1"/>
          </p:cNvSpPr>
          <p:nvPr>
            <p:ph idx="1"/>
          </p:nvPr>
        </p:nvSpPr>
        <p:spPr>
          <a:xfrm>
            <a:off x="6519331" y="1504840"/>
            <a:ext cx="4834467" cy="4667359"/>
          </a:xfrm>
        </p:spPr>
        <p:txBody>
          <a:bodyPr vert="horz" lIns="0" tIns="0" rIns="0" bIns="0" rtlCol="1" anchor="t">
            <a:normAutofit/>
          </a:bodyPr>
          <a:lstStyle/>
          <a:p>
            <a:pPr marL="0" indent="0" rtl="1">
              <a:lnSpc>
                <a:spcPct val="150000"/>
              </a:lnSpc>
              <a:buNone/>
            </a:pPr>
            <a:r>
              <a:rPr lang="ar" b="1" dirty="0">
                <a:latin typeface="Avenir Next"/>
                <a:cs typeface="Arial"/>
                <a:hlinkClick r:id="rId2"/>
              </a:rPr>
              <a:t>مجموعة أدوات Toolkit لدعم (MMS)</a:t>
            </a:r>
            <a:r>
              <a:rPr lang="ar" b="1" dirty="0">
                <a:latin typeface="Avenir Next"/>
                <a:cs typeface="Arial"/>
              </a:rPr>
              <a:t> </a:t>
            </a:r>
            <a:endParaRPr lang="en-US" dirty="0">
              <a:latin typeface="Avenir Next"/>
              <a:cs typeface="Arial"/>
            </a:endParaRPr>
          </a:p>
          <a:p>
            <a:pPr marL="347345" indent="-347345" rtl="1">
              <a:lnSpc>
                <a:spcPct val="150000"/>
              </a:lnSpc>
            </a:pPr>
            <a:r>
              <a:rPr lang="ar" dirty="0"/>
              <a:t>تعرض هذه الشرائح المصورة لكل من يود مشاركة أدلة وفوائد MMS للنساء الحوامل وأطفالهن.</a:t>
            </a:r>
          </a:p>
          <a:p>
            <a:pPr marL="347345" indent="-347345" rtl="1">
              <a:lnSpc>
                <a:spcPct val="150000"/>
              </a:lnSpc>
            </a:pPr>
            <a:r>
              <a:rPr lang="ar" dirty="0"/>
              <a:t>وهي تحتوي على رسائل ومفاهيم إحصائية رئيسية يمكن تكييفها لتلقى صدى لدى صانعي القرار في أي بلد.</a:t>
            </a:r>
          </a:p>
        </p:txBody>
      </p:sp>
      <p:sp>
        <p:nvSpPr>
          <p:cNvPr id="4" name="Slide Number Placeholder 3">
            <a:extLst>
              <a:ext uri="{FF2B5EF4-FFF2-40B4-BE49-F238E27FC236}">
                <a16:creationId xmlns:a16="http://schemas.microsoft.com/office/drawing/2014/main" id="{E21843F3-8CC7-7322-B562-0E9FF8418B4C}"/>
              </a:ext>
            </a:extLst>
          </p:cNvPr>
          <p:cNvSpPr>
            <a:spLocks noGrp="1"/>
          </p:cNvSpPr>
          <p:nvPr>
            <p:ph type="sldNum" sz="quarter" idx="12"/>
          </p:nvPr>
        </p:nvSpPr>
        <p:spPr/>
        <p:txBody>
          <a:bodyPr rtlCol="1"/>
          <a:lstStyle/>
          <a:p>
            <a:pPr rtl="1"/>
            <a:fld id="{1823342E-297C-5D4D-AC65-DD80C611455A}" type="slidenum">
              <a:rPr lang="en-US" smtClean="0"/>
              <a:pPr/>
              <a:t>16</a:t>
            </a:fld>
            <a:endParaRPr lang="en-US" dirty="0"/>
          </a:p>
        </p:txBody>
      </p:sp>
      <p:sp>
        <p:nvSpPr>
          <p:cNvPr id="5" name="Title 1">
            <a:extLst>
              <a:ext uri="{FF2B5EF4-FFF2-40B4-BE49-F238E27FC236}">
                <a16:creationId xmlns:a16="http://schemas.microsoft.com/office/drawing/2014/main" id="{A117B242-88E3-A0FB-166C-D7C031188247}"/>
              </a:ext>
            </a:extLst>
          </p:cNvPr>
          <p:cNvSpPr>
            <a:spLocks noGrp="1"/>
          </p:cNvSpPr>
          <p:nvPr>
            <p:ph type="title"/>
          </p:nvPr>
        </p:nvSpPr>
        <p:spPr/>
        <p:txBody>
          <a:bodyPr rtlCol="1"/>
          <a:lstStyle/>
          <a:p>
            <a:pPr rtl="1"/>
            <a:r>
              <a:rPr lang="ar" b="1"/>
              <a:t>أدوات المناصرة</a:t>
            </a:r>
            <a:endParaRPr lang="en-US" dirty="0"/>
          </a:p>
        </p:txBody>
      </p:sp>
      <p:pic>
        <p:nvPicPr>
          <p:cNvPr id="2" name="Picture 1">
            <a:extLst>
              <a:ext uri="{FF2B5EF4-FFF2-40B4-BE49-F238E27FC236}">
                <a16:creationId xmlns:a16="http://schemas.microsoft.com/office/drawing/2014/main" id="{17539C57-5C12-D321-EEE5-301A83C258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8783" y="2970304"/>
            <a:ext cx="3602954" cy="2033712"/>
          </a:xfrm>
          <a:prstGeom prst="rect">
            <a:avLst/>
          </a:prstGeom>
          <a:ln w="19050">
            <a:solidFill>
              <a:schemeClr val="accent1"/>
            </a:solidFill>
          </a:ln>
        </p:spPr>
      </p:pic>
      <p:pic>
        <p:nvPicPr>
          <p:cNvPr id="6" name="Picture 5">
            <a:extLst>
              <a:ext uri="{FF2B5EF4-FFF2-40B4-BE49-F238E27FC236}">
                <a16:creationId xmlns:a16="http://schemas.microsoft.com/office/drawing/2014/main" id="{31532C3E-6631-87AB-5C5F-58EAACED2E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3045" y="4226650"/>
            <a:ext cx="3602955" cy="2031241"/>
          </a:xfrm>
          <a:prstGeom prst="rect">
            <a:avLst/>
          </a:prstGeom>
          <a:ln w="19050">
            <a:solidFill>
              <a:schemeClr val="accent1"/>
            </a:solidFill>
          </a:ln>
        </p:spPr>
      </p:pic>
      <p:pic>
        <p:nvPicPr>
          <p:cNvPr id="8" name="Picture 7">
            <a:extLst>
              <a:ext uri="{FF2B5EF4-FFF2-40B4-BE49-F238E27FC236}">
                <a16:creationId xmlns:a16="http://schemas.microsoft.com/office/drawing/2014/main" id="{70625E0E-C39D-CF8A-7173-923F2485F1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256" y="1061159"/>
            <a:ext cx="4226429" cy="2375482"/>
          </a:xfrm>
          <a:prstGeom prst="rect">
            <a:avLst/>
          </a:prstGeom>
          <a:ln w="19050">
            <a:solidFill>
              <a:schemeClr val="accent1"/>
            </a:solidFill>
          </a:ln>
        </p:spPr>
      </p:pic>
    </p:spTree>
    <p:extLst>
      <p:ext uri="{BB962C8B-B14F-4D97-AF65-F5344CB8AC3E}">
        <p14:creationId xmlns:p14="http://schemas.microsoft.com/office/powerpoint/2010/main" val="326512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82B56-515E-A548-E637-0EBDAC467D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576BA-FB31-2C9D-1C83-9653A6454AEA}"/>
              </a:ext>
            </a:extLst>
          </p:cNvPr>
          <p:cNvSpPr>
            <a:spLocks noGrp="1"/>
          </p:cNvSpPr>
          <p:nvPr>
            <p:ph idx="1"/>
          </p:nvPr>
        </p:nvSpPr>
        <p:spPr>
          <a:xfrm>
            <a:off x="7228742" y="1504840"/>
            <a:ext cx="4552401" cy="4814473"/>
          </a:xfrm>
        </p:spPr>
        <p:txBody>
          <a:bodyPr rtlCol="1">
            <a:normAutofit fontScale="92500" lnSpcReduction="10000"/>
          </a:bodyPr>
          <a:lstStyle/>
          <a:p>
            <a:pPr rtl="1">
              <a:lnSpc>
                <a:spcPct val="150000"/>
              </a:lnSpc>
            </a:pPr>
            <a:r>
              <a:rPr lang="ar" b="1" dirty="0">
                <a:hlinkClick r:id="rId2"/>
              </a:rPr>
              <a:t>موجز المناصرة والأسئلة الشائعة حول إدراج MMS في قائمة الأدوية الأساسية لمنظمة الصحة العالمية</a:t>
            </a:r>
            <a:r>
              <a:rPr lang="en-US" b="1" dirty="0"/>
              <a:t> </a:t>
            </a:r>
            <a:r>
              <a:rPr lang="ar" dirty="0"/>
              <a:t>يقدم أفضل الممارسات لإدراج MMS في قائمة الأدوية الأساسية (EML) في بلدك.</a:t>
            </a:r>
          </a:p>
          <a:p>
            <a:pPr rtl="1">
              <a:lnSpc>
                <a:spcPct val="150000"/>
              </a:lnSpc>
            </a:pPr>
            <a:r>
              <a:rPr lang="ar" dirty="0"/>
              <a:t>يتناول الموجز الخاص بالدعوة لاستخدام المكملات الغذائية الدقيقة والمتعددة (MMS)النطاق الواسع للحاجة إليها، وقد تم تصميم موجز الأسئلة المتكررة (FAQ) حول MMS خصيصًا لصُنّاع القرار.</a:t>
            </a:r>
          </a:p>
          <a:p>
            <a:pPr rtl="1">
              <a:lnSpc>
                <a:spcPct val="150000"/>
              </a:lnSpc>
            </a:pPr>
            <a:r>
              <a:rPr lang="ar" dirty="0"/>
              <a:t>للحصول على الدعم في توسيع نطاق الجهود، راجع الأسئلة المتكررة لصُنّاع القرار في تقديم وتوسيع نطاق برامج المكملات الغذائية الدقيقة والمتعددة</a:t>
            </a:r>
            <a:r>
              <a:rPr lang="ar" b="1" dirty="0"/>
              <a:t>.</a:t>
            </a:r>
          </a:p>
          <a:p>
            <a:pPr marL="0" indent="0" rtl="1">
              <a:lnSpc>
                <a:spcPct val="150000"/>
              </a:lnSpc>
              <a:buNone/>
            </a:pPr>
            <a:endParaRPr lang="en-US" dirty="0"/>
          </a:p>
        </p:txBody>
      </p:sp>
      <p:sp>
        <p:nvSpPr>
          <p:cNvPr id="4" name="Slide Number Placeholder 3">
            <a:extLst>
              <a:ext uri="{FF2B5EF4-FFF2-40B4-BE49-F238E27FC236}">
                <a16:creationId xmlns:a16="http://schemas.microsoft.com/office/drawing/2014/main" id="{5F67EF4D-5381-205A-F871-67C413E16CCD}"/>
              </a:ext>
            </a:extLst>
          </p:cNvPr>
          <p:cNvSpPr>
            <a:spLocks noGrp="1"/>
          </p:cNvSpPr>
          <p:nvPr>
            <p:ph type="sldNum" sz="quarter" idx="12"/>
          </p:nvPr>
        </p:nvSpPr>
        <p:spPr/>
        <p:txBody>
          <a:bodyPr rtlCol="1"/>
          <a:lstStyle/>
          <a:p>
            <a:pPr rtl="1"/>
            <a:fld id="{1823342E-297C-5D4D-AC65-DD80C611455A}" type="slidenum">
              <a:rPr lang="en-US" smtClean="0"/>
              <a:pPr/>
              <a:t>17</a:t>
            </a:fld>
            <a:endParaRPr lang="en-US" dirty="0"/>
          </a:p>
        </p:txBody>
      </p:sp>
      <p:sp>
        <p:nvSpPr>
          <p:cNvPr id="5" name="Title 1">
            <a:extLst>
              <a:ext uri="{FF2B5EF4-FFF2-40B4-BE49-F238E27FC236}">
                <a16:creationId xmlns:a16="http://schemas.microsoft.com/office/drawing/2014/main" id="{885E5110-A3A1-3BB8-2126-97BB08C7B466}"/>
              </a:ext>
            </a:extLst>
          </p:cNvPr>
          <p:cNvSpPr>
            <a:spLocks noGrp="1"/>
          </p:cNvSpPr>
          <p:nvPr>
            <p:ph type="title"/>
          </p:nvPr>
        </p:nvSpPr>
        <p:spPr>
          <a:xfrm>
            <a:off x="1265544" y="559573"/>
            <a:ext cx="10515599" cy="945267"/>
          </a:xfrm>
        </p:spPr>
        <p:txBody>
          <a:bodyPr rtlCol="1"/>
          <a:lstStyle/>
          <a:p>
            <a:pPr rtl="1"/>
            <a:r>
              <a:rPr lang="ar" b="1" dirty="0"/>
              <a:t>أدوات المناصرة</a:t>
            </a:r>
            <a:endParaRPr lang="en-US" dirty="0"/>
          </a:p>
        </p:txBody>
      </p:sp>
      <p:pic>
        <p:nvPicPr>
          <p:cNvPr id="6" name="Picture 5">
            <a:extLst>
              <a:ext uri="{FF2B5EF4-FFF2-40B4-BE49-F238E27FC236}">
                <a16:creationId xmlns:a16="http://schemas.microsoft.com/office/drawing/2014/main" id="{BFD00531-04E0-C52C-E1D5-8DEB57DAF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7968" y="797761"/>
            <a:ext cx="3073659" cy="2384735"/>
          </a:xfrm>
          <a:prstGeom prst="rect">
            <a:avLst/>
          </a:prstGeom>
          <a:ln w="19050">
            <a:solidFill>
              <a:schemeClr val="accent1"/>
            </a:solidFill>
          </a:ln>
        </p:spPr>
      </p:pic>
      <p:pic>
        <p:nvPicPr>
          <p:cNvPr id="2" name="Picture 1">
            <a:extLst>
              <a:ext uri="{FF2B5EF4-FFF2-40B4-BE49-F238E27FC236}">
                <a16:creationId xmlns:a16="http://schemas.microsoft.com/office/drawing/2014/main" id="{1E1537B8-6D63-E54C-A392-C735FAD0DE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0857" y="2439458"/>
            <a:ext cx="3105077" cy="2115714"/>
          </a:xfrm>
          <a:prstGeom prst="rect">
            <a:avLst/>
          </a:prstGeom>
          <a:noFill/>
          <a:ln w="19050">
            <a:solidFill>
              <a:schemeClr val="accent1"/>
            </a:solidFill>
          </a:ln>
        </p:spPr>
      </p:pic>
      <p:pic>
        <p:nvPicPr>
          <p:cNvPr id="8" name="Picture 7">
            <a:extLst>
              <a:ext uri="{FF2B5EF4-FFF2-40B4-BE49-F238E27FC236}">
                <a16:creationId xmlns:a16="http://schemas.microsoft.com/office/drawing/2014/main" id="{101F09D2-96D2-C12C-2517-E7CB8E577E1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2882" y="3880104"/>
            <a:ext cx="2847351" cy="2418323"/>
          </a:xfrm>
          <a:prstGeom prst="rect">
            <a:avLst/>
          </a:prstGeom>
          <a:ln w="19050">
            <a:solidFill>
              <a:schemeClr val="accent1"/>
            </a:solidFill>
          </a:ln>
        </p:spPr>
      </p:pic>
      <p:pic>
        <p:nvPicPr>
          <p:cNvPr id="7" name="Picture 6">
            <a:extLst>
              <a:ext uri="{FF2B5EF4-FFF2-40B4-BE49-F238E27FC236}">
                <a16:creationId xmlns:a16="http://schemas.microsoft.com/office/drawing/2014/main" id="{9B3D3BC3-C880-1EEC-98F2-80BDB48FAB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3879" y="2439458"/>
            <a:ext cx="2988467" cy="2192525"/>
          </a:xfrm>
          <a:prstGeom prst="rect">
            <a:avLst/>
          </a:prstGeom>
          <a:ln w="19050">
            <a:solidFill>
              <a:schemeClr val="accent1"/>
            </a:solidFill>
          </a:ln>
        </p:spPr>
      </p:pic>
    </p:spTree>
    <p:extLst>
      <p:ext uri="{BB962C8B-B14F-4D97-AF65-F5344CB8AC3E}">
        <p14:creationId xmlns:p14="http://schemas.microsoft.com/office/powerpoint/2010/main" val="313548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E7B0-8C0C-E0BA-E1BE-D653C76AD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3AA16-126C-1962-B743-DD721558C1EC}"/>
              </a:ext>
            </a:extLst>
          </p:cNvPr>
          <p:cNvSpPr>
            <a:spLocks noGrp="1"/>
          </p:cNvSpPr>
          <p:nvPr>
            <p:ph type="title"/>
          </p:nvPr>
        </p:nvSpPr>
        <p:spPr>
          <a:xfrm>
            <a:off x="1066803" y="325183"/>
            <a:ext cx="10515599" cy="945267"/>
          </a:xfrm>
        </p:spPr>
        <p:txBody>
          <a:bodyPr rtlCol="1"/>
          <a:lstStyle/>
          <a:p>
            <a:pPr rtl="1"/>
            <a:r>
              <a:rPr lang="ar" b="1"/>
              <a:t>أدوات التكلفة</a:t>
            </a:r>
            <a:endParaRPr lang="en-US" dirty="0"/>
          </a:p>
        </p:txBody>
      </p:sp>
      <p:sp>
        <p:nvSpPr>
          <p:cNvPr id="7" name="Content Placeholder 6">
            <a:extLst>
              <a:ext uri="{FF2B5EF4-FFF2-40B4-BE49-F238E27FC236}">
                <a16:creationId xmlns:a16="http://schemas.microsoft.com/office/drawing/2014/main" id="{74F24421-F0CF-FD40-8B72-11D723386441}"/>
              </a:ext>
            </a:extLst>
          </p:cNvPr>
          <p:cNvSpPr>
            <a:spLocks noGrp="1"/>
          </p:cNvSpPr>
          <p:nvPr>
            <p:ph idx="1"/>
          </p:nvPr>
        </p:nvSpPr>
        <p:spPr>
          <a:xfrm>
            <a:off x="5703279" y="1103105"/>
            <a:ext cx="5879123" cy="4302650"/>
          </a:xfrm>
        </p:spPr>
        <p:txBody>
          <a:bodyPr vert="horz" lIns="0" tIns="0" rIns="0" bIns="0" rtlCol="1" anchor="t">
            <a:normAutofit lnSpcReduction="10000"/>
          </a:bodyPr>
          <a:lstStyle/>
          <a:p>
            <a:pPr rtl="1">
              <a:lnSpc>
                <a:spcPct val="150000"/>
              </a:lnSpc>
            </a:pPr>
            <a:r>
              <a:rPr lang="ar" sz="1900" dirty="0"/>
              <a:t>تم تطوير أداة تحليل التكلفة والعائد للمكملات الغذائية الدقيقة والمتعددة(MMS) + أداة تكلفة التقاعس عن العمل بواسطة منظمة التغذية الدولية (Nutrition International) لمساعدة البلدان في اتخاذ القرارات من خلال حساب الفوائد والتكاليف الإضافية للانتقال من مكملات الحديد وحمض الفوليك (IFAS) إلى مكملات المغذيات الدقيقة المتعددة (MMS)."</a:t>
            </a:r>
          </a:p>
          <a:p>
            <a:pPr rtl="1">
              <a:lnSpc>
                <a:spcPct val="150000"/>
              </a:lnSpc>
            </a:pPr>
            <a:r>
              <a:rPr lang="ar" sz="1900" dirty="0"/>
              <a:t>تدعم أداة تقدير تكاليف خارطة طريق إدخال وتوسيع نطاق (MMS) وتطوير خارطة طريق وطنية ودون وطنية مُحددة التكاليف لإدخال وتوسيع نطاق (MMS).  تم تطوير الأداة بواسطة R4D وتم تمويلها من قبل مؤسسة جيتس (Gates Foundation)</a:t>
            </a:r>
          </a:p>
          <a:p>
            <a:pPr rtl="1">
              <a:lnSpc>
                <a:spcPct val="150000"/>
              </a:lnSpc>
            </a:pPr>
            <a:endParaRPr lang="en-US" sz="1900" dirty="0"/>
          </a:p>
        </p:txBody>
      </p:sp>
      <p:sp>
        <p:nvSpPr>
          <p:cNvPr id="11" name="Rectangle 10">
            <a:extLst>
              <a:ext uri="{FF2B5EF4-FFF2-40B4-BE49-F238E27FC236}">
                <a16:creationId xmlns:a16="http://schemas.microsoft.com/office/drawing/2014/main" id="{565813DF-5378-BA9E-315A-D667027C093D}"/>
              </a:ext>
            </a:extLst>
          </p:cNvPr>
          <p:cNvSpPr/>
          <p:nvPr/>
        </p:nvSpPr>
        <p:spPr>
          <a:xfrm>
            <a:off x="0" y="5640145"/>
            <a:ext cx="12192000" cy="121785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12" name="TextBox 11">
            <a:extLst>
              <a:ext uri="{FF2B5EF4-FFF2-40B4-BE49-F238E27FC236}">
                <a16:creationId xmlns:a16="http://schemas.microsoft.com/office/drawing/2014/main" id="{92ED0601-063E-F40E-31BF-D7032E71FCCA}"/>
              </a:ext>
            </a:extLst>
          </p:cNvPr>
          <p:cNvSpPr txBox="1"/>
          <p:nvPr/>
        </p:nvSpPr>
        <p:spPr>
          <a:xfrm>
            <a:off x="838200" y="5856179"/>
            <a:ext cx="10232655" cy="400110"/>
          </a:xfrm>
          <a:prstGeom prst="rect">
            <a:avLst/>
          </a:prstGeom>
          <a:noFill/>
        </p:spPr>
        <p:txBody>
          <a:bodyPr wrap="square" rtlCol="1">
            <a:spAutoFit/>
          </a:bodyPr>
          <a:lstStyle/>
          <a:p>
            <a:pPr algn="ctr"/>
            <a:r>
              <a:rPr lang="ar" sz="2000" b="1" dirty="0">
                <a:solidFill>
                  <a:schemeClr val="tx2"/>
                </a:solidFill>
                <a:latin typeface="Avenir Next" panose="020B0503020202020204" pitchFamily="34" charset="0"/>
              </a:rPr>
              <a:t>قم بزيارة</a:t>
            </a:r>
            <a:r>
              <a:rPr lang="en-US" sz="2000" b="1" u="sng" dirty="0">
                <a:solidFill>
                  <a:schemeClr val="dk2"/>
                </a:solidFill>
                <a:latin typeface="Avenir"/>
                <a:ea typeface="Avenir"/>
                <a:sym typeface="Avenir"/>
              </a:rPr>
              <a:t>FurtherWith15.org </a:t>
            </a:r>
            <a:r>
              <a:rPr lang="ar-EG" sz="2000" b="1" dirty="0">
                <a:solidFill>
                  <a:schemeClr val="tx2"/>
                </a:solidFill>
                <a:latin typeface="Avenir Next" panose="020B0503020202020204" pitchFamily="34" charset="0"/>
              </a:rPr>
              <a:t> ل</a:t>
            </a:r>
            <a:r>
              <a:rPr lang="ar" sz="2000" b="1" dirty="0">
                <a:solidFill>
                  <a:schemeClr val="tx2"/>
                </a:solidFill>
                <a:latin typeface="Avenir Next" panose="020B0503020202020204" pitchFamily="34" charset="0"/>
              </a:rPr>
              <a:t>لحصول على هذه الموارد وغيرها </a:t>
            </a:r>
          </a:p>
        </p:txBody>
      </p:sp>
      <p:pic>
        <p:nvPicPr>
          <p:cNvPr id="6" name="Picture 5">
            <a:extLst>
              <a:ext uri="{FF2B5EF4-FFF2-40B4-BE49-F238E27FC236}">
                <a16:creationId xmlns:a16="http://schemas.microsoft.com/office/drawing/2014/main" id="{4E4ACB37-C590-9EBA-DF93-7CE54B864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198" y="645673"/>
            <a:ext cx="3402040" cy="2035981"/>
          </a:xfrm>
          <a:prstGeom prst="rect">
            <a:avLst/>
          </a:prstGeom>
          <a:ln w="19050">
            <a:solidFill>
              <a:schemeClr val="accent1"/>
            </a:solidFill>
          </a:ln>
        </p:spPr>
      </p:pic>
      <p:pic>
        <p:nvPicPr>
          <p:cNvPr id="3" name="Picture 2">
            <a:extLst>
              <a:ext uri="{FF2B5EF4-FFF2-40B4-BE49-F238E27FC236}">
                <a16:creationId xmlns:a16="http://schemas.microsoft.com/office/drawing/2014/main" id="{9BF84383-2196-07DB-693A-42EBAA3D76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2318" y="1452245"/>
            <a:ext cx="3009900" cy="2252762"/>
          </a:xfrm>
          <a:prstGeom prst="rect">
            <a:avLst/>
          </a:prstGeom>
          <a:ln w="19050">
            <a:solidFill>
              <a:schemeClr val="accent1"/>
            </a:solidFill>
          </a:ln>
        </p:spPr>
      </p:pic>
      <p:pic>
        <p:nvPicPr>
          <p:cNvPr id="8" name="Picture 7">
            <a:extLst>
              <a:ext uri="{FF2B5EF4-FFF2-40B4-BE49-F238E27FC236}">
                <a16:creationId xmlns:a16="http://schemas.microsoft.com/office/drawing/2014/main" id="{80E775E4-AF40-AD35-7854-A582E6023C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198" y="3439978"/>
            <a:ext cx="4012223" cy="1829750"/>
          </a:xfrm>
          <a:prstGeom prst="rect">
            <a:avLst/>
          </a:prstGeom>
          <a:ln w="19050">
            <a:solidFill>
              <a:schemeClr val="accent1"/>
            </a:solidFill>
          </a:ln>
        </p:spPr>
      </p:pic>
    </p:spTree>
    <p:extLst>
      <p:ext uri="{BB962C8B-B14F-4D97-AF65-F5344CB8AC3E}">
        <p14:creationId xmlns:p14="http://schemas.microsoft.com/office/powerpoint/2010/main" val="2395504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10CBA-6474-F49C-B174-4D2C671D8E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E4214-DC35-3481-48A3-F8A3F5874A95}"/>
              </a:ext>
            </a:extLst>
          </p:cNvPr>
          <p:cNvSpPr>
            <a:spLocks noGrp="1"/>
          </p:cNvSpPr>
          <p:nvPr>
            <p:ph idx="1"/>
          </p:nvPr>
        </p:nvSpPr>
        <p:spPr>
          <a:xfrm>
            <a:off x="5843818" y="1504840"/>
            <a:ext cx="5634318" cy="4476859"/>
          </a:xfrm>
        </p:spPr>
        <p:txBody>
          <a:bodyPr vert="horz" lIns="0" tIns="0" rIns="0" bIns="0" rtlCol="1" anchor="t">
            <a:normAutofit/>
          </a:bodyPr>
          <a:lstStyle/>
          <a:p>
            <a:pPr marL="347345" indent="-347345" rtl="1">
              <a:lnSpc>
                <a:spcPct val="150000"/>
              </a:lnSpc>
            </a:pPr>
            <a:r>
              <a:rPr lang="ar" dirty="0">
                <a:latin typeface="Avenir Next"/>
                <a:cs typeface="Arial"/>
              </a:rPr>
              <a:t>تم تطوير خارطة طريق الاستثمار العالمي بخصوص MMS وملخصها العام من قبل مجموعة من المؤسسات الخيرية الخاصة لتحفيز وإعطاء الأولوية للعمل والاستثمار في مكملات المغذيات الدقيقة والمتعددة.</a:t>
            </a:r>
            <a:endParaRPr lang="en-US" dirty="0">
              <a:latin typeface="Avenir Next"/>
              <a:cs typeface="Arial"/>
            </a:endParaRPr>
          </a:p>
          <a:p>
            <a:pPr marL="347345" indent="-347345" rtl="1">
              <a:lnSpc>
                <a:spcPct val="150000"/>
              </a:lnSpc>
            </a:pPr>
            <a:r>
              <a:rPr lang="ar" dirty="0">
                <a:latin typeface="Avenir Next"/>
                <a:cs typeface="Arial"/>
                <a:hlinkClick r:id="rId3"/>
              </a:rPr>
              <a:t>ملخص المناصرة لـ HMHB: يشرح </a:t>
            </a:r>
            <a:r>
              <a:rPr lang="ar" b="1" dirty="0">
                <a:latin typeface="Avenir Next"/>
                <a:cs typeface="Arial"/>
                <a:hlinkClick r:id="rId3"/>
              </a:rPr>
              <a:t> MMS أثناء الحمل – أحد أفضل الاستثمارات من أجل التنمية</a:t>
            </a:r>
            <a:r>
              <a:rPr lang="ar-EG" b="1" dirty="0">
                <a:latin typeface="Avenir Next"/>
                <a:cs typeface="Arial"/>
              </a:rPr>
              <a:t> </a:t>
            </a:r>
            <a:r>
              <a:rPr lang="ar" dirty="0">
                <a:latin typeface="Avenir Next"/>
                <a:cs typeface="Arial"/>
              </a:rPr>
              <a:t>الأسباب التي تجعل MMS استثمارًا قويًا.</a:t>
            </a:r>
          </a:p>
          <a:p>
            <a:pPr marL="347345" indent="-347345" rtl="1">
              <a:lnSpc>
                <a:spcPct val="150000"/>
              </a:lnSpc>
            </a:pPr>
            <a:r>
              <a:rPr lang="ar" dirty="0">
                <a:latin typeface="Avenir Next"/>
                <a:cs typeface="Arial"/>
                <a:hlinkClick r:id="rId4"/>
              </a:rPr>
              <a:t>ندوة المعرفة عبر الإنترنت من HMHB: يقدم </a:t>
            </a:r>
            <a:r>
              <a:rPr lang="ar" b="1" dirty="0">
                <a:latin typeface="Avenir Next"/>
                <a:cs typeface="Arial"/>
                <a:hlinkClick r:id="rId4"/>
              </a:rPr>
              <a:t>"MMS – استثمر في الأفضل" </a:t>
            </a:r>
            <a:r>
              <a:rPr lang="ar" dirty="0">
                <a:latin typeface="Avenir Next"/>
                <a:cs typeface="Arial"/>
              </a:rPr>
              <a:t>مراجعة للأسباب الرئيسية للاستثمار في MMS.</a:t>
            </a:r>
          </a:p>
          <a:p>
            <a:pPr marL="347345" indent="-347345" rtl="1">
              <a:lnSpc>
                <a:spcPct val="150000"/>
              </a:lnSpc>
            </a:pPr>
            <a:endParaRPr lang="en-US" dirty="0"/>
          </a:p>
        </p:txBody>
      </p:sp>
      <p:sp>
        <p:nvSpPr>
          <p:cNvPr id="4" name="Slide Number Placeholder 3">
            <a:extLst>
              <a:ext uri="{FF2B5EF4-FFF2-40B4-BE49-F238E27FC236}">
                <a16:creationId xmlns:a16="http://schemas.microsoft.com/office/drawing/2014/main" id="{00EBD336-218D-B5C0-D1E4-7097B42B3A06}"/>
              </a:ext>
            </a:extLst>
          </p:cNvPr>
          <p:cNvSpPr>
            <a:spLocks noGrp="1"/>
          </p:cNvSpPr>
          <p:nvPr>
            <p:ph type="sldNum" sz="quarter" idx="12"/>
          </p:nvPr>
        </p:nvSpPr>
        <p:spPr/>
        <p:txBody>
          <a:bodyPr rtlCol="1"/>
          <a:lstStyle/>
          <a:p>
            <a:pPr rtl="1"/>
            <a:fld id="{1823342E-297C-5D4D-AC65-DD80C611455A}" type="slidenum">
              <a:rPr lang="en-US" smtClean="0"/>
              <a:pPr/>
              <a:t>19</a:t>
            </a:fld>
            <a:endParaRPr lang="en-US" dirty="0"/>
          </a:p>
        </p:txBody>
      </p:sp>
      <p:sp>
        <p:nvSpPr>
          <p:cNvPr id="5" name="Title 1">
            <a:extLst>
              <a:ext uri="{FF2B5EF4-FFF2-40B4-BE49-F238E27FC236}">
                <a16:creationId xmlns:a16="http://schemas.microsoft.com/office/drawing/2014/main" id="{524C8B82-7150-547B-8304-CAD7A431B2E1}"/>
              </a:ext>
            </a:extLst>
          </p:cNvPr>
          <p:cNvSpPr>
            <a:spLocks noGrp="1"/>
          </p:cNvSpPr>
          <p:nvPr>
            <p:ph type="title"/>
          </p:nvPr>
        </p:nvSpPr>
        <p:spPr>
          <a:xfrm>
            <a:off x="3396190" y="559574"/>
            <a:ext cx="8163560" cy="676636"/>
          </a:xfrm>
        </p:spPr>
        <p:txBody>
          <a:bodyPr rtlCol="1">
            <a:normAutofit/>
          </a:bodyPr>
          <a:lstStyle/>
          <a:p>
            <a:pPr rtl="1"/>
            <a:r>
              <a:rPr lang="ar" b="1"/>
              <a:t>أدوات تعبئة الموارد</a:t>
            </a:r>
            <a:endParaRPr lang="en-US" dirty="0"/>
          </a:p>
        </p:txBody>
      </p:sp>
      <p:pic>
        <p:nvPicPr>
          <p:cNvPr id="2" name="Picture 1">
            <a:extLst>
              <a:ext uri="{FF2B5EF4-FFF2-40B4-BE49-F238E27FC236}">
                <a16:creationId xmlns:a16="http://schemas.microsoft.com/office/drawing/2014/main" id="{98BFF8F5-C575-4B5E-A565-252BF11CD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1232" y="407539"/>
            <a:ext cx="2713321" cy="1962902"/>
          </a:xfrm>
          <a:prstGeom prst="rect">
            <a:avLst/>
          </a:prstGeom>
          <a:ln w="19050">
            <a:solidFill>
              <a:schemeClr val="accent1"/>
            </a:solidFill>
          </a:ln>
        </p:spPr>
      </p:pic>
      <p:pic>
        <p:nvPicPr>
          <p:cNvPr id="6" name="Picture 5">
            <a:extLst>
              <a:ext uri="{FF2B5EF4-FFF2-40B4-BE49-F238E27FC236}">
                <a16:creationId xmlns:a16="http://schemas.microsoft.com/office/drawing/2014/main" id="{D3220CC4-27F5-66EB-3A04-2645417393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250" y="1750822"/>
            <a:ext cx="2565089" cy="1856227"/>
          </a:xfrm>
          <a:prstGeom prst="rect">
            <a:avLst/>
          </a:prstGeom>
          <a:ln w="19050">
            <a:solidFill>
              <a:schemeClr val="accent1"/>
            </a:solidFill>
          </a:ln>
        </p:spPr>
      </p:pic>
      <p:pic>
        <p:nvPicPr>
          <p:cNvPr id="7" name="Picture 6">
            <a:extLst>
              <a:ext uri="{FF2B5EF4-FFF2-40B4-BE49-F238E27FC236}">
                <a16:creationId xmlns:a16="http://schemas.microsoft.com/office/drawing/2014/main" id="{266B0773-340D-526A-470F-5F37088484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1366298" y="2627747"/>
            <a:ext cx="3662081" cy="2105525"/>
          </a:xfrm>
          <a:prstGeom prst="rect">
            <a:avLst/>
          </a:prstGeom>
          <a:ln w="19050">
            <a:solidFill>
              <a:schemeClr val="accent1"/>
            </a:solidFill>
          </a:ln>
        </p:spPr>
      </p:pic>
      <p:pic>
        <p:nvPicPr>
          <p:cNvPr id="8" name="Picture 7">
            <a:extLst>
              <a:ext uri="{FF2B5EF4-FFF2-40B4-BE49-F238E27FC236}">
                <a16:creationId xmlns:a16="http://schemas.microsoft.com/office/drawing/2014/main" id="{CEBEBF2D-49D8-0408-FC54-1098A91CF16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131557" y="3899681"/>
            <a:ext cx="2691731" cy="2419632"/>
          </a:xfrm>
          <a:prstGeom prst="rect">
            <a:avLst/>
          </a:prstGeom>
          <a:ln w="19050">
            <a:solidFill>
              <a:schemeClr val="accent1"/>
            </a:solidFill>
          </a:ln>
        </p:spPr>
      </p:pic>
    </p:spTree>
    <p:extLst>
      <p:ext uri="{BB962C8B-B14F-4D97-AF65-F5344CB8AC3E}">
        <p14:creationId xmlns:p14="http://schemas.microsoft.com/office/powerpoint/2010/main" val="395246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b="1" smtClean="0"/>
              <a:pPr/>
              <a:t>2</a:t>
            </a:fld>
            <a:endParaRPr lang="en-US" b="1" dirty="0"/>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a:xfrm>
            <a:off x="8304346" y="2503953"/>
            <a:ext cx="3341551" cy="3267627"/>
          </a:xfrm>
        </p:spPr>
        <p:txBody>
          <a:bodyPr rtlCol="1">
            <a:normAutofit/>
          </a:bodyPr>
          <a:lstStyle/>
          <a:p>
            <a:pPr rtl="1">
              <a:lnSpc>
                <a:spcPct val="130000"/>
              </a:lnSpc>
            </a:pPr>
            <a:r>
              <a:rPr lang="ar" dirty="0"/>
              <a:t>تسهيل الحوار وتقريب وجهات النظر</a:t>
            </a:r>
          </a:p>
          <a:p>
            <a:pPr lvl="1" rtl="1">
              <a:lnSpc>
                <a:spcPct val="130000"/>
              </a:lnSpc>
            </a:pPr>
            <a:r>
              <a:rPr lang="ar" sz="1600" dirty="0"/>
              <a:t>اطلع على هذه الشرائح المصورة بصفتها مرجع لكل من يود مشاركة فوائد المكملات الغذائية الدقيقة والمتعددة (MMS) والأدلة عليها للنساء الحوامل وأطفالهن. هدفنا هو تزويد مقدم هذه الشرائح بالرسائل الرئيسية التي يمكن توصيلها إلى صُنّاع القرار أو إلى أولئك الذين يفكرون في تجربة  وتنفيذ MMS وتوسيع نطاقها.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1"/>
          <a:lstStyle/>
          <a:p>
            <a:pPr rtl="1">
              <a:lnSpc>
                <a:spcPct val="130000"/>
              </a:lnSpc>
            </a:pPr>
            <a:r>
              <a:rPr lang="ar" dirty="0"/>
              <a:t>تخصيص الحوار</a:t>
            </a:r>
          </a:p>
          <a:p>
            <a:pPr lvl="1" rtl="1">
              <a:lnSpc>
                <a:spcPct val="130000"/>
              </a:lnSpc>
            </a:pPr>
            <a:r>
              <a:rPr lang="ar" sz="1600" dirty="0"/>
              <a:t>يتم تزويد كل شريحة بملاحظات المتحدث، لكن لا يتحتّم قراءتها كلمة بكلمة. يمكنك التعديل والإضافة على هذه الملاحظات بما يتلاءم مع جمهورك.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a:xfrm>
            <a:off x="669561" y="2503953"/>
            <a:ext cx="3341551" cy="3267627"/>
          </a:xfrm>
        </p:spPr>
        <p:txBody>
          <a:bodyPr rtlCol="1"/>
          <a:lstStyle/>
          <a:p>
            <a:pPr rtl="1">
              <a:lnSpc>
                <a:spcPct val="130000"/>
              </a:lnSpc>
            </a:pPr>
            <a:r>
              <a:rPr lang="ar" dirty="0"/>
              <a:t>عدّل بما يناسب جمهورك </a:t>
            </a:r>
          </a:p>
          <a:p>
            <a:pPr lvl="1" rtl="1">
              <a:lnSpc>
                <a:spcPct val="130000"/>
              </a:lnSpc>
            </a:pPr>
            <a:r>
              <a:rPr lang="ar" sz="1600" dirty="0"/>
              <a:t>يمكن تصميم الشرائح باستخدام البيانات والإحصائيات الخاصة ببلدك وجعلها مناسبة لجمهورك. يمكن حذف شرائح أو فقرات كاملة أو إعادة ترتيبها. يمكن العثور على مراجع إضافية في نهاية العرض التقديمي.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dirty="0"/>
              <a:t>كيفية استخدام شرائح العرض</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536700" y="6075665"/>
            <a:ext cx="9156700" cy="417210"/>
          </a:xfrm>
        </p:spPr>
        <p:txBody>
          <a:bodyPr rtlCol="1">
            <a:normAutofit fontScale="92500" lnSpcReduction="10000"/>
          </a:bodyPr>
          <a:lstStyle/>
          <a:p>
            <a:r>
              <a:rPr lang="ar" sz="1600" dirty="0">
                <a:latin typeface="Avenir Oblique"/>
              </a:rPr>
              <a:t>نرغب بالاستماع إليك! للتواصل</a:t>
            </a:r>
            <a:r>
              <a:rPr lang="ar-EG" sz="1600" dirty="0">
                <a:latin typeface="Avenir Oblique"/>
              </a:rPr>
              <a:t> </a:t>
            </a:r>
            <a:r>
              <a:rPr lang="en-US" sz="1600" u="sng" dirty="0">
                <a:solidFill>
                  <a:schemeClr val="hlink"/>
                </a:solidFill>
                <a:latin typeface="Avenir"/>
                <a:ea typeface="Avenir"/>
                <a:cs typeface="Avenir"/>
                <a:sym typeface="Avenir"/>
                <a:hlinkClick r:id="rId3"/>
              </a:rPr>
              <a:t>HMHBConsortium@micronutrientforum.org</a:t>
            </a:r>
            <a:r>
              <a:rPr lang="ar-EG" sz="1600" dirty="0">
                <a:latin typeface="Avenir Oblique"/>
              </a:rPr>
              <a:t> </a:t>
            </a:r>
            <a:r>
              <a:rPr lang="ar" sz="1600" dirty="0">
                <a:latin typeface="Avenir Oblique"/>
              </a:rPr>
              <a:t> في حال وجود أي سؤال أو الحاجة لدعم إضافي.</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70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09269" y="1343892"/>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a:xfrm>
            <a:off x="1226312" y="6128172"/>
            <a:ext cx="310896" cy="365125"/>
          </a:xfrm>
        </p:spPr>
        <p:txBody>
          <a:bodyPr rtlCol="1"/>
          <a:lstStyle/>
          <a:p>
            <a:pPr rtl="1"/>
            <a:fld id="{C4B37875-7933-F345-AE65-E0AB5E984F8B}" type="slidenum">
              <a:rPr lang="en-US" sz="1400" b="1" smtClean="0">
                <a:latin typeface="Arial" panose="020B0604020202020204" pitchFamily="34" charset="0"/>
                <a:cs typeface="Arial" panose="020B0604020202020204" pitchFamily="34" charset="0"/>
              </a:rPr>
              <a:pPr/>
              <a:t>3</a:t>
            </a:fld>
            <a:endParaRPr lang="en-US" sz="1400" b="1" dirty="0">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a:xfrm>
            <a:off x="6190545" y="2001688"/>
            <a:ext cx="3939062" cy="914400"/>
          </a:xfrm>
        </p:spPr>
        <p:txBody>
          <a:bodyPr rtlCol="1">
            <a:normAutofit/>
          </a:bodyPr>
          <a:lstStyle/>
          <a:p>
            <a:pPr rtl="1"/>
            <a:r>
              <a:rPr lang="ar" sz="2000" dirty="0"/>
              <a:t>مسؤولو المالية الحكومية وممثلو وزارة المالية</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a:xfrm>
            <a:off x="6184900" y="3138472"/>
            <a:ext cx="3947852" cy="914400"/>
          </a:xfrm>
        </p:spPr>
        <p:txBody>
          <a:bodyPr rtlCol="1">
            <a:normAutofit/>
          </a:bodyPr>
          <a:lstStyle/>
          <a:p>
            <a:pPr rtl="1"/>
            <a:r>
              <a:rPr lang="ar" sz="2000"/>
              <a:t>مسؤولو الصحة الوطنيون</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a:xfrm>
            <a:off x="6190545" y="4275256"/>
            <a:ext cx="3939063" cy="914400"/>
          </a:xfrm>
        </p:spPr>
        <p:txBody>
          <a:bodyPr rtlCol="1">
            <a:normAutofit/>
          </a:bodyPr>
          <a:lstStyle/>
          <a:p>
            <a:pPr rtl="1"/>
            <a:r>
              <a:rPr lang="ar" sz="2000" dirty="0"/>
              <a:t>المروجون والمنظمات غير الحكومية</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a:xfrm>
            <a:off x="838200" y="563461"/>
            <a:ext cx="10515600" cy="782739"/>
          </a:xfrm>
        </p:spPr>
        <p:txBody>
          <a:bodyPr rtlCol="1">
            <a:normAutofit/>
          </a:bodyPr>
          <a:lstStyle/>
          <a:p>
            <a:pPr rtl="1"/>
            <a:r>
              <a:rPr lang="ar" sz="3200" dirty="0"/>
              <a:t>الجمهور المعني بهذا العرض التقديمي</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1701800" y="2001689"/>
            <a:ext cx="3782628" cy="3510111"/>
          </a:xfrm>
        </p:spPr>
        <p:txBody>
          <a:bodyPr rtlCol="1">
            <a:normAutofit/>
          </a:bodyPr>
          <a:lstStyle/>
          <a:p>
            <a:pPr rtl="1">
              <a:lnSpc>
                <a:spcPct val="150000"/>
              </a:lnSpc>
            </a:pPr>
            <a:r>
              <a:rPr lang="ar" sz="2000" dirty="0"/>
              <a:t>تقدم هذه المحاضرة لمحة عن تغذية الأمهات وأدلة حول أهمية المكملات الغذائية الدقيقة والمتعددة (MMS)، وذلك من خلال شرائح ورسائل أساسية قابلة للتعديل بما يتوافق مع المعلومات الخاصة ببلد معين لدعم تقديم MMS وتوجيه مسارها وتوسيع نطاقها. قد ترغب بإضافة (أو حذف) بعض فقرات المحاضرة. </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5996" y="4350917"/>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95250" y="2961198"/>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53020" y="2085635"/>
            <a:ext cx="730092" cy="730092"/>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ottle with a label&#10;&#10;AI-generated content may be incorrect.">
            <a:extLst>
              <a:ext uri="{FF2B5EF4-FFF2-40B4-BE49-F238E27FC236}">
                <a16:creationId xmlns:a16="http://schemas.microsoft.com/office/drawing/2014/main" id="{B586801D-370C-4119-366C-82FDADA60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332119" cy="6858000"/>
          </a:xfrm>
          <a:prstGeom prst="rect">
            <a:avLst/>
          </a:prstGeom>
        </p:spPr>
      </p:pic>
      <p:sp>
        <p:nvSpPr>
          <p:cNvPr id="22" name="Rectangle 21">
            <a:extLst>
              <a:ext uri="{FF2B5EF4-FFF2-40B4-BE49-F238E27FC236}">
                <a16:creationId xmlns:a16="http://schemas.microsoft.com/office/drawing/2014/main" id="{FCAD72D6-1D7B-E3EA-1576-55841DDAFAE5}"/>
              </a:ext>
            </a:extLst>
          </p:cNvPr>
          <p:cNvSpPr/>
          <p:nvPr/>
        </p:nvSpPr>
        <p:spPr>
          <a:xfrm>
            <a:off x="0" y="5859929"/>
            <a:ext cx="12192000" cy="1015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8" name="Title 1">
            <a:extLst>
              <a:ext uri="{FF2B5EF4-FFF2-40B4-BE49-F238E27FC236}">
                <a16:creationId xmlns:a16="http://schemas.microsoft.com/office/drawing/2014/main" id="{B90A6060-9B3A-66CD-49F8-44AB1C875677}"/>
              </a:ext>
            </a:extLst>
          </p:cNvPr>
          <p:cNvSpPr>
            <a:spLocks noGrp="1"/>
          </p:cNvSpPr>
          <p:nvPr>
            <p:ph type="title"/>
          </p:nvPr>
        </p:nvSpPr>
        <p:spPr>
          <a:xfrm>
            <a:off x="3687129" y="558800"/>
            <a:ext cx="7838209" cy="946150"/>
          </a:xfrm>
        </p:spPr>
        <p:txBody>
          <a:bodyPr rtlCol="1">
            <a:noAutofit/>
          </a:bodyPr>
          <a:lstStyle/>
          <a:p>
            <a:pPr rtl="1"/>
            <a:r>
              <a:rPr lang="ar" dirty="0"/>
              <a:t>استثمار مجدٍ في اقتصادات أقوى </a:t>
            </a:r>
            <a:br>
              <a:rPr lang="ar-EG" dirty="0"/>
            </a:br>
            <a:r>
              <a:rPr lang="ar" dirty="0"/>
              <a:t>وقوى عاملة منتجة</a:t>
            </a:r>
          </a:p>
        </p:txBody>
      </p:sp>
      <p:sp>
        <p:nvSpPr>
          <p:cNvPr id="10" name="Content Placeholder 9">
            <a:extLst>
              <a:ext uri="{FF2B5EF4-FFF2-40B4-BE49-F238E27FC236}">
                <a16:creationId xmlns:a16="http://schemas.microsoft.com/office/drawing/2014/main" id="{2C332969-219A-CFC4-DE18-887573123587}"/>
              </a:ext>
            </a:extLst>
          </p:cNvPr>
          <p:cNvSpPr>
            <a:spLocks noGrp="1"/>
          </p:cNvSpPr>
          <p:nvPr>
            <p:ph idx="1"/>
          </p:nvPr>
        </p:nvSpPr>
        <p:spPr>
          <a:xfrm>
            <a:off x="3585124" y="1696720"/>
            <a:ext cx="7940214" cy="3776980"/>
          </a:xfrm>
        </p:spPr>
        <p:txBody>
          <a:bodyPr rtlCol="1">
            <a:normAutofit fontScale="92500" lnSpcReduction="20000"/>
          </a:bodyPr>
          <a:lstStyle/>
          <a:p>
            <a:pPr marL="0" indent="0" rtl="1">
              <a:lnSpc>
                <a:spcPct val="150000"/>
              </a:lnSpc>
              <a:spcAft>
                <a:spcPts val="1800"/>
              </a:spcAft>
              <a:buNone/>
            </a:pPr>
            <a:r>
              <a:rPr lang="ar" dirty="0"/>
              <a:t>تحتوي تركيبة منظمة الصحة العالمية/ اليونيسيف لمكملات المغذيات الدقيقة المتعددة (المعروفة باسم UNIMMAP MMS) على 15 فيتامينًا ومعدنًا أساسيًا، وهي واحدة من أفضل الاستثمارات قيمة التي يمكن للبلدان القيام بها أثناء تنميتها، مما يؤدي إلى مجتمعات أكثر صحة واقتصادات أقوى.</a:t>
            </a:r>
          </a:p>
          <a:p>
            <a:pPr marL="0" indent="0" rtl="1">
              <a:lnSpc>
                <a:spcPct val="150000"/>
              </a:lnSpc>
              <a:spcAft>
                <a:spcPts val="0"/>
              </a:spcAft>
              <a:buNone/>
            </a:pPr>
            <a:r>
              <a:rPr lang="ar" b="1" dirty="0"/>
              <a:t>المواضيع التي تمت تغطيتها:</a:t>
            </a:r>
          </a:p>
          <a:p>
            <a:pPr rtl="1">
              <a:lnSpc>
                <a:spcPct val="150000"/>
              </a:lnSpc>
              <a:spcBef>
                <a:spcPts val="600"/>
              </a:spcBef>
              <a:spcAft>
                <a:spcPts val="300"/>
              </a:spcAft>
            </a:pPr>
            <a:r>
              <a:rPr lang="ar" dirty="0"/>
              <a:t>الحاجة المتزايدة إلى MMS</a:t>
            </a:r>
          </a:p>
          <a:p>
            <a:pPr rtl="1">
              <a:lnSpc>
                <a:spcPct val="150000"/>
              </a:lnSpc>
              <a:spcBef>
                <a:spcPts val="600"/>
              </a:spcBef>
              <a:spcAft>
                <a:spcPts val="300"/>
              </a:spcAft>
            </a:pPr>
            <a:r>
              <a:rPr lang="ar" dirty="0"/>
              <a:t>الأدلة الواضحة حول  MMS </a:t>
            </a:r>
          </a:p>
          <a:p>
            <a:pPr rtl="1">
              <a:lnSpc>
                <a:spcPct val="150000"/>
              </a:lnSpc>
              <a:spcBef>
                <a:spcPts val="600"/>
              </a:spcBef>
              <a:spcAft>
                <a:spcPts val="300"/>
              </a:spcAft>
            </a:pPr>
            <a:r>
              <a:rPr lang="ar" dirty="0"/>
              <a:t>MMS استثمار فعال بكلفة معقولة</a:t>
            </a:r>
          </a:p>
          <a:p>
            <a:pPr rtl="1">
              <a:lnSpc>
                <a:spcPct val="150000"/>
              </a:lnSpc>
              <a:spcBef>
                <a:spcPts val="600"/>
              </a:spcBef>
              <a:spcAft>
                <a:spcPts val="300"/>
              </a:spcAft>
            </a:pPr>
            <a:r>
              <a:rPr lang="ar" dirty="0"/>
              <a:t>آن الأوان لاتخاذ إجراء بشأن MMS</a:t>
            </a:r>
          </a:p>
          <a:p>
            <a:pPr rtl="1">
              <a:lnSpc>
                <a:spcPct val="150000"/>
              </a:lnSpc>
              <a:spcBef>
                <a:spcPts val="600"/>
              </a:spcBef>
            </a:pPr>
            <a:endParaRPr lang="en-US" dirty="0"/>
          </a:p>
          <a:p>
            <a:pPr rtl="1">
              <a:lnSpc>
                <a:spcPct val="150000"/>
              </a:lnSpc>
            </a:pPr>
            <a:endParaRPr lang="en-US" dirty="0"/>
          </a:p>
        </p:txBody>
      </p:sp>
      <p:pic>
        <p:nvPicPr>
          <p:cNvPr id="14" name="Picture 13">
            <a:extLst>
              <a:ext uri="{FF2B5EF4-FFF2-40B4-BE49-F238E27FC236}">
                <a16:creationId xmlns:a16="http://schemas.microsoft.com/office/drawing/2014/main" id="{7382AD06-8E69-C545-9F55-78817C8B59B9}"/>
              </a:ext>
            </a:extLst>
          </p:cNvPr>
          <p:cNvPicPr>
            <a:picLocks noChangeAspect="1"/>
          </p:cNvPicPr>
          <p:nvPr/>
        </p:nvPicPr>
        <p:blipFill>
          <a:blip r:embed="rId4"/>
          <a:srcRect l="6025" r="58865"/>
          <a:stretch>
            <a:fillRect/>
          </a:stretch>
        </p:blipFill>
        <p:spPr>
          <a:xfrm>
            <a:off x="1170432" y="5932533"/>
            <a:ext cx="3169920" cy="733333"/>
          </a:xfrm>
          <a:prstGeom prst="rect">
            <a:avLst/>
          </a:prstGeom>
        </p:spPr>
      </p:pic>
      <p:pic>
        <p:nvPicPr>
          <p:cNvPr id="5" name="Picture 4" descr="A black and white wave&#10;&#10;AI-generated content may be incorrect.">
            <a:extLst>
              <a:ext uri="{FF2B5EF4-FFF2-40B4-BE49-F238E27FC236}">
                <a16:creationId xmlns:a16="http://schemas.microsoft.com/office/drawing/2014/main" id="{4E18D59D-BA8C-D7B4-FA9C-4FA3F11F2B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5852583" cy="1504950"/>
          </a:xfrm>
          <a:prstGeom prst="rect">
            <a:avLst/>
          </a:prstGeom>
        </p:spPr>
      </p:pic>
    </p:spTree>
    <p:extLst>
      <p:ext uri="{BB962C8B-B14F-4D97-AF65-F5344CB8AC3E}">
        <p14:creationId xmlns:p14="http://schemas.microsoft.com/office/powerpoint/2010/main" val="369455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704952D-4FB7-E507-675D-2A5226771325}"/>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E30789E-D733-F0BB-6E26-262E1ACBBF70}"/>
              </a:ext>
            </a:extLst>
          </p:cNvPr>
          <p:cNvSpPr>
            <a:spLocks noGrp="1"/>
          </p:cNvSpPr>
          <p:nvPr>
            <p:ph idx="1"/>
          </p:nvPr>
        </p:nvSpPr>
        <p:spPr>
          <a:xfrm>
            <a:off x="2934016" y="1554480"/>
            <a:ext cx="8642288" cy="3856557"/>
          </a:xfrm>
        </p:spPr>
        <p:txBody>
          <a:bodyPr vert="horz" lIns="0" tIns="0" rIns="0" bIns="0" rtlCol="1" anchor="t">
            <a:normAutofit lnSpcReduction="10000"/>
          </a:bodyPr>
          <a:lstStyle/>
          <a:p>
            <a:pPr rtl="1">
              <a:lnSpc>
                <a:spcPct val="130000"/>
              </a:lnSpc>
            </a:pPr>
            <a:r>
              <a:rPr lang="ar" sz="2400" dirty="0"/>
              <a:t>أكثر من </a:t>
            </a:r>
            <a:r>
              <a:rPr lang="ar" sz="2400" b="1" dirty="0"/>
              <a:t>مليار امرأة  وشابة في سن المراهقة </a:t>
            </a:r>
            <a:br>
              <a:rPr lang="en-US" sz="2400" b="1" dirty="0"/>
            </a:br>
            <a:r>
              <a:rPr lang="ar" sz="2400" dirty="0"/>
              <a:t>يعانين من سوء التغذية في جميع أنحاء العالم.</a:t>
            </a:r>
            <a:r>
              <a:rPr lang="ar" sz="2400" baseline="30000" dirty="0"/>
              <a:t>1</a:t>
            </a:r>
          </a:p>
          <a:p>
            <a:pPr marL="347345" indent="-347345" rtl="1">
              <a:lnSpc>
                <a:spcPct val="130000"/>
              </a:lnSpc>
            </a:pPr>
            <a:r>
              <a:rPr lang="ar" sz="2400" b="1" dirty="0">
                <a:cs typeface="Arial"/>
              </a:rPr>
              <a:t>2 من كل 3 نساء </a:t>
            </a:r>
            <a:r>
              <a:rPr lang="ar" sz="2400" dirty="0">
                <a:cs typeface="Arial"/>
              </a:rPr>
              <a:t>في سن الإنجاب </a:t>
            </a:r>
            <a:br>
              <a:rPr lang="en-US" sz="2400" dirty="0">
                <a:cs typeface="Arial"/>
              </a:rPr>
            </a:br>
            <a:r>
              <a:rPr lang="ar" sz="2400" dirty="0">
                <a:cs typeface="Arial"/>
              </a:rPr>
              <a:t>يعانين من نقص المغذيات الدقيقة.</a:t>
            </a:r>
            <a:r>
              <a:rPr lang="ar" sz="2400" baseline="30000" dirty="0">
                <a:cs typeface="Arial"/>
              </a:rPr>
              <a:t>2</a:t>
            </a:r>
          </a:p>
          <a:p>
            <a:pPr rtl="1">
              <a:lnSpc>
                <a:spcPct val="130000"/>
              </a:lnSpc>
            </a:pPr>
            <a:r>
              <a:rPr lang="ar" sz="2400" dirty="0"/>
              <a:t>يرتبط ما يقارب </a:t>
            </a:r>
            <a:r>
              <a:rPr lang="ar" sz="2400" b="1" dirty="0"/>
              <a:t>50%</a:t>
            </a:r>
            <a:r>
              <a:rPr lang="ar" sz="2400" dirty="0"/>
              <a:t> من وفيات الأطفال بـسوء </a:t>
            </a:r>
            <a:br>
              <a:rPr lang="en-US" sz="2400" dirty="0"/>
            </a:br>
            <a:r>
              <a:rPr lang="ar" sz="2400" dirty="0"/>
              <a:t>التغذية لدى الأطفال والأمهات.</a:t>
            </a:r>
            <a:r>
              <a:rPr lang="ar" sz="2400" baseline="30000" dirty="0">
                <a:cs typeface="Arial"/>
              </a:rPr>
              <a:t>3</a:t>
            </a:r>
          </a:p>
          <a:p>
            <a:pPr rtl="1">
              <a:lnSpc>
                <a:spcPct val="130000"/>
              </a:lnSpc>
            </a:pPr>
            <a:r>
              <a:rPr lang="ar" sz="2400" dirty="0"/>
              <a:t>يولد كل عام 17 مليون طفل </a:t>
            </a:r>
            <a:r>
              <a:rPr lang="ar" sz="2400" b="1" dirty="0"/>
              <a:t>بوزن منخفض</a:t>
            </a:r>
            <a:r>
              <a:rPr lang="ar" sz="2400" dirty="0"/>
              <a:t>، ويعاني 146 مليون طفل دون سن الخامسة من التقزُّم ، ويعاني 245 مليون طفل من فقر الدم</a:t>
            </a:r>
            <a:r>
              <a:rPr lang="ar-EG" sz="2400" dirty="0"/>
              <a:t>.</a:t>
            </a:r>
            <a:r>
              <a:rPr lang="ar-EG" sz="2400" baseline="30000" dirty="0"/>
              <a:t>4</a:t>
            </a:r>
            <a:r>
              <a:rPr lang="ar" sz="2400" baseline="30000" dirty="0"/>
              <a:t> </a:t>
            </a:r>
            <a:endParaRPr lang="en-US" sz="2400" b="1" baseline="30000" dirty="0"/>
          </a:p>
        </p:txBody>
      </p:sp>
      <p:sp>
        <p:nvSpPr>
          <p:cNvPr id="3" name="TextBox 2">
            <a:extLst>
              <a:ext uri="{FF2B5EF4-FFF2-40B4-BE49-F238E27FC236}">
                <a16:creationId xmlns:a16="http://schemas.microsoft.com/office/drawing/2014/main" id="{974DEC48-9CD0-35F7-5A48-49259DDD48A8}"/>
              </a:ext>
            </a:extLst>
          </p:cNvPr>
          <p:cNvSpPr txBox="1"/>
          <p:nvPr/>
        </p:nvSpPr>
        <p:spPr>
          <a:xfrm>
            <a:off x="226663" y="5836761"/>
            <a:ext cx="11349641" cy="784830"/>
          </a:xfrm>
          <a:prstGeom prst="rect">
            <a:avLst/>
          </a:prstGeom>
          <a:noFill/>
        </p:spPr>
        <p:txBody>
          <a:bodyPr wrap="square" rtlCol="1">
            <a:spAutoFit/>
          </a:bodyPr>
          <a:lstStyle/>
          <a:p>
            <a:pPr marL="228600" marR="0" lvl="0" indent="-228600" defTabSz="914400" rtl="1" eaLnBrk="1" fontAlgn="auto" latinLnBrk="0" hangingPunct="1">
              <a:lnSpc>
                <a:spcPct val="100000"/>
              </a:lnSpc>
              <a:spcAft>
                <a:spcPts val="0"/>
              </a:spcAft>
              <a:buClr>
                <a:schemeClr val="tx1">
                  <a:lumMod val="50000"/>
                  <a:lumOff val="50000"/>
                </a:schemeClr>
              </a:buClr>
              <a:buSzTx/>
              <a:buFont typeface="System Font Regular"/>
              <a:buAutoNum type="arabicPeriod"/>
              <a:tabLst/>
              <a:defRPr/>
            </a:pP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صندوق الأمم المتحدة للطفولة (اليونيسيف). سوء التغذية والإهمال: أزمة التغذية العالمية بين الفتيات المراهقات والنساء. سلسلة تقارير اليونيسيف عن تغذية الأطفال، 2022. اليونيسيف، نيويورك، 2023.</a:t>
            </a:r>
          </a:p>
          <a:p>
            <a:pPr marL="228600" lvl="0" indent="-228600">
              <a:buClr>
                <a:schemeClr val="tx1">
                  <a:lumMod val="50000"/>
                  <a:lumOff val="50000"/>
                </a:schemeClr>
              </a:buClr>
              <a:buFont typeface="System Font Regular"/>
              <a:buAutoNum type="arabicPeriod"/>
              <a:defRPr/>
            </a:pP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ستيفنز وآخرون نقص المغذيات الدقيقة بين الأطفال في سن ما قبل المدرسة والنساء في سن الإنجاب في جميع أنحاء العالم: تحليل مجمع للبيانات على المستوى الفردي من المسوحات التمثيلية للسكان.</a:t>
            </a:r>
            <a:br>
              <a:rPr lang="ar-EG"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b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لانسيت جلوب.</a:t>
            </a:r>
            <a:r>
              <a:rPr lang="en-US" sz="900" dirty="0">
                <a:solidFill>
                  <a:srgbClr val="7F7F7F"/>
                </a:solidFill>
                <a:latin typeface="Avenir"/>
                <a:ea typeface="Avenir"/>
                <a:sym typeface="Avenir"/>
              </a:rPr>
              <a:t> Heal. 2022, 10 (11).</a:t>
            </a: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 </a:t>
            </a:r>
            <a:r>
              <a:rPr lang="fr-FR" sz="900" dirty="0">
                <a:solidFill>
                  <a:srgbClr val="7F7F7F"/>
                </a:solidFill>
                <a:latin typeface="Avenir"/>
                <a:ea typeface="Avenir"/>
                <a:sym typeface="Avenir"/>
              </a:rPr>
              <a:t>https://www.thelancet.com/journals/langlo/ article/PIIS2214109X(22)00367-9</a:t>
            </a:r>
            <a:endParaRPr lang="fr-FR" sz="900" dirty="0"/>
          </a:p>
          <a:p>
            <a:pPr marL="228600" lvl="0" indent="-228600">
              <a:buClr>
                <a:schemeClr val="tx1">
                  <a:lumMod val="50000"/>
                  <a:lumOff val="50000"/>
                </a:schemeClr>
              </a:buClr>
              <a:buFont typeface="System Font Regular"/>
              <a:buAutoNum type="arabicPeriod"/>
              <a:defRPr/>
            </a:pP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معهد القياسات الصحية والتقييم (IHME). العبء العالمي للأمراض 2021: نتائج دراسة العبء العالمي للأمراض لعام 2021. سياتل</a:t>
            </a:r>
            <a:r>
              <a:rPr lang="ar" sz="900" dirty="0">
                <a:solidFill>
                  <a:schemeClr val="tx1">
                    <a:lumMod val="50000"/>
                    <a:lumOff val="50000"/>
                  </a:schemeClr>
                </a:solidFill>
                <a:latin typeface="Avenir Next" panose="020B0503020202020204" pitchFamily="34" charset="0"/>
              </a:rPr>
              <a:t>: (:Seattle</a:t>
            </a: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cs typeface="Arial" panose="020B0604020202020204" pitchFamily="34" charset="0"/>
              </a:rPr>
              <a:t>, WA) معهد القياسات الصحية والتقييم، 2024.</a:t>
            </a:r>
          </a:p>
          <a:p>
            <a:pPr marL="228600" lvl="0" indent="-228600">
              <a:buClr>
                <a:schemeClr val="tx1">
                  <a:lumMod val="50000"/>
                  <a:lumOff val="50000"/>
                </a:schemeClr>
              </a:buClr>
              <a:buFont typeface="System Font Regular"/>
              <a:buAutoNum type="arabicPeriod"/>
              <a:defRPr/>
            </a:pP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جين س، أحسن س، روب ز، كرولي ب، والترز د. تكلفة التقاعس عن العمل: أداة عالمية لإعلام سياسات التغذية وقرارات الاستثمار بشأن أهداف التغذية العالمية. السياسة الصحية والتخطيط، 2024. </a:t>
            </a:r>
            <a:r>
              <a:rPr lang="en-US" sz="900" dirty="0">
                <a:solidFill>
                  <a:srgbClr val="7F7F7F"/>
                </a:solidFill>
                <a:latin typeface="Avenir"/>
                <a:ea typeface="Avenir"/>
                <a:sym typeface="Avenir"/>
              </a:rPr>
              <a:t>https://doi.org/10.1093/heapol/czae056</a:t>
            </a:r>
            <a:endPar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endParaRPr>
          </a:p>
        </p:txBody>
      </p:sp>
      <p:sp>
        <p:nvSpPr>
          <p:cNvPr id="2" name="Title 1">
            <a:extLst>
              <a:ext uri="{FF2B5EF4-FFF2-40B4-BE49-F238E27FC236}">
                <a16:creationId xmlns:a16="http://schemas.microsoft.com/office/drawing/2014/main" id="{5201A298-856B-C0EC-BE44-52921B0791BC}"/>
              </a:ext>
            </a:extLst>
          </p:cNvPr>
          <p:cNvSpPr>
            <a:spLocks noGrp="1"/>
          </p:cNvSpPr>
          <p:nvPr>
            <p:ph type="title"/>
          </p:nvPr>
        </p:nvSpPr>
        <p:spPr>
          <a:xfrm>
            <a:off x="838200" y="559574"/>
            <a:ext cx="10868696" cy="676636"/>
          </a:xfrm>
        </p:spPr>
        <p:txBody>
          <a:bodyPr rtlCol="1">
            <a:normAutofit/>
          </a:bodyPr>
          <a:lstStyle/>
          <a:p>
            <a:pPr rtl="1"/>
            <a:r>
              <a:rPr lang="ar" b="1"/>
              <a:t>تتنامى الحاجة إلى MMS</a:t>
            </a:r>
          </a:p>
        </p:txBody>
      </p:sp>
      <p:pic>
        <p:nvPicPr>
          <p:cNvPr id="4" name="Picture 3">
            <a:extLst>
              <a:ext uri="{FF2B5EF4-FFF2-40B4-BE49-F238E27FC236}">
                <a16:creationId xmlns:a16="http://schemas.microsoft.com/office/drawing/2014/main" id="{BA1ECB63-A1C3-25E6-D260-B21943371E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867400" cy="1508759"/>
          </a:xfrm>
          <a:prstGeom prst="rect">
            <a:avLst/>
          </a:prstGeom>
        </p:spPr>
      </p:pic>
      <p:pic>
        <p:nvPicPr>
          <p:cNvPr id="11" name="Google Shape;135;p5">
            <a:extLst>
              <a:ext uri="{FF2B5EF4-FFF2-40B4-BE49-F238E27FC236}">
                <a16:creationId xmlns:a16="http://schemas.microsoft.com/office/drawing/2014/main" id="{43AB5C37-4DA8-C21B-C74A-160B7615417A}"/>
              </a:ext>
            </a:extLst>
          </p:cNvPr>
          <p:cNvPicPr preferRelativeResize="0"/>
          <p:nvPr/>
        </p:nvPicPr>
        <p:blipFill rotWithShape="1">
          <a:blip r:embed="rId4">
            <a:alphaModFix/>
          </a:blip>
          <a:srcRect/>
          <a:stretch/>
        </p:blipFill>
        <p:spPr>
          <a:xfrm>
            <a:off x="832104" y="559574"/>
            <a:ext cx="3058969" cy="3058969"/>
          </a:xfrm>
          <a:prstGeom prst="rect">
            <a:avLst/>
          </a:prstGeom>
          <a:noFill/>
          <a:ln>
            <a:noFill/>
          </a:ln>
        </p:spPr>
      </p:pic>
      <p:grpSp>
        <p:nvGrpSpPr>
          <p:cNvPr id="12" name="Google Shape;136;p5">
            <a:extLst>
              <a:ext uri="{FF2B5EF4-FFF2-40B4-BE49-F238E27FC236}">
                <a16:creationId xmlns:a16="http://schemas.microsoft.com/office/drawing/2014/main" id="{F70F025C-A981-00DE-A9C0-B66EA8628839}"/>
              </a:ext>
            </a:extLst>
          </p:cNvPr>
          <p:cNvGrpSpPr/>
          <p:nvPr/>
        </p:nvGrpSpPr>
        <p:grpSpPr>
          <a:xfrm>
            <a:off x="1381106" y="1253827"/>
            <a:ext cx="1842218" cy="1945601"/>
            <a:chOff x="9012632" y="1860812"/>
            <a:chExt cx="1320622" cy="1394733"/>
          </a:xfrm>
        </p:grpSpPr>
        <p:sp>
          <p:nvSpPr>
            <p:cNvPr id="13" name="Google Shape;137;p5">
              <a:extLst>
                <a:ext uri="{FF2B5EF4-FFF2-40B4-BE49-F238E27FC236}">
                  <a16:creationId xmlns:a16="http://schemas.microsoft.com/office/drawing/2014/main" id="{BAE0575F-533D-D991-0C12-79FF7624B6C6}"/>
                </a:ext>
              </a:extLst>
            </p:cNvPr>
            <p:cNvSpPr txBox="1"/>
            <p:nvPr/>
          </p:nvSpPr>
          <p:spPr>
            <a:xfrm>
              <a:off x="9012632" y="1860812"/>
              <a:ext cx="719667" cy="1389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0" b="1" dirty="0">
                  <a:solidFill>
                    <a:schemeClr val="lt2"/>
                  </a:solidFill>
                  <a:latin typeface="Avenir"/>
                  <a:ea typeface="Avenir"/>
                  <a:cs typeface="Avenir"/>
                  <a:sym typeface="Avenir"/>
                </a:rPr>
                <a:t>1</a:t>
              </a:r>
              <a:endParaRPr dirty="0"/>
            </a:p>
          </p:txBody>
        </p:sp>
        <p:sp>
          <p:nvSpPr>
            <p:cNvPr id="14" name="Google Shape;138;p5">
              <a:extLst>
                <a:ext uri="{FF2B5EF4-FFF2-40B4-BE49-F238E27FC236}">
                  <a16:creationId xmlns:a16="http://schemas.microsoft.com/office/drawing/2014/main" id="{41F1BFF7-2379-DF66-E425-F76C117CAB28}"/>
                </a:ext>
              </a:extLst>
            </p:cNvPr>
            <p:cNvSpPr txBox="1"/>
            <p:nvPr/>
          </p:nvSpPr>
          <p:spPr>
            <a:xfrm>
              <a:off x="9541620" y="1865550"/>
              <a:ext cx="791634" cy="1389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0" b="1" dirty="0">
                  <a:solidFill>
                    <a:schemeClr val="lt2"/>
                  </a:solidFill>
                  <a:latin typeface="Avenir"/>
                  <a:ea typeface="Avenir"/>
                  <a:cs typeface="Avenir"/>
                  <a:sym typeface="Avenir"/>
                </a:rPr>
                <a:t>B</a:t>
              </a:r>
              <a:endParaRPr dirty="0"/>
            </a:p>
          </p:txBody>
        </p:sp>
      </p:grpSp>
    </p:spTree>
    <p:extLst>
      <p:ext uri="{BB962C8B-B14F-4D97-AF65-F5344CB8AC3E}">
        <p14:creationId xmlns:p14="http://schemas.microsoft.com/office/powerpoint/2010/main" val="42668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6809EE04-C874-9260-276E-B3B6B4E7F915}"/>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61B16E95-198C-3E42-3464-6BC53BBA451C}"/>
              </a:ext>
            </a:extLst>
          </p:cNvPr>
          <p:cNvSpPr>
            <a:spLocks noGrp="1"/>
          </p:cNvSpPr>
          <p:nvPr>
            <p:ph type="title"/>
          </p:nvPr>
        </p:nvSpPr>
        <p:spPr/>
        <p:txBody>
          <a:bodyPr rtlCol="1">
            <a:normAutofit/>
          </a:bodyPr>
          <a:lstStyle/>
          <a:p>
            <a:pPr marL="0" indent="0" rtl="1">
              <a:lnSpc>
                <a:spcPct val="100000"/>
              </a:lnSpc>
              <a:buNone/>
            </a:pPr>
            <a:r>
              <a:rPr lang="ar" b="1"/>
              <a:t>الأدلة حول المكملات الغذائية الدقيقة والمتعددة MMS </a:t>
            </a:r>
          </a:p>
        </p:txBody>
      </p:sp>
      <p:sp>
        <p:nvSpPr>
          <p:cNvPr id="7" name="Content Placeholder 6">
            <a:extLst>
              <a:ext uri="{FF2B5EF4-FFF2-40B4-BE49-F238E27FC236}">
                <a16:creationId xmlns:a16="http://schemas.microsoft.com/office/drawing/2014/main" id="{ED14472B-EDF3-9B7D-EE11-608C5BA1321B}"/>
              </a:ext>
            </a:extLst>
          </p:cNvPr>
          <p:cNvSpPr>
            <a:spLocks noGrp="1"/>
          </p:cNvSpPr>
          <p:nvPr>
            <p:ph idx="1"/>
          </p:nvPr>
        </p:nvSpPr>
        <p:spPr>
          <a:xfrm>
            <a:off x="3579565" y="1561197"/>
            <a:ext cx="7726875" cy="3698241"/>
          </a:xfrm>
        </p:spPr>
        <p:txBody>
          <a:bodyPr vert="horz" lIns="0" tIns="0" rIns="0" bIns="0" rtlCol="1" anchor="t">
            <a:normAutofit/>
          </a:bodyPr>
          <a:lstStyle/>
          <a:p>
            <a:pPr marL="0" indent="0" rtl="1">
              <a:lnSpc>
                <a:spcPct val="120000"/>
              </a:lnSpc>
              <a:buNone/>
            </a:pPr>
            <a:r>
              <a:rPr lang="ar" sz="2400" b="1" dirty="0"/>
              <a:t>لقد أثبتت الأدلة على مدار أكثر من 25 عامًا الفوائد بشكل واضح: </a:t>
            </a:r>
            <a:endParaRPr lang="ar-EG" sz="2400" b="1" dirty="0"/>
          </a:p>
          <a:p>
            <a:pPr marL="0" indent="0" rtl="1">
              <a:lnSpc>
                <a:spcPct val="120000"/>
              </a:lnSpc>
              <a:buNone/>
            </a:pPr>
            <a:r>
              <a:rPr lang="ar" sz="2400" dirty="0"/>
              <a:t>الهدف من MMS ليس تحسين مستوى الحياة فحسب - بل إنقاذها.</a:t>
            </a:r>
          </a:p>
          <a:p>
            <a:pPr marL="0" indent="0" rtl="1">
              <a:lnSpc>
                <a:spcPct val="120000"/>
              </a:lnSpc>
              <a:buNone/>
            </a:pPr>
            <a:endParaRPr lang="en-US" sz="1000" dirty="0"/>
          </a:p>
          <a:p>
            <a:pPr rtl="1">
              <a:lnSpc>
                <a:spcPct val="120000"/>
              </a:lnSpc>
            </a:pPr>
            <a:r>
              <a:rPr lang="ar" dirty="0"/>
              <a:t>ثبت أن MMS يحدّ من خطرالإملاص، أو ولادة أطفال صغار جدًا، أو ولادة أطفال في وقت أبكر من اللازم.</a:t>
            </a:r>
            <a:r>
              <a:rPr lang="ar" baseline="30000" dirty="0"/>
              <a:t>5</a:t>
            </a:r>
            <a:r>
              <a:rPr lang="ar" dirty="0"/>
              <a:t> </a:t>
            </a:r>
          </a:p>
          <a:p>
            <a:pPr rtl="1">
              <a:lnSpc>
                <a:spcPct val="120000"/>
              </a:lnSpc>
            </a:pPr>
            <a:r>
              <a:rPr lang="ar" dirty="0"/>
              <a:t>عندما تتناول المرأة  MMS أثناء الحمل، يتراجع خطر ولادة طفل منخفض الوزن عند الولادة، أو صغير الحجم، أو مبكرًا بنسبة 27</a:t>
            </a:r>
            <a:r>
              <a:rPr lang="ar" b="1" dirty="0"/>
              <a:t>%</a:t>
            </a:r>
            <a:r>
              <a:rPr lang="ar" dirty="0"/>
              <a:t>.</a:t>
            </a:r>
            <a:r>
              <a:rPr lang="ar" baseline="30000" dirty="0">
                <a:latin typeface="Arial"/>
                <a:cs typeface="Arial"/>
              </a:rPr>
              <a:t>6</a:t>
            </a:r>
            <a:r>
              <a:rPr lang="ar" dirty="0"/>
              <a:t> </a:t>
            </a:r>
          </a:p>
          <a:p>
            <a:pPr>
              <a:lnSpc>
                <a:spcPct val="120000"/>
              </a:lnSpc>
            </a:pPr>
            <a:r>
              <a:rPr dirty="0" err="1"/>
              <a:t>وتكون</a:t>
            </a:r>
            <a:r>
              <a:rPr dirty="0"/>
              <a:t> </a:t>
            </a:r>
            <a:r>
              <a:rPr dirty="0" err="1"/>
              <a:t>الفوائد</a:t>
            </a:r>
            <a:r>
              <a:rPr dirty="0"/>
              <a:t> </a:t>
            </a:r>
            <a:r>
              <a:rPr dirty="0" err="1"/>
              <a:t>أعظم</a:t>
            </a:r>
            <a:r>
              <a:rPr dirty="0"/>
              <a:t> </a:t>
            </a:r>
            <a:r>
              <a:rPr dirty="0" err="1"/>
              <a:t>بالنسبة</a:t>
            </a:r>
            <a:r>
              <a:rPr dirty="0"/>
              <a:t> </a:t>
            </a:r>
            <a:r>
              <a:rPr dirty="0" err="1"/>
              <a:t>للنساء</a:t>
            </a:r>
            <a:r>
              <a:rPr dirty="0"/>
              <a:t> </a:t>
            </a:r>
            <a:r>
              <a:rPr dirty="0" err="1"/>
              <a:t>المصابات</a:t>
            </a:r>
            <a:r>
              <a:rPr dirty="0"/>
              <a:t> </a:t>
            </a:r>
            <a:r>
              <a:rPr dirty="0" err="1"/>
              <a:t>بفقر</a:t>
            </a:r>
            <a:r>
              <a:rPr dirty="0"/>
              <a:t> </a:t>
            </a:r>
            <a:r>
              <a:rPr dirty="0" err="1"/>
              <a:t>الدم</a:t>
            </a:r>
            <a:r>
              <a:rPr dirty="0"/>
              <a:t>، </a:t>
            </a:r>
            <a:r>
              <a:rPr dirty="0" err="1"/>
              <a:t>اللاتي</a:t>
            </a:r>
            <a:r>
              <a:rPr dirty="0"/>
              <a:t> </a:t>
            </a:r>
            <a:r>
              <a:rPr dirty="0" err="1"/>
              <a:t>يتعرضن</a:t>
            </a:r>
            <a:r>
              <a:rPr dirty="0"/>
              <a:t> </a:t>
            </a:r>
            <a:r>
              <a:rPr dirty="0" err="1"/>
              <a:t>لخطر</a:t>
            </a:r>
            <a:r>
              <a:rPr dirty="0"/>
              <a:t> </a:t>
            </a:r>
            <a:r>
              <a:rPr dirty="0" err="1"/>
              <a:t>أكبر</a:t>
            </a:r>
            <a:r>
              <a:rPr dirty="0"/>
              <a:t> </a:t>
            </a:r>
            <a:r>
              <a:rPr dirty="0" err="1"/>
              <a:t>للوفاة</a:t>
            </a:r>
            <a:r>
              <a:rPr dirty="0"/>
              <a:t> </a:t>
            </a:r>
            <a:r>
              <a:rPr dirty="0" err="1"/>
              <a:t>بسبب</a:t>
            </a:r>
            <a:r>
              <a:rPr dirty="0"/>
              <a:t> </a:t>
            </a:r>
            <a:r>
              <a:rPr dirty="0" err="1"/>
              <a:t>النزيف</a:t>
            </a:r>
            <a:r>
              <a:rPr dirty="0"/>
              <a:t> </a:t>
            </a:r>
            <a:r>
              <a:rPr dirty="0" err="1"/>
              <a:t>بعد</a:t>
            </a:r>
            <a:r>
              <a:rPr dirty="0"/>
              <a:t> </a:t>
            </a:r>
            <a:r>
              <a:rPr dirty="0" err="1"/>
              <a:t>الولادة</a:t>
            </a:r>
            <a:r>
              <a:rPr dirty="0"/>
              <a:t> </a:t>
            </a:r>
            <a:r>
              <a:rPr dirty="0" err="1"/>
              <a:t>وتسمم</a:t>
            </a:r>
            <a:r>
              <a:rPr dirty="0"/>
              <a:t> </a:t>
            </a:r>
            <a:r>
              <a:rPr dirty="0" err="1"/>
              <a:t>الحمل</a:t>
            </a:r>
            <a:r>
              <a:rPr dirty="0"/>
              <a:t>، </a:t>
            </a:r>
            <a:r>
              <a:rPr dirty="0" err="1"/>
              <a:t>اللذان</a:t>
            </a:r>
            <a:r>
              <a:rPr dirty="0"/>
              <a:t> </a:t>
            </a:r>
            <a:r>
              <a:rPr dirty="0" err="1"/>
              <a:t>يشكلان</a:t>
            </a:r>
            <a:r>
              <a:rPr dirty="0"/>
              <a:t> </a:t>
            </a:r>
            <a:r>
              <a:rPr dirty="0" err="1"/>
              <a:t>سببين</a:t>
            </a:r>
            <a:r>
              <a:rPr dirty="0"/>
              <a:t> </a:t>
            </a:r>
            <a:r>
              <a:rPr dirty="0" err="1"/>
              <a:t>رئيسيين</a:t>
            </a:r>
            <a:r>
              <a:rPr dirty="0"/>
              <a:t> </a:t>
            </a:r>
            <a:r>
              <a:rPr dirty="0" err="1"/>
              <a:t>لوفاة</a:t>
            </a:r>
            <a:r>
              <a:rPr dirty="0"/>
              <a:t> </a:t>
            </a:r>
            <a:r>
              <a:rPr dirty="0" err="1"/>
              <a:t>الأمهات</a:t>
            </a:r>
            <a:r>
              <a:rPr dirty="0"/>
              <a:t>.</a:t>
            </a:r>
            <a:r>
              <a:rPr lang="ar" baseline="30000" dirty="0"/>
              <a:t> 7</a:t>
            </a:r>
            <a:endParaRPr dirty="0"/>
          </a:p>
        </p:txBody>
      </p:sp>
      <p:sp>
        <p:nvSpPr>
          <p:cNvPr id="3" name="TextBox 2">
            <a:extLst>
              <a:ext uri="{FF2B5EF4-FFF2-40B4-BE49-F238E27FC236}">
                <a16:creationId xmlns:a16="http://schemas.microsoft.com/office/drawing/2014/main" id="{D96B7619-A41F-5AB2-F269-3DA44C912ED9}"/>
              </a:ext>
            </a:extLst>
          </p:cNvPr>
          <p:cNvSpPr txBox="1"/>
          <p:nvPr/>
        </p:nvSpPr>
        <p:spPr>
          <a:xfrm>
            <a:off x="1572547" y="5767512"/>
            <a:ext cx="9781251" cy="1061829"/>
          </a:xfrm>
          <a:prstGeom prst="rect">
            <a:avLst/>
          </a:prstGeom>
          <a:noFill/>
        </p:spPr>
        <p:txBody>
          <a:bodyPr wrap="square" rtlCol="1">
            <a:spAutoFit/>
          </a:bodyPr>
          <a:lstStyle/>
          <a:p>
            <a:pPr marL="228600" lvl="0" indent="-228600">
              <a:buClr>
                <a:schemeClr val="tx1">
                  <a:lumMod val="50000"/>
                  <a:lumOff val="50000"/>
                </a:schemeClr>
              </a:buClr>
              <a:buFont typeface="+mj-lt"/>
              <a:buAutoNum type="arabicPeriod" startAt="5"/>
              <a:defRPr/>
            </a:pP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سميث، إي آر وآخرون. معدّلات تأثير مكملات المغذيات الدقيقة والمتعددة للأمهات على الإملاص، وحصائل الولادة، ووفيات الرضع: تحليل تلوي للبيانات الفردية للمرضى من 17 دراسة عشوائية في الدول ذات الدخل المنخفض والمتوسط. لانسيت جلوب.</a:t>
            </a:r>
            <a:br>
              <a:rPr lang="en-US"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br>
            <a:r>
              <a:rPr lang="en-US" sz="900" dirty="0">
                <a:solidFill>
                  <a:srgbClr val="7F7F7F"/>
                </a:solidFill>
                <a:latin typeface="Avenir"/>
                <a:ea typeface="Avenir"/>
                <a:sym typeface="Avenir"/>
              </a:rPr>
              <a:t>Lancet Glob. Heal. 2017, 5 (11). </a:t>
            </a:r>
            <a:r>
              <a:rPr lang="en-US" sz="900" u="sng" dirty="0">
                <a:solidFill>
                  <a:srgbClr val="7F7F7F"/>
                </a:solidFill>
                <a:latin typeface="Avenir"/>
                <a:ea typeface="Avenir"/>
                <a:sym typeface="Avenir"/>
                <a:hlinkClick r:id="rId3">
                  <a:extLst>
                    <a:ext uri="{A12FA001-AC4F-418D-AE19-62706E023703}">
                      <ahyp:hlinkClr xmlns:ahyp="http://schemas.microsoft.com/office/drawing/2018/hyperlinkcolor" val="tx"/>
                    </a:ext>
                  </a:extLst>
                </a:hlinkClick>
              </a:rPr>
              <a:t>https://pubmed.ncbi.nlm.nih.gov/29025632/</a:t>
            </a:r>
            <a:endPar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endParaRPr>
          </a:p>
          <a:p>
            <a:pPr marL="228600" lvl="0" indent="-228600">
              <a:buClr>
                <a:schemeClr val="tx1">
                  <a:lumMod val="50000"/>
                  <a:lumOff val="50000"/>
                </a:schemeClr>
              </a:buClr>
              <a:buFont typeface="+mj-lt"/>
              <a:buAutoNum type="arabicPeriod" startAt="5"/>
              <a:defRPr/>
            </a:pP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وانغ، دونغتشينغ أدو-أفارواه، سيث وآخرون. 2025. تأثيرات مكملات المغذيات الدقيقة والمتعددة قبل الولادة ومكملات المغذيات القائمة على الدهون بكميات صغيرة على أنواع الأطفال حديثي الولادة الصغار والضعفاء في البلدان المنخفضة والمتوسطة الدخل: تحليل تلوي لبيانات المشاركين الأفراد. لانسيت جلوب.(Lancet Glob.) Heal. المجلّد 13, العدد 2, e298 - e308, </a:t>
            </a:r>
            <a:r>
              <a:rPr lang="en-US" sz="900" u="sng" dirty="0">
                <a:solidFill>
                  <a:srgbClr val="7F7F7F"/>
                </a:solidFill>
                <a:latin typeface="Avenir"/>
                <a:ea typeface="Avenir"/>
                <a:sym typeface="Avenir"/>
                <a:hlinkClick r:id="rId4">
                  <a:extLst>
                    <a:ext uri="{A12FA001-AC4F-418D-AE19-62706E023703}">
                      <ahyp:hlinkClr xmlns:ahyp="http://schemas.microsoft.com/office/drawing/2018/hyperlinkcolor" val="tx"/>
                    </a:ext>
                  </a:extLst>
                </a:hlinkClick>
              </a:rPr>
              <a:t>https://doi.org/10.1016/S2214-109X(24)00449-2</a:t>
            </a:r>
            <a:endPar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endParaRPr>
          </a:p>
          <a:p>
            <a:pPr marL="228600" indent="-228600">
              <a:buClr>
                <a:schemeClr val="tx1">
                  <a:lumMod val="50000"/>
                  <a:lumOff val="50000"/>
                </a:schemeClr>
              </a:buClr>
              <a:buFont typeface="+mj-lt"/>
              <a:buAutoNum type="arabicPeriod" startAt="5"/>
              <a:defRPr/>
            </a:pPr>
            <a:r>
              <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سميث، إي آر وآخرون. معدّلات تأثير مكملات المغذيات الدقيقة والمتعددة للأمهات على الإملاص، وحصائل الولادة، ووفيات الرضع: تحليل تلوي للبيانات الفردية للمرضى من 17 دراسة عشوائية في الدول ذات الدخل المنخفض والمتوسط. لانسيت جلوب.</a:t>
            </a:r>
            <a:br>
              <a:rPr lang="en-US"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br>
            <a:r>
              <a:rPr lang="en-US" sz="900" dirty="0">
                <a:solidFill>
                  <a:srgbClr val="7F7F7F"/>
                </a:solidFill>
                <a:latin typeface="Avenir"/>
                <a:ea typeface="Avenir"/>
                <a:sym typeface="Avenir"/>
              </a:rPr>
              <a:t>Lancet Glob. Heal. 2017, 5 (11). </a:t>
            </a:r>
            <a:r>
              <a:rPr lang="en-US" sz="900" u="sng" dirty="0">
                <a:solidFill>
                  <a:srgbClr val="7F7F7F"/>
                </a:solidFill>
                <a:latin typeface="Avenir"/>
                <a:ea typeface="Avenir"/>
                <a:sym typeface="Avenir"/>
                <a:hlinkClick r:id="rId3">
                  <a:extLst>
                    <a:ext uri="{A12FA001-AC4F-418D-AE19-62706E023703}">
                      <ahyp:hlinkClr xmlns:ahyp="http://schemas.microsoft.com/office/drawing/2018/hyperlinkcolor" val="tx"/>
                    </a:ext>
                  </a:extLst>
                </a:hlinkClick>
              </a:rPr>
              <a:t>https://pubmed.ncbi.nlm.nih.gov/29025632/</a:t>
            </a:r>
            <a:endParaRPr lang="ar" sz="9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endParaRPr>
          </a:p>
          <a:p>
            <a:pPr marL="228600" marR="0" lvl="0" indent="-228600" defTabSz="914400" rtl="1" eaLnBrk="1" fontAlgn="auto" latinLnBrk="0" hangingPunct="1">
              <a:lnSpc>
                <a:spcPct val="100000"/>
              </a:lnSpc>
              <a:spcAft>
                <a:spcPts val="0"/>
              </a:spcAft>
              <a:buClr>
                <a:schemeClr val="tx1">
                  <a:lumMod val="50000"/>
                  <a:lumOff val="50000"/>
                </a:schemeClr>
              </a:buClr>
              <a:buSzTx/>
              <a:buFont typeface="+mj-lt"/>
              <a:buAutoNum type="arabicPeriod" startAt="5"/>
              <a:tabLst/>
              <a:defRPr/>
            </a:pPr>
            <a:endParaRPr kumimoji="0" lang="en-US" sz="900" b="0" i="0" u="none" strike="noStrike" kern="1200" cap="none" spc="0" normalizeH="0" baseline="0" noProof="0" dirty="0">
              <a:ln>
                <a:noFill/>
              </a:ln>
              <a:solidFill>
                <a:schemeClr val="tx1">
                  <a:lumMod val="50000"/>
                  <a:lumOff val="50000"/>
                </a:schemeClr>
              </a:solidFill>
              <a:effectLst/>
              <a:uLnTx/>
              <a:uFillTx/>
              <a:latin typeface="Avenir Next" panose="020B0503020202020204" pitchFamily="34" charset="0"/>
            </a:endParaRPr>
          </a:p>
        </p:txBody>
      </p:sp>
      <p:pic>
        <p:nvPicPr>
          <p:cNvPr id="5" name="Picture 4" descr="A black and yellow wave&#10;&#10;AI-generated content may be incorrect.">
            <a:extLst>
              <a:ext uri="{FF2B5EF4-FFF2-40B4-BE49-F238E27FC236}">
                <a16:creationId xmlns:a16="http://schemas.microsoft.com/office/drawing/2014/main" id="{D24BBEF0-B754-365C-B972-9EAEE79F0B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5867400" cy="1508760"/>
          </a:xfrm>
          <a:prstGeom prst="rect">
            <a:avLst/>
          </a:prstGeom>
        </p:spPr>
      </p:pic>
      <p:pic>
        <p:nvPicPr>
          <p:cNvPr id="10" name="Graphic 9">
            <a:extLst>
              <a:ext uri="{FF2B5EF4-FFF2-40B4-BE49-F238E27FC236}">
                <a16:creationId xmlns:a16="http://schemas.microsoft.com/office/drawing/2014/main" id="{1E0545D2-1B16-74C7-8579-7E01BEE108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20633" y="2064413"/>
            <a:ext cx="2499645" cy="3224298"/>
          </a:xfrm>
          <a:prstGeom prst="rect">
            <a:avLst/>
          </a:prstGeom>
        </p:spPr>
      </p:pic>
      <p:pic>
        <p:nvPicPr>
          <p:cNvPr id="12" name="Graphic 11">
            <a:extLst>
              <a:ext uri="{FF2B5EF4-FFF2-40B4-BE49-F238E27FC236}">
                <a16:creationId xmlns:a16="http://schemas.microsoft.com/office/drawing/2014/main" id="{53235C3B-41A1-7851-9187-329229A1B7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498120" flipH="1">
            <a:off x="902414" y="-837571"/>
            <a:ext cx="1593635" cy="4041242"/>
          </a:xfrm>
          <a:prstGeom prst="rect">
            <a:avLst/>
          </a:prstGeom>
        </p:spPr>
      </p:pic>
    </p:spTree>
    <p:extLst>
      <p:ext uri="{BB962C8B-B14F-4D97-AF65-F5344CB8AC3E}">
        <p14:creationId xmlns:p14="http://schemas.microsoft.com/office/powerpoint/2010/main" val="219902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28DC-A8E5-E356-B15B-CD0AA750EDC1}"/>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4C04BC14-1234-ECAB-57DE-1228117A45E3}"/>
              </a:ext>
            </a:extLst>
          </p:cNvPr>
          <p:cNvSpPr>
            <a:spLocks noGrp="1"/>
          </p:cNvSpPr>
          <p:nvPr>
            <p:ph type="title"/>
          </p:nvPr>
        </p:nvSpPr>
        <p:spPr/>
        <p:txBody>
          <a:bodyPr rtlCol="1">
            <a:normAutofit/>
          </a:bodyPr>
          <a:lstStyle/>
          <a:p>
            <a:pPr marL="0" indent="0" rtl="1">
              <a:lnSpc>
                <a:spcPct val="100000"/>
              </a:lnSpc>
              <a:buNone/>
            </a:pPr>
            <a:r>
              <a:rPr lang="ar" b="1" dirty="0"/>
              <a:t>التوجيه العالمي وراء MMS</a:t>
            </a:r>
          </a:p>
        </p:txBody>
      </p:sp>
      <p:sp>
        <p:nvSpPr>
          <p:cNvPr id="7" name="Content Placeholder 6">
            <a:extLst>
              <a:ext uri="{FF2B5EF4-FFF2-40B4-BE49-F238E27FC236}">
                <a16:creationId xmlns:a16="http://schemas.microsoft.com/office/drawing/2014/main" id="{D24EE8A5-970C-6E6F-2C66-553FF8106F93}"/>
              </a:ext>
            </a:extLst>
          </p:cNvPr>
          <p:cNvSpPr>
            <a:spLocks noGrp="1"/>
          </p:cNvSpPr>
          <p:nvPr>
            <p:ph idx="1"/>
          </p:nvPr>
        </p:nvSpPr>
        <p:spPr>
          <a:xfrm>
            <a:off x="507082" y="1629572"/>
            <a:ext cx="2679331" cy="3193843"/>
          </a:xfrm>
        </p:spPr>
        <p:txBody>
          <a:bodyPr vert="horz" lIns="0" tIns="0" rIns="0" bIns="0" rtlCol="1" anchor="t">
            <a:normAutofit/>
          </a:bodyPr>
          <a:lstStyle/>
          <a:p>
            <a:pPr marL="0" indent="0" rtl="1">
              <a:lnSpc>
                <a:spcPct val="140000"/>
              </a:lnSpc>
              <a:buNone/>
            </a:pPr>
            <a:r>
              <a:rPr lang="ar" sz="2000" dirty="0"/>
              <a:t>تم إدراج UNIMMAP MMS في </a:t>
            </a:r>
            <a:r>
              <a:rPr lang="ar" sz="2000" b="1" dirty="0"/>
              <a:t>قائمة الأدوية الأساسية لمنظمة الصحة العالمية (WHO)</a:t>
            </a:r>
            <a:r>
              <a:rPr lang="ar" sz="2000" dirty="0"/>
              <a:t> منذ عام 2021 وتمت الموافقة عليه من قبل منظمة الصحة العالمية للاستخدام مع البحث الدقيق، وفي حالات الطوارئ.</a:t>
            </a:r>
            <a:endParaRPr lang="en-US" baseline="30000" dirty="0"/>
          </a:p>
        </p:txBody>
      </p:sp>
      <p:sp>
        <p:nvSpPr>
          <p:cNvPr id="3" name="TextBox 2">
            <a:extLst>
              <a:ext uri="{FF2B5EF4-FFF2-40B4-BE49-F238E27FC236}">
                <a16:creationId xmlns:a16="http://schemas.microsoft.com/office/drawing/2014/main" id="{828847E4-7D0B-28A8-F636-469A9EE50616}"/>
              </a:ext>
            </a:extLst>
          </p:cNvPr>
          <p:cNvSpPr txBox="1"/>
          <p:nvPr/>
        </p:nvSpPr>
        <p:spPr>
          <a:xfrm>
            <a:off x="394654" y="5838207"/>
            <a:ext cx="11402688" cy="646331"/>
          </a:xfrm>
          <a:prstGeom prst="rect">
            <a:avLst/>
          </a:prstGeom>
          <a:noFill/>
        </p:spPr>
        <p:txBody>
          <a:bodyPr wrap="square" rtlCol="1">
            <a:spAutoFit/>
          </a:bodyPr>
          <a:lstStyle/>
          <a:p>
            <a:pPr marL="228600" indent="-228600">
              <a:buClr>
                <a:schemeClr val="tx1">
                  <a:lumMod val="50000"/>
                  <a:lumOff val="50000"/>
                </a:schemeClr>
              </a:buClr>
              <a:buFont typeface="+mj-lt"/>
              <a:buAutoNum type="arabicPeriod" startAt="8"/>
              <a:defRPr/>
            </a:pPr>
            <a:r>
              <a:rPr lang="ar" sz="900" dirty="0">
                <a:solidFill>
                  <a:schemeClr val="tx1">
                    <a:lumMod val="50000"/>
                    <a:lumOff val="50000"/>
                  </a:schemeClr>
                </a:solidFill>
                <a:latin typeface="Avenir Next" panose="020B0503020202020204" pitchFamily="34" charset="0"/>
              </a:rPr>
              <a:t>توصيات منظمة الصحة العالمية المحدثة بشأن رعاية ما قبل الولادة لعام 2020: </a:t>
            </a:r>
            <a:r>
              <a:rPr lang="en-US" sz="900" u="sng" dirty="0">
                <a:solidFill>
                  <a:srgbClr val="7F7F7F"/>
                </a:solidFill>
                <a:latin typeface="Avenir"/>
                <a:ea typeface="Avenir"/>
                <a:sym typeface="Avenir"/>
                <a:hlinkClick r:id="rId3">
                  <a:extLst>
                    <a:ext uri="{A12FA001-AC4F-418D-AE19-62706E023703}">
                      <ahyp:hlinkClr xmlns:ahyp="http://schemas.microsoft.com/office/drawing/2018/hyperlinkcolor" val="tx"/>
                    </a:ext>
                  </a:extLst>
                </a:hlinkClick>
              </a:rPr>
              <a:t>https://apps.who.int/iris/bitstream/handle/10665/333561/9789240007789-eng.pdf</a:t>
            </a:r>
            <a:endParaRPr lang="ar" sz="900" kern="1200" dirty="0">
              <a:solidFill>
                <a:schemeClr val="tx1">
                  <a:lumMod val="50000"/>
                  <a:lumOff val="50000"/>
                </a:schemeClr>
              </a:solidFill>
              <a:effectLst/>
              <a:latin typeface="Avenir Next" panose="020B0503020202020204" pitchFamily="34" charset="0"/>
            </a:endParaRPr>
          </a:p>
          <a:p>
            <a:pPr marL="228600" indent="-228600">
              <a:buClr>
                <a:schemeClr val="tx1">
                  <a:lumMod val="50000"/>
                  <a:lumOff val="50000"/>
                </a:schemeClr>
              </a:buClr>
              <a:buFont typeface="+mj-lt"/>
              <a:buAutoNum type="arabicPeriod" startAt="8"/>
              <a:defRPr/>
            </a:pPr>
            <a:r>
              <a:rPr lang="ar" sz="900" dirty="0">
                <a:solidFill>
                  <a:schemeClr val="tx1">
                    <a:lumMod val="50000"/>
                    <a:lumOff val="50000"/>
                  </a:schemeClr>
                </a:solidFill>
                <a:latin typeface="Avenir Next" panose="020B0503020202020204" pitchFamily="34" charset="0"/>
              </a:rPr>
              <a:t>قائمة منظمة الصحة العالمية النموذجية للأدوية الأساسية: </a:t>
            </a:r>
            <a:r>
              <a:rPr lang="en-US" sz="900" u="sng" dirty="0">
                <a:solidFill>
                  <a:srgbClr val="7F7F7F"/>
                </a:solidFill>
                <a:latin typeface="Avenir"/>
                <a:ea typeface="Avenir"/>
                <a:sym typeface="Avenir"/>
                <a:hlinkClick r:id="rId4">
                  <a:extLst>
                    <a:ext uri="{A12FA001-AC4F-418D-AE19-62706E023703}">
                      <ahyp:hlinkClr xmlns:ahyp="http://schemas.microsoft.com/office/drawing/2018/hyperlinkcolor" val="tx"/>
                    </a:ext>
                  </a:extLst>
                </a:hlinkClick>
              </a:rPr>
              <a:t>https://www.who.int/publications/i/item/WHO-MHP-HPS-EML-2023.02</a:t>
            </a:r>
            <a:endParaRPr lang="en-US" sz="900" dirty="0">
              <a:solidFill>
                <a:schemeClr val="tx1">
                  <a:lumMod val="50000"/>
                  <a:lumOff val="50000"/>
                </a:schemeClr>
              </a:solidFill>
              <a:latin typeface="Avenir Next" panose="020B0503020202020204" pitchFamily="34" charset="0"/>
            </a:endParaRPr>
          </a:p>
          <a:p>
            <a:pPr marL="228600" lvl="0" indent="-228600">
              <a:buClr>
                <a:schemeClr val="tx1">
                  <a:lumMod val="50000"/>
                  <a:lumOff val="50000"/>
                </a:schemeClr>
              </a:buClr>
              <a:buFont typeface="+mj-lt"/>
              <a:buAutoNum type="arabicPeriod" startAt="8"/>
              <a:defRPr/>
            </a:pPr>
            <a:r>
              <a:rPr lang="ar" sz="900" dirty="0">
                <a:solidFill>
                  <a:schemeClr val="tx1">
                    <a:lumMod val="50000"/>
                    <a:lumOff val="50000"/>
                  </a:schemeClr>
                </a:solidFill>
                <a:latin typeface="Avenir Next" panose="020B0503020202020204" pitchFamily="34" charset="0"/>
              </a:rPr>
              <a:t>الوقاية من نقص المغذيات الدقيقة والسيطرة عليه بين السكان المتضررين من حالات الطوارئ</a:t>
            </a:r>
            <a:br>
              <a:rPr lang="en-US" sz="900" dirty="0">
                <a:solidFill>
                  <a:schemeClr val="tx1">
                    <a:lumMod val="50000"/>
                    <a:lumOff val="50000"/>
                  </a:schemeClr>
                </a:solidFill>
                <a:latin typeface="Avenir Next" panose="020B0503020202020204" pitchFamily="34" charset="0"/>
              </a:rPr>
            </a:br>
            <a:r>
              <a:rPr lang="en-US" sz="900" u="sng" dirty="0">
                <a:solidFill>
                  <a:srgbClr val="7F7F7F"/>
                </a:solidFill>
                <a:latin typeface="Avenir"/>
                <a:ea typeface="Avenir"/>
                <a:sym typeface="Avenir"/>
                <a:hlinkClick r:id="rId5">
                  <a:extLst>
                    <a:ext uri="{A12FA001-AC4F-418D-AE19-62706E023703}">
                      <ahyp:hlinkClr xmlns:ahyp="http://schemas.microsoft.com/office/drawing/2018/hyperlinkcolor" val="tx"/>
                    </a:ext>
                  </a:extLst>
                </a:hlinkClick>
              </a:rPr>
              <a:t>https://www.who.int/docs/default-source/nutritionlibrary/preventing-and-controlling-micronutrient-deficiencies-in-populations-affected-by-an-emergency.pdf?sfvrsn=e17f6dff_2</a:t>
            </a:r>
            <a:endParaRPr lang="ar" sz="900" kern="1200" dirty="0">
              <a:solidFill>
                <a:schemeClr val="tx1">
                  <a:lumMod val="50000"/>
                  <a:lumOff val="50000"/>
                </a:schemeClr>
              </a:solidFill>
              <a:effectLst/>
              <a:latin typeface="Avenir Next" panose="020B0503020202020204" pitchFamily="34" charset="0"/>
            </a:endParaRPr>
          </a:p>
        </p:txBody>
      </p:sp>
      <p:sp>
        <p:nvSpPr>
          <p:cNvPr id="6" name="Rectangle 5">
            <a:extLst>
              <a:ext uri="{FF2B5EF4-FFF2-40B4-BE49-F238E27FC236}">
                <a16:creationId xmlns:a16="http://schemas.microsoft.com/office/drawing/2014/main" id="{A093BF9A-A29E-F535-D65A-CB4B3269A905}"/>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CH"/>
          </a:p>
        </p:txBody>
      </p:sp>
      <p:pic>
        <p:nvPicPr>
          <p:cNvPr id="8" name="Picture 7">
            <a:extLst>
              <a:ext uri="{FF2B5EF4-FFF2-40B4-BE49-F238E27FC236}">
                <a16:creationId xmlns:a16="http://schemas.microsoft.com/office/drawing/2014/main" id="{40624C22-774F-09D8-3532-194693B51A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2467" y="1629572"/>
            <a:ext cx="2471331" cy="3193846"/>
          </a:xfrm>
          <a:prstGeom prst="rect">
            <a:avLst/>
          </a:prstGeom>
          <a:ln>
            <a:solidFill>
              <a:schemeClr val="tx1"/>
            </a:solidFill>
          </a:ln>
        </p:spPr>
      </p:pic>
      <p:pic>
        <p:nvPicPr>
          <p:cNvPr id="9" name="Picture 8" descr="Graphical user interface&#10;&#10;Description automatically generated with low confidence">
            <a:extLst>
              <a:ext uri="{FF2B5EF4-FFF2-40B4-BE49-F238E27FC236}">
                <a16:creationId xmlns:a16="http://schemas.microsoft.com/office/drawing/2014/main" id="{E4A8E4EB-478B-81D0-5742-E3840FC2A2C4}"/>
              </a:ext>
            </a:extLst>
          </p:cNvPr>
          <p:cNvPicPr>
            <a:picLocks noChangeAspect="1"/>
          </p:cNvPicPr>
          <p:nvPr/>
        </p:nvPicPr>
        <p:blipFill>
          <a:blip r:embed="rId7" cstate="screen">
            <a:extLst>
              <a:ext uri="{28A0092B-C50C-407E-A947-70E740481C1C}">
                <a14:useLocalDpi xmlns:a14="http://schemas.microsoft.com/office/drawing/2010/main"/>
              </a:ext>
            </a:extLst>
          </a:blip>
          <a:srcRect l="-1"/>
          <a:stretch>
            <a:fillRect/>
          </a:stretch>
        </p:blipFill>
        <p:spPr>
          <a:xfrm>
            <a:off x="6254035" y="1629572"/>
            <a:ext cx="2349416" cy="3193843"/>
          </a:xfrm>
          <a:prstGeom prst="rect">
            <a:avLst/>
          </a:prstGeom>
          <a:ln>
            <a:solidFill>
              <a:schemeClr val="tx1"/>
            </a:solidFill>
          </a:ln>
        </p:spPr>
      </p:pic>
      <p:pic>
        <p:nvPicPr>
          <p:cNvPr id="10" name="Picture 9">
            <a:extLst>
              <a:ext uri="{FF2B5EF4-FFF2-40B4-BE49-F238E27FC236}">
                <a16:creationId xmlns:a16="http://schemas.microsoft.com/office/drawing/2014/main" id="{49051087-2B29-D85C-72E9-C3FD50EC3B5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670817" y="1629572"/>
            <a:ext cx="2304202" cy="3193843"/>
          </a:xfrm>
          <a:prstGeom prst="rect">
            <a:avLst/>
          </a:prstGeom>
          <a:ln>
            <a:solidFill>
              <a:schemeClr val="tx1"/>
            </a:solidFill>
          </a:ln>
        </p:spPr>
      </p:pic>
      <p:pic>
        <p:nvPicPr>
          <p:cNvPr id="2" name="Picture 1">
            <a:extLst>
              <a:ext uri="{FF2B5EF4-FFF2-40B4-BE49-F238E27FC236}">
                <a16:creationId xmlns:a16="http://schemas.microsoft.com/office/drawing/2014/main" id="{934032BE-EF8A-B8D3-B012-F7D64EDD272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0" y="0"/>
            <a:ext cx="5867400" cy="1508759"/>
          </a:xfrm>
          <a:prstGeom prst="rect">
            <a:avLst/>
          </a:prstGeom>
        </p:spPr>
      </p:pic>
    </p:spTree>
    <p:extLst>
      <p:ext uri="{BB962C8B-B14F-4D97-AF65-F5344CB8AC3E}">
        <p14:creationId xmlns:p14="http://schemas.microsoft.com/office/powerpoint/2010/main" val="6561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278C40C-336D-5706-1993-CF2B9094949B}"/>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865466FA-6D37-FE63-998D-13D3C3D00D36}"/>
              </a:ext>
            </a:extLst>
          </p:cNvPr>
          <p:cNvSpPr>
            <a:spLocks noGrp="1"/>
          </p:cNvSpPr>
          <p:nvPr>
            <p:ph type="title"/>
          </p:nvPr>
        </p:nvSpPr>
        <p:spPr>
          <a:xfrm>
            <a:off x="731321" y="559573"/>
            <a:ext cx="10515599" cy="945267"/>
          </a:xfrm>
        </p:spPr>
        <p:txBody>
          <a:bodyPr rtlCol="1">
            <a:normAutofit/>
          </a:bodyPr>
          <a:lstStyle/>
          <a:p>
            <a:pPr rtl="1"/>
            <a:r>
              <a:rPr lang="ar" b="1" dirty="0"/>
              <a:t>أفضل استثمار للتنمية العالمية</a:t>
            </a:r>
          </a:p>
        </p:txBody>
      </p:sp>
      <p:sp>
        <p:nvSpPr>
          <p:cNvPr id="7" name="Content Placeholder 6">
            <a:extLst>
              <a:ext uri="{FF2B5EF4-FFF2-40B4-BE49-F238E27FC236}">
                <a16:creationId xmlns:a16="http://schemas.microsoft.com/office/drawing/2014/main" id="{C0F55D79-CDA3-C295-7947-6B9ACD2A18EA}"/>
              </a:ext>
            </a:extLst>
          </p:cNvPr>
          <p:cNvSpPr>
            <a:spLocks noGrp="1"/>
          </p:cNvSpPr>
          <p:nvPr>
            <p:ph idx="1"/>
          </p:nvPr>
        </p:nvSpPr>
        <p:spPr>
          <a:xfrm>
            <a:off x="4085112" y="1554480"/>
            <a:ext cx="7161808" cy="3994676"/>
          </a:xfrm>
        </p:spPr>
        <p:txBody>
          <a:bodyPr vert="horz" lIns="0" tIns="0" rIns="0" bIns="0" rtlCol="1" anchor="t">
            <a:normAutofit/>
          </a:bodyPr>
          <a:lstStyle/>
          <a:p>
            <a:pPr rtl="1">
              <a:lnSpc>
                <a:spcPct val="150000"/>
              </a:lnSpc>
            </a:pPr>
            <a:r>
              <a:rPr lang="ar" dirty="0"/>
              <a:t>تم تسمية MMS كواحدة من أفضل الاستثمارات في التنمية العالمية</a:t>
            </a:r>
            <a:br>
              <a:rPr lang="en-US" dirty="0"/>
            </a:br>
            <a:r>
              <a:rPr lang="ar" dirty="0"/>
              <a:t>- </a:t>
            </a:r>
            <a:r>
              <a:rPr lang="ar" b="1" dirty="0"/>
              <a:t>بعائد قدره 37 دولارًا لكل دولار مستثمَر</a:t>
            </a:r>
            <a:r>
              <a:rPr lang="ar" b="1" dirty="0">
                <a:latin typeface="Avenir Book" panose="02000503020000020003" pitchFamily="2" charset="0"/>
                <a:cs typeface="Arial"/>
              </a:rPr>
              <a:t>.</a:t>
            </a:r>
            <a:r>
              <a:rPr lang="ar" b="1" baseline="30000" dirty="0">
                <a:latin typeface="Avenir Book" panose="02000503020000020003" pitchFamily="2" charset="0"/>
                <a:cs typeface="Arial"/>
              </a:rPr>
              <a:t>11</a:t>
            </a:r>
            <a:endParaRPr lang="en-US" baseline="30000" dirty="0">
              <a:latin typeface="Avenir Book" panose="02000503020000020003" pitchFamily="2" charset="0"/>
              <a:cs typeface="Arial"/>
            </a:endParaRPr>
          </a:p>
          <a:p>
            <a:pPr rtl="1">
              <a:lnSpc>
                <a:spcPct val="150000"/>
              </a:lnSpc>
            </a:pPr>
            <a:r>
              <a:rPr lang="ar" dirty="0"/>
              <a:t>تلد الأمهات اللاتي يحصلن على تغذية جيدة  أطفالاً يتمتعون بتغذية جيدة، وباستطاعتهم فيما بعد الارتقاء بمجتمعات بأكملها.</a:t>
            </a:r>
          </a:p>
          <a:p>
            <a:pPr rtl="1">
              <a:lnSpc>
                <a:spcPct val="150000"/>
              </a:lnSpc>
            </a:pPr>
            <a:r>
              <a:rPr lang="ar" dirty="0"/>
              <a:t>تتمتع MMS بالقدرة على تحسين التطور المعرفي والسلوكي للطفل، </a:t>
            </a:r>
            <a:br>
              <a:rPr lang="ar-EG" dirty="0"/>
            </a:br>
            <a:r>
              <a:rPr lang="ar" dirty="0"/>
              <a:t>مما يؤهله لحياة صحية أفضل.</a:t>
            </a:r>
            <a:r>
              <a:rPr lang="ar" baseline="30000" dirty="0"/>
              <a:t>12</a:t>
            </a:r>
            <a:endParaRPr lang="en-US" dirty="0"/>
          </a:p>
          <a:p>
            <a:pPr rtl="1">
              <a:lnSpc>
                <a:spcPct val="150000"/>
              </a:lnSpc>
            </a:pPr>
            <a:r>
              <a:rPr lang="ar" dirty="0"/>
              <a:t>تعمل MMS على بناء المرونة ومساعدة الأسر على الصمود </a:t>
            </a:r>
            <a:br>
              <a:rPr lang="ar-EG" dirty="0"/>
            </a:br>
            <a:r>
              <a:rPr lang="ar" dirty="0"/>
              <a:t>والتعافي من الصراعات والأوبئة وتغير المناخ.</a:t>
            </a:r>
            <a:r>
              <a:rPr lang="ar" baseline="30000" dirty="0"/>
              <a:t>13</a:t>
            </a:r>
          </a:p>
        </p:txBody>
      </p:sp>
      <p:sp>
        <p:nvSpPr>
          <p:cNvPr id="3" name="TextBox 2">
            <a:extLst>
              <a:ext uri="{FF2B5EF4-FFF2-40B4-BE49-F238E27FC236}">
                <a16:creationId xmlns:a16="http://schemas.microsoft.com/office/drawing/2014/main" id="{1E4C71C8-020E-7816-E04C-58B93D65CFAF}"/>
              </a:ext>
            </a:extLst>
          </p:cNvPr>
          <p:cNvSpPr txBox="1"/>
          <p:nvPr/>
        </p:nvSpPr>
        <p:spPr>
          <a:xfrm>
            <a:off x="3014507" y="5748485"/>
            <a:ext cx="8232413" cy="987130"/>
          </a:xfrm>
          <a:prstGeom prst="rect">
            <a:avLst/>
          </a:prstGeom>
          <a:noFill/>
        </p:spPr>
        <p:txBody>
          <a:bodyPr wrap="square" rtlCol="1">
            <a:spAutoFit/>
          </a:bodyPr>
          <a:lstStyle/>
          <a:p>
            <a:pPr marL="228600" lvl="0" indent="-228600">
              <a:lnSpc>
                <a:spcPct val="150000"/>
              </a:lnSpc>
              <a:buClr>
                <a:schemeClr val="tx1">
                  <a:lumMod val="50000"/>
                  <a:lumOff val="50000"/>
                </a:schemeClr>
              </a:buClr>
              <a:buFont typeface="+mj-lt"/>
              <a:buAutoNum type="arabicPeriod" startAt="11"/>
              <a:defRPr/>
            </a:pPr>
            <a:r>
              <a:rPr lang="ar" sz="10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لارسن ب، هودينوت ج، رازفي س. الاستثمار في التغذية - أفضل حالة استثمار عالمية. مجلة تحليل تكلفة الفائدة. 2023 (قيد الطباعة). متوفر على: </a:t>
            </a:r>
            <a:r>
              <a:rPr lang="en-US" sz="1000" u="sng" dirty="0">
                <a:solidFill>
                  <a:srgbClr val="7F7F7F"/>
                </a:solidFill>
                <a:latin typeface="Avenir"/>
                <a:ea typeface="Avenir"/>
                <a:sym typeface="Avenir"/>
                <a:hlinkClick r:id="rId3">
                  <a:extLst>
                    <a:ext uri="{A12FA001-AC4F-418D-AE19-62706E023703}">
                      <ahyp:hlinkClr xmlns:ahyp="http://schemas.microsoft.com/office/drawing/2018/hyperlinkcolor" val="tx"/>
                    </a:ext>
                  </a:extLst>
                </a:hlinkClick>
              </a:rPr>
              <a:t>https://copenhagenconsensus.com/sites/default/files/2023-03/Nutrition%20Best%20Investment%20Manuscript%20230211.pdf</a:t>
            </a:r>
            <a:r>
              <a:rPr lang="ar" sz="10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 </a:t>
            </a:r>
          </a:p>
          <a:p>
            <a:pPr marL="228600" lvl="0" indent="-228600">
              <a:lnSpc>
                <a:spcPct val="150000"/>
              </a:lnSpc>
              <a:buClr>
                <a:schemeClr val="tx1">
                  <a:lumMod val="50000"/>
                  <a:lumOff val="50000"/>
                </a:schemeClr>
              </a:buClr>
              <a:buFont typeface="+mj-lt"/>
              <a:buAutoNum type="arabicPeriod" startAt="11"/>
              <a:defRPr/>
            </a:pPr>
            <a:r>
              <a:rPr lang="ar" sz="10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كوسيك سي، جورجيف إم ك. دور التغذية في نمو الدماغ: الفرصة الذهبية في "الألف يوم الأولى" مجلة طب الأطفال </a:t>
            </a:r>
            <a:r>
              <a:rPr lang="en-US" sz="1000" dirty="0">
                <a:solidFill>
                  <a:srgbClr val="7F7F7F"/>
                </a:solidFill>
                <a:latin typeface="Avenir"/>
                <a:ea typeface="Avenir"/>
                <a:cs typeface="Avenir"/>
                <a:sym typeface="Avenir"/>
              </a:rPr>
              <a:t>J </a:t>
            </a:r>
            <a:r>
              <a:rPr lang="en-US" sz="1000" dirty="0" err="1">
                <a:solidFill>
                  <a:srgbClr val="7F7F7F"/>
                </a:solidFill>
                <a:latin typeface="Avenir"/>
                <a:ea typeface="Avenir"/>
                <a:cs typeface="Avenir"/>
                <a:sym typeface="Avenir"/>
              </a:rPr>
              <a:t>Pediatr</a:t>
            </a:r>
            <a:r>
              <a:rPr lang="en-US" sz="1000" dirty="0">
                <a:solidFill>
                  <a:srgbClr val="7F7F7F"/>
                </a:solidFill>
                <a:latin typeface="Avenir"/>
                <a:ea typeface="Avenir"/>
                <a:cs typeface="Avenir"/>
                <a:sym typeface="Avenir"/>
              </a:rPr>
              <a:t>. 2016;175:16-21. doi:10.1016/j.jpeds.2016.05.013</a:t>
            </a:r>
            <a:endParaRPr lang="ar" sz="10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endParaRPr>
          </a:p>
          <a:p>
            <a:pPr marL="228600" marR="0" lvl="0" indent="-228600" defTabSz="914400" rtl="1" eaLnBrk="1" fontAlgn="auto" latinLnBrk="0" hangingPunct="1">
              <a:lnSpc>
                <a:spcPct val="150000"/>
              </a:lnSpc>
              <a:spcAft>
                <a:spcPts val="0"/>
              </a:spcAft>
              <a:buClr>
                <a:schemeClr val="tx1">
                  <a:lumMod val="50000"/>
                  <a:lumOff val="50000"/>
                </a:schemeClr>
              </a:buClr>
              <a:buSzTx/>
              <a:buFont typeface="+mj-lt"/>
              <a:buAutoNum type="arabicPeriod" startAt="11"/>
              <a:tabLst/>
              <a:defRPr/>
            </a:pPr>
            <a:r>
              <a:rPr lang="ar" sz="1000" b="0" i="0" u="none" strike="noStrike" kern="1200" cap="none" spc="0" normalizeH="0" noProof="0" dirty="0">
                <a:ln>
                  <a:noFill/>
                </a:ln>
                <a:solidFill>
                  <a:schemeClr val="tx1">
                    <a:lumMod val="50000"/>
                    <a:lumOff val="50000"/>
                  </a:schemeClr>
                </a:solidFill>
                <a:effectLst/>
                <a:uLnTx/>
                <a:uFillTx/>
                <a:latin typeface="Avenir Next" panose="020B0503020202020204" pitchFamily="34" charset="0"/>
              </a:rPr>
              <a:t>بلويم وآخرون, 2007. الوقاية من نقص المغذيات الدقيقة والسيطرة عليه بين السكان المتضررين من حالات الطوارئ. منظمة الصحة العالمية، برنامج الأغذية العالمي، اليونيسيف.</a:t>
            </a:r>
          </a:p>
        </p:txBody>
      </p:sp>
      <p:pic>
        <p:nvPicPr>
          <p:cNvPr id="4" name="Picture 3">
            <a:extLst>
              <a:ext uri="{FF2B5EF4-FFF2-40B4-BE49-F238E27FC236}">
                <a16:creationId xmlns:a16="http://schemas.microsoft.com/office/drawing/2014/main" id="{E61B1444-D7FD-EEF8-30B9-83CE41C3F6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8707" y="1708088"/>
            <a:ext cx="2663626" cy="3687460"/>
          </a:xfrm>
          <a:prstGeom prst="rect">
            <a:avLst/>
          </a:prstGeom>
        </p:spPr>
      </p:pic>
      <p:grpSp>
        <p:nvGrpSpPr>
          <p:cNvPr id="2" name="Group 1">
            <a:extLst>
              <a:ext uri="{FF2B5EF4-FFF2-40B4-BE49-F238E27FC236}">
                <a16:creationId xmlns:a16="http://schemas.microsoft.com/office/drawing/2014/main" id="{42AD6E28-2AB0-7B65-70D6-182131485F1D}"/>
              </a:ext>
            </a:extLst>
          </p:cNvPr>
          <p:cNvGrpSpPr/>
          <p:nvPr/>
        </p:nvGrpSpPr>
        <p:grpSpPr>
          <a:xfrm flipH="1">
            <a:off x="-859971" y="0"/>
            <a:ext cx="6713396" cy="1828358"/>
            <a:chOff x="6324600" y="0"/>
            <a:chExt cx="6713396" cy="1828358"/>
          </a:xfrm>
        </p:grpSpPr>
        <p:pic>
          <p:nvPicPr>
            <p:cNvPr id="5" name="Picture 4">
              <a:extLst>
                <a:ext uri="{FF2B5EF4-FFF2-40B4-BE49-F238E27FC236}">
                  <a16:creationId xmlns:a16="http://schemas.microsoft.com/office/drawing/2014/main" id="{AF5D1A98-8246-A294-3523-DC1AD327CC5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pic>
          <p:nvPicPr>
            <p:cNvPr id="6" name="Graphic 5">
              <a:extLst>
                <a:ext uri="{FF2B5EF4-FFF2-40B4-BE49-F238E27FC236}">
                  <a16:creationId xmlns:a16="http://schemas.microsoft.com/office/drawing/2014/main" id="{D7B4C625-8A27-D014-1504-C4BBE084EE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17072435">
              <a:off x="10221220" y="-988417"/>
              <a:ext cx="1592309" cy="4041242"/>
            </a:xfrm>
            <a:prstGeom prst="rect">
              <a:avLst/>
            </a:prstGeom>
          </p:spPr>
        </p:pic>
      </p:grpSp>
    </p:spTree>
    <p:extLst>
      <p:ext uri="{BB962C8B-B14F-4D97-AF65-F5344CB8AC3E}">
        <p14:creationId xmlns:p14="http://schemas.microsoft.com/office/powerpoint/2010/main" val="282428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149B8"/>
        </a:solidFill>
        <a:effectLst/>
      </p:bgPr>
    </p:bg>
    <p:spTree>
      <p:nvGrpSpPr>
        <p:cNvPr id="1" name="">
          <a:extLst>
            <a:ext uri="{FF2B5EF4-FFF2-40B4-BE49-F238E27FC236}">
              <a16:creationId xmlns:a16="http://schemas.microsoft.com/office/drawing/2014/main" id="{8704952D-4FB7-E507-675D-2A5226771325}"/>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B84CAB8C-05F4-16AD-8E36-2ADA8781C400}"/>
              </a:ext>
            </a:extLst>
          </p:cNvPr>
          <p:cNvSpPr>
            <a:spLocks noGrp="1"/>
          </p:cNvSpPr>
          <p:nvPr>
            <p:ph type="title"/>
          </p:nvPr>
        </p:nvSpPr>
        <p:spPr>
          <a:xfrm>
            <a:off x="838199" y="1029607"/>
            <a:ext cx="10036630" cy="750310"/>
          </a:xfrm>
        </p:spPr>
        <p:txBody>
          <a:bodyPr rtlCol="1" anchor="t">
            <a:normAutofit/>
          </a:bodyPr>
          <a:lstStyle/>
          <a:p>
            <a:pPr rtl="1"/>
            <a:r>
              <a:rPr lang="ar" sz="3600" b="1" dirty="0">
                <a:solidFill>
                  <a:schemeClr val="bg1"/>
                </a:solidFill>
                <a:latin typeface="Avenir Next" panose="020B0503020202020204" pitchFamily="34" charset="0"/>
              </a:rPr>
              <a:t>MMS استثمار اقتصادي و مجدٍ</a:t>
            </a:r>
          </a:p>
        </p:txBody>
      </p:sp>
      <p:sp>
        <p:nvSpPr>
          <p:cNvPr id="7" name="Content Placeholder 6">
            <a:extLst>
              <a:ext uri="{FF2B5EF4-FFF2-40B4-BE49-F238E27FC236}">
                <a16:creationId xmlns:a16="http://schemas.microsoft.com/office/drawing/2014/main" id="{7E30789E-D733-F0BB-6E26-262E1ACBBF70}"/>
              </a:ext>
            </a:extLst>
          </p:cNvPr>
          <p:cNvSpPr>
            <a:spLocks noGrp="1"/>
          </p:cNvSpPr>
          <p:nvPr>
            <p:ph idx="1"/>
          </p:nvPr>
        </p:nvSpPr>
        <p:spPr>
          <a:xfrm>
            <a:off x="4703372" y="2131320"/>
            <a:ext cx="6171457" cy="3418585"/>
          </a:xfrm>
        </p:spPr>
        <p:txBody>
          <a:bodyPr vert="horz" lIns="0" tIns="0" rIns="0" bIns="0" rtlCol="1" anchor="t">
            <a:normAutofit/>
          </a:bodyPr>
          <a:lstStyle/>
          <a:p>
            <a:pPr rtl="1">
              <a:lnSpc>
                <a:spcPct val="150000"/>
              </a:lnSpc>
            </a:pPr>
            <a:r>
              <a:rPr lang="ar" sz="2000" dirty="0">
                <a:solidFill>
                  <a:schemeClr val="bg1"/>
                </a:solidFill>
                <a:cs typeface="+mn-cs"/>
              </a:rPr>
              <a:t>يؤثر سوء التغذية على دول بأكملها. </a:t>
            </a:r>
          </a:p>
          <a:p>
            <a:pPr rtl="1">
              <a:lnSpc>
                <a:spcPct val="150000"/>
              </a:lnSpc>
            </a:pPr>
            <a:r>
              <a:rPr lang="ar" dirty="0">
                <a:solidFill>
                  <a:schemeClr val="bg1"/>
                </a:solidFill>
                <a:cs typeface="+mn-cs"/>
              </a:rPr>
              <a:t>MMS استثمار اقتصادي، ومجدٍ، وقابل للتطبيق على نطاق واسع.
مقابل ما </a:t>
            </a:r>
            <a:r>
              <a:rPr lang="ar" sz="2000" dirty="0">
                <a:solidFill>
                  <a:schemeClr val="bg1"/>
                </a:solidFill>
                <a:latin typeface="Avenir Next" panose="020B0503020202020204" pitchFamily="34" charset="0"/>
                <a:cs typeface="+mn-cs"/>
              </a:rPr>
              <a:t>لا يتعدى 2.50 دولار لكل حمل </a:t>
            </a:r>
            <a:r>
              <a:rPr lang="ar" dirty="0">
                <a:solidFill>
                  <a:schemeClr val="bg1"/>
                </a:solidFill>
                <a:cs typeface="+mn-cs"/>
              </a:rPr>
              <a:t>— وهو سعر مشابه لمكملات الحديد وحمض الفوليك (IFA) — تعزز MMS الاقتصادات المحلية والعالمية. </a:t>
            </a:r>
            <a:r>
              <a:rPr lang="ar" baseline="30000" dirty="0">
                <a:solidFill>
                  <a:schemeClr val="bg1"/>
                </a:solidFill>
                <a:cs typeface="+mn-cs"/>
              </a:rPr>
              <a:t>14</a:t>
            </a:r>
            <a:r>
              <a:rPr lang="ar" dirty="0">
                <a:solidFill>
                  <a:schemeClr val="bg1"/>
                </a:solidFill>
                <a:cs typeface="+mn-cs"/>
              </a:rPr>
              <a:t> </a:t>
            </a:r>
            <a:endParaRPr lang="en-US" sz="2000" dirty="0">
              <a:solidFill>
                <a:schemeClr val="bg1"/>
              </a:solidFill>
              <a:latin typeface="Avenir Next" panose="020B0503020202020204" pitchFamily="34" charset="0"/>
              <a:cs typeface="+mn-cs"/>
            </a:endParaRPr>
          </a:p>
          <a:p>
            <a:pPr rtl="1">
              <a:lnSpc>
                <a:spcPct val="150000"/>
              </a:lnSpc>
            </a:pPr>
            <a:r>
              <a:rPr lang="ar" b="1" dirty="0">
                <a:solidFill>
                  <a:schemeClr val="bg1"/>
                </a:solidFill>
                <a:cs typeface="+mn-cs"/>
              </a:rPr>
              <a:t>تعد MMS أحد أكثر تدخلات التغذية المتاحة فعالية من حيث التكلفة</a:t>
            </a:r>
            <a:r>
              <a:rPr lang="ar" dirty="0">
                <a:solidFill>
                  <a:schemeClr val="bg1"/>
                </a:solidFill>
                <a:cs typeface="+mn-cs"/>
              </a:rPr>
              <a:t>. </a:t>
            </a:r>
          </a:p>
        </p:txBody>
      </p:sp>
      <p:sp>
        <p:nvSpPr>
          <p:cNvPr id="3" name="TextBox 2">
            <a:extLst>
              <a:ext uri="{FF2B5EF4-FFF2-40B4-BE49-F238E27FC236}">
                <a16:creationId xmlns:a16="http://schemas.microsoft.com/office/drawing/2014/main" id="{329EFDC0-E188-DB91-B9FE-5C169B6321CF}"/>
              </a:ext>
            </a:extLst>
          </p:cNvPr>
          <p:cNvSpPr txBox="1"/>
          <p:nvPr/>
        </p:nvSpPr>
        <p:spPr>
          <a:xfrm>
            <a:off x="369277" y="6166666"/>
            <a:ext cx="11333285" cy="400110"/>
          </a:xfrm>
          <a:prstGeom prst="rect">
            <a:avLst/>
          </a:prstGeom>
          <a:noFill/>
        </p:spPr>
        <p:txBody>
          <a:bodyPr wrap="square" rtlCol="1">
            <a:spAutoFit/>
          </a:bodyPr>
          <a:lstStyle/>
          <a:p>
            <a:pPr marL="228600" indent="-228600">
              <a:buClr>
                <a:schemeClr val="tx1">
                  <a:lumMod val="50000"/>
                  <a:lumOff val="50000"/>
                </a:schemeClr>
              </a:buClr>
              <a:buFont typeface="+mj-lt"/>
              <a:buAutoNum type="arabicPeriod" startAt="14"/>
            </a:pPr>
            <a:r>
              <a:rPr lang="ar" sz="1000" dirty="0">
                <a:solidFill>
                  <a:schemeClr val="tx1">
                    <a:lumMod val="50000"/>
                    <a:lumOff val="50000"/>
                  </a:schemeClr>
                </a:solidFill>
                <a:latin typeface="Avenir Next" panose="020B0503020202020204" pitchFamily="34" charset="0"/>
              </a:rPr>
              <a:t>كيرك الإنسانية (Kirk Humanitarian). مكملات المغذيات الدقيقة المتعددة UNIMMAP (MMS) للنساء الحوامل: خيارات التغليف والتكاليف والأثر البيئي. أغسطس 2024. تم الوصول إليه على</a:t>
            </a:r>
            <a:br>
              <a:rPr lang="en-US" sz="1000" dirty="0">
                <a:solidFill>
                  <a:schemeClr val="tx1">
                    <a:lumMod val="50000"/>
                    <a:lumOff val="50000"/>
                  </a:schemeClr>
                </a:solidFill>
                <a:latin typeface="Avenir Next" panose="020B0503020202020204" pitchFamily="34" charset="0"/>
              </a:rPr>
            </a:br>
            <a:r>
              <a:rPr lang="en-US" sz="1000" u="sng" dirty="0">
                <a:solidFill>
                  <a:srgbClr val="7F7F7F"/>
                </a:solidFill>
                <a:latin typeface="Avenir"/>
                <a:ea typeface="Avenir"/>
                <a:sym typeface="Avenir"/>
                <a:hlinkClick r:id="rId3">
                  <a:extLst>
                    <a:ext uri="{A12FA001-AC4F-418D-AE19-62706E023703}">
                      <ahyp:hlinkClr xmlns:ahyp="http://schemas.microsoft.com/office/drawing/2018/hyperlinkcolor" val="tx"/>
                    </a:ext>
                  </a:extLst>
                </a:hlinkClick>
              </a:rPr>
              <a:t>https://kirkhumanitarian.org/wp-content/uploads/2024/07/Kirk-HumanitarianInfographic-8.29.24.pdf</a:t>
            </a:r>
            <a:endParaRPr lang="ar" sz="1000" dirty="0">
              <a:solidFill>
                <a:schemeClr val="tx1">
                  <a:lumMod val="50000"/>
                  <a:lumOff val="50000"/>
                </a:schemeClr>
              </a:solidFill>
              <a:latin typeface="Avenir Next" panose="020B0503020202020204" pitchFamily="34" charset="0"/>
            </a:endParaRPr>
          </a:p>
        </p:txBody>
      </p:sp>
      <p:pic>
        <p:nvPicPr>
          <p:cNvPr id="5" name="Graphic 4">
            <a:extLst>
              <a:ext uri="{FF2B5EF4-FFF2-40B4-BE49-F238E27FC236}">
                <a16:creationId xmlns:a16="http://schemas.microsoft.com/office/drawing/2014/main" id="{E82D6EA3-ADF2-82BF-CDE1-6073351763A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47156" y="1646367"/>
            <a:ext cx="3026229" cy="3903539"/>
          </a:xfrm>
          <a:prstGeom prst="rect">
            <a:avLst/>
          </a:prstGeom>
        </p:spPr>
      </p:pic>
      <p:grpSp>
        <p:nvGrpSpPr>
          <p:cNvPr id="4" name="Group 3">
            <a:extLst>
              <a:ext uri="{FF2B5EF4-FFF2-40B4-BE49-F238E27FC236}">
                <a16:creationId xmlns:a16="http://schemas.microsoft.com/office/drawing/2014/main" id="{600EC631-04B9-ED9F-D1E2-310D0BD3662B}"/>
              </a:ext>
            </a:extLst>
          </p:cNvPr>
          <p:cNvGrpSpPr/>
          <p:nvPr/>
        </p:nvGrpSpPr>
        <p:grpSpPr>
          <a:xfrm flipH="1">
            <a:off x="-584526" y="0"/>
            <a:ext cx="6441040" cy="2239807"/>
            <a:chOff x="6324600" y="0"/>
            <a:chExt cx="6441040" cy="2239807"/>
          </a:xfrm>
        </p:grpSpPr>
        <p:pic>
          <p:nvPicPr>
            <p:cNvPr id="2" name="Picture 1">
              <a:extLst>
                <a:ext uri="{FF2B5EF4-FFF2-40B4-BE49-F238E27FC236}">
                  <a16:creationId xmlns:a16="http://schemas.microsoft.com/office/drawing/2014/main" id="{AC512122-F29A-1F06-610E-DFE152F808D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flipH="1">
              <a:off x="6324600" y="0"/>
              <a:ext cx="5867400" cy="1508759"/>
            </a:xfrm>
            <a:prstGeom prst="rect">
              <a:avLst/>
            </a:prstGeom>
          </p:spPr>
        </p:pic>
        <p:pic>
          <p:nvPicPr>
            <p:cNvPr id="6" name="Graphic 5">
              <a:extLst>
                <a:ext uri="{FF2B5EF4-FFF2-40B4-BE49-F238E27FC236}">
                  <a16:creationId xmlns:a16="http://schemas.microsoft.com/office/drawing/2014/main" id="{C4E18E71-AE92-EBAA-984D-F211647B207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18101880">
              <a:off x="9735567" y="-790266"/>
              <a:ext cx="1712885" cy="4347261"/>
            </a:xfrm>
            <a:prstGeom prst="rect">
              <a:avLst/>
            </a:prstGeom>
          </p:spPr>
        </p:pic>
      </p:grpSp>
    </p:spTree>
    <p:extLst>
      <p:ext uri="{BB962C8B-B14F-4D97-AF65-F5344CB8AC3E}">
        <p14:creationId xmlns:p14="http://schemas.microsoft.com/office/powerpoint/2010/main" val="3694615244"/>
      </p:ext>
    </p:extLst>
  </p:cSld>
  <p:clrMapOvr>
    <a:masterClrMapping/>
  </p:clrMapOvr>
</p:sld>
</file>

<file path=ppt/theme/theme1.xml><?xml version="1.0" encoding="utf-8"?>
<a:theme xmlns:a="http://schemas.openxmlformats.org/drawingml/2006/main" name="Office Theme">
  <a:themeElements>
    <a:clrScheme name="FurtherWith15">
      <a:dk1>
        <a:srgbClr val="000000"/>
      </a:dk1>
      <a:lt1>
        <a:srgbClr val="FFFFFF"/>
      </a:lt1>
      <a:dk2>
        <a:srgbClr val="510A75"/>
      </a:dk2>
      <a:lt2>
        <a:srgbClr val="FDEAF3"/>
      </a:lt2>
      <a:accent1>
        <a:srgbClr val="EB3687"/>
      </a:accent1>
      <a:accent2>
        <a:srgbClr val="FEBB4A"/>
      </a:accent2>
      <a:accent3>
        <a:srgbClr val="C7BCF9"/>
      </a:accent3>
      <a:accent4>
        <a:srgbClr val="4049B7"/>
      </a:accent4>
      <a:accent5>
        <a:srgbClr val="FF814F"/>
      </a:accent5>
      <a:accent6>
        <a:srgbClr val="055D80"/>
      </a:accent6>
      <a:hlink>
        <a:srgbClr val="510A75"/>
      </a:hlink>
      <a:folHlink>
        <a:srgbClr val="520B7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0" ma:contentTypeDescription="Create a new document." ma:contentTypeScope="" ma:versionID="33c5a8e7ab1e5f436342761ac1f2e9dd">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33deeb9de5be7d1df55a9b8d64d73329"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3BA348-E59C-4A0A-886C-1D421F577362}">
  <ds:schemaRefs>
    <ds:schemaRef ds:uri="http://schemas.microsoft.com/sharepoint/v3/contenttype/forms"/>
  </ds:schemaRefs>
</ds:datastoreItem>
</file>

<file path=customXml/itemProps2.xml><?xml version="1.0" encoding="utf-8"?>
<ds:datastoreItem xmlns:ds="http://schemas.openxmlformats.org/officeDocument/2006/customXml" ds:itemID="{CB705E08-DD15-4351-B384-A7A1946F3299}">
  <ds:schemaRefs>
    <ds:schemaRef ds:uri="http://purl.org/dc/elements/1.1/"/>
    <ds:schemaRef ds:uri="http://schemas.microsoft.com/office/2006/documentManagement/types"/>
    <ds:schemaRef ds:uri="http://purl.org/dc/terms/"/>
    <ds:schemaRef ds:uri="68af16ee-abd2-49a6-a155-ef8a935a7742"/>
    <ds:schemaRef ds:uri="http://schemas.openxmlformats.org/package/2006/metadata/core-properties"/>
    <ds:schemaRef ds:uri="adabad4e-2406-4138-86d6-c9ec08b224e3"/>
    <ds:schemaRef ds:uri="http://purl.org/dc/dcmitype/"/>
    <ds:schemaRef ds:uri="http://schemas.microsoft.com/office/2006/metadata/properties"/>
    <ds:schemaRef ds:uri="http://schemas.microsoft.com/office/infopath/2007/PartnerControls"/>
    <ds:schemaRef ds:uri="http://www.w3.org/XML/1998/namespace"/>
    <ds:schemaRef ds:uri="7b2e77cc-b64d-4fc4-9f64-616f45c1eaef"/>
    <ds:schemaRef ds:uri="d537de1d-b239-4fda-943d-5a7369d64260"/>
    <ds:schemaRef ds:uri="http://schemas.microsoft.com/sharepoint/v3"/>
  </ds:schemaRefs>
</ds:datastoreItem>
</file>

<file path=customXml/itemProps3.xml><?xml version="1.0" encoding="utf-8"?>
<ds:datastoreItem xmlns:ds="http://schemas.openxmlformats.org/officeDocument/2006/customXml" ds:itemID="{B3E70EE9-CFCA-40B5-9DBC-85B6E7922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4069</TotalTime>
  <Words>2909</Words>
  <Application>Microsoft Office PowerPoint</Application>
  <PresentationFormat>Widescreen</PresentationFormat>
  <Paragraphs>174</Paragraphs>
  <Slides>19</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Avenir</vt:lpstr>
      <vt:lpstr>Avenir Black</vt:lpstr>
      <vt:lpstr>Avenir Book</vt:lpstr>
      <vt:lpstr>Avenir Next</vt:lpstr>
      <vt:lpstr>Avenir Next Demi Bold</vt:lpstr>
      <vt:lpstr>Avenir Oblique</vt:lpstr>
      <vt:lpstr>Calibri</vt:lpstr>
      <vt:lpstr>Lato</vt:lpstr>
      <vt:lpstr>System Font Regular</vt:lpstr>
      <vt:lpstr>Office Theme</vt:lpstr>
      <vt:lpstr>PowerPoint Presentation</vt:lpstr>
      <vt:lpstr>كيفية استخدام شرائح العرض</vt:lpstr>
      <vt:lpstr>الجمهور المعني بهذا العرض التقديمي</vt:lpstr>
      <vt:lpstr>استثمار مجدٍ في اقتصادات أقوى  وقوى عاملة منتجة</vt:lpstr>
      <vt:lpstr>تتنامى الحاجة إلى MMS</vt:lpstr>
      <vt:lpstr>الأدلة حول المكملات الغذائية الدقيقة والمتعددة MMS </vt:lpstr>
      <vt:lpstr>التوجيه العالمي وراء MMS</vt:lpstr>
      <vt:lpstr>أفضل استثمار للتنمية العالمية</vt:lpstr>
      <vt:lpstr>MMS استثمار اقتصادي و مجدٍ</vt:lpstr>
      <vt:lpstr>التأثير عبر الأجيال</vt:lpstr>
      <vt:lpstr>آن الأوان لاتخاذ إجراء</vt:lpstr>
      <vt:lpstr>انظر أيضًا </vt:lpstr>
      <vt:lpstr>الملحق</vt:lpstr>
      <vt:lpstr>أدوات المناصرة</vt:lpstr>
      <vt:lpstr>أدوات المناصرة</vt:lpstr>
      <vt:lpstr>أدوات المناصرة</vt:lpstr>
      <vt:lpstr>أدوات المناصرة</vt:lpstr>
      <vt:lpstr>أدوات التكلفة</vt:lpstr>
      <vt:lpstr>أدوات تعبئة الموارد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Ransom, Serrin</dc:creator>
  <cp:lastModifiedBy>Maurine Waudo</cp:lastModifiedBy>
  <cp:revision>95</cp:revision>
  <cp:lastPrinted>2023-06-01T14:41:54Z</cp:lastPrinted>
  <dcterms:created xsi:type="dcterms:W3CDTF">2021-01-05T20:04:34Z</dcterms:created>
  <dcterms:modified xsi:type="dcterms:W3CDTF">2025-10-19T19:35:04Z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0x010100D4871A718AD66E418366A732CB5B3C94</vt:lpwstr>
  </property>
  <property fmtid="{D5CDD505-2E9C-101B-9397-08002B2CF9AE}" pid="4" name="MSIP_Label_a844c618-538c-404a-b2f6-f58b5e4f4fae_Enabled">
    <vt:lpwstr>true</vt:lpwstr>
  </property>
  <property fmtid="{D5CDD505-2E9C-101B-9397-08002B2CF9AE}" pid="5" name="MSIP_Label_a844c618-538c-404a-b2f6-f58b5e4f4fae_SetDate">
    <vt:lpwstr>2025-06-06T18:21:29Z</vt:lpwstr>
  </property>
  <property fmtid="{D5CDD505-2E9C-101B-9397-08002B2CF9AE}" pid="6" name="MSIP_Label_a844c618-538c-404a-b2f6-f58b5e4f4fae_Method">
    <vt:lpwstr>Privileged</vt:lpwstr>
  </property>
  <property fmtid="{D5CDD505-2E9C-101B-9397-08002B2CF9AE}" pid="7" name="MSIP_Label_a844c618-538c-404a-b2f6-f58b5e4f4fae_Name">
    <vt:lpwstr>Public</vt:lpwstr>
  </property>
  <property fmtid="{D5CDD505-2E9C-101B-9397-08002B2CF9AE}" pid="8" name="MSIP_Label_a844c618-538c-404a-b2f6-f58b5e4f4fae_SiteId">
    <vt:lpwstr>41eb501a-f671-4ce0-a5bf-b64168c3705f</vt:lpwstr>
  </property>
  <property fmtid="{D5CDD505-2E9C-101B-9397-08002B2CF9AE}" pid="9" name="MSIP_Label_a844c618-538c-404a-b2f6-f58b5e4f4fae_ActionId">
    <vt:lpwstr>66150c63-5c5b-4506-b47b-9f524d29342e</vt:lpwstr>
  </property>
  <property fmtid="{D5CDD505-2E9C-101B-9397-08002B2CF9AE}" pid="10" name="MSIP_Label_a844c618-538c-404a-b2f6-f58b5e4f4fae_ContentBits">
    <vt:lpwstr>0</vt:lpwstr>
  </property>
  <property fmtid="{D5CDD505-2E9C-101B-9397-08002B2CF9AE}" pid="11" name="MSIP_Label_a844c618-538c-404a-b2f6-f58b5e4f4fae_Tag">
    <vt:lpwstr>50, 0, 1, 1</vt:lpwstr>
  </property>
  <property fmtid="{D5CDD505-2E9C-101B-9397-08002B2CF9AE}" pid="12" name="Order">
    <vt:r8>111685300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