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6" r:id="rId5"/>
    <p:sldMasterId id="2147483687" r:id="rId6"/>
  </p:sldMasterIdLst>
  <p:notesMasterIdLst>
    <p:notesMasterId r:id="rId25"/>
  </p:notesMasterIdLst>
  <p:sldIdLst>
    <p:sldId id="259" r:id="rId7"/>
    <p:sldId id="461" r:id="rId8"/>
    <p:sldId id="268" r:id="rId9"/>
    <p:sldId id="2147376530" r:id="rId10"/>
    <p:sldId id="2147376533" r:id="rId11"/>
    <p:sldId id="2147376534" r:id="rId12"/>
    <p:sldId id="2147376541" r:id="rId13"/>
    <p:sldId id="2147376535" r:id="rId14"/>
    <p:sldId id="2147376536" r:id="rId15"/>
    <p:sldId id="2147376532" r:id="rId16"/>
    <p:sldId id="2147376549" r:id="rId17"/>
    <p:sldId id="2147376543" r:id="rId18"/>
    <p:sldId id="2147376542" r:id="rId19"/>
    <p:sldId id="2147376550" r:id="rId20"/>
    <p:sldId id="2147376545" r:id="rId21"/>
    <p:sldId id="2147376547" r:id="rId22"/>
    <p:sldId id="2147376544" r:id="rId23"/>
    <p:sldId id="2147376546" r:id="rId24"/>
  </p:sldIdLst>
  <p:sldSz cx="12192000" cy="6858000"/>
  <p:notesSz cx="6980238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C2590B-497C-748A-057B-1DA75162C60C}" name="Eunice Chong (GMMB)" initials="EC" userId="S::eunice.chong@gmmb.com::36ed7f4a-d1b8-4571-979d-f33b3c200388" providerId="AD"/>
  <p188:author id="{E7AE3717-754D-3F0B-0DA5-42512090E62B}" name="Katie Stevenson (GMMB)" initials="KS(" userId="S::katie.stevenson@gmmb.com::6ad4bb77-81fb-4804-b5e0-5f5e034699a7" providerId="AD"/>
  <p188:author id="{71044A54-F849-0652-53AA-DE3559CF3E4F}" name="Katie Stevenson (GMMB)" initials="" userId="S::Katie.Stevenson@gmmb.com::6ad4bb77-81fb-4804-b5e0-5f5e034699a7" providerId="AD"/>
  <p188:author id="{672DFD6D-4139-E3E4-B480-661B55426A8E}" name="Martin Mwangi" initials="MM" userId="f7ed750cc6299945" providerId="Windows Live"/>
  <p188:author id="{BF91956F-E5CF-C343-483F-3B65FCF51168}" name="Gayatri Surendranathan (GMMB)" initials="GS(" userId="S::gayatri.surendranathan@gmmb.com::17b7d75d-0feb-41b1-b904-28189f41b97e" providerId="AD"/>
  <p188:author id="{57E2B6A5-274F-D3ED-11BC-3E423858BE12}" name="Bria Blassingame (GMMB)" initials="BB" userId="S::bria.blassingame@gmmb.com::fc3f3372-74e7-401b-839b-5658ab2fff27" providerId="AD"/>
  <p188:author id="{A75AFEB7-5250-4B60-8B57-F33BA2C8B424}" name="Lena Gancie" initials="LG" userId="J2MdF3m1tEFRrL1SZFTHqJ7yfg+IWm/Qq01MbpQY0pg=" providerId="None"/>
  <p188:author id="{CAC277BE-28FF-EBA7-4245-33046B68481D}" name="Lena Gancie (GMMB)" initials="LG" userId="S::lena.gancie@gmmb.com::2a1bcbf8-d528-4759-b058-93cd418a3eb0" providerId="AD"/>
  <p188:author id="{05A6DCBF-D753-A770-607E-B00340E11C37}" name="Victoria Wilson (GMMB)" initials="" userId="S::victoria.wilson@gmmb.com::d3b3f42a-4901-4a8d-9e3d-fe8c3f972f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B4A"/>
    <a:srgbClr val="C7BCF9"/>
    <a:srgbClr val="FBD7E7"/>
    <a:srgbClr val="F8981D"/>
    <a:srgbClr val="EF4595"/>
    <a:srgbClr val="183A6E"/>
    <a:srgbClr val="ED4B8B"/>
    <a:srgbClr val="FCFDFD"/>
    <a:srgbClr val="F5EBDE"/>
    <a:srgbClr val="D94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0"/>
            <a:ext cx="302477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8AF425B-B6B6-D440-92EF-6A37FD11965E}" type="datetimeFigureOut">
              <a:rPr lang="en-US" smtClean="0"/>
              <a:t>10-Sep-25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43000"/>
            <a:ext cx="54879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400550"/>
            <a:ext cx="558419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302477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4"/>
            <a:ext cx="302477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900166-AD36-5B40-8769-3A6E5D988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i="1"/>
              <a:t>Leia as instruções neste slide para saber como usar ou personalizar esta apresentação. </a:t>
            </a:r>
            <a:r>
              <a:rPr lang="pt-br" b="1" i="1"/>
              <a:t>Em seguida, remova esse slide antes de fazer a apresentação.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8CF51D6-4450-1B41-B25A-621927D2297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8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6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9602-92AA-AC1E-1979-B63813AF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E17F1-8409-025E-F8AB-9C0641C45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473C7-867E-AA10-7B17-6AB6DEFB5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671D8-0596-A553-250D-B2ED54CB7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2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6A02F-DFC1-29BB-CC5D-710C055D5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2CA60-CE96-0B87-D528-9AA98DD73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AD5E4-5D30-E12F-3C81-4722B0C61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F37BB-097E-4975-20DC-2123A502B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02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9602-92AA-AC1E-1979-B63813AF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E17F1-8409-025E-F8AB-9C0641C45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473C7-867E-AA10-7B17-6AB6DEFB5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671D8-0596-A553-250D-B2ED54CB7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2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i="1" dirty="0"/>
              <a:t>Leia as instruções neste slide para saber como usar ou personalizar esta apresentação. </a:t>
            </a:r>
            <a:r>
              <a:rPr lang="pt-br" b="1" i="1" dirty="0"/>
              <a:t>Em seguida, remova esse slide antes de fazer a apresentação.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8CF51D6-4450-1B41-B25A-621927D229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dirty="0"/>
              <a:t>A SMM com a formulação UNIMMAP é uma solução comprovada para o crescente problema da desnutrição materna.  Esta apresentação descreve a crescente necessidade de SMM, as provas científicas que embasam essa intervenção, por que ela é a “melhor compra” para o desenvolvimento global e por que agora é mais importante do que nunca agir e colocar a SMM nas mãos de todos os que precisam.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900166-AD36-5B40-8769-3A6E5D9882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2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Em todo o mundo, mais de </a:t>
            </a:r>
            <a:r>
              <a:rPr lang="pt-br" b="1" dirty="0"/>
              <a:t>1 bilhão de mulheres e meninas adolescentes estão desnutridas </a:t>
            </a:r>
            <a:r>
              <a:rPr lang="pt-br" dirty="0"/>
              <a:t>- e </a:t>
            </a:r>
            <a:r>
              <a:rPr lang="pt-br" b="1" dirty="0"/>
              <a:t>2 em cada 3 mulheres em idade reprodutiva </a:t>
            </a:r>
            <a:r>
              <a:rPr lang="pt-br" dirty="0"/>
              <a:t>têm deficiências de micronutrientes.</a:t>
            </a:r>
            <a:br>
              <a:rPr lang="en-US" dirty="0"/>
            </a:b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45 milhões de crianças apresentaram wasting - uma das formas mais graves de desnutrição crônica e aguda. O atraso no crescimento, o baixo peso ao nascer e a anemia causam 1,3 milhão de mortes infantis por ano.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Cerca de 50% de todas as mortes infantis</a:t>
            </a:r>
            <a:r>
              <a:rPr lang="en" b="1" dirty="0"/>
              <a:t> </a:t>
            </a:r>
            <a:r>
              <a:rPr lang="en" dirty="0"/>
              <a:t>estão associadas a desnutrição materna e infantil.
</a:t>
            </a:r>
            <a:br>
              <a:rPr lang="en-US" dirty="0"/>
            </a:b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Todo ano, 17 milhões de crianças nascem com </a:t>
            </a:r>
            <a:r>
              <a:rPr lang="en" b="1" dirty="0"/>
              <a:t>baixo peso</a:t>
            </a:r>
            <a:r>
              <a:rPr lang="en" dirty="0"/>
              <a:t>, 146 milhões de crianças menores de cinco anos sofrem de </a:t>
            </a:r>
            <a:r>
              <a:rPr lang="en" b="1" dirty="0"/>
              <a:t>raquitismo</a:t>
            </a:r>
            <a:r>
              <a:rPr lang="en" dirty="0"/>
              <a:t> e 245 milhões sofrem de </a:t>
            </a:r>
            <a:r>
              <a:rPr lang="en" b="1" dirty="0"/>
              <a:t>anemia.</a:t>
            </a:r>
            <a:r>
              <a:rPr lang="en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8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r>
              <a:rPr lang="pt-br" b="0" dirty="0"/>
              <a:t>Mais de 25 anos de provas científicas demonstram os benefícios: </a:t>
            </a:r>
            <a:r>
              <a:rPr lang="pt-br" dirty="0"/>
              <a:t>A SMM não apenas melhora vidas - as salva.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A SMM</a:t>
            </a:r>
            <a:r>
              <a:rPr lang="en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melhora os nascimentos reduzindo o risco</a:t>
            </a:r>
            <a:r>
              <a:rPr lang="en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de bebês nascerem natimortos ou nascerem muito pequenos ou muito prematuros</a:t>
            </a:r>
            <a:r>
              <a:rPr lang="en" b="0" i="0" baseline="300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en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Quando uma mulher ingere SMM durante a gravidez, ela tem um risco 27% menor</a:t>
            </a:r>
            <a:r>
              <a:rPr lang="en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de dar à luz a um bebê com baixo peso, que nasce muito pequeno ou prematuro. Os benefícios são ainda maiores para as mulheres anêmicas, que correm maior risco de morrer devido à hemorragia pós-parto e à eclâmpsia, duas das principais causas de morte materna.</a:t>
            </a: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endParaRPr lang="en-US" sz="900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A SMM é uma intervenção pequena, mas poderosa, que pode reduzir o risco de complicações na gravidez que ameaçam a vida e melhorar os resultados do nascimento de milhões de bebês.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Com apenas uma dose por dia, podemos proteger a saúde e o bem-estar de gerações inteiras.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4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FA46D-3A9C-8AB8-473A-6EA4850C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17693-A96D-F110-A230-FE5849DA4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7E1DD-A2E1-0785-525A-30265B3ED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i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décadas de pesquisa, a OMS divulgou uma recomendação específica para o contexto da SMM, </a:t>
            </a:r>
            <a:r>
              <a:rPr lang="pt-br" sz="1200" i="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inclusive em populações afetadas por uma emergência</a:t>
            </a:r>
            <a:r>
              <a:rPr lang="pt-br" sz="1200" i="0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1200" i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outros </a:t>
            </a:r>
            <a:r>
              <a:rPr lang="pt-br" sz="1200" i="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contextos apoiados por pesquisas rigorosas</a:t>
            </a:r>
            <a:r>
              <a:rPr lang="pt-br" sz="1200" i="0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i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parte do atendimento pré-natal para mulheres grávidas.</a:t>
            </a:r>
          </a:p>
          <a:p>
            <a:pPr rtl="0"/>
            <a:endParaRPr lang="en-US" sz="1200" b="1" i="0" kern="1200">
              <a:solidFill>
                <a:schemeClr val="tx1"/>
              </a:solidFill>
              <a:effectLst/>
              <a:latin typeface="Avenir Book" panose="02000503020000020003" pitchFamily="2" charset="0"/>
              <a:ea typeface="+mn-ea"/>
              <a:cs typeface="+mn-cs"/>
            </a:endParaRPr>
          </a:p>
          <a:p>
            <a:pPr rtl="0"/>
            <a:r>
              <a:rPr lang="pt-br" b="1" i="1"/>
              <a:t>Prevenção e controle de deficiências de micronutrientes em populações afetadas por uma emergência</a:t>
            </a:r>
          </a:p>
          <a:p>
            <a:pPr rtl="0"/>
            <a:r>
              <a:rPr lang="pt-br" sz="1200" b="0" i="1" kern="1200">
                <a:solidFill>
                  <a:schemeClr val="tx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https://www.who.int/docs/default-source/nutritionlibrary/preventing-and-controlling-micronutrient-deficiencies-in-populations-affected-by-an-emergency.pdf?sfvrsn=e17f6dff_2</a:t>
            </a:r>
          </a:p>
          <a:p>
            <a:pPr rtl="0"/>
            <a:endParaRPr lang="en-US" sz="1200" b="1" i="1" kern="1200">
              <a:solidFill>
                <a:schemeClr val="tx1"/>
              </a:solidFill>
              <a:effectLst/>
              <a:latin typeface="Avenir Book" panose="02000503020000020003" pitchFamily="2" charset="0"/>
              <a:ea typeface="+mn-ea"/>
              <a:cs typeface="+mn-cs"/>
            </a:endParaRPr>
          </a:p>
          <a:p>
            <a:pPr rtl="0"/>
            <a:r>
              <a:rPr lang="pt-br" sz="1200" b="1" i="1" kern="1200">
                <a:solidFill>
                  <a:schemeClr val="tx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Recomendações de cuidados pré-natais da OMS atualizadas para 2020</a:t>
            </a:r>
          </a:p>
          <a:p>
            <a:pPr rtl="0"/>
            <a:r>
              <a:rPr lang="pt-br" sz="1200" b="0" i="1" kern="1200">
                <a:solidFill>
                  <a:schemeClr val="tx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https://apps.who.int/iris/bitstream/handle/10665/333561/9789240007789-eng.pdf</a:t>
            </a:r>
            <a:endParaRPr lang="en-US" sz="1200" i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i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2021, a SMM foi incluída na </a:t>
            </a:r>
            <a:r>
              <a:rPr lang="pt-br" sz="120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Lista Modelo de Medicamentos Essenciais da OMS:</a:t>
            </a:r>
            <a:endParaRPr lang="en-US" sz="1200" b="0" i="0" kern="1200">
              <a:solidFill>
                <a:schemeClr val="tx1"/>
              </a:solidFill>
              <a:effectLst/>
              <a:latin typeface="Avenir Book" panose="02000503020000020003" pitchFamily="2" charset="0"/>
              <a:ea typeface="+mn-ea"/>
              <a:cs typeface="+mn-cs"/>
            </a:endParaRPr>
          </a:p>
          <a:p>
            <a:pPr rtl="0"/>
            <a:endParaRPr lang="en-US" sz="1200" b="0" i="0" kern="1200">
              <a:solidFill>
                <a:schemeClr val="tx1"/>
              </a:solidFill>
              <a:effectLst/>
              <a:latin typeface="Avenir Book" panose="02000503020000020003" pitchFamily="2" charset="0"/>
              <a:ea typeface="+mn-ea"/>
              <a:cs typeface="+mn-cs"/>
            </a:endParaRPr>
          </a:p>
          <a:p>
            <a:pPr rtl="0"/>
            <a:r>
              <a:rPr lang="pt-br" sz="1200" b="1" i="1" kern="1200">
                <a:solidFill>
                  <a:schemeClr val="tx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Lista Modelo de Medicamentos Essenciais da OMS</a:t>
            </a:r>
          </a:p>
          <a:p>
            <a:pPr rtl="0"/>
            <a:r>
              <a:rPr lang="pt-br" i="1"/>
              <a:t>https://www.who.int/publications/i/item/WHO-MHP-HPS-EML-2021.02</a:t>
            </a:r>
          </a:p>
          <a:p>
            <a:pPr rtl="0"/>
            <a:r>
              <a:rPr lang="pt-br" i="1"/>
              <a:t>https://www.who.int/publications/i/item/WHO-MHP-HPS-EML-2023.02</a:t>
            </a:r>
          </a:p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56FB4-0D50-B17A-B392-414E48C479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3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suplementação de múltiplos micronutrientes (SMM) é um dos investimentos de melhor custo-benefício que os países podem fazer para o desenvolvimento, promovendo comunidades mais saudáveis e economias mais fortalecidas.</a:t>
            </a:r>
          </a:p>
          <a:p>
            <a:pPr rtl="0">
              <a:lnSpc>
                <a:spcPct val="100000"/>
              </a:lnSpc>
            </a:pPr>
            <a:endParaRPr lang="en-US" sz="1200" dirty="0"/>
          </a:p>
          <a:p>
            <a:pPr marL="171450" indent="-1714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A SMM foi considerada um dos melhores investimentos para o desenvolvimento global, com um </a:t>
            </a:r>
            <a:r>
              <a:rPr lang="pt-br" sz="1200" b="1" dirty="0"/>
              <a:t>retorno de </a:t>
            </a:r>
            <a:r>
              <a:rPr lang="en" sz="1200" b="1" dirty="0"/>
              <a:t>USD 37 para cada USD 1 investido</a:t>
            </a:r>
            <a:r>
              <a:rPr lang="en" sz="1200" b="1" baseline="30000" dirty="0">
                <a:latin typeface="Avenir Book" panose="02000503020000020003" pitchFamily="2" charset="0"/>
                <a:cs typeface="Arial"/>
              </a:rPr>
              <a:t>.</a:t>
            </a:r>
            <a:endParaRPr lang="en-US" sz="1200" b="1" baseline="30000" dirty="0">
              <a:latin typeface="Avenir Book" panose="02000503020000020003" pitchFamily="2" charset="0"/>
              <a:cs typeface="Arial"/>
            </a:endParaRPr>
          </a:p>
          <a:p>
            <a:pPr marL="171450" indent="-1714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Mães bem nutridas dão à luz a bebês bem nutridos, que continuam elevando comunidades inteiras.</a:t>
            </a:r>
          </a:p>
          <a:p>
            <a:pPr marL="171450" indent="-1714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A SMM tem o potencial de melhorar o desenvolvimento cognitivo e o comportamental da criança, preparando-a para uma vida inteira de melhor saúde.</a:t>
            </a:r>
          </a:p>
          <a:p>
            <a:pPr marL="171450" indent="-1714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A SMM aumenta a resiliência e ajuda as famílias a resistirem e se recuperarem de conflitos, epidemias e mudanças climáticas.</a:t>
            </a:r>
            <a:endParaRPr lang="en-US" sz="1200" baseline="300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33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r>
              <a:rPr lang="pt-br" b="0" dirty="0"/>
              <a:t>A demanda por SMM nunca foi tão grande. Aja agora para aproveitar os mecanismos existentes para acelerar a implementação e a expansão do MMS em seu país.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Até 2030, estima-se que mais de 130 milhões de pessoas precisarão de SMM todo ano. À medida que mais países introduzirem e ampliarem a SMM, esse número só aumentará.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O apoio à nutrição de mulheres e meninas é fundamental para o cumprimento de vários dos Objetivos de Desenvolvimento Sustentável das Nações Unidas, um movimento global em prol de um mundo melhor para todos, e está intrinsecamente ligado a eles.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marL="0" indent="0" rtl="0">
              <a:lnSpc>
                <a:spcPct val="100000"/>
              </a:lnSpc>
              <a:buNone/>
            </a:pPr>
            <a:r>
              <a:rPr lang="pt-br" b="1" dirty="0"/>
              <a:t>Agora é o momento </a:t>
            </a:r>
            <a:r>
              <a:rPr lang="pt-br" dirty="0"/>
              <a:t>de garantir que as gestantes de</a:t>
            </a:r>
            <a:r>
              <a:rPr lang="pt-br" b="1" dirty="0"/>
              <a:t> </a:t>
            </a:r>
            <a:r>
              <a:rPr lang="en" b="1" dirty="0"/>
              <a:t>todos os países </a:t>
            </a:r>
            <a:r>
              <a:rPr lang="pt-br" dirty="0"/>
              <a:t>tenham acesso à SMM, o mesmo padrão de tratamento que há muito tempo está disponível para as mulheres de países de alta renda.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65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00166-AD36-5B40-8769-3A6E5D9882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6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ECCB7B-DC86-7749-8831-57A40816781B}"/>
              </a:ext>
            </a:extLst>
          </p:cNvPr>
          <p:cNvSpPr/>
          <p:nvPr userDrawn="1"/>
        </p:nvSpPr>
        <p:spPr>
          <a:xfrm>
            <a:off x="1073727" y="2132245"/>
            <a:ext cx="10044546" cy="2282464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387E7-6E39-E249-8C05-3E85EC5C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D1750-CCE9-E34F-8945-EB4B459C6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66A28-A25B-0647-8C28-3FB49B10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471"/>
            <a:ext cx="12192000" cy="2286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EF9A180-9056-0040-A55C-9DC4EA631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54" y="5583677"/>
            <a:ext cx="1385455" cy="557689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87A7EA56-4C90-4245-9EAC-E1C665A709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56" y="716634"/>
            <a:ext cx="1855354" cy="18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73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7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9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10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C61-46BA-E147-99E9-7B48059E8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8759"/>
            <a:ext cx="5181600" cy="4533821"/>
          </a:xfrm>
        </p:spPr>
        <p:txBody>
          <a:bodyPr lIns="0" tIns="0" rIns="0" bIns="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A73C-DC0B-754E-A994-ED0F5672F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8759"/>
            <a:ext cx="5181600" cy="4533821"/>
          </a:xfrm>
        </p:spPr>
        <p:txBody>
          <a:bodyPr lIns="0" tIns="0" rIns="0" bIns="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98E2FD-B278-F74D-8C96-1B99447D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23C36-1EC9-5F4E-99EF-6DFEFA927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1550FB5-A9DE-6C44-89A6-673AD25576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9934AB-06BB-F545-8EEA-F26AC088055B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5A0B7FF-381E-8344-8323-F5D8265F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3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5CB8-3090-D345-8B0D-DF3ED1133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458"/>
            <a:ext cx="5157787" cy="823912"/>
          </a:xfrm>
        </p:spPr>
        <p:txBody>
          <a:bodyPr lIns="0" tIns="0" rIns="0" bIns="0"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EB0AE-FE60-2845-9D07-32331A599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4488"/>
            <a:ext cx="5157787" cy="3684588"/>
          </a:xfrm>
        </p:spPr>
        <p:txBody>
          <a:bodyPr lIns="0" tIns="0" rIns="0" bIns="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35F16-F779-FD45-9EC1-640A5F8AA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458"/>
            <a:ext cx="5183188" cy="823912"/>
          </a:xfrm>
        </p:spPr>
        <p:txBody>
          <a:bodyPr lIns="0" tIns="0" rIns="0" bIns="0"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7F6E8-D0CA-6344-BB40-55948C387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4488"/>
            <a:ext cx="5183188" cy="3684588"/>
          </a:xfrm>
        </p:spPr>
        <p:txBody>
          <a:bodyPr lIns="0" tIns="0" rIns="0" bIns="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906D88F-3472-264C-B554-365C8FC2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433E5F-45C9-EF47-9F02-7A09E66FD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C5A3AFD-0574-654E-B42B-D42EC27BB0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6DA8AA-1167-204C-8ED0-3A79C7557187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80E8D6E-2E7B-C144-AD7D-B9642F9D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158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77AA-5400-F447-BB00-B5CBEC50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59575"/>
            <a:ext cx="6172200" cy="5301476"/>
          </a:xfrm>
        </p:spPr>
        <p:txBody>
          <a:bodyPr lIns="0" tIns="0" rIns="0" bIns="0"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47D4C-B4BF-BC4E-8CA0-EAD1C5031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97750"/>
            <a:ext cx="3932237" cy="447123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B87CD3-D7DC-334A-9B54-C0B13E98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EE3D8-F78F-7545-9CA0-C49B782846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7E7EAB9-77C6-1F45-BEB0-CF0C97B661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0EF81-D7BD-F042-A20E-244E35A3F601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796AC44-181E-244E-98C9-F08A5432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3932237" cy="676636"/>
          </a:xfrm>
        </p:spPr>
        <p:txBody>
          <a:bodyPr lIns="0" rIns="0" rtlCol="0" anchor="t">
            <a:noAutofit/>
          </a:bodyPr>
          <a:lstStyle>
            <a:lvl1pPr>
              <a:defRPr sz="32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5316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09"/>
            <a:ext cx="5257800" cy="1269062"/>
          </a:xfrm>
        </p:spPr>
        <p:txBody>
          <a:bodyPr lIns="0" tIns="0" rIns="0" bIns="0"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225"/>
            <a:ext cx="5257800" cy="3944022"/>
          </a:xfrm>
        </p:spPr>
        <p:txBody>
          <a:bodyPr lIns="0" tIns="0" rIns="0" bIns="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63AFAF-5560-2A4E-8638-C377698B92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3050" y="657209"/>
            <a:ext cx="5568950" cy="5406038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018238-022E-914E-B955-FFBE063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48CD20-34A0-8D49-8310-39AD7E0CA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3DC9C4B-DDA2-9F4C-B7BC-2DED5413DB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07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10-Sep-25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44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4F6506-7A1F-4142-880A-BED727BD12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112" y="6128172"/>
            <a:ext cx="310896" cy="365125"/>
          </a:xfrm>
        </p:spPr>
        <p:txBody>
          <a:bodyPr lIns="0" tIns="0" rIns="0" bIns="0" rtlCol="0"/>
          <a:lstStyle>
            <a:lvl1pPr algn="r">
              <a:defRPr sz="105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algn="r" rtl="0"/>
            <a:fld id="{C4B37875-7933-F345-AE65-E0AB5E984F8B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147A2DA-8526-634B-8DEB-352560EF7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89" y="2503953"/>
            <a:ext cx="3341551" cy="3267627"/>
          </a:xfrm>
        </p:spPr>
        <p:txBody>
          <a:bodyPr lIns="0" tIns="0" rIns="0" bIns="0" rtlCol="0">
            <a:normAutofit/>
          </a:bodyPr>
          <a:lstStyle>
            <a:lvl1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800" b="0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ctr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6AD743E8-C04A-FD46-9D11-ED11D6E92A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5225" y="2503953"/>
            <a:ext cx="3341551" cy="3267627"/>
          </a:xfrm>
        </p:spPr>
        <p:txBody>
          <a:bodyPr lIns="0" tIns="0" rIns="0" bIns="0" rtlCol="0">
            <a:normAutofit/>
          </a:bodyPr>
          <a:lstStyle>
            <a:lvl1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800" b="1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ctr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12BFE393-6881-9140-BDEB-168AEE35D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5561" y="2503953"/>
            <a:ext cx="3341551" cy="3267627"/>
          </a:xfrm>
        </p:spPr>
        <p:txBody>
          <a:bodyPr lIns="0" tIns="0" rIns="0" bIns="0" rtlCol="0">
            <a:normAutofit/>
          </a:bodyPr>
          <a:lstStyle>
            <a:lvl1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800" b="0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ctr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FC5A2AC-6943-1D41-831E-1F51547C2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089" y="6055076"/>
            <a:ext cx="539656" cy="510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D10440-E921-B145-94C6-E2505F18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739"/>
          </a:xfrm>
        </p:spPr>
        <p:txBody>
          <a:bodyPr rtlCol="0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7FE9C-50DD-3973-C8F9-70DC37D639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9813" y="6075665"/>
            <a:ext cx="8552374" cy="438150"/>
          </a:xfrm>
          <a:ln>
            <a:solidFill>
              <a:schemeClr val="bg1"/>
            </a:solidFill>
          </a:ln>
        </p:spPr>
        <p:txBody>
          <a:bodyPr lIns="91440" tIns="91440" rIns="91440" bIns="91440" rtlCol="0" anchor="ctr" anchorCtr="0">
            <a:normAutofit/>
          </a:bodyPr>
          <a:lstStyle>
            <a:lvl1pPr marL="0" indent="0" algn="ctr">
              <a:buNone/>
              <a:defRPr sz="1300" b="0" i="1">
                <a:solidFill>
                  <a:schemeClr val="bg1"/>
                </a:solidFill>
                <a:latin typeface="Avenir Oblique" panose="02000503020000020003" pitchFamily="2" charset="0"/>
              </a:defRPr>
            </a:lvl1pPr>
          </a:lstStyle>
          <a:p>
            <a:pPr lvl="0" rtl="0"/>
            <a:r>
              <a:rPr lang="pt-b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23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_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ECCB7B-DC86-7749-8831-57A40816781B}"/>
              </a:ext>
            </a:extLst>
          </p:cNvPr>
          <p:cNvSpPr/>
          <p:nvPr userDrawn="1"/>
        </p:nvSpPr>
        <p:spPr>
          <a:xfrm>
            <a:off x="1073727" y="2132245"/>
            <a:ext cx="10044546" cy="2282464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387E7-6E39-E249-8C05-3E85EC5C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6828"/>
            <a:ext cx="9144000" cy="773298"/>
          </a:xfrm>
        </p:spPr>
        <p:txBody>
          <a:bodyPr rtlCol="0" anchor="ctr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66A28-A25B-0647-8C28-3FB49B10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471"/>
            <a:ext cx="12192000" cy="228600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87A7EA56-4C90-4245-9EAC-E1C665A709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0656" y="716634"/>
            <a:ext cx="1855354" cy="189720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859E66E-0404-9342-86AF-9141D9807A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67454" y="5583677"/>
            <a:ext cx="1385455" cy="5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12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4F6506-7A1F-4142-880A-BED727BD12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112" y="6128172"/>
            <a:ext cx="310896" cy="365125"/>
          </a:xfrm>
        </p:spPr>
        <p:txBody>
          <a:bodyPr lIns="0" tIns="0" rIns="0" bIns="0" rtlCol="0"/>
          <a:lstStyle>
            <a:lvl1pPr algn="r">
              <a:defRPr sz="105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algn="r" rtl="0"/>
            <a:fld id="{C4B37875-7933-F345-AE65-E0AB5E984F8B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147A2DA-8526-634B-8DEB-352560EF7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2598" y="1485212"/>
            <a:ext cx="5695962" cy="914400"/>
          </a:xfrm>
        </p:spPr>
        <p:txBody>
          <a:bodyPr lIns="0" tIns="0" rIns="0" bIns="0" rtlCol="0" anchor="ctr" anchorCtr="0">
            <a:normAutofit/>
          </a:bodyPr>
          <a:lstStyle>
            <a:lvl1pPr marL="7938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800" b="0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l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6AD743E8-C04A-FD46-9D11-ED11D6E92A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3033" y="2621996"/>
            <a:ext cx="5708672" cy="914400"/>
          </a:xfrm>
        </p:spPr>
        <p:txBody>
          <a:bodyPr lIns="0" tIns="0" rIns="0" bIns="0" rtlCol="0" anchor="ctr" anchorCtr="0">
            <a:normAutofit/>
          </a:bodyPr>
          <a:lstStyle>
            <a:lvl1pPr marL="7938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800" b="1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l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12BFE393-6881-9140-BDEB-168AEE35D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2598" y="3758780"/>
            <a:ext cx="5695963" cy="914400"/>
          </a:xfrm>
        </p:spPr>
        <p:txBody>
          <a:bodyPr lIns="0" tIns="0" rIns="0" bIns="0" rtlCol="0" anchor="ctr" anchorCtr="0">
            <a:normAutofit/>
          </a:bodyPr>
          <a:lstStyle>
            <a:lvl1pPr marL="7938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800" b="0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l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FC5A2AC-6943-1D41-831E-1F51547C2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089" y="6055076"/>
            <a:ext cx="539656" cy="510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D10440-E921-B145-94C6-E2505F18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739"/>
          </a:xfrm>
        </p:spPr>
        <p:txBody>
          <a:bodyPr rtlCol="0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64F42D0-4824-240B-D61C-69D7844AAE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42596" y="4895565"/>
            <a:ext cx="5697947" cy="914400"/>
          </a:xfrm>
        </p:spPr>
        <p:txBody>
          <a:bodyPr lIns="0" tIns="0" rIns="0" bIns="0" rtlCol="0" anchor="ctr" anchorCtr="0">
            <a:normAutofit/>
          </a:bodyPr>
          <a:lstStyle>
            <a:lvl1pPr marL="7938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800" b="0" i="0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7938" indent="0" algn="l">
              <a:lnSpc>
                <a:spcPct val="110000"/>
              </a:lnSpc>
              <a:spcAft>
                <a:spcPts val="600"/>
              </a:spcAft>
              <a:buNone/>
              <a:tabLst/>
              <a:defRPr sz="15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E5107-A790-4714-698A-0435DBEB2F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1136" y="2406622"/>
            <a:ext cx="3452870" cy="2481932"/>
          </a:xfrm>
        </p:spPr>
        <p:txBody>
          <a:bodyPr lIns="0" tIns="0" rIns="0" bIns="0" rtlCol="0"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t-b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611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87E7-6E39-E249-8C05-3E85EC5C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>
            <a:normAutofit/>
          </a:bodyPr>
          <a:lstStyle>
            <a:lvl1pPr algn="l">
              <a:defRPr sz="48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D1750-CCE9-E34F-8945-EB4B459C6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66A28-A25B-0647-8C28-3FB49B10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471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2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_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87E7-6E39-E249-8C05-3E85EC5C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6828"/>
            <a:ext cx="9144000" cy="773298"/>
          </a:xfrm>
        </p:spPr>
        <p:txBody>
          <a:bodyPr rtlCol="0" anchor="ctr">
            <a:normAutofit/>
          </a:bodyPr>
          <a:lstStyle>
            <a:lvl1pPr algn="l">
              <a:defRPr sz="48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66A28-A25B-0647-8C28-3FB49B10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471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9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b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10515600" cy="4351338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01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Cente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944"/>
            <a:ext cx="4745019" cy="1039138"/>
          </a:xfrm>
        </p:spPr>
        <p:txBody>
          <a:bodyPr lIns="0" tIns="0" rIns="0" bIns="0" rtlCol="0" anchor="t">
            <a:normAutofit/>
          </a:bodyPr>
          <a:lstStyle>
            <a:lvl1pPr algn="r">
              <a:defRPr sz="36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382" y="1123502"/>
            <a:ext cx="5257800" cy="3941064"/>
          </a:xfrm>
        </p:spPr>
        <p:txBody>
          <a:bodyPr lIns="0" tIns="0" rIns="0" bIns="0" rtlCol="0" anchor="ctr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018238-022E-914E-B955-FFBE063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4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4019550" cy="365095"/>
          </a:xfrm>
        </p:spPr>
        <p:txBody>
          <a:bodyPr lIns="0" rIns="0" rtlCol="0" anchor="b">
            <a:normAutofit/>
          </a:bodyPr>
          <a:lstStyle>
            <a:lvl1pPr>
              <a:defRPr sz="20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9574"/>
            <a:ext cx="3115962" cy="365095"/>
          </a:xfrm>
        </p:spPr>
        <p:txBody>
          <a:bodyPr lIns="0" rIns="0" rtlCol="0" anchor="b">
            <a:normAutofit/>
          </a:bodyPr>
          <a:lstStyle>
            <a:lvl1pPr>
              <a:defRPr sz="2000" b="0" i="0"/>
            </a:lvl1pPr>
          </a:lstStyle>
          <a:p>
            <a:pPr rtl="0"/>
            <a:r>
              <a:rPr lang="pt-br"/>
              <a:t>Our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30;p31">
            <a:extLst>
              <a:ext uri="{FF2B5EF4-FFF2-40B4-BE49-F238E27FC236}">
                <a16:creationId xmlns:a16="http://schemas.microsoft.com/office/drawing/2014/main" id="{F75D7EBC-6405-A842-A0C9-3FFD6344F94B}"/>
              </a:ext>
            </a:extLst>
          </p:cNvPr>
          <p:cNvSpPr txBox="1"/>
          <p:nvPr userDrawn="1"/>
        </p:nvSpPr>
        <p:spPr>
          <a:xfrm>
            <a:off x="833362" y="3026732"/>
            <a:ext cx="1711049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" panose="020B0503020202020204" pitchFamily="34" charset="0"/>
              <a:ea typeface="Halyard Display Medium" pitchFamily="2" charset="77"/>
              <a:cs typeface="Arial" panose="020B0604020202020204" pitchFamily="34" charset="0"/>
              <a:sym typeface="Georgia"/>
            </a:endParaRPr>
          </a:p>
        </p:txBody>
      </p:sp>
      <p:sp>
        <p:nvSpPr>
          <p:cNvPr id="12" name="Google Shape;235;p31">
            <a:extLst>
              <a:ext uri="{FF2B5EF4-FFF2-40B4-BE49-F238E27FC236}">
                <a16:creationId xmlns:a16="http://schemas.microsoft.com/office/drawing/2014/main" id="{DD6CEE63-3DC6-D54B-B13D-B274A65FEF77}"/>
              </a:ext>
            </a:extLst>
          </p:cNvPr>
          <p:cNvSpPr txBox="1"/>
          <p:nvPr userDrawn="1"/>
        </p:nvSpPr>
        <p:spPr>
          <a:xfrm>
            <a:off x="6376855" y="3026732"/>
            <a:ext cx="20427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3" name="Google Shape;247;p32">
            <a:extLst>
              <a:ext uri="{FF2B5EF4-FFF2-40B4-BE49-F238E27FC236}">
                <a16:creationId xmlns:a16="http://schemas.microsoft.com/office/drawing/2014/main" id="{31E6C671-6B9A-6C49-8000-EAC34BA923C2}"/>
              </a:ext>
            </a:extLst>
          </p:cNvPr>
          <p:cNvSpPr txBox="1"/>
          <p:nvPr userDrawn="1"/>
        </p:nvSpPr>
        <p:spPr>
          <a:xfrm>
            <a:off x="3668302" y="3026732"/>
            <a:ext cx="2230424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rtl="0">
              <a:lnSpc>
                <a:spcPct val="115000"/>
              </a:lnSpc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6" name="Google Shape;252;p32">
            <a:extLst>
              <a:ext uri="{FF2B5EF4-FFF2-40B4-BE49-F238E27FC236}">
                <a16:creationId xmlns:a16="http://schemas.microsoft.com/office/drawing/2014/main" id="{E0630A3C-018C-0442-B205-7861C6773DC4}"/>
              </a:ext>
            </a:extLst>
          </p:cNvPr>
          <p:cNvSpPr txBox="1"/>
          <p:nvPr userDrawn="1"/>
        </p:nvSpPr>
        <p:spPr>
          <a:xfrm>
            <a:off x="833362" y="5599892"/>
            <a:ext cx="2235608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7" name="Google Shape;264;p33">
            <a:extLst>
              <a:ext uri="{FF2B5EF4-FFF2-40B4-BE49-F238E27FC236}">
                <a16:creationId xmlns:a16="http://schemas.microsoft.com/office/drawing/2014/main" id="{05EA5A7E-E29E-AF48-BD50-B1288E6F3B63}"/>
              </a:ext>
            </a:extLst>
          </p:cNvPr>
          <p:cNvSpPr txBox="1"/>
          <p:nvPr userDrawn="1"/>
        </p:nvSpPr>
        <p:spPr>
          <a:xfrm>
            <a:off x="3668302" y="5599892"/>
            <a:ext cx="208942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20" name="Google Shape;269;p33">
            <a:extLst>
              <a:ext uri="{FF2B5EF4-FFF2-40B4-BE49-F238E27FC236}">
                <a16:creationId xmlns:a16="http://schemas.microsoft.com/office/drawing/2014/main" id="{1F03F2A2-B2DB-A04E-ACA3-7313FBFFC4C9}"/>
              </a:ext>
            </a:extLst>
          </p:cNvPr>
          <p:cNvSpPr txBox="1"/>
          <p:nvPr userDrawn="1"/>
        </p:nvSpPr>
        <p:spPr>
          <a:xfrm>
            <a:off x="6376855" y="5599892"/>
            <a:ext cx="20880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8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1D375-5A58-2D40-BD40-96794618B3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3362" y="1196916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E0F4D27-7D67-F445-A957-D5DC59F03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5621" y="1196916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BE9C9BEB-1182-904F-85D9-787D765CA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3298" y="1196916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BD5F6F2-37D3-B74E-8DD6-2BD916958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362" y="3756808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CB7925-5F26-D24B-BE5B-7C966E5C6F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5621" y="3756808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204113A8-845F-6140-AD3B-7909765801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73298" y="3756808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31" name="Google Shape;235;p31">
            <a:extLst>
              <a:ext uri="{FF2B5EF4-FFF2-40B4-BE49-F238E27FC236}">
                <a16:creationId xmlns:a16="http://schemas.microsoft.com/office/drawing/2014/main" id="{A3A8AD95-1E07-0A4D-B4E8-9532BA6217A0}"/>
              </a:ext>
            </a:extLst>
          </p:cNvPr>
          <p:cNvSpPr txBox="1"/>
          <p:nvPr userDrawn="1"/>
        </p:nvSpPr>
        <p:spPr>
          <a:xfrm>
            <a:off x="9208919" y="3022628"/>
            <a:ext cx="20427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33" name="Google Shape;269;p33">
            <a:extLst>
              <a:ext uri="{FF2B5EF4-FFF2-40B4-BE49-F238E27FC236}">
                <a16:creationId xmlns:a16="http://schemas.microsoft.com/office/drawing/2014/main" id="{AC9BA9A3-42A9-344A-9B90-7A0B3F394EC8}"/>
              </a:ext>
            </a:extLst>
          </p:cNvPr>
          <p:cNvSpPr txBox="1"/>
          <p:nvPr userDrawn="1"/>
        </p:nvSpPr>
        <p:spPr>
          <a:xfrm>
            <a:off x="9208919" y="5595788"/>
            <a:ext cx="20880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8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0AAC719-37B7-A444-A278-16C2189CBDE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05362" y="1192812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A861AB0F-CEDC-EE4F-81DE-1E0864602C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05362" y="3752704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11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C61-46BA-E147-99E9-7B48059E8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8759"/>
            <a:ext cx="5181600" cy="4533821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A73C-DC0B-754E-A994-ED0F5672F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8759"/>
            <a:ext cx="5181600" cy="4533821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98E2FD-B278-F74D-8C96-1B99447D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9934AB-06BB-F545-8EEA-F26AC088055B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5A0B7FF-381E-8344-8323-F5D8265F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b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244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5CB8-3090-D345-8B0D-DF3ED1133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458"/>
            <a:ext cx="5157787" cy="823912"/>
          </a:xfrm>
        </p:spPr>
        <p:txBody>
          <a:bodyPr lIns="0" tIns="0" rIns="0" bIns="0" rtlCol="0"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EB0AE-FE60-2845-9D07-32331A599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4488"/>
            <a:ext cx="5157787" cy="3684588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35F16-F779-FD45-9EC1-640A5F8AA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458"/>
            <a:ext cx="5183188" cy="823912"/>
          </a:xfrm>
        </p:spPr>
        <p:txBody>
          <a:bodyPr lIns="0" tIns="0" rIns="0" bIns="0" rtlCol="0"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7F6E8-D0CA-6344-BB40-55948C387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4488"/>
            <a:ext cx="5183188" cy="3684588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906D88F-3472-264C-B554-365C8FC2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6DA8AA-1167-204C-8ED0-3A79C7557187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80E8D6E-2E7B-C144-AD7D-B9642F9D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b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841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77AA-5400-F447-BB00-B5CBEC50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59575"/>
            <a:ext cx="6172200" cy="5301476"/>
          </a:xfrm>
        </p:spPr>
        <p:txBody>
          <a:bodyPr lIns="0" tIns="0" rIns="0" bIns="0" rtlCol="0"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47D4C-B4BF-BC4E-8CA0-EAD1C5031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97750"/>
            <a:ext cx="3932237" cy="4471237"/>
          </a:xfrm>
        </p:spPr>
        <p:txBody>
          <a:bodyPr rtlCol="0"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B87CD3-D7DC-334A-9B54-C0B13E98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0EF81-D7BD-F042-A20E-244E35A3F601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796AC44-181E-244E-98C9-F08A5432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3932237" cy="676636"/>
          </a:xfrm>
        </p:spPr>
        <p:txBody>
          <a:bodyPr lIns="0" rIns="0" rtlCol="0" anchor="t">
            <a:no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77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10515600" cy="4351338"/>
          </a:xfrm>
        </p:spPr>
        <p:txBody>
          <a:bodyPr lIns="0" tIns="0" rIns="0" bIns="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03810-6307-1E4B-BE36-CF3EABA02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478DD1-765E-DD40-8500-E4F63D8C9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683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09"/>
            <a:ext cx="5257800" cy="1269062"/>
          </a:xfrm>
        </p:spPr>
        <p:txBody>
          <a:bodyPr lIns="0" tIns="0" rIns="0" bIns="0" rtlCol="0" anchor="t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225"/>
            <a:ext cx="5257800" cy="3944022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63AFAF-5560-2A4E-8638-C377698B92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3050" y="657209"/>
            <a:ext cx="5568950" cy="5406038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018238-022E-914E-B955-FFBE063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66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87E7-6E39-E249-8C05-3E85EC5C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>
            <a:normAutofit/>
          </a:bodyPr>
          <a:lstStyle>
            <a:lvl1pPr algn="l">
              <a:defRPr sz="48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D1750-CCE9-E34F-8945-EB4B459C6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66A28-A25B-0647-8C28-3FB49B10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471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5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_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87E7-6E39-E249-8C05-3E85EC5C1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6828"/>
            <a:ext cx="9144000" cy="773298"/>
          </a:xfrm>
        </p:spPr>
        <p:txBody>
          <a:bodyPr rtlCol="0" anchor="ctr">
            <a:normAutofit/>
          </a:bodyPr>
          <a:lstStyle>
            <a:lvl1pPr algn="l">
              <a:defRPr sz="48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66A28-A25B-0647-8C28-3FB49B10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471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41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b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10515600" cy="4351338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40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Cente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944"/>
            <a:ext cx="4745019" cy="1039138"/>
          </a:xfrm>
        </p:spPr>
        <p:txBody>
          <a:bodyPr lIns="0" tIns="0" rIns="0" bIns="0" rtlCol="0" anchor="t">
            <a:normAutofit/>
          </a:bodyPr>
          <a:lstStyle>
            <a:lvl1pPr algn="r">
              <a:defRPr sz="36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382" y="1123502"/>
            <a:ext cx="5257800" cy="3941064"/>
          </a:xfrm>
        </p:spPr>
        <p:txBody>
          <a:bodyPr lIns="0" tIns="0" rIns="0" bIns="0" rtlCol="0" anchor="ctr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018238-022E-914E-B955-FFBE063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59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4019550" cy="365095"/>
          </a:xfrm>
        </p:spPr>
        <p:txBody>
          <a:bodyPr lIns="0" rIns="0" rtlCol="0" anchor="b">
            <a:normAutofit/>
          </a:bodyPr>
          <a:lstStyle>
            <a:lvl1pPr>
              <a:defRPr sz="20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719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9574"/>
            <a:ext cx="3115962" cy="365095"/>
          </a:xfrm>
        </p:spPr>
        <p:txBody>
          <a:bodyPr lIns="0" rIns="0" rtlCol="0" anchor="b">
            <a:normAutofit/>
          </a:bodyPr>
          <a:lstStyle>
            <a:lvl1pPr>
              <a:defRPr sz="2000" b="0" i="0"/>
            </a:lvl1pPr>
          </a:lstStyle>
          <a:p>
            <a:pPr rtl="0"/>
            <a:r>
              <a:rPr lang="pt-br"/>
              <a:t>Our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30;p31">
            <a:extLst>
              <a:ext uri="{FF2B5EF4-FFF2-40B4-BE49-F238E27FC236}">
                <a16:creationId xmlns:a16="http://schemas.microsoft.com/office/drawing/2014/main" id="{F75D7EBC-6405-A842-A0C9-3FFD6344F94B}"/>
              </a:ext>
            </a:extLst>
          </p:cNvPr>
          <p:cNvSpPr txBox="1"/>
          <p:nvPr userDrawn="1"/>
        </p:nvSpPr>
        <p:spPr>
          <a:xfrm>
            <a:off x="833362" y="3026732"/>
            <a:ext cx="1711049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" panose="020B0503020202020204" pitchFamily="34" charset="0"/>
              <a:ea typeface="Halyard Display Medium" pitchFamily="2" charset="77"/>
              <a:cs typeface="Arial" panose="020B0604020202020204" pitchFamily="34" charset="0"/>
              <a:sym typeface="Georgia"/>
            </a:endParaRPr>
          </a:p>
        </p:txBody>
      </p:sp>
      <p:sp>
        <p:nvSpPr>
          <p:cNvPr id="12" name="Google Shape;235;p31">
            <a:extLst>
              <a:ext uri="{FF2B5EF4-FFF2-40B4-BE49-F238E27FC236}">
                <a16:creationId xmlns:a16="http://schemas.microsoft.com/office/drawing/2014/main" id="{DD6CEE63-3DC6-D54B-B13D-B274A65FEF77}"/>
              </a:ext>
            </a:extLst>
          </p:cNvPr>
          <p:cNvSpPr txBox="1"/>
          <p:nvPr userDrawn="1"/>
        </p:nvSpPr>
        <p:spPr>
          <a:xfrm>
            <a:off x="6376855" y="3026732"/>
            <a:ext cx="20427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3" name="Google Shape;247;p32">
            <a:extLst>
              <a:ext uri="{FF2B5EF4-FFF2-40B4-BE49-F238E27FC236}">
                <a16:creationId xmlns:a16="http://schemas.microsoft.com/office/drawing/2014/main" id="{31E6C671-6B9A-6C49-8000-EAC34BA923C2}"/>
              </a:ext>
            </a:extLst>
          </p:cNvPr>
          <p:cNvSpPr txBox="1"/>
          <p:nvPr userDrawn="1"/>
        </p:nvSpPr>
        <p:spPr>
          <a:xfrm>
            <a:off x="3668302" y="3026732"/>
            <a:ext cx="2230424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rtl="0">
              <a:lnSpc>
                <a:spcPct val="115000"/>
              </a:lnSpc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6" name="Google Shape;252;p32">
            <a:extLst>
              <a:ext uri="{FF2B5EF4-FFF2-40B4-BE49-F238E27FC236}">
                <a16:creationId xmlns:a16="http://schemas.microsoft.com/office/drawing/2014/main" id="{E0630A3C-018C-0442-B205-7861C6773DC4}"/>
              </a:ext>
            </a:extLst>
          </p:cNvPr>
          <p:cNvSpPr txBox="1"/>
          <p:nvPr userDrawn="1"/>
        </p:nvSpPr>
        <p:spPr>
          <a:xfrm>
            <a:off x="833362" y="5599892"/>
            <a:ext cx="2235608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7" name="Google Shape;264;p33">
            <a:extLst>
              <a:ext uri="{FF2B5EF4-FFF2-40B4-BE49-F238E27FC236}">
                <a16:creationId xmlns:a16="http://schemas.microsoft.com/office/drawing/2014/main" id="{05EA5A7E-E29E-AF48-BD50-B1288E6F3B63}"/>
              </a:ext>
            </a:extLst>
          </p:cNvPr>
          <p:cNvSpPr txBox="1"/>
          <p:nvPr userDrawn="1"/>
        </p:nvSpPr>
        <p:spPr>
          <a:xfrm>
            <a:off x="3668302" y="5599892"/>
            <a:ext cx="208942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20" name="Google Shape;269;p33">
            <a:extLst>
              <a:ext uri="{FF2B5EF4-FFF2-40B4-BE49-F238E27FC236}">
                <a16:creationId xmlns:a16="http://schemas.microsoft.com/office/drawing/2014/main" id="{1F03F2A2-B2DB-A04E-ACA3-7313FBFFC4C9}"/>
              </a:ext>
            </a:extLst>
          </p:cNvPr>
          <p:cNvSpPr txBox="1"/>
          <p:nvPr userDrawn="1"/>
        </p:nvSpPr>
        <p:spPr>
          <a:xfrm>
            <a:off x="6376855" y="5599892"/>
            <a:ext cx="20880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8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1D375-5A58-2D40-BD40-96794618B3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3362" y="1196916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E0F4D27-7D67-F445-A957-D5DC59F03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5621" y="1196916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BE9C9BEB-1182-904F-85D9-787D765CA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3298" y="1196916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BD5F6F2-37D3-B74E-8DD6-2BD916958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362" y="3756808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CB7925-5F26-D24B-BE5B-7C966E5C6F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5621" y="3756808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204113A8-845F-6140-AD3B-7909765801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73298" y="3756808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31" name="Google Shape;235;p31">
            <a:extLst>
              <a:ext uri="{FF2B5EF4-FFF2-40B4-BE49-F238E27FC236}">
                <a16:creationId xmlns:a16="http://schemas.microsoft.com/office/drawing/2014/main" id="{A3A8AD95-1E07-0A4D-B4E8-9532BA6217A0}"/>
              </a:ext>
            </a:extLst>
          </p:cNvPr>
          <p:cNvSpPr txBox="1"/>
          <p:nvPr userDrawn="1"/>
        </p:nvSpPr>
        <p:spPr>
          <a:xfrm>
            <a:off x="9208919" y="3022628"/>
            <a:ext cx="20427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9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33" name="Google Shape;269;p33">
            <a:extLst>
              <a:ext uri="{FF2B5EF4-FFF2-40B4-BE49-F238E27FC236}">
                <a16:creationId xmlns:a16="http://schemas.microsoft.com/office/drawing/2014/main" id="{AC9BA9A3-42A9-344A-9B90-7A0B3F394EC8}"/>
              </a:ext>
            </a:extLst>
          </p:cNvPr>
          <p:cNvSpPr txBox="1"/>
          <p:nvPr userDrawn="1"/>
        </p:nvSpPr>
        <p:spPr>
          <a:xfrm>
            <a:off x="9208919" y="5595788"/>
            <a:ext cx="20880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 b="0" i="0">
                <a:latin typeface="Avenir Next" panose="020B0503020202020204" pitchFamily="34" charset="0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800" b="0" i="0" spc="300">
                <a:latin typeface="Avenir Next" panose="020B0503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Avenir Next Medium" panose="020B0503020202020204" pitchFamily="34" charset="0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0AAC719-37B7-A444-A278-16C2189CBDE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05362" y="1192812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A861AB0F-CEDC-EE4F-81DE-1E0864602C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05362" y="3752704"/>
            <a:ext cx="1589897" cy="1595696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51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C61-46BA-E147-99E9-7B48059E8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8759"/>
            <a:ext cx="5181600" cy="4533821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A73C-DC0B-754E-A994-ED0F5672F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8759"/>
            <a:ext cx="5181600" cy="4533821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98E2FD-B278-F74D-8C96-1B99447D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9934AB-06BB-F545-8EEA-F26AC088055B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5A0B7FF-381E-8344-8323-F5D8265F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b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823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5CB8-3090-D345-8B0D-DF3ED1133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458"/>
            <a:ext cx="5157787" cy="823912"/>
          </a:xfrm>
        </p:spPr>
        <p:txBody>
          <a:bodyPr lIns="0" tIns="0" rIns="0" bIns="0" rtlCol="0"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EB0AE-FE60-2845-9D07-32331A599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4488"/>
            <a:ext cx="5157787" cy="3684588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35F16-F779-FD45-9EC1-640A5F8AA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458"/>
            <a:ext cx="5183188" cy="823912"/>
          </a:xfrm>
        </p:spPr>
        <p:txBody>
          <a:bodyPr lIns="0" tIns="0" rIns="0" bIns="0" rtlCol="0"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7F6E8-D0CA-6344-BB40-55948C387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4488"/>
            <a:ext cx="5183188" cy="3684588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906D88F-3472-264C-B554-365C8FC2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6DA8AA-1167-204C-8ED0-3A79C7557187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80E8D6E-2E7B-C144-AD7D-B9642F9D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183582" cy="676636"/>
          </a:xfrm>
        </p:spPr>
        <p:txBody>
          <a:bodyPr lIns="0" rIns="0" rtlCol="0" anchor="b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769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77AA-5400-F447-BB00-B5CBEC50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59575"/>
            <a:ext cx="6172200" cy="5301476"/>
          </a:xfrm>
        </p:spPr>
        <p:txBody>
          <a:bodyPr lIns="0" tIns="0" rIns="0" bIns="0" rtlCol="0"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47D4C-B4BF-BC4E-8CA0-EAD1C5031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97750"/>
            <a:ext cx="3932237" cy="4471237"/>
          </a:xfrm>
        </p:spPr>
        <p:txBody>
          <a:bodyPr rtlCol="0"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B87CD3-D7DC-334A-9B54-C0B13E98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0EF81-D7BD-F042-A20E-244E35A3F601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796AC44-181E-244E-98C9-F08A5432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3932237" cy="676636"/>
          </a:xfrm>
        </p:spPr>
        <p:txBody>
          <a:bodyPr lIns="0" rIns="0" rtlCol="0" anchor="t">
            <a:no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4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Cente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944"/>
            <a:ext cx="4745019" cy="1039138"/>
          </a:xfrm>
        </p:spPr>
        <p:txBody>
          <a:bodyPr lIns="0" tIns="0" rIns="0" bIns="0" rtlCol="0" anchor="t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382" y="1123502"/>
            <a:ext cx="5257800" cy="3941064"/>
          </a:xfrm>
        </p:spPr>
        <p:txBody>
          <a:bodyPr lIns="0" tIns="0" rIns="0" bIns="0" rtlCol="0" anchor="ctr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018238-022E-914E-B955-FFBE063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48CD20-34A0-8D49-8310-39AD7E0CA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3DC9C4B-DDA2-9F4C-B7BC-2DED5413DB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2A6194-A2AE-9D40-AA18-A8356FF427C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24405"/>
            <a:ext cx="0" cy="292608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71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09"/>
            <a:ext cx="5257800" cy="1269062"/>
          </a:xfrm>
        </p:spPr>
        <p:txBody>
          <a:bodyPr lIns="0" tIns="0" rIns="0" bIns="0" rtlCol="0" anchor="t">
            <a:normAutofit/>
          </a:bodyPr>
          <a:lstStyle>
            <a:lvl1pPr>
              <a:defRPr sz="3200" b="0" i="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DB73-B284-544E-85AC-B0105B35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225"/>
            <a:ext cx="5257800" cy="3944022"/>
          </a:xfrm>
        </p:spPr>
        <p:txBody>
          <a:bodyPr lIns="0" tIns="0" rIns="0" bIns="0" rtlCol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63AFAF-5560-2A4E-8638-C377698B92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3050" y="657209"/>
            <a:ext cx="5568950" cy="5406038"/>
          </a:xfrm>
        </p:spPr>
        <p:txBody>
          <a:bodyPr rtlCol="0"/>
          <a:lstStyle>
            <a:lvl1pPr>
              <a:defRPr b="0" i="0"/>
            </a:lvl1pPr>
          </a:lstStyle>
          <a:p>
            <a:pPr rt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018238-022E-914E-B955-FFBE063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9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8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4019550" cy="365095"/>
          </a:xfrm>
        </p:spPr>
        <p:txBody>
          <a:bodyPr lIns="0" rIns="0" rtlCol="0" anchor="t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03810-6307-1E4B-BE36-CF3EABA02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478DD1-765E-DD40-8500-E4F63D8C9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70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C7C-F42E-4E4A-A892-833ED2B45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9574"/>
            <a:ext cx="3115962" cy="365095"/>
          </a:xfrm>
        </p:spPr>
        <p:txBody>
          <a:bodyPr lIns="0" rIns="0" rtlCol="0" anchor="t">
            <a:normAutofit/>
          </a:bodyPr>
          <a:lstStyle>
            <a:lvl1pPr>
              <a:defRPr sz="2000"/>
            </a:lvl1pPr>
          </a:lstStyle>
          <a:p>
            <a:pPr rtl="0"/>
            <a:r>
              <a:rPr lang="pt-br"/>
              <a:t>Our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392-149B-CF44-B11A-5B90ACF9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788" y="6319313"/>
            <a:ext cx="534412" cy="365125"/>
          </a:xfrm>
          <a:prstGeom prst="rect">
            <a:avLst/>
          </a:prstGeom>
        </p:spPr>
        <p:txBody>
          <a:bodyPr rtlCol="0" anchor="ctr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03810-6307-1E4B-BE36-CF3EABA02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93442"/>
            <a:ext cx="10026445" cy="18799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478DD1-765E-DD40-8500-E4F63D8C9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786" y="6366601"/>
            <a:ext cx="754426" cy="3036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FF862F-B347-BE41-9419-BB255889A0A2}"/>
              </a:ext>
            </a:extLst>
          </p:cNvPr>
          <p:cNvCxnSpPr/>
          <p:nvPr userDrawn="1"/>
        </p:nvCxnSpPr>
        <p:spPr>
          <a:xfrm>
            <a:off x="838199" y="398033"/>
            <a:ext cx="1410149" cy="0"/>
          </a:xfrm>
          <a:prstGeom prst="line">
            <a:avLst/>
          </a:prstGeom>
          <a:ln w="31750">
            <a:solidFill>
              <a:srgbClr val="F89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30;p31">
            <a:extLst>
              <a:ext uri="{FF2B5EF4-FFF2-40B4-BE49-F238E27FC236}">
                <a16:creationId xmlns:a16="http://schemas.microsoft.com/office/drawing/2014/main" id="{F75D7EBC-6405-A842-A0C9-3FFD6344F94B}"/>
              </a:ext>
            </a:extLst>
          </p:cNvPr>
          <p:cNvSpPr txBox="1"/>
          <p:nvPr userDrawn="1"/>
        </p:nvSpPr>
        <p:spPr>
          <a:xfrm>
            <a:off x="833362" y="3026732"/>
            <a:ext cx="1711049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latin typeface="Georgia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1" i="0" spc="300">
              <a:latin typeface="Arial" panose="020B0604020202020204" pitchFamily="34" charset="0"/>
              <a:ea typeface="Halyard Display Medium" pitchFamily="2" charset="77"/>
              <a:cs typeface="Arial" panose="020B0604020202020204" pitchFamily="34" charset="0"/>
              <a:sym typeface="Georgia"/>
            </a:endParaRPr>
          </a:p>
        </p:txBody>
      </p:sp>
      <p:sp>
        <p:nvSpPr>
          <p:cNvPr id="10" name="Google Shape;231;p31">
            <a:extLst>
              <a:ext uri="{FF2B5EF4-FFF2-40B4-BE49-F238E27FC236}">
                <a16:creationId xmlns:a16="http://schemas.microsoft.com/office/drawing/2014/main" id="{4A03C051-D106-BC4D-8D2D-FC75B7FE6B2D}"/>
              </a:ext>
            </a:extLst>
          </p:cNvPr>
          <p:cNvSpPr/>
          <p:nvPr userDrawn="1"/>
        </p:nvSpPr>
        <p:spPr>
          <a:xfrm>
            <a:off x="833362" y="1357630"/>
            <a:ext cx="1604400" cy="1604400"/>
          </a:xfrm>
          <a:prstGeom prst="rect">
            <a:avLst/>
          </a:prstGeom>
          <a:solidFill>
            <a:srgbClr val="37B678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33;p31">
            <a:extLst>
              <a:ext uri="{FF2B5EF4-FFF2-40B4-BE49-F238E27FC236}">
                <a16:creationId xmlns:a16="http://schemas.microsoft.com/office/drawing/2014/main" id="{E1EEB42F-AE68-2E40-B42E-8FB4EEF76339}"/>
              </a:ext>
            </a:extLst>
          </p:cNvPr>
          <p:cNvSpPr/>
          <p:nvPr userDrawn="1"/>
        </p:nvSpPr>
        <p:spPr>
          <a:xfrm>
            <a:off x="6376855" y="1357666"/>
            <a:ext cx="1604400" cy="1604400"/>
          </a:xfrm>
          <a:prstGeom prst="rect">
            <a:avLst/>
          </a:prstGeom>
          <a:solidFill>
            <a:srgbClr val="29874F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35;p31">
            <a:extLst>
              <a:ext uri="{FF2B5EF4-FFF2-40B4-BE49-F238E27FC236}">
                <a16:creationId xmlns:a16="http://schemas.microsoft.com/office/drawing/2014/main" id="{DD6CEE63-3DC6-D54B-B13D-B274A65FEF77}"/>
              </a:ext>
            </a:extLst>
          </p:cNvPr>
          <p:cNvSpPr txBox="1"/>
          <p:nvPr userDrawn="1"/>
        </p:nvSpPr>
        <p:spPr>
          <a:xfrm>
            <a:off x="6376855" y="3026732"/>
            <a:ext cx="20427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>
                <a:latin typeface="Georgia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9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3" name="Google Shape;247;p32">
            <a:extLst>
              <a:ext uri="{FF2B5EF4-FFF2-40B4-BE49-F238E27FC236}">
                <a16:creationId xmlns:a16="http://schemas.microsoft.com/office/drawing/2014/main" id="{31E6C671-6B9A-6C49-8000-EAC34BA923C2}"/>
              </a:ext>
            </a:extLst>
          </p:cNvPr>
          <p:cNvSpPr txBox="1"/>
          <p:nvPr userDrawn="1"/>
        </p:nvSpPr>
        <p:spPr>
          <a:xfrm>
            <a:off x="3668302" y="3026732"/>
            <a:ext cx="2230424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>
                <a:latin typeface="Georgia"/>
                <a:sym typeface="Georgia"/>
              </a:rPr>
              <a:t>Name </a:t>
            </a:r>
          </a:p>
          <a:p>
            <a:pPr rtl="0">
              <a:lnSpc>
                <a:spcPct val="115000"/>
              </a:lnSpc>
            </a:pPr>
            <a:r>
              <a:rPr lang="pt-br" sz="9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4" name="Google Shape;248;p32">
            <a:extLst>
              <a:ext uri="{FF2B5EF4-FFF2-40B4-BE49-F238E27FC236}">
                <a16:creationId xmlns:a16="http://schemas.microsoft.com/office/drawing/2014/main" id="{2070CCB9-BB56-8B40-A0AF-28051F33ADD0}"/>
              </a:ext>
            </a:extLst>
          </p:cNvPr>
          <p:cNvSpPr/>
          <p:nvPr userDrawn="1"/>
        </p:nvSpPr>
        <p:spPr>
          <a:xfrm>
            <a:off x="3668302" y="1353562"/>
            <a:ext cx="1604400" cy="1604400"/>
          </a:xfrm>
          <a:prstGeom prst="rect">
            <a:avLst/>
          </a:prstGeom>
          <a:solidFill>
            <a:srgbClr val="D44740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50;p32">
            <a:extLst>
              <a:ext uri="{FF2B5EF4-FFF2-40B4-BE49-F238E27FC236}">
                <a16:creationId xmlns:a16="http://schemas.microsoft.com/office/drawing/2014/main" id="{73818B04-C51B-6F4D-9C6B-B07F00079DE7}"/>
              </a:ext>
            </a:extLst>
          </p:cNvPr>
          <p:cNvSpPr/>
          <p:nvPr userDrawn="1"/>
        </p:nvSpPr>
        <p:spPr>
          <a:xfrm>
            <a:off x="833362" y="3919386"/>
            <a:ext cx="1604400" cy="1604400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52;p32">
            <a:extLst>
              <a:ext uri="{FF2B5EF4-FFF2-40B4-BE49-F238E27FC236}">
                <a16:creationId xmlns:a16="http://schemas.microsoft.com/office/drawing/2014/main" id="{E0630A3C-018C-0442-B205-7861C6773DC4}"/>
              </a:ext>
            </a:extLst>
          </p:cNvPr>
          <p:cNvSpPr txBox="1"/>
          <p:nvPr userDrawn="1"/>
        </p:nvSpPr>
        <p:spPr>
          <a:xfrm>
            <a:off x="833362" y="5599892"/>
            <a:ext cx="2235608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latin typeface="Georgia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7" name="Google Shape;264;p33">
            <a:extLst>
              <a:ext uri="{FF2B5EF4-FFF2-40B4-BE49-F238E27FC236}">
                <a16:creationId xmlns:a16="http://schemas.microsoft.com/office/drawing/2014/main" id="{05EA5A7E-E29E-AF48-BD50-B1288E6F3B63}"/>
              </a:ext>
            </a:extLst>
          </p:cNvPr>
          <p:cNvSpPr txBox="1"/>
          <p:nvPr userDrawn="1"/>
        </p:nvSpPr>
        <p:spPr>
          <a:xfrm>
            <a:off x="3668302" y="5599892"/>
            <a:ext cx="208942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latin typeface="Georgia"/>
                <a:sym typeface="Georgia"/>
              </a:rPr>
              <a:t>Name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18" name="Google Shape;265;p33">
            <a:extLst>
              <a:ext uri="{FF2B5EF4-FFF2-40B4-BE49-F238E27FC236}">
                <a16:creationId xmlns:a16="http://schemas.microsoft.com/office/drawing/2014/main" id="{3C1CD26A-0A92-484A-A124-22428903449C}"/>
              </a:ext>
            </a:extLst>
          </p:cNvPr>
          <p:cNvSpPr/>
          <p:nvPr userDrawn="1"/>
        </p:nvSpPr>
        <p:spPr>
          <a:xfrm>
            <a:off x="3668302" y="3919386"/>
            <a:ext cx="1604400" cy="1604400"/>
          </a:xfrm>
          <a:prstGeom prst="rect">
            <a:avLst/>
          </a:prstGeom>
          <a:solidFill>
            <a:srgbClr val="123DB5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67;p33">
            <a:extLst>
              <a:ext uri="{FF2B5EF4-FFF2-40B4-BE49-F238E27FC236}">
                <a16:creationId xmlns:a16="http://schemas.microsoft.com/office/drawing/2014/main" id="{8399950E-6512-DB49-AD0A-154DFAFA0528}"/>
              </a:ext>
            </a:extLst>
          </p:cNvPr>
          <p:cNvSpPr/>
          <p:nvPr userDrawn="1"/>
        </p:nvSpPr>
        <p:spPr>
          <a:xfrm>
            <a:off x="6376855" y="3919386"/>
            <a:ext cx="1604400" cy="1604400"/>
          </a:xfrm>
          <a:prstGeom prst="rect">
            <a:avLst/>
          </a:prstGeom>
          <a:solidFill>
            <a:srgbClr val="8F0375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69;p33">
            <a:extLst>
              <a:ext uri="{FF2B5EF4-FFF2-40B4-BE49-F238E27FC236}">
                <a16:creationId xmlns:a16="http://schemas.microsoft.com/office/drawing/2014/main" id="{1F03F2A2-B2DB-A04E-ACA3-7313FBFFC4C9}"/>
              </a:ext>
            </a:extLst>
          </p:cNvPr>
          <p:cNvSpPr txBox="1"/>
          <p:nvPr userDrawn="1"/>
        </p:nvSpPr>
        <p:spPr>
          <a:xfrm>
            <a:off x="6376855" y="5599892"/>
            <a:ext cx="20880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>
                <a:latin typeface="Georgia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8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1D375-5A58-2D40-BD40-96794618B3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767" y="1196916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E0F4D27-7D67-F445-A957-D5DC59F03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7026" y="1196916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BE9C9BEB-1182-904F-85D9-787D765CA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703" y="1196916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BD5F6F2-37D3-B74E-8DD6-2BD916958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767" y="3756808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CB7925-5F26-D24B-BE5B-7C966E5C6F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07026" y="3756808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204113A8-845F-6140-AD3B-7909765801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4703" y="3756808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30" name="Google Shape;233;p31">
            <a:extLst>
              <a:ext uri="{FF2B5EF4-FFF2-40B4-BE49-F238E27FC236}">
                <a16:creationId xmlns:a16="http://schemas.microsoft.com/office/drawing/2014/main" id="{F2FC185F-5DA7-F948-B439-E954D89AA810}"/>
              </a:ext>
            </a:extLst>
          </p:cNvPr>
          <p:cNvSpPr/>
          <p:nvPr userDrawn="1"/>
        </p:nvSpPr>
        <p:spPr>
          <a:xfrm>
            <a:off x="9208919" y="1353562"/>
            <a:ext cx="1604400" cy="1604400"/>
          </a:xfrm>
          <a:prstGeom prst="rect">
            <a:avLst/>
          </a:prstGeom>
          <a:solidFill>
            <a:srgbClr val="661D72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35;p31">
            <a:extLst>
              <a:ext uri="{FF2B5EF4-FFF2-40B4-BE49-F238E27FC236}">
                <a16:creationId xmlns:a16="http://schemas.microsoft.com/office/drawing/2014/main" id="{A3A8AD95-1E07-0A4D-B4E8-9532BA6217A0}"/>
              </a:ext>
            </a:extLst>
          </p:cNvPr>
          <p:cNvSpPr txBox="1"/>
          <p:nvPr userDrawn="1"/>
        </p:nvSpPr>
        <p:spPr>
          <a:xfrm>
            <a:off x="9208919" y="3022628"/>
            <a:ext cx="2042772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>
                <a:latin typeface="Georgia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9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9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32" name="Google Shape;267;p33">
            <a:extLst>
              <a:ext uri="{FF2B5EF4-FFF2-40B4-BE49-F238E27FC236}">
                <a16:creationId xmlns:a16="http://schemas.microsoft.com/office/drawing/2014/main" id="{203BA741-288C-4047-A6D7-A1F9FAEDA5EB}"/>
              </a:ext>
            </a:extLst>
          </p:cNvPr>
          <p:cNvSpPr/>
          <p:nvPr userDrawn="1"/>
        </p:nvSpPr>
        <p:spPr>
          <a:xfrm>
            <a:off x="9208919" y="3915282"/>
            <a:ext cx="1604400" cy="1604400"/>
          </a:xfrm>
          <a:prstGeom prst="rect">
            <a:avLst/>
          </a:prstGeom>
          <a:solidFill>
            <a:srgbClr val="29A6E5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69;p33">
            <a:extLst>
              <a:ext uri="{FF2B5EF4-FFF2-40B4-BE49-F238E27FC236}">
                <a16:creationId xmlns:a16="http://schemas.microsoft.com/office/drawing/2014/main" id="{AC9BA9A3-42A9-344A-9B90-7A0B3F394EC8}"/>
              </a:ext>
            </a:extLst>
          </p:cNvPr>
          <p:cNvSpPr txBox="1"/>
          <p:nvPr userDrawn="1"/>
        </p:nvSpPr>
        <p:spPr>
          <a:xfrm>
            <a:off x="9208919" y="5595788"/>
            <a:ext cx="20880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rtl="0">
              <a:lnSpc>
                <a:spcPct val="115000"/>
              </a:lnSpc>
            </a:pPr>
            <a:r>
              <a:rPr lang="pt-br" sz="1900">
                <a:latin typeface="Georgia"/>
                <a:sym typeface="Georgia"/>
              </a:rPr>
              <a:t>Name</a:t>
            </a:r>
          </a:p>
          <a:p>
            <a:pPr rtl="0">
              <a:lnSpc>
                <a:spcPct val="115000"/>
              </a:lnSpc>
            </a:pPr>
            <a:r>
              <a:rPr lang="pt-br" sz="800" b="1" i="0" spc="300"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rPr>
              <a:t>POSITION</a:t>
            </a:r>
            <a:endParaRPr lang="pt-BR" sz="800" b="0" i="0" spc="300">
              <a:latin typeface="Halyard Display Medium" pitchFamily="2" charset="77"/>
              <a:ea typeface="Halyard Display Medium" pitchFamily="2" charset="77"/>
              <a:cs typeface="Georgia"/>
              <a:sym typeface="Georgia"/>
            </a:endParaRP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0AAC719-37B7-A444-A278-16C2189CBDE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46767" y="1192812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A861AB0F-CEDC-EE4F-81DE-1E0864602C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46767" y="3752704"/>
            <a:ext cx="1589897" cy="1595696"/>
          </a:xfrm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8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15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96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1664-19E8-3142-9D4E-CBB4FF5A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580"/>
            <a:ext cx="10515600" cy="1367094"/>
          </a:xfrm>
        </p:spPr>
        <p:txBody>
          <a:bodyPr lIns="0" tIns="0" rIns="0" bIns="0"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E43590-50AA-1142-81B2-BD44799970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81461"/>
            <a:ext cx="9144000" cy="525119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800" b="1" i="0" spc="300">
                <a:solidFill>
                  <a:schemeClr val="bg1"/>
                </a:solidFill>
                <a:latin typeface="Arial" panose="020B0604020202020204" pitchFamily="34" charset="0"/>
                <a:ea typeface="Halyard Display Medium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22D0B-98FA-5146-80A1-F0E40037BA7D}"/>
              </a:ext>
            </a:extLst>
          </p:cNvPr>
          <p:cNvCxnSpPr/>
          <p:nvPr userDrawn="1"/>
        </p:nvCxnSpPr>
        <p:spPr>
          <a:xfrm>
            <a:off x="838199" y="2805331"/>
            <a:ext cx="14101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51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3DB4E-CF1C-7A42-9086-7A25B321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do modelo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AF73-8374-D643-973E-B61A57840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estilo do modelo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C75515-729F-B149-A172-BE52258BC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752" y="6356350"/>
            <a:ext cx="2743200" cy="365125"/>
          </a:xfrm>
          <a:prstGeom prst="rect">
            <a:avLst/>
          </a:prstGeom>
        </p:spPr>
        <p:txBody>
          <a:bodyPr rtlCol="0"/>
          <a:lstStyle>
            <a:lvl1pPr algn="l">
              <a:defRPr sz="1400" b="0" i="0">
                <a:latin typeface="Halyard Display Book" pitchFamily="2" charset="77"/>
                <a:ea typeface="Halyard Display Book" pitchFamily="2" charset="77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6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63" r:id="rId4"/>
    <p:sldLayoutId id="2147483665" r:id="rId5"/>
    <p:sldLayoutId id="2147483666" r:id="rId6"/>
    <p:sldLayoutId id="2147483651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52" r:id="rId14"/>
    <p:sldLayoutId id="2147483653" r:id="rId15"/>
    <p:sldLayoutId id="2147483656" r:id="rId16"/>
    <p:sldLayoutId id="2147483661" r:id="rId17"/>
    <p:sldLayoutId id="2147483675" r:id="rId18"/>
    <p:sldLayoutId id="2147483699" r:id="rId19"/>
    <p:sldLayoutId id="2147483700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Halyard Display" pitchFamily="2" charset="77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90000"/>
        </a:lnSpc>
        <a:spcBef>
          <a:spcPts val="1000"/>
        </a:spcBef>
        <a:buClr>
          <a:srgbClr val="F8981D"/>
        </a:buClr>
        <a:buFont typeface="System Font Regular"/>
        <a:buChar char="+"/>
        <a:defRPr sz="2400" b="0" i="0" kern="1200">
          <a:solidFill>
            <a:schemeClr val="tx1"/>
          </a:solidFill>
          <a:latin typeface="Arial" panose="020B0604020202020204" pitchFamily="34" charset="0"/>
          <a:ea typeface="Halyard Display Book" pitchFamily="2" charset="77"/>
          <a:cs typeface="Arial" panose="020B0604020202020204" pitchFamily="34" charset="0"/>
        </a:defRPr>
      </a:lvl1pPr>
      <a:lvl2pPr marL="804672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Halyard Display Book" pitchFamily="2" charset="77"/>
          <a:cs typeface="Arial" panose="020B0604020202020204" pitchFamily="34" charset="0"/>
        </a:defRPr>
      </a:lvl2pPr>
      <a:lvl3pPr marL="1261872" indent="-347472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Halyard Display Book" pitchFamily="2" charset="77"/>
          <a:cs typeface="Arial" panose="020B0604020202020204" pitchFamily="34" charset="0"/>
        </a:defRPr>
      </a:lvl3pPr>
      <a:lvl4pPr marL="1600200" indent="-347472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Halyard Display Book" pitchFamily="2" charset="77"/>
          <a:cs typeface="Arial" panose="020B0604020202020204" pitchFamily="34" charset="0"/>
        </a:defRPr>
      </a:lvl4pPr>
      <a:lvl5pPr marL="2057400" indent="-347472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Halyard Display Book" pitchFamily="2" charset="77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3DB4E-CF1C-7A42-9086-7A25B321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do modelo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AF73-8374-D643-973E-B61A57840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estilo do modelo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C75515-729F-B149-A172-BE52258BC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752" y="6356350"/>
            <a:ext cx="2743200" cy="365125"/>
          </a:xfrm>
          <a:prstGeom prst="rect">
            <a:avLst/>
          </a:prstGeom>
        </p:spPr>
        <p:txBody>
          <a:bodyPr rtlCol="0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2"/>
          </a:solidFill>
          <a:latin typeface="Paytone One" pitchFamily="2" charset="77"/>
          <a:ea typeface="Paytone One" pitchFamily="2" charset="77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1pPr>
      <a:lvl2pPr marL="804672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2pPr>
      <a:lvl3pPr marL="1261872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3pPr>
      <a:lvl4pPr marL="1600200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4pPr>
      <a:lvl5pPr marL="2057400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3DB4E-CF1C-7A42-9086-7A25B321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do modelo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AF73-8374-D643-973E-B61A57840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estilo do modelo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C75515-729F-B149-A172-BE52258BC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752" y="6356350"/>
            <a:ext cx="2743200" cy="365125"/>
          </a:xfrm>
          <a:prstGeom prst="rect">
            <a:avLst/>
          </a:prstGeom>
        </p:spPr>
        <p:txBody>
          <a:bodyPr rtlCol="0"/>
          <a:lstStyle>
            <a:lvl1pPr algn="l">
              <a:defRPr sz="1400" b="0" i="0">
                <a:latin typeface="Avenir Next" panose="020B0503020202020204" pitchFamily="34" charset="0"/>
                <a:ea typeface="Avenir Next" panose="020B0503020202020204" pitchFamily="34" charset="0"/>
              </a:defRPr>
            </a:lvl1pPr>
          </a:lstStyle>
          <a:p>
            <a:pPr rtl="0"/>
            <a:fld id="{1823342E-297C-5D4D-AC65-DD80C6114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2"/>
          </a:solidFill>
          <a:latin typeface="Paytone One" pitchFamily="2" charset="77"/>
          <a:ea typeface="Paytone One" pitchFamily="2" charset="77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1pPr>
      <a:lvl2pPr marL="804672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2pPr>
      <a:lvl3pPr marL="1261872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3pPr>
      <a:lvl4pPr marL="1600200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4pPr>
      <a:lvl5pPr marL="2057400" indent="-347472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" panose="020B0503020202020204" pitchFamily="34" charset="0"/>
          <a:ea typeface="Avenir Next" panose="020B0503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hyperlink" Target="https://www.facebook.com/HMHBConsortium" TargetMode="External"/><Relationship Id="rId3" Type="http://schemas.openxmlformats.org/officeDocument/2006/relationships/image" Target="../media/image44.png"/><Relationship Id="rId21" Type="http://schemas.openxmlformats.org/officeDocument/2006/relationships/hyperlink" Target="https://twitter.com/HMHBConsortium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hyperlink" Target="https://hmhbconsortium.org/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svg"/><Relationship Id="rId20" Type="http://schemas.openxmlformats.org/officeDocument/2006/relationships/hyperlink" Target="https://www.linkedin.com/company/healthy-mothers-healthy-babies-consortium/" TargetMode="Externa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57.png"/><Relationship Id="rId10" Type="http://schemas.openxmlformats.org/officeDocument/2006/relationships/image" Target="../media/image50.svg"/><Relationship Id="rId19" Type="http://schemas.openxmlformats.org/officeDocument/2006/relationships/hyperlink" Target="https://www.instagram.com/hmhbconsortium/" TargetMode="External"/><Relationship Id="rId4" Type="http://schemas.openxmlformats.org/officeDocument/2006/relationships/hyperlink" Target="http://furtherwith15.org/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hyperlink" Target="https://www.youtube.com/channel/UCpY-zzkoyWsAvNmRM16P3Tw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livessavedtool.org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furtherwith15.org/" TargetMode="External"/><Relationship Id="rId5" Type="http://schemas.openxmlformats.org/officeDocument/2006/relationships/hyperlink" Target="https://hmhbconsortium.org/advocacy-resource-center/" TargetMode="External"/><Relationship Id="rId4" Type="http://schemas.openxmlformats.org/officeDocument/2006/relationships/hyperlink" Target="https://hmhbconsortium.org/knowledge-hub/" TargetMode="External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mhbconsortium.org/womens-voices/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hyperlink" Target="http://furtherwith15.org/" TargetMode="External"/><Relationship Id="rId4" Type="http://schemas.openxmlformats.org/officeDocument/2006/relationships/hyperlink" Target="https://www.devex.com/news/sponsored/why-access-to-prenatal-vitamins-is-a-health-equity-issue-10713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hmhbconsortium.org/knowledge-hub/mms-advocacy-slide-deck-complete/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hmhbconsortium.org/knowledge-hub/hmhb-mms-advocacy-brief/" TargetMode="External"/><Relationship Id="rId7" Type="http://schemas.openxmlformats.org/officeDocument/2006/relationships/image" Target="../media/image68.png"/><Relationship Id="rId2" Type="http://schemas.openxmlformats.org/officeDocument/2006/relationships/hyperlink" Target="https://hmhbconsortium.org/knowledge-hub/faq-and-advocacy-brief-for-inclusion-of-mms-into-the-whos-model-list-of-essential-medicines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hmhbconsortium.org/knowledge-hub/introducing-and-scaling-multiple-micronutrient-supplementation-programming-frequently-asked-questions-for-decision-makers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www.nutritionintl.org/learning-resources-home/mms-cost-benefit-tool/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furtherwith15.org/" TargetMode="External"/><Relationship Id="rId5" Type="http://schemas.openxmlformats.org/officeDocument/2006/relationships/hyperlink" Target="https://r4d.org/resources/multiple-micronutrient-supplements-costing-tool/" TargetMode="External"/><Relationship Id="rId4" Type="http://schemas.openxmlformats.org/officeDocument/2006/relationships/hyperlink" Target="https://www.nutritionintl.org/learning-resource/cost-inaction-tool/" TargetMode="External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hmhbconsortium.org/knowledge-hub/brief-investment-roadmap-mms/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s://hmhbconsortium.org/knowledge-hub/mms-global-investment-roadmap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hyperlink" Target="https://www.youtube.com/watch?v=eraaTSeDUng" TargetMode="External"/><Relationship Id="rId4" Type="http://schemas.openxmlformats.org/officeDocument/2006/relationships/hyperlink" Target="https://hmhbconsortium.org/brief-mms-copenhagen-consensus/" TargetMode="External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HMHB@micronutrientforum.org" TargetMode="Externa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pubmed.ncbi.nlm.nih.gov/29025632/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hyperlink" Target="https://doi.org/10.1016/S2214-109X(24)00449-2" TargetMode="External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apps.who.int/iris/bitstream/handle/10665/333561/9789240007789-eng.pdf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tiff"/><Relationship Id="rId5" Type="http://schemas.openxmlformats.org/officeDocument/2006/relationships/hyperlink" Target="https://www.who.int/docs/default-source/nutritionlibrary/preventing-and-controlling-micronutrient-deficiencies-in-populations-affected-by-an-emergency.pdf?sfvrsn=e17f6dff_2" TargetMode="External"/><Relationship Id="rId4" Type="http://schemas.openxmlformats.org/officeDocument/2006/relationships/hyperlink" Target="https://www.who.int/publications/i/item/WHO-MHP-HPS-EML-2023.02" TargetMode="Externa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penhagenconsensus.com/sites/default/files/2023-03/Nutrition%20Best%20Investment%20Manuscript%2023021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42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66E1DC-BA08-2AB5-CC84-EAD544EECC0B}"/>
              </a:ext>
            </a:extLst>
          </p:cNvPr>
          <p:cNvSpPr txBox="1"/>
          <p:nvPr/>
        </p:nvSpPr>
        <p:spPr>
          <a:xfrm>
            <a:off x="10189781" y="3561894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1600">
                <a:solidFill>
                  <a:srgbClr val="FCFDFD"/>
                </a:solidFill>
              </a:rPr>
              <a:t>mulheres e bebês,</a:t>
            </a:r>
          </a:p>
        </p:txBody>
      </p:sp>
      <p:pic>
        <p:nvPicPr>
          <p:cNvPr id="16" name="Picture 15" descr="A person and child walking in the desert&#10;&#10;AI-generated content may be incorrect.">
            <a:extLst>
              <a:ext uri="{FF2B5EF4-FFF2-40B4-BE49-F238E27FC236}">
                <a16:creationId xmlns:a16="http://schemas.microsoft.com/office/drawing/2014/main" id="{D64FABB8-FF47-920D-146C-F7B7622F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3" y="1417266"/>
            <a:ext cx="8161102" cy="5440734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99A27BEF-99B3-4CCF-2752-B08D9AEDD754}"/>
              </a:ext>
            </a:extLst>
          </p:cNvPr>
          <p:cNvSpPr/>
          <p:nvPr/>
        </p:nvSpPr>
        <p:spPr>
          <a:xfrm>
            <a:off x="-21075" y="1"/>
            <a:ext cx="12208077" cy="6203576"/>
          </a:xfrm>
          <a:custGeom>
            <a:avLst/>
            <a:gdLst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0 w 6637010"/>
              <a:gd name="connsiteY3" fmla="*/ 6858000 h 6858000"/>
              <a:gd name="connsiteX4" fmla="*/ 0 w 6637010"/>
              <a:gd name="connsiteY4" fmla="*/ 0 h 6858000"/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0 w 6637010"/>
              <a:gd name="connsiteY3" fmla="*/ 1388533 h 6858000"/>
              <a:gd name="connsiteX4" fmla="*/ 0 w 6637010"/>
              <a:gd name="connsiteY4" fmla="*/ 0 h 6858000"/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0 w 6637010"/>
              <a:gd name="connsiteY3" fmla="*/ 880533 h 6858000"/>
              <a:gd name="connsiteX4" fmla="*/ 0 w 6637010"/>
              <a:gd name="connsiteY4" fmla="*/ 0 h 6858000"/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16934 w 6637010"/>
              <a:gd name="connsiteY3" fmla="*/ 1439333 h 6858000"/>
              <a:gd name="connsiteX4" fmla="*/ 0 w 6637010"/>
              <a:gd name="connsiteY4" fmla="*/ 0 h 6858000"/>
              <a:gd name="connsiteX0" fmla="*/ 0 w 12157276"/>
              <a:gd name="connsiteY0" fmla="*/ 0 h 6841067"/>
              <a:gd name="connsiteX1" fmla="*/ 6637010 w 12157276"/>
              <a:gd name="connsiteY1" fmla="*/ 0 h 6841067"/>
              <a:gd name="connsiteX2" fmla="*/ 12157276 w 12157276"/>
              <a:gd name="connsiteY2" fmla="*/ 6841067 h 6841067"/>
              <a:gd name="connsiteX3" fmla="*/ 16934 w 12157276"/>
              <a:gd name="connsiteY3" fmla="*/ 1439333 h 6841067"/>
              <a:gd name="connsiteX4" fmla="*/ 0 w 12157276"/>
              <a:gd name="connsiteY4" fmla="*/ 0 h 6841067"/>
              <a:gd name="connsiteX0" fmla="*/ 0 w 12208077"/>
              <a:gd name="connsiteY0" fmla="*/ 0 h 6841067"/>
              <a:gd name="connsiteX1" fmla="*/ 12208077 w 12208077"/>
              <a:gd name="connsiteY1" fmla="*/ 0 h 6841067"/>
              <a:gd name="connsiteX2" fmla="*/ 12157276 w 12208077"/>
              <a:gd name="connsiteY2" fmla="*/ 6841067 h 6841067"/>
              <a:gd name="connsiteX3" fmla="*/ 16934 w 12208077"/>
              <a:gd name="connsiteY3" fmla="*/ 1439333 h 6841067"/>
              <a:gd name="connsiteX4" fmla="*/ 0 w 12208077"/>
              <a:gd name="connsiteY4" fmla="*/ 0 h 6841067"/>
              <a:gd name="connsiteX0" fmla="*/ 0 w 12208077"/>
              <a:gd name="connsiteY0" fmla="*/ 0 h 4080933"/>
              <a:gd name="connsiteX1" fmla="*/ 12208077 w 12208077"/>
              <a:gd name="connsiteY1" fmla="*/ 0 h 4080933"/>
              <a:gd name="connsiteX2" fmla="*/ 12208076 w 12208077"/>
              <a:gd name="connsiteY2" fmla="*/ 4080933 h 4080933"/>
              <a:gd name="connsiteX3" fmla="*/ 16934 w 12208077"/>
              <a:gd name="connsiteY3" fmla="*/ 1439333 h 4080933"/>
              <a:gd name="connsiteX4" fmla="*/ 0 w 12208077"/>
              <a:gd name="connsiteY4" fmla="*/ 0 h 4080933"/>
              <a:gd name="connsiteX0" fmla="*/ 0 w 12208077"/>
              <a:gd name="connsiteY0" fmla="*/ 0 h 6197600"/>
              <a:gd name="connsiteX1" fmla="*/ 12208077 w 12208077"/>
              <a:gd name="connsiteY1" fmla="*/ 0 h 6197600"/>
              <a:gd name="connsiteX2" fmla="*/ 12191142 w 12208077"/>
              <a:gd name="connsiteY2" fmla="*/ 6197600 h 6197600"/>
              <a:gd name="connsiteX3" fmla="*/ 16934 w 12208077"/>
              <a:gd name="connsiteY3" fmla="*/ 1439333 h 6197600"/>
              <a:gd name="connsiteX4" fmla="*/ 0 w 12208077"/>
              <a:gd name="connsiteY4" fmla="*/ 0 h 6197600"/>
              <a:gd name="connsiteX0" fmla="*/ 0 w 12208077"/>
              <a:gd name="connsiteY0" fmla="*/ 0 h 6333067"/>
              <a:gd name="connsiteX1" fmla="*/ 12208077 w 12208077"/>
              <a:gd name="connsiteY1" fmla="*/ 0 h 6333067"/>
              <a:gd name="connsiteX2" fmla="*/ 12191142 w 12208077"/>
              <a:gd name="connsiteY2" fmla="*/ 6333067 h 6333067"/>
              <a:gd name="connsiteX3" fmla="*/ 16934 w 12208077"/>
              <a:gd name="connsiteY3" fmla="*/ 1439333 h 6333067"/>
              <a:gd name="connsiteX4" fmla="*/ 0 w 12208077"/>
              <a:gd name="connsiteY4" fmla="*/ 0 h 633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077" h="6333067">
                <a:moveTo>
                  <a:pt x="0" y="0"/>
                </a:moveTo>
                <a:lnTo>
                  <a:pt x="12208077" y="0"/>
                </a:lnTo>
                <a:cubicBezTo>
                  <a:pt x="12208077" y="1360311"/>
                  <a:pt x="12191142" y="4972756"/>
                  <a:pt x="12191142" y="6333067"/>
                </a:cubicBezTo>
                <a:lnTo>
                  <a:pt x="16934" y="1439333"/>
                </a:lnTo>
                <a:lnTo>
                  <a:pt x="0" y="0"/>
                </a:lnTo>
                <a:close/>
              </a:path>
            </a:pathLst>
          </a:custGeom>
          <a:solidFill>
            <a:srgbClr val="4049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1E2B243D-2828-4407-EC04-9C97150A775E}"/>
              </a:ext>
            </a:extLst>
          </p:cNvPr>
          <p:cNvSpPr/>
          <p:nvPr/>
        </p:nvSpPr>
        <p:spPr>
          <a:xfrm>
            <a:off x="2444161" y="-4"/>
            <a:ext cx="9837409" cy="6333067"/>
          </a:xfrm>
          <a:custGeom>
            <a:avLst/>
            <a:gdLst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0 w 6637010"/>
              <a:gd name="connsiteY3" fmla="*/ 6858000 h 6858000"/>
              <a:gd name="connsiteX4" fmla="*/ 0 w 6637010"/>
              <a:gd name="connsiteY4" fmla="*/ 0 h 6858000"/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0 w 6637010"/>
              <a:gd name="connsiteY3" fmla="*/ 1388533 h 6858000"/>
              <a:gd name="connsiteX4" fmla="*/ 0 w 6637010"/>
              <a:gd name="connsiteY4" fmla="*/ 0 h 6858000"/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0 w 6637010"/>
              <a:gd name="connsiteY3" fmla="*/ 880533 h 6858000"/>
              <a:gd name="connsiteX4" fmla="*/ 0 w 6637010"/>
              <a:gd name="connsiteY4" fmla="*/ 0 h 6858000"/>
              <a:gd name="connsiteX0" fmla="*/ 0 w 6637010"/>
              <a:gd name="connsiteY0" fmla="*/ 0 h 6858000"/>
              <a:gd name="connsiteX1" fmla="*/ 6637010 w 6637010"/>
              <a:gd name="connsiteY1" fmla="*/ 0 h 6858000"/>
              <a:gd name="connsiteX2" fmla="*/ 6637010 w 6637010"/>
              <a:gd name="connsiteY2" fmla="*/ 6858000 h 6858000"/>
              <a:gd name="connsiteX3" fmla="*/ 16934 w 6637010"/>
              <a:gd name="connsiteY3" fmla="*/ 1439333 h 6858000"/>
              <a:gd name="connsiteX4" fmla="*/ 0 w 6637010"/>
              <a:gd name="connsiteY4" fmla="*/ 0 h 6858000"/>
              <a:gd name="connsiteX0" fmla="*/ 0 w 12157276"/>
              <a:gd name="connsiteY0" fmla="*/ 0 h 6841067"/>
              <a:gd name="connsiteX1" fmla="*/ 6637010 w 12157276"/>
              <a:gd name="connsiteY1" fmla="*/ 0 h 6841067"/>
              <a:gd name="connsiteX2" fmla="*/ 12157276 w 12157276"/>
              <a:gd name="connsiteY2" fmla="*/ 6841067 h 6841067"/>
              <a:gd name="connsiteX3" fmla="*/ 16934 w 12157276"/>
              <a:gd name="connsiteY3" fmla="*/ 1439333 h 6841067"/>
              <a:gd name="connsiteX4" fmla="*/ 0 w 12157276"/>
              <a:gd name="connsiteY4" fmla="*/ 0 h 6841067"/>
              <a:gd name="connsiteX0" fmla="*/ 0 w 12208077"/>
              <a:gd name="connsiteY0" fmla="*/ 0 h 6841067"/>
              <a:gd name="connsiteX1" fmla="*/ 12208077 w 12208077"/>
              <a:gd name="connsiteY1" fmla="*/ 0 h 6841067"/>
              <a:gd name="connsiteX2" fmla="*/ 12157276 w 12208077"/>
              <a:gd name="connsiteY2" fmla="*/ 6841067 h 6841067"/>
              <a:gd name="connsiteX3" fmla="*/ 16934 w 12208077"/>
              <a:gd name="connsiteY3" fmla="*/ 1439333 h 6841067"/>
              <a:gd name="connsiteX4" fmla="*/ 0 w 12208077"/>
              <a:gd name="connsiteY4" fmla="*/ 0 h 6841067"/>
              <a:gd name="connsiteX0" fmla="*/ 0 w 12208077"/>
              <a:gd name="connsiteY0" fmla="*/ 0 h 4080933"/>
              <a:gd name="connsiteX1" fmla="*/ 12208077 w 12208077"/>
              <a:gd name="connsiteY1" fmla="*/ 0 h 4080933"/>
              <a:gd name="connsiteX2" fmla="*/ 12208076 w 12208077"/>
              <a:gd name="connsiteY2" fmla="*/ 4080933 h 4080933"/>
              <a:gd name="connsiteX3" fmla="*/ 16934 w 12208077"/>
              <a:gd name="connsiteY3" fmla="*/ 1439333 h 4080933"/>
              <a:gd name="connsiteX4" fmla="*/ 0 w 12208077"/>
              <a:gd name="connsiteY4" fmla="*/ 0 h 4080933"/>
              <a:gd name="connsiteX0" fmla="*/ 0 w 12208077"/>
              <a:gd name="connsiteY0" fmla="*/ 0 h 6197600"/>
              <a:gd name="connsiteX1" fmla="*/ 12208077 w 12208077"/>
              <a:gd name="connsiteY1" fmla="*/ 0 h 6197600"/>
              <a:gd name="connsiteX2" fmla="*/ 12191142 w 12208077"/>
              <a:gd name="connsiteY2" fmla="*/ 6197600 h 6197600"/>
              <a:gd name="connsiteX3" fmla="*/ 16934 w 12208077"/>
              <a:gd name="connsiteY3" fmla="*/ 1439333 h 6197600"/>
              <a:gd name="connsiteX4" fmla="*/ 0 w 12208077"/>
              <a:gd name="connsiteY4" fmla="*/ 0 h 6197600"/>
              <a:gd name="connsiteX0" fmla="*/ 0 w 12208077"/>
              <a:gd name="connsiteY0" fmla="*/ 0 h 6333067"/>
              <a:gd name="connsiteX1" fmla="*/ 12208077 w 12208077"/>
              <a:gd name="connsiteY1" fmla="*/ 0 h 6333067"/>
              <a:gd name="connsiteX2" fmla="*/ 12191142 w 12208077"/>
              <a:gd name="connsiteY2" fmla="*/ 6333067 h 6333067"/>
              <a:gd name="connsiteX3" fmla="*/ 16934 w 12208077"/>
              <a:gd name="connsiteY3" fmla="*/ 1439333 h 6333067"/>
              <a:gd name="connsiteX4" fmla="*/ 0 w 12208077"/>
              <a:gd name="connsiteY4" fmla="*/ 0 h 6333067"/>
              <a:gd name="connsiteX0" fmla="*/ 3674533 w 12191143"/>
              <a:gd name="connsiteY0" fmla="*/ 50800 h 6333067"/>
              <a:gd name="connsiteX1" fmla="*/ 12191143 w 12191143"/>
              <a:gd name="connsiteY1" fmla="*/ 0 h 6333067"/>
              <a:gd name="connsiteX2" fmla="*/ 12174208 w 12191143"/>
              <a:gd name="connsiteY2" fmla="*/ 6333067 h 6333067"/>
              <a:gd name="connsiteX3" fmla="*/ 0 w 12191143"/>
              <a:gd name="connsiteY3" fmla="*/ 1439333 h 6333067"/>
              <a:gd name="connsiteX4" fmla="*/ 3674533 w 12191143"/>
              <a:gd name="connsiteY4" fmla="*/ 50800 h 6333067"/>
              <a:gd name="connsiteX0" fmla="*/ 1320799 w 9837409"/>
              <a:gd name="connsiteY0" fmla="*/ 50800 h 6333067"/>
              <a:gd name="connsiteX1" fmla="*/ 9837409 w 9837409"/>
              <a:gd name="connsiteY1" fmla="*/ 0 h 6333067"/>
              <a:gd name="connsiteX2" fmla="*/ 9820474 w 9837409"/>
              <a:gd name="connsiteY2" fmla="*/ 6333067 h 6333067"/>
              <a:gd name="connsiteX3" fmla="*/ 0 w 9837409"/>
              <a:gd name="connsiteY3" fmla="*/ 2387599 h 6333067"/>
              <a:gd name="connsiteX4" fmla="*/ 1320799 w 9837409"/>
              <a:gd name="connsiteY4" fmla="*/ 50800 h 6333067"/>
              <a:gd name="connsiteX0" fmla="*/ 1320799 w 9837409"/>
              <a:gd name="connsiteY0" fmla="*/ 0 h 6333067"/>
              <a:gd name="connsiteX1" fmla="*/ 9837409 w 9837409"/>
              <a:gd name="connsiteY1" fmla="*/ 0 h 6333067"/>
              <a:gd name="connsiteX2" fmla="*/ 9820474 w 9837409"/>
              <a:gd name="connsiteY2" fmla="*/ 6333067 h 6333067"/>
              <a:gd name="connsiteX3" fmla="*/ 0 w 9837409"/>
              <a:gd name="connsiteY3" fmla="*/ 2387599 h 6333067"/>
              <a:gd name="connsiteX4" fmla="*/ 1320799 w 9837409"/>
              <a:gd name="connsiteY4" fmla="*/ 0 h 633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7409" h="6333067">
                <a:moveTo>
                  <a:pt x="1320799" y="0"/>
                </a:moveTo>
                <a:lnTo>
                  <a:pt x="9837409" y="0"/>
                </a:lnTo>
                <a:cubicBezTo>
                  <a:pt x="9837409" y="1360311"/>
                  <a:pt x="9820474" y="4972756"/>
                  <a:pt x="9820474" y="6333067"/>
                </a:cubicBezTo>
                <a:lnTo>
                  <a:pt x="0" y="2387599"/>
                </a:lnTo>
                <a:lnTo>
                  <a:pt x="1320799" y="0"/>
                </a:lnTo>
                <a:close/>
              </a:path>
            </a:pathLst>
          </a:custGeom>
          <a:solidFill>
            <a:srgbClr val="FEBB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6C93F8-F665-7DAD-C349-A991048DD6CF}"/>
              </a:ext>
            </a:extLst>
          </p:cNvPr>
          <p:cNvSpPr/>
          <p:nvPr/>
        </p:nvSpPr>
        <p:spPr>
          <a:xfrm>
            <a:off x="5554989" y="-2"/>
            <a:ext cx="6768391" cy="6858000"/>
          </a:xfrm>
          <a:prstGeom prst="rect">
            <a:avLst/>
          </a:prstGeom>
          <a:solidFill>
            <a:srgbClr val="EB36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D4D628-15A4-885C-B38B-9C6DB86E49C0}"/>
              </a:ext>
            </a:extLst>
          </p:cNvPr>
          <p:cNvSpPr/>
          <p:nvPr/>
        </p:nvSpPr>
        <p:spPr>
          <a:xfrm>
            <a:off x="10273863" y="3584027"/>
            <a:ext cx="825061" cy="273269"/>
          </a:xfrm>
          <a:prstGeom prst="rect">
            <a:avLst/>
          </a:prstGeom>
          <a:solidFill>
            <a:srgbClr val="ED4B8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5C88D70-785B-6044-69FC-6E9FB21C3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666" y="477576"/>
            <a:ext cx="838495" cy="792424"/>
          </a:xfrm>
          <a:prstGeom prst="rect">
            <a:avLst/>
          </a:prstGeom>
        </p:spPr>
      </p:pic>
      <p:pic>
        <p:nvPicPr>
          <p:cNvPr id="22" name="Picture 21" descr="A purple and white text&#10;&#10;AI-generated content may be incorrect.">
            <a:extLst>
              <a:ext uri="{FF2B5EF4-FFF2-40B4-BE49-F238E27FC236}">
                <a16:creationId xmlns:a16="http://schemas.microsoft.com/office/drawing/2014/main" id="{228335D7-2D43-E779-14BB-FA49248A0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993" y="1073531"/>
            <a:ext cx="5532406" cy="1855844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0BD003D-468F-5FF3-363D-1E4F492DE7C2}"/>
              </a:ext>
            </a:extLst>
          </p:cNvPr>
          <p:cNvSpPr txBox="1">
            <a:spLocks/>
          </p:cNvSpPr>
          <p:nvPr/>
        </p:nvSpPr>
        <p:spPr>
          <a:xfrm>
            <a:off x="301752" y="6356350"/>
            <a:ext cx="2743200" cy="365125"/>
          </a:xfrm>
          <a:prstGeom prst="rect">
            <a:avLst/>
          </a:prstGeom>
        </p:spPr>
        <p:txBody>
          <a:bodyPr lIns="0" tIns="0" rIns="0" bIns="0" rtlCol="0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Next" panose="020B0503020202020204" pitchFamily="34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DE0C4-61F7-0A07-0661-BFD66A5A7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895" y="0"/>
            <a:ext cx="6768391" cy="6858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7E4B27-6670-AF5B-8BDA-7FBE4E981FB1}"/>
              </a:ext>
            </a:extLst>
          </p:cNvPr>
          <p:cNvSpPr txBox="1"/>
          <p:nvPr/>
        </p:nvSpPr>
        <p:spPr>
          <a:xfrm>
            <a:off x="6275498" y="3780657"/>
            <a:ext cx="55324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FFFF"/>
                </a:solidFill>
                <a:latin typeface="Avenir Next" panose="020B0503020202020204" pitchFamily="34" charset="0"/>
              </a:rPr>
              <a:t>O movimento mundial para melhorar a saúde materna e neonatal já começou.</a:t>
            </a:r>
          </a:p>
          <a:p>
            <a:endParaRPr lang="en-US" sz="2400" dirty="0">
              <a:solidFill>
                <a:srgbClr val="FFFFFF"/>
              </a:solidFill>
              <a:latin typeface="Avenir Next" panose="020B0503020202020204" pitchFamily="34" charset="0"/>
            </a:endParaRP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Avenir Next" panose="020B0503020202020204" pitchFamily="34" charset="0"/>
              </a:rPr>
              <a:t>Juntos, todos nós podemos contar com 15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Avenir Next" panose="020B0503020202020204" pitchFamily="34" charset="0"/>
              </a:rPr>
              <a:t> #FurtherWith15</a:t>
            </a:r>
            <a:endParaRPr lang="en-US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rectangular object with white text&#10;&#10;AI-generated content may be incorrect.">
            <a:extLst>
              <a:ext uri="{FF2B5EF4-FFF2-40B4-BE49-F238E27FC236}">
                <a16:creationId xmlns:a16="http://schemas.microsoft.com/office/drawing/2014/main" id="{5B948D0C-A241-63C0-F587-ACA0DD95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10" y="-29085"/>
            <a:ext cx="12225310" cy="38260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A7847D-1816-8D1E-B2B4-1101890783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23964"/>
            <a:ext cx="12192000" cy="303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332AF-E8E1-7C23-1DF9-6C236D3D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4544"/>
            <a:ext cx="7183582" cy="676636"/>
          </a:xfrm>
        </p:spPr>
        <p:txBody>
          <a:bodyPr rtlCol="0"/>
          <a:lstStyle/>
          <a:p>
            <a:pPr rtl="0"/>
            <a:r>
              <a:rPr lang="pt-br" b="1" dirty="0">
                <a:solidFill>
                  <a:schemeClr val="bg1"/>
                </a:solidFill>
                <a:latin typeface="Avenir Next" panose="020B0503020202020204" pitchFamily="34" charset="0"/>
              </a:rPr>
              <a:t>Veja também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9B8D7-6958-3325-AB83-19BFBEF81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3728"/>
            <a:ext cx="10515600" cy="1217856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 rtl="0">
              <a:buNone/>
            </a:pPr>
            <a:r>
              <a:rPr lang="pt-br" dirty="0">
                <a:solidFill>
                  <a:schemeClr val="bg1"/>
                </a:solidFill>
              </a:rPr>
              <a:t>Recursos direcionados para:</a:t>
            </a:r>
          </a:p>
          <a:p>
            <a:pPr rtl="0"/>
            <a:r>
              <a:rPr lang="pt-br" dirty="0">
                <a:solidFill>
                  <a:schemeClr val="bg1"/>
                </a:solidFill>
              </a:rPr>
              <a:t>Investimento acessível em economias mais fortes e em uma força de trabalho produtiva</a:t>
            </a:r>
          </a:p>
          <a:p>
            <a:pPr rtl="0"/>
            <a:r>
              <a:rPr lang="pt-br" dirty="0">
                <a:solidFill>
                  <a:schemeClr val="bg1"/>
                </a:solidFill>
              </a:rPr>
              <a:t>Países que atuam agora: aumento de escala, custeio, fornecimento e fabricação</a:t>
            </a:r>
          </a:p>
          <a:p>
            <a:pPr rtl="0"/>
            <a:endParaRPr lang="en-US" dirty="0">
              <a:solidFill>
                <a:schemeClr val="bg1"/>
              </a:solidFill>
            </a:endParaRPr>
          </a:p>
          <a:p>
            <a:pPr marL="0" indent="0" rtl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535E8-5E3E-39D5-B281-8281D1D038B3}"/>
              </a:ext>
            </a:extLst>
          </p:cNvPr>
          <p:cNvSpPr/>
          <p:nvPr/>
        </p:nvSpPr>
        <p:spPr>
          <a:xfrm>
            <a:off x="0" y="3716893"/>
            <a:ext cx="12192000" cy="676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C21044-EF6A-AA0C-0F28-D09C90178F40}"/>
              </a:ext>
            </a:extLst>
          </p:cNvPr>
          <p:cNvSpPr txBox="1"/>
          <p:nvPr/>
        </p:nvSpPr>
        <p:spPr>
          <a:xfrm>
            <a:off x="838200" y="3932927"/>
            <a:ext cx="1023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i="0" u="none" strike="noStrike" kern="1200" cap="none" spc="0" normalizeH="0" noProof="0">
                <a:ln>
                  <a:noFill/>
                </a:ln>
                <a:solidFill>
                  <a:srgbClr val="510A75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Visite estas páginas em </a:t>
            </a:r>
            <a:r>
              <a:rPr lang="pt-br" sz="2000" b="1" i="0" u="none" strike="noStrike" kern="1200" cap="none" spc="0" normalizeH="0" noProof="0">
                <a:ln>
                  <a:noFill/>
                </a:ln>
                <a:solidFill>
                  <a:srgbClr val="510A75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4"/>
              </a:rPr>
              <a:t>FurtherWith15.org</a:t>
            </a:r>
            <a:r>
              <a:rPr lang="pt-br" sz="2000" b="1" i="0" u="none" strike="noStrike" kern="1200" cap="none" spc="0" normalizeH="0" noProof="0">
                <a:ln>
                  <a:noFill/>
                </a:ln>
                <a:solidFill>
                  <a:srgbClr val="510A75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para obter mais informações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C17D38F-F0B7-1167-5904-AB16233C6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2862" y="4877137"/>
            <a:ext cx="2556965" cy="71026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4CB2858-0F4A-880F-C03A-1154D2517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35266" y="4926814"/>
            <a:ext cx="568458" cy="56845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3C1A3A3-7BFB-2918-CC6F-D5E3DD3126B8}"/>
              </a:ext>
            </a:extLst>
          </p:cNvPr>
          <p:cNvGrpSpPr/>
          <p:nvPr/>
        </p:nvGrpSpPr>
        <p:grpSpPr>
          <a:xfrm>
            <a:off x="6039163" y="4947696"/>
            <a:ext cx="564915" cy="564915"/>
            <a:chOff x="4914232" y="4677724"/>
            <a:chExt cx="834887" cy="83488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8EE8423-A953-0EC7-2D0C-285131CBFFF0}"/>
                </a:ext>
              </a:extLst>
            </p:cNvPr>
            <p:cNvSpPr/>
            <p:nvPr/>
          </p:nvSpPr>
          <p:spPr>
            <a:xfrm>
              <a:off x="4914232" y="4677724"/>
              <a:ext cx="834887" cy="8348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46904A6-11A5-8EA7-2769-48FA4F832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54891" y="4821511"/>
              <a:ext cx="553571" cy="55357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688D70-FF53-B71C-0BF1-50DABF578A6C}"/>
              </a:ext>
            </a:extLst>
          </p:cNvPr>
          <p:cNvGrpSpPr/>
          <p:nvPr/>
        </p:nvGrpSpPr>
        <p:grpSpPr>
          <a:xfrm>
            <a:off x="7239517" y="4947696"/>
            <a:ext cx="564915" cy="564915"/>
            <a:chOff x="6017476" y="4677724"/>
            <a:chExt cx="834887" cy="83488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4DCD278-30F3-6CB0-1261-15F83F3C4B5C}"/>
                </a:ext>
              </a:extLst>
            </p:cNvPr>
            <p:cNvSpPr/>
            <p:nvPr/>
          </p:nvSpPr>
          <p:spPr>
            <a:xfrm>
              <a:off x="6017476" y="4677724"/>
              <a:ext cx="834887" cy="8348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1F9C69E-DE97-23B2-956C-EAEEB8C73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92079" y="4858838"/>
              <a:ext cx="456196" cy="45619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8A5DF99-4FD4-599E-0D58-E7F5D0AAFA35}"/>
              </a:ext>
            </a:extLst>
          </p:cNvPr>
          <p:cNvGrpSpPr/>
          <p:nvPr/>
        </p:nvGrpSpPr>
        <p:grpSpPr>
          <a:xfrm>
            <a:off x="8439871" y="4947696"/>
            <a:ext cx="564915" cy="564915"/>
            <a:chOff x="7080963" y="4677724"/>
            <a:chExt cx="834887" cy="83488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7B0F0C9-2E37-90FE-1052-382EA9D80073}"/>
                </a:ext>
              </a:extLst>
            </p:cNvPr>
            <p:cNvSpPr/>
            <p:nvPr/>
          </p:nvSpPr>
          <p:spPr>
            <a:xfrm>
              <a:off x="7080963" y="4677724"/>
              <a:ext cx="834887" cy="8348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48E311D-2D32-1E0E-2F6B-C2B98BF8C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79496" y="4870174"/>
              <a:ext cx="440206" cy="44998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3C51C6-E986-422A-B417-70E5FD4E5152}"/>
              </a:ext>
            </a:extLst>
          </p:cNvPr>
          <p:cNvGrpSpPr/>
          <p:nvPr/>
        </p:nvGrpSpPr>
        <p:grpSpPr>
          <a:xfrm>
            <a:off x="9640224" y="4947696"/>
            <a:ext cx="564915" cy="564915"/>
            <a:chOff x="8253781" y="4677724"/>
            <a:chExt cx="834887" cy="83488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BDB9321-CAF4-BDF8-A2CF-19C72A9BA81D}"/>
                </a:ext>
              </a:extLst>
            </p:cNvPr>
            <p:cNvSpPr/>
            <p:nvPr/>
          </p:nvSpPr>
          <p:spPr>
            <a:xfrm>
              <a:off x="8253781" y="4677724"/>
              <a:ext cx="834887" cy="8348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A97C89F-A4D2-6687-FD74-79BABDD2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383944" y="4875271"/>
              <a:ext cx="601030" cy="422600"/>
            </a:xfrm>
            <a:prstGeom prst="rect">
              <a:avLst/>
            </a:prstGeom>
          </p:spPr>
        </p:pic>
      </p:grpSp>
      <p:sp>
        <p:nvSpPr>
          <p:cNvPr id="49" name="Rectangle 48">
            <a:hlinkClick r:id="rId17"/>
            <a:extLst>
              <a:ext uri="{FF2B5EF4-FFF2-40B4-BE49-F238E27FC236}">
                <a16:creationId xmlns:a16="http://schemas.microsoft.com/office/drawing/2014/main" id="{930D860A-E2C5-1F02-6DBD-36AF41B6E60B}"/>
              </a:ext>
            </a:extLst>
          </p:cNvPr>
          <p:cNvSpPr/>
          <p:nvPr/>
        </p:nvSpPr>
        <p:spPr>
          <a:xfrm>
            <a:off x="1642862" y="4659189"/>
            <a:ext cx="2652351" cy="11249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hlinkClick r:id="rId18"/>
            <a:extLst>
              <a:ext uri="{FF2B5EF4-FFF2-40B4-BE49-F238E27FC236}">
                <a16:creationId xmlns:a16="http://schemas.microsoft.com/office/drawing/2014/main" id="{E7CED362-7127-5D08-C001-B5BFB72421C7}"/>
              </a:ext>
            </a:extLst>
          </p:cNvPr>
          <p:cNvSpPr/>
          <p:nvPr/>
        </p:nvSpPr>
        <p:spPr>
          <a:xfrm>
            <a:off x="4592925" y="4659189"/>
            <a:ext cx="914400" cy="11249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hlinkClick r:id="rId19"/>
            <a:extLst>
              <a:ext uri="{FF2B5EF4-FFF2-40B4-BE49-F238E27FC236}">
                <a16:creationId xmlns:a16="http://schemas.microsoft.com/office/drawing/2014/main" id="{D30E35F4-16ED-F853-1860-54D61A54DB7E}"/>
              </a:ext>
            </a:extLst>
          </p:cNvPr>
          <p:cNvSpPr/>
          <p:nvPr/>
        </p:nvSpPr>
        <p:spPr>
          <a:xfrm>
            <a:off x="5869516" y="4659189"/>
            <a:ext cx="914400" cy="11249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rId20"/>
            <a:extLst>
              <a:ext uri="{FF2B5EF4-FFF2-40B4-BE49-F238E27FC236}">
                <a16:creationId xmlns:a16="http://schemas.microsoft.com/office/drawing/2014/main" id="{8D7B5085-FFE3-8E90-D676-1595402667ED}"/>
              </a:ext>
            </a:extLst>
          </p:cNvPr>
          <p:cNvSpPr/>
          <p:nvPr/>
        </p:nvSpPr>
        <p:spPr>
          <a:xfrm>
            <a:off x="7059679" y="4659189"/>
            <a:ext cx="914400" cy="11249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hlinkClick r:id="rId21"/>
            <a:extLst>
              <a:ext uri="{FF2B5EF4-FFF2-40B4-BE49-F238E27FC236}">
                <a16:creationId xmlns:a16="http://schemas.microsoft.com/office/drawing/2014/main" id="{7DB052A2-8334-7313-D0E2-9BBB4BBE2C82}"/>
              </a:ext>
            </a:extLst>
          </p:cNvPr>
          <p:cNvSpPr/>
          <p:nvPr/>
        </p:nvSpPr>
        <p:spPr>
          <a:xfrm>
            <a:off x="8250525" y="4659189"/>
            <a:ext cx="914400" cy="11249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hlinkClick r:id="rId22"/>
            <a:extLst>
              <a:ext uri="{FF2B5EF4-FFF2-40B4-BE49-F238E27FC236}">
                <a16:creationId xmlns:a16="http://schemas.microsoft.com/office/drawing/2014/main" id="{2C57BD8C-82AE-5926-6A38-C12BF76C69F7}"/>
              </a:ext>
            </a:extLst>
          </p:cNvPr>
          <p:cNvSpPr/>
          <p:nvPr/>
        </p:nvSpPr>
        <p:spPr>
          <a:xfrm>
            <a:off x="9462637" y="4659189"/>
            <a:ext cx="914400" cy="11249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BE753-7E43-B7C5-8532-B1CD2B6E30F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39417" y="-19050"/>
            <a:ext cx="5852583" cy="1504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B5BE6-C2D9-8FFB-4BD5-9A17871C7C96}"/>
              </a:ext>
            </a:extLst>
          </p:cNvPr>
          <p:cNvSpPr txBox="1"/>
          <p:nvPr/>
        </p:nvSpPr>
        <p:spPr>
          <a:xfrm>
            <a:off x="2679700" y="241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658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35C3-5733-8C27-C7EA-ED924423B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pt-br" b="1">
                <a:latin typeface="Avenir Next"/>
                <a:cs typeface="Arial"/>
              </a:rPr>
              <a:t>Anexo</a:t>
            </a:r>
            <a:endParaRPr lang="en-US" b="1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0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D4BFD-918F-52C6-61AD-A5FD1088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FEB8-C3FF-D854-1DD8-A3CDB3AC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br" b="1" dirty="0">
                <a:latin typeface="Avenir Next" panose="020B0503020202020204" pitchFamily="34" charset="0"/>
              </a:rPr>
              <a:t>Como o </a:t>
            </a:r>
            <a:r>
              <a:rPr lang="pt-br" b="1" dirty="0">
                <a:solidFill>
                  <a:srgbClr val="FF0000"/>
                </a:solidFill>
                <a:latin typeface="Avenir Next" panose="020B0503020202020204" pitchFamily="34" charset="0"/>
              </a:rPr>
              <a:t>[país]</a:t>
            </a:r>
            <a:r>
              <a:rPr lang="pt-br" b="1" dirty="0">
                <a:latin typeface="Avenir Next" panose="020B0503020202020204" pitchFamily="34" charset="0"/>
              </a:rPr>
              <a:t> pode agir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973697-7940-EC81-B051-F370BAE7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58582"/>
            <a:ext cx="6902301" cy="376612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br" sz="1800" b="1" dirty="0"/>
              <a:t>Agora é o momento de garantir que as gestantes [nacionalidade] </a:t>
            </a:r>
            <a:r>
              <a:rPr lang="en" sz="1800" b="1" dirty="0"/>
              <a:t>tenham acesso à SMM</a:t>
            </a:r>
            <a:r>
              <a:rPr lang="en" sz="1800" dirty="0">
                <a:cs typeface="Arial"/>
              </a:rPr>
              <a:t>, o mesmo padrão de tratamento que há muito tempo está disponível para as mulheres de países de alta renda.</a:t>
            </a:r>
          </a:p>
          <a:p>
            <a:pPr marL="347345" indent="-347345" rtl="0">
              <a:lnSpc>
                <a:spcPct val="100000"/>
              </a:lnSpc>
            </a:pPr>
            <a:r>
              <a:rPr lang="pt-br" sz="1800" b="1" dirty="0"/>
              <a:t>Item de ação: </a:t>
            </a:r>
            <a:r>
              <a:rPr lang="pt-br" sz="1800" dirty="0"/>
              <a:t>A SMM ainda não está incluída na Lista de Medicamentos Essenciais </a:t>
            </a:r>
            <a:r>
              <a:rPr lang="pt-br" sz="1800" dirty="0">
                <a:solidFill>
                  <a:srgbClr val="FF0000"/>
                </a:solidFill>
              </a:rPr>
              <a:t>[do país]</a:t>
            </a:r>
          </a:p>
          <a:p>
            <a:pPr marL="347345" indent="-347345" rtl="0">
              <a:lnSpc>
                <a:spcPct val="100000"/>
              </a:lnSpc>
            </a:pPr>
            <a:r>
              <a:rPr lang="pt-br" sz="1800" b="1" dirty="0"/>
              <a:t>Item de ação: </a:t>
            </a:r>
            <a:r>
              <a:rPr lang="pt-br" sz="1800" dirty="0">
                <a:cs typeface="Arial"/>
              </a:rPr>
              <a:t>Apoie os esforços da Força-Tarefa de SMM de </a:t>
            </a:r>
            <a:r>
              <a:rPr lang="pt-br" sz="1800" dirty="0">
                <a:solidFill>
                  <a:srgbClr val="FF0000"/>
                </a:solidFill>
              </a:rPr>
              <a:t>[País]</a:t>
            </a:r>
            <a:r>
              <a:rPr lang="pt-br" sz="1800" dirty="0">
                <a:solidFill>
                  <a:srgbClr val="FF0000"/>
                </a:solidFill>
                <a:cs typeface="Arial"/>
              </a:rPr>
              <a:t> </a:t>
            </a:r>
            <a:r>
              <a:rPr lang="pt-br" sz="1800" dirty="0">
                <a:cs typeface="Arial"/>
              </a:rPr>
              <a:t> para incluir a SMM nos orçamentos nacionais e nos planos de compras</a:t>
            </a:r>
          </a:p>
          <a:p>
            <a:pPr rtl="0">
              <a:lnSpc>
                <a:spcPct val="100000"/>
              </a:lnSpc>
            </a:pPr>
            <a:endParaRPr lang="en-US" sz="1800" dirty="0">
              <a:cs typeface="Arial"/>
            </a:endParaRPr>
          </a:p>
          <a:p>
            <a:pPr rtl="0">
              <a:lnSpc>
                <a:spcPct val="100000"/>
              </a:lnSpc>
            </a:pPr>
            <a:endParaRPr lang="en-US" dirty="0"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1163E-09F2-9896-5153-412C2A7ACB2B}"/>
              </a:ext>
            </a:extLst>
          </p:cNvPr>
          <p:cNvSpPr/>
          <p:nvPr/>
        </p:nvSpPr>
        <p:spPr>
          <a:xfrm>
            <a:off x="8675748" y="0"/>
            <a:ext cx="3516252" cy="2509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6E74EB-C2A7-7C02-844D-394E8A77D551}"/>
              </a:ext>
            </a:extLst>
          </p:cNvPr>
          <p:cNvSpPr/>
          <p:nvPr/>
        </p:nvSpPr>
        <p:spPr>
          <a:xfrm>
            <a:off x="8675748" y="5066522"/>
            <a:ext cx="3516252" cy="866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6" name="Picture 5" descr="A black and white wave&#10;&#10;AI-generated content may be incorrect.">
            <a:extLst>
              <a:ext uri="{FF2B5EF4-FFF2-40B4-BE49-F238E27FC236}">
                <a16:creationId xmlns:a16="http://schemas.microsoft.com/office/drawing/2014/main" id="{EE7FBF64-8260-131A-BEA3-5A57A3F85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39417" y="0"/>
            <a:ext cx="5852583" cy="1504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59175E-4C44-80E8-BD17-3498555D985E}"/>
              </a:ext>
            </a:extLst>
          </p:cNvPr>
          <p:cNvSpPr/>
          <p:nvPr/>
        </p:nvSpPr>
        <p:spPr>
          <a:xfrm>
            <a:off x="0" y="5842000"/>
            <a:ext cx="12192000" cy="1015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44AAA2-54BC-016B-E267-AAB1F536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966" y="6082696"/>
            <a:ext cx="4418552" cy="53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9EE14-9446-BDDF-2EEC-A84523543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75748" y="1767320"/>
            <a:ext cx="3516252" cy="3340441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34739CE8-0421-800B-6096-9870DEF54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749" y="1921020"/>
            <a:ext cx="3529204" cy="3340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B6E3D-2116-C566-7804-DA9B076A8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16226"/>
            <a:ext cx="121920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1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BE7B0-8C0C-E0BA-E1BE-D653C76A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AA16-126C-1962-B743-DD721558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b="1">
                <a:latin typeface="Avenir Next" panose="020B0503020202020204" pitchFamily="34" charset="0"/>
              </a:rPr>
              <a:t>Ferramentas de promoção da causa</a:t>
            </a:r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F24421-F0CF-FD40-8B72-11D723386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7525"/>
            <a:ext cx="6417732" cy="3867322"/>
          </a:xfrm>
        </p:spPr>
        <p:txBody>
          <a:bodyPr vert="horz" lIns="0" tIns="0" rIns="0" bIns="0" rtlCol="0" anchor="t">
            <a:normAutofit/>
          </a:bodyPr>
          <a:lstStyle/>
          <a:p>
            <a:pPr marL="347345" indent="-347345" rtl="0"/>
            <a:r>
              <a:rPr lang="pt-br" dirty="0">
                <a:latin typeface="Avenir Next"/>
                <a:cs typeface="Arial"/>
              </a:rPr>
              <a:t>Entenda o impacto da SMM nas vidas salvas com a </a:t>
            </a:r>
            <a:r>
              <a:rPr lang="pt-br" b="1" dirty="0">
                <a:latin typeface="Avenir Next"/>
                <a:cs typeface="Arial"/>
                <a:hlinkClick r:id="rId3"/>
              </a:rPr>
              <a:t>Lives </a:t>
            </a:r>
            <a:r>
              <a:rPr lang="pt-br" b="1" dirty="0" err="1">
                <a:latin typeface="Avenir Next"/>
                <a:cs typeface="Arial"/>
                <a:hlinkClick r:id="rId3"/>
              </a:rPr>
              <a:t>Saved</a:t>
            </a:r>
            <a:r>
              <a:rPr lang="pt-br" b="1" dirty="0">
                <a:latin typeface="Avenir Next"/>
                <a:cs typeface="Arial"/>
                <a:hlinkClick r:id="rId3"/>
              </a:rPr>
              <a:t> Tool (</a:t>
            </a:r>
            <a:r>
              <a:rPr lang="pt-br" b="1" dirty="0" err="1">
                <a:latin typeface="Avenir Next"/>
                <a:cs typeface="Arial"/>
                <a:hlinkClick r:id="rId3"/>
              </a:rPr>
              <a:t>LiST</a:t>
            </a:r>
            <a:r>
              <a:rPr lang="pt-br" b="1" dirty="0">
                <a:latin typeface="Avenir Next"/>
                <a:cs typeface="Arial"/>
                <a:hlinkClick r:id="rId3"/>
              </a:rPr>
              <a:t>)</a:t>
            </a:r>
            <a:r>
              <a:rPr lang="pt-br" b="1" dirty="0">
                <a:latin typeface="Avenir Next"/>
                <a:cs typeface="Arial"/>
              </a:rPr>
              <a:t> </a:t>
            </a:r>
            <a:r>
              <a:rPr lang="pt-br" dirty="0">
                <a:latin typeface="Avenir Next"/>
                <a:cs typeface="Arial"/>
              </a:rPr>
              <a:t>da </a:t>
            </a:r>
            <a:r>
              <a:rPr lang="pt-br" i="1" dirty="0">
                <a:latin typeface="Avenir Next"/>
                <a:cs typeface="Arial"/>
              </a:rPr>
              <a:t>Johns Hopkins Bloomberg </a:t>
            </a:r>
            <a:r>
              <a:rPr lang="pt-br" i="1" dirty="0" err="1">
                <a:latin typeface="Avenir Next"/>
                <a:cs typeface="Arial"/>
              </a:rPr>
              <a:t>School</a:t>
            </a:r>
            <a:r>
              <a:rPr lang="pt-br" i="1" dirty="0">
                <a:latin typeface="Avenir Next"/>
                <a:cs typeface="Arial"/>
              </a:rPr>
              <a:t> </a:t>
            </a:r>
            <a:r>
              <a:rPr lang="pt-br" i="1" dirty="0" err="1">
                <a:latin typeface="Avenir Next"/>
                <a:cs typeface="Arial"/>
              </a:rPr>
              <a:t>of</a:t>
            </a:r>
            <a:r>
              <a:rPr lang="pt-br" i="1" dirty="0">
                <a:latin typeface="Avenir Next"/>
                <a:cs typeface="Arial"/>
              </a:rPr>
              <a:t> </a:t>
            </a:r>
            <a:r>
              <a:rPr lang="pt-br" i="1" dirty="0" err="1">
                <a:latin typeface="Avenir Next"/>
                <a:cs typeface="Arial"/>
              </a:rPr>
              <a:t>Public</a:t>
            </a:r>
            <a:r>
              <a:rPr lang="pt-br" i="1" dirty="0">
                <a:latin typeface="Avenir Next"/>
                <a:cs typeface="Arial"/>
              </a:rPr>
              <a:t> Health</a:t>
            </a:r>
            <a:r>
              <a:rPr lang="pt-br" dirty="0">
                <a:latin typeface="Avenir Next"/>
                <a:cs typeface="Arial"/>
              </a:rPr>
              <a:t>, financiada pela Gates Foundation.</a:t>
            </a:r>
          </a:p>
          <a:p>
            <a:pPr marL="347345" indent="-347345" rtl="0"/>
            <a:r>
              <a:rPr lang="pt-br" dirty="0">
                <a:latin typeface="Avenir Next"/>
                <a:cs typeface="Arial"/>
              </a:rPr>
              <a:t>Visite o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Knowledge</a:t>
            </a:r>
            <a:r>
              <a:rPr lang="pt-br" b="1" dirty="0">
                <a:latin typeface="Avenir Next"/>
                <a:cs typeface="Arial"/>
                <a:hlinkClick r:id="rId4"/>
              </a:rPr>
              <a:t> Hub do HMHB</a:t>
            </a:r>
            <a:r>
              <a:rPr lang="en" b="1" dirty="0">
                <a:latin typeface="Avenir Next"/>
                <a:cs typeface="Arial"/>
                <a:hlinkClick r:id="rId4"/>
              </a:rPr>
              <a:t> </a:t>
            </a:r>
            <a:r>
              <a:rPr lang="pt-br" dirty="0">
                <a:latin typeface="Avenir Next"/>
                <a:cs typeface="Arial"/>
              </a:rPr>
              <a:t>para acessar ferramentas e recursos para orientar a exploração e a implementação da SMM.</a:t>
            </a:r>
          </a:p>
          <a:p>
            <a:pPr marL="347345" indent="-347345" rtl="0"/>
            <a:r>
              <a:rPr lang="pt-br" dirty="0"/>
              <a:t>Acesse ferramentas para conectar governos e parceiros de desenvolvimento com recursos para adotar e dimensionar a SMM no </a:t>
            </a:r>
            <a:r>
              <a:rPr lang="pt-br" b="1" dirty="0" err="1">
                <a:hlinkClick r:id="rId5"/>
              </a:rPr>
              <a:t>Advocacy</a:t>
            </a:r>
            <a:r>
              <a:rPr lang="pt-br" b="1" dirty="0">
                <a:hlinkClick r:id="rId5"/>
              </a:rPr>
              <a:t> </a:t>
            </a:r>
            <a:r>
              <a:rPr lang="pt-br" b="1" dirty="0" err="1">
                <a:hlinkClick r:id="rId5"/>
              </a:rPr>
              <a:t>Resources</a:t>
            </a:r>
            <a:r>
              <a:rPr lang="pt-br" b="1" dirty="0">
                <a:hlinkClick r:id="rId5"/>
              </a:rPr>
              <a:t> Center do HMHB.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813DF-5378-BA9E-315A-D667027C093D}"/>
              </a:ext>
            </a:extLst>
          </p:cNvPr>
          <p:cNvSpPr/>
          <p:nvPr/>
        </p:nvSpPr>
        <p:spPr>
          <a:xfrm>
            <a:off x="0" y="5640145"/>
            <a:ext cx="12192000" cy="12178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D0601-063E-F40E-31BF-D7032E71FCCA}"/>
              </a:ext>
            </a:extLst>
          </p:cNvPr>
          <p:cNvSpPr txBox="1"/>
          <p:nvPr/>
        </p:nvSpPr>
        <p:spPr>
          <a:xfrm>
            <a:off x="838200" y="5856179"/>
            <a:ext cx="1023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</a:rPr>
              <a:t>Visite </a:t>
            </a:r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  <a:hlinkClick r:id="rId6"/>
              </a:rPr>
              <a:t>FurtherWith15.org</a:t>
            </a:r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</a:rPr>
              <a:t> para acessar esses e outros recursos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D0D3C-B4D4-F184-F72A-945129539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33" y="295263"/>
            <a:ext cx="3140946" cy="234849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BFE6E-B728-E9C3-9539-439F0D28B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782" y="1822734"/>
            <a:ext cx="3219336" cy="21706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07A43-A16F-7190-FFC8-74F906615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4248" y="3317402"/>
            <a:ext cx="3140946" cy="21002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67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DA0A-1193-2D72-86D0-8659C01B1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4338-6F81-1A2E-7333-8177494D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b="1">
                <a:latin typeface="Avenir Next" panose="020B0503020202020204" pitchFamily="34" charset="0"/>
              </a:rPr>
              <a:t>Ferramentas de promoção da causa</a:t>
            </a:r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6E944D-0D15-DFCF-FD5C-7303635C5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7525"/>
            <a:ext cx="5798567" cy="3479754"/>
          </a:xfrm>
        </p:spPr>
        <p:txBody>
          <a:bodyPr vert="horz" lIns="0" tIns="0" rIns="0" bIns="0" rtlCol="0" anchor="t">
            <a:normAutofit/>
          </a:bodyPr>
          <a:lstStyle/>
          <a:p>
            <a:pPr marL="347345" indent="-347345" rtl="0"/>
            <a:r>
              <a:rPr lang="pt-br" dirty="0"/>
              <a:t>Saiba mais sobre a vida das mães durante a gestação assistindo à </a:t>
            </a:r>
            <a:r>
              <a:rPr lang="pt-br" b="1" dirty="0">
                <a:hlinkClick r:id="rId3"/>
              </a:rPr>
              <a:t>série de vídeos </a:t>
            </a:r>
            <a:r>
              <a:rPr lang="pt-br" b="1" dirty="0" err="1">
                <a:hlinkClick r:id="rId3"/>
              </a:rPr>
              <a:t>Women's</a:t>
            </a:r>
            <a:r>
              <a:rPr lang="pt-br" b="1" dirty="0">
                <a:hlinkClick r:id="rId3"/>
              </a:rPr>
              <a:t> Voices do HMHB.</a:t>
            </a:r>
            <a:endParaRPr lang="en-US" b="1" dirty="0"/>
          </a:p>
          <a:p>
            <a:pPr marL="347345" indent="-347345" rtl="0"/>
            <a:r>
              <a:rPr lang="pt-br" dirty="0">
                <a:latin typeface="Avenir Next"/>
                <a:cs typeface="Arial"/>
              </a:rPr>
              <a:t>Entenda as consequências da falta de acesso a multivitaminas pré-natais assistindo ao </a:t>
            </a:r>
            <a:r>
              <a:rPr lang="pt-br" b="1" dirty="0">
                <a:latin typeface="Avenir Next"/>
                <a:cs typeface="Arial"/>
                <a:hlinkClick r:id="rId4"/>
              </a:rPr>
              <a:t>vídeo da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Devex</a:t>
            </a:r>
            <a:r>
              <a:rPr lang="pt-br" b="1" dirty="0">
                <a:latin typeface="Avenir Next"/>
                <a:cs typeface="Arial"/>
                <a:hlinkClick r:id="rId4"/>
              </a:rPr>
              <a:t>, "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Why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access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to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prenatal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vitamins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is</a:t>
            </a:r>
            <a:r>
              <a:rPr lang="pt-br" b="1" dirty="0">
                <a:latin typeface="Avenir Next"/>
                <a:cs typeface="Arial"/>
                <a:hlinkClick r:id="rId4"/>
              </a:rPr>
              <a:t> a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health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equity</a:t>
            </a:r>
            <a:r>
              <a:rPr lang="pt-br" b="1" dirty="0">
                <a:latin typeface="Avenir Next"/>
                <a:cs typeface="Arial"/>
                <a:hlinkClick r:id="rId4"/>
              </a:rPr>
              <a:t> </a:t>
            </a:r>
            <a:r>
              <a:rPr lang="pt-br" b="1" dirty="0" err="1">
                <a:latin typeface="Avenir Next"/>
                <a:cs typeface="Arial"/>
                <a:hlinkClick r:id="rId4"/>
              </a:rPr>
              <a:t>issue</a:t>
            </a:r>
            <a:r>
              <a:rPr lang="pt-br" b="1" dirty="0">
                <a:latin typeface="Avenir Next"/>
                <a:cs typeface="Arial"/>
                <a:hlinkClick r:id="rId4"/>
              </a:rPr>
              <a:t>" (Por que o acesso a vitaminas pré-natais é uma questão de igualdade na saúde)</a:t>
            </a:r>
            <a:r>
              <a:rPr lang="pt-br" dirty="0">
                <a:latin typeface="Avenir Next"/>
                <a:cs typeface="Arial"/>
              </a:rPr>
              <a:t>,</a:t>
            </a:r>
            <a:r>
              <a:rPr lang="pt-br" sz="1200" dirty="0">
                <a:latin typeface="Avenir Next"/>
                <a:cs typeface="Arial"/>
              </a:rPr>
              <a:t> </a:t>
            </a:r>
            <a:r>
              <a:rPr lang="pt-br" dirty="0">
                <a:latin typeface="Avenir Next"/>
                <a:cs typeface="Arial"/>
              </a:rPr>
              <a:t>patrocinado pela Eleanor </a:t>
            </a:r>
            <a:r>
              <a:rPr lang="pt-br" dirty="0" err="1">
                <a:latin typeface="Avenir Next"/>
                <a:cs typeface="Arial"/>
              </a:rPr>
              <a:t>Crook</a:t>
            </a:r>
            <a:r>
              <a:rPr lang="pt-br" dirty="0">
                <a:latin typeface="Avenir Next"/>
                <a:cs typeface="Arial"/>
              </a:rPr>
              <a:t> Foundation.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36B346-AA85-A6E0-3F67-B22D0FB4BF9E}"/>
              </a:ext>
            </a:extLst>
          </p:cNvPr>
          <p:cNvSpPr/>
          <p:nvPr/>
        </p:nvSpPr>
        <p:spPr>
          <a:xfrm>
            <a:off x="0" y="5640145"/>
            <a:ext cx="12192000" cy="12178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DDFDB-7CA2-A537-A9BB-7AADCFD9FDDE}"/>
              </a:ext>
            </a:extLst>
          </p:cNvPr>
          <p:cNvSpPr txBox="1"/>
          <p:nvPr/>
        </p:nvSpPr>
        <p:spPr>
          <a:xfrm>
            <a:off x="838200" y="5856179"/>
            <a:ext cx="1023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</a:rPr>
              <a:t>Visite </a:t>
            </a:r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  <a:hlinkClick r:id="rId5"/>
              </a:rPr>
              <a:t>FurtherWith15.org</a:t>
            </a:r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</a:rPr>
              <a:t> para acessar esses e outros recursos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9EF81-4F0A-9235-4FB1-39E7CFBB3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68" y="1001218"/>
            <a:ext cx="3827464" cy="22076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625BA-7C7B-B7BF-F893-3414B908B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768" y="2845157"/>
            <a:ext cx="3921165" cy="231916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425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05DD2-E77A-1149-D35C-975140AB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0"/>
            <a:ext cx="4834467" cy="466735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rtl="0">
              <a:buNone/>
            </a:pPr>
            <a:r>
              <a:rPr lang="pt-br" b="1">
                <a:latin typeface="Avenir Next"/>
                <a:cs typeface="Arial"/>
                <a:hlinkClick r:id="rId2"/>
              </a:rPr>
              <a:t>Kit de ferramentas de promoção do avanço da SMM</a:t>
            </a:r>
            <a:r>
              <a:rPr lang="pt-br" b="1">
                <a:latin typeface="Avenir Next"/>
                <a:cs typeface="Arial"/>
              </a:rPr>
              <a:t> </a:t>
            </a:r>
            <a:endParaRPr lang="en-US" dirty="0">
              <a:cs typeface="Arial"/>
            </a:endParaRPr>
          </a:p>
          <a:p>
            <a:pPr marL="347345" indent="-347345" rtl="0"/>
            <a:r>
              <a:rPr lang="pt-br">
                <a:latin typeface="Avenir Next"/>
                <a:cs typeface="Arial"/>
              </a:rPr>
              <a:t>Esses slides adaptáveis são um recurso para qualquer pessoa que queira comunicar as provas científicas e os benefícios de SMM para mulheres grávidas e seus bebês.</a:t>
            </a:r>
          </a:p>
          <a:p>
            <a:pPr marL="347345" indent="-347345" rtl="0"/>
            <a:r>
              <a:rPr lang="pt-br">
                <a:latin typeface="Avenir Next"/>
                <a:cs typeface="Arial"/>
              </a:rPr>
              <a:t>Eles contêm as principais mensagens e estatísticas que podem ser adaptadas para serem usadas por decisores de qualquer país.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843F3-8CC7-7322-B562-0E9FF841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23342E-297C-5D4D-AC65-DD80C611455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17B242-88E3-A0FB-166C-D7C03118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966"/>
            <a:ext cx="7183582" cy="676636"/>
          </a:xfrm>
        </p:spPr>
        <p:txBody>
          <a:bodyPr rtlCol="0"/>
          <a:lstStyle/>
          <a:p>
            <a:pPr rtl="0"/>
            <a:r>
              <a:rPr lang="pt-br" b="1" dirty="0">
                <a:latin typeface="Avenir Next" panose="020B0503020202020204" pitchFamily="34" charset="0"/>
              </a:rPr>
              <a:t>Ferramentas de promoção da causa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539C57-5C12-D321-EEE5-301A83C25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851" y="2970304"/>
            <a:ext cx="3602954" cy="20337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32C3E-6631-87AB-5C5F-58EAACED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113" y="4226650"/>
            <a:ext cx="3602955" cy="203124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25E0E-C39D-CF8A-7173-923F2485F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324" y="1061159"/>
            <a:ext cx="4226429" cy="237548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512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82B56-515E-A548-E637-0EBDAC46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576BA-FB31-2C9D-1C83-9653A6454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0"/>
            <a:ext cx="4552401" cy="4667359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pt-br" dirty="0"/>
              <a:t>O </a:t>
            </a:r>
            <a:r>
              <a:rPr lang="pt-br" b="1" dirty="0">
                <a:hlinkClick r:id="rId2"/>
              </a:rPr>
              <a:t>Resumo de Promoção da Causa e as Perguntas Frequentes sobre a Inclusão de SMM na EML da OMS</a:t>
            </a:r>
            <a:r>
              <a:rPr lang="pt-br" b="1" dirty="0"/>
              <a:t> </a:t>
            </a:r>
            <a:r>
              <a:rPr lang="pt-br" dirty="0"/>
              <a:t>fornecem as práticas recomendadas</a:t>
            </a:r>
            <a:r>
              <a:rPr lang="pt-br" b="1" dirty="0"/>
              <a:t> </a:t>
            </a:r>
            <a:r>
              <a:rPr lang="pt-br" dirty="0"/>
              <a:t>para incluir a SMM na EML do seu país.</a:t>
            </a:r>
          </a:p>
          <a:p>
            <a:pPr rtl="0"/>
            <a:r>
              <a:rPr lang="pt-br" dirty="0"/>
              <a:t>O  Resumo de Promoção da Causa</a:t>
            </a:r>
            <a:r>
              <a:rPr lang="pt-br" b="1" dirty="0"/>
              <a:t> </a:t>
            </a:r>
            <a:r>
              <a:rPr lang="pt-br" dirty="0"/>
              <a:t>aborda o amplo escopo da necessidade de SMM, e </a:t>
            </a:r>
            <a:r>
              <a:rPr lang="pt-br" b="1" dirty="0">
                <a:hlinkClick r:id="rId3"/>
              </a:rPr>
              <a:t>o Resumo de Perguntas Frequentes sobre SMM</a:t>
            </a:r>
            <a:r>
              <a:rPr lang="pt-br" b="1" dirty="0"/>
              <a:t> </a:t>
            </a:r>
            <a:r>
              <a:rPr lang="pt-br" dirty="0"/>
              <a:t>foi adaptado para os decisores.</a:t>
            </a:r>
          </a:p>
          <a:p>
            <a:r>
              <a:rPr lang="pt-br" dirty="0"/>
              <a:t>Para obter apoio nos esforços de ampliação, consulte </a:t>
            </a:r>
            <a:r>
              <a:rPr lang="pt-br" b="1" dirty="0">
                <a:hlinkClick r:id="rId4"/>
              </a:rPr>
              <a:t>Introducing and Scaling Multiple Micronutrient Supplementation Programming Frequently Asked Questions for Decision-makers (Introdução </a:t>
            </a:r>
            <a:r>
              <a:rPr lang="pt-BR" b="1" dirty="0">
                <a:hlinkClick r:id="rId4"/>
              </a:rPr>
              <a:t>e expansão de programas de suplementação de múltiplos micronutrientes: Perguntas frequentes para decisores políticos</a:t>
            </a:r>
            <a:r>
              <a:rPr lang="pt-br" b="1" dirty="0">
                <a:hlinkClick r:id="rId4"/>
              </a:rPr>
              <a:t>)</a:t>
            </a:r>
            <a:r>
              <a:rPr lang="pt-br" b="1" dirty="0"/>
              <a:t>.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7EF4D-5381-205A-F871-67C413E1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23342E-297C-5D4D-AC65-DD80C611455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5E5110-A3A1-3BB8-2126-97BB08C7B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b="1">
                <a:latin typeface="Avenir Next" panose="020B0503020202020204" pitchFamily="34" charset="0"/>
              </a:rPr>
              <a:t>Ferramentas de promoção da causa</a:t>
            </a:r>
            <a:endParaRPr lang="en-US"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00531-04E0-C52C-E1D5-8DEB57DAF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800" y="767851"/>
            <a:ext cx="3073659" cy="23847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537B8-6D63-E54C-A392-C735FAD0D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689" y="2409548"/>
            <a:ext cx="3105077" cy="211571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F09D2-96D2-C12C-2517-E7CB8E577E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563"/>
          <a:stretch>
            <a:fillRect/>
          </a:stretch>
        </p:blipFill>
        <p:spPr>
          <a:xfrm>
            <a:off x="7292714" y="3850194"/>
            <a:ext cx="2847351" cy="24183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D3BC3-C880-1EEC-98F2-80BDB48FA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3711" y="2409548"/>
            <a:ext cx="2988467" cy="21925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548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BE7B0-8C0C-E0BA-E1BE-D653C76A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AA16-126C-1962-B743-DD721558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b="1">
                <a:latin typeface="Avenir Next" panose="020B0503020202020204" pitchFamily="34" charset="0"/>
              </a:rPr>
              <a:t>Ferramentas de cálculo de custos</a:t>
            </a:r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F24421-F0CF-FD40-8B72-11D723386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495"/>
            <a:ext cx="5879123" cy="4302650"/>
          </a:xfrm>
        </p:spPr>
        <p:txBody>
          <a:bodyPr vert="horz" lIns="0" tIns="0" rIns="0" bIns="0" rtlCol="0" anchor="t">
            <a:normAutofit/>
          </a:bodyPr>
          <a:lstStyle/>
          <a:p>
            <a:pPr rtl="0"/>
            <a:r>
              <a:rPr lang="pt-br" sz="1900" dirty="0"/>
              <a:t>A </a:t>
            </a:r>
            <a:r>
              <a:rPr lang="pt-br" sz="1900" b="1" dirty="0">
                <a:hlinkClick r:id="rId3"/>
              </a:rPr>
              <a:t>Ferramenta de Custo-Benefício de SMM </a:t>
            </a:r>
            <a:r>
              <a:rPr lang="pt-br" sz="1900" b="1" dirty="0"/>
              <a:t>e a</a:t>
            </a:r>
            <a:r>
              <a:rPr lang="pt-br" sz="1900" dirty="0"/>
              <a:t> </a:t>
            </a:r>
            <a:r>
              <a:rPr lang="pt-br" sz="1900" b="1" dirty="0">
                <a:hlinkClick r:id="rId4"/>
              </a:rPr>
              <a:t>Ferramenta de Custo de Inação </a:t>
            </a:r>
            <a:r>
              <a:rPr lang="pt-br" sz="1900" dirty="0"/>
              <a:t>foram desenvolvidas pela </a:t>
            </a:r>
            <a:r>
              <a:rPr lang="pt-br" sz="1900" dirty="0" err="1"/>
              <a:t>Nutrition</a:t>
            </a:r>
            <a:r>
              <a:rPr lang="pt-br" sz="1900" dirty="0"/>
              <a:t> </a:t>
            </a:r>
            <a:r>
              <a:rPr lang="pt-br" sz="1900" dirty="0" err="1"/>
              <a:t>International</a:t>
            </a:r>
            <a:r>
              <a:rPr lang="pt-br" sz="1900" dirty="0"/>
              <a:t> para ajudar os processos de decisões dos países, calculando os benefícios e custos incrementais da transição da suplementação de ferro e ácido fólico (FAF) para a suplementação de múltiplos micronutrientes (SMM).</a:t>
            </a:r>
          </a:p>
          <a:p>
            <a:pPr rtl="0"/>
            <a:r>
              <a:rPr lang="pt-br" sz="1900" b="1" dirty="0">
                <a:hlinkClick r:id="rId5"/>
              </a:rPr>
              <a:t>A Ferramenta de Custeio do Roteiro de Introdução e Ampliação de SMM </a:t>
            </a:r>
            <a:r>
              <a:rPr lang="pt-br" sz="1900" dirty="0"/>
              <a:t>apoia o desenvolvimento de roteiros de custos nacionais e estatais de introdução e ampliação de SMM. A ferramenta foi desenvolvida pela R4D e custeada pela Fundação Gates.</a:t>
            </a:r>
          </a:p>
          <a:p>
            <a:pPr rtl="0"/>
            <a:endParaRPr lang="en-US" sz="19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813DF-5378-BA9E-315A-D667027C093D}"/>
              </a:ext>
            </a:extLst>
          </p:cNvPr>
          <p:cNvSpPr/>
          <p:nvPr/>
        </p:nvSpPr>
        <p:spPr>
          <a:xfrm>
            <a:off x="0" y="5640145"/>
            <a:ext cx="12192000" cy="12178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D0601-063E-F40E-31BF-D7032E71FCCA}"/>
              </a:ext>
            </a:extLst>
          </p:cNvPr>
          <p:cNvSpPr txBox="1"/>
          <p:nvPr/>
        </p:nvSpPr>
        <p:spPr>
          <a:xfrm>
            <a:off x="838200" y="5856179"/>
            <a:ext cx="1023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</a:rPr>
              <a:t>Visite </a:t>
            </a:r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  <a:hlinkClick r:id="rId6"/>
              </a:rPr>
              <a:t>FurtherWith15.org</a:t>
            </a:r>
            <a:r>
              <a:rPr lang="pt-br" sz="2000" b="1">
                <a:solidFill>
                  <a:schemeClr val="tx2"/>
                </a:solidFill>
                <a:latin typeface="Avenir Next" panose="020B0503020202020204" pitchFamily="34" charset="0"/>
              </a:rPr>
              <a:t> para acessar esses e outros recursos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ACB37-C590-9EBA-DF93-7CE54B864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211" y="645673"/>
            <a:ext cx="3402040" cy="203598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F84383-2196-07DB-693A-42EBAA3D7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331" y="1452245"/>
            <a:ext cx="3009900" cy="225276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775E4-AF40-AD35-7854-A582E6023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1577" y="3810395"/>
            <a:ext cx="4012223" cy="182975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550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10CBA-6474-F49C-B174-4D2C671D8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E4214-DC35-3481-48A3-F8A3F5874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5634318" cy="435133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t-br" b="1" dirty="0">
                <a:hlinkClick r:id="rId2"/>
              </a:rPr>
              <a:t>O Roteiro de Investimento Global</a:t>
            </a:r>
            <a:r>
              <a:rPr lang="pt-br" dirty="0">
                <a:hlinkClick r:id="rId2"/>
              </a:rPr>
              <a:t> </a:t>
            </a:r>
            <a:r>
              <a:rPr lang="pt-br" dirty="0"/>
              <a:t>e o </a:t>
            </a:r>
            <a:r>
              <a:rPr lang="pt-br" b="1" dirty="0">
                <a:hlinkClick r:id="rId3"/>
              </a:rPr>
              <a:t>Resumo Conceitual da SMM</a:t>
            </a:r>
            <a:r>
              <a:rPr lang="pt-br" dirty="0"/>
              <a:t> foram desenvolvidos por uma colaboração de filantropos privados para catalisar e priorizar ações e investimentos em suplementação de múltiplos micronutrientes.</a:t>
            </a:r>
          </a:p>
          <a:p>
            <a:pPr rtl="0"/>
            <a:r>
              <a:rPr lang="pt-br" dirty="0">
                <a:hlinkClick r:id="rId4"/>
              </a:rPr>
              <a:t>Resumo de Promoção da Causa do HMHB: </a:t>
            </a:r>
            <a:r>
              <a:rPr lang="pt-br" b="1" dirty="0">
                <a:hlinkClick r:id="rId4"/>
              </a:rPr>
              <a:t>O documento SMM na gestação - um dos melhores investimentos para o desenvolvimento </a:t>
            </a:r>
            <a:r>
              <a:rPr lang="pt-br" dirty="0"/>
              <a:t>explica os motivos pelos quais a SMM é um investimento tão importante.</a:t>
            </a:r>
          </a:p>
          <a:p>
            <a:pPr rtl="0"/>
            <a:r>
              <a:rPr lang="pt-br" dirty="0">
                <a:hlinkClick r:id="rId5"/>
              </a:rPr>
              <a:t>Webinar </a:t>
            </a:r>
            <a:r>
              <a:rPr lang="pt-br" dirty="0" err="1">
                <a:hlinkClick r:id="rId5"/>
              </a:rPr>
              <a:t>Knowledge</a:t>
            </a:r>
            <a:r>
              <a:rPr lang="pt-br" dirty="0">
                <a:hlinkClick r:id="rId5"/>
              </a:rPr>
              <a:t> Byte do HMHB: </a:t>
            </a:r>
            <a:r>
              <a:rPr lang="pt-br" b="1" dirty="0">
                <a:hlinkClick r:id="rId5"/>
              </a:rPr>
              <a:t>"SMM - Invista no melhor" </a:t>
            </a:r>
            <a:r>
              <a:rPr lang="pt-br" dirty="0"/>
              <a:t> analisa os principais motivos para investir em SMM.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BD336-218D-B5C0-D1E4-7097B42B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23342E-297C-5D4D-AC65-DD80C611455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4C8B82-7150-547B-8304-CAD7A431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8163560" cy="676636"/>
          </a:xfrm>
        </p:spPr>
        <p:txBody>
          <a:bodyPr rtlCol="0">
            <a:normAutofit/>
          </a:bodyPr>
          <a:lstStyle/>
          <a:p>
            <a:pPr rtl="0"/>
            <a:r>
              <a:rPr lang="pt-br" b="1" dirty="0">
                <a:latin typeface="Avenir Next" panose="020B0503020202020204" pitchFamily="34" charset="0"/>
              </a:rPr>
              <a:t>Ferramentas de mobilização de recursos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D9633C-5D2B-F72B-C2FD-CFD06035D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832" y="407539"/>
            <a:ext cx="2713321" cy="19629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786AD9-29A5-A3F7-B14A-EFAAC1DF9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850" y="1750822"/>
            <a:ext cx="2565089" cy="185622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0A8ED-AEB5-9AB6-89E8-486F63002D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8" r="1761" b="5614"/>
          <a:stretch>
            <a:fillRect/>
          </a:stretch>
        </p:blipFill>
        <p:spPr>
          <a:xfrm>
            <a:off x="7817898" y="2627747"/>
            <a:ext cx="3662081" cy="21055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753E9D-AEC1-BF8B-998B-D193CD5C01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36" t="1272" r="2230" b="10572"/>
          <a:stretch>
            <a:fillRect/>
          </a:stretch>
        </p:blipFill>
        <p:spPr>
          <a:xfrm>
            <a:off x="7583157" y="3899681"/>
            <a:ext cx="2691731" cy="241963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246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1A6841-8BB1-B34B-A188-18ED2401A5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C4B37875-7933-F345-AE65-E0AB5E984F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15FA9A-7142-724A-9FFA-A49259080A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r>
              <a:rPr lang="pt-br" dirty="0">
                <a:latin typeface="Avenir Next" panose="020B0503020202020204" pitchFamily="34" charset="0"/>
              </a:rPr>
              <a:t>Facilitar o diálogo e criar consenso</a:t>
            </a:r>
          </a:p>
          <a:p>
            <a:pPr lvl="1" rtl="0"/>
            <a:r>
              <a:rPr lang="pt-br" dirty="0">
                <a:latin typeface="Avenir Next" panose="020B0503020202020204" pitchFamily="34" charset="0"/>
              </a:rPr>
              <a:t>Veja esses slides adaptáveis como um recurso para qualquer pessoa que queira comunicar as provas científicas e os benefícios da SMM para gestantes e seus bebês. Nosso objetivo é equipar o apresentador desses slides com as principais mensagens que serão transmitidas aos decisores ou àqueles que pensam em testar, ampliar e implementar a SMM.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F8B8C-DAEC-DE46-BF33-D6EC8F4E70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pt-br" b="0" dirty="0">
                <a:latin typeface="Avenir Next" panose="020B0503020202020204" pitchFamily="34" charset="0"/>
              </a:rPr>
              <a:t>Personalizar o diálogo</a:t>
            </a:r>
          </a:p>
          <a:p>
            <a:pPr lvl="1" rtl="0"/>
            <a:r>
              <a:rPr lang="pt-br" dirty="0">
                <a:latin typeface="Avenir Next" panose="020B0503020202020204" pitchFamily="34" charset="0"/>
              </a:rPr>
              <a:t>As notas de apresentador estão disponíveis em cada slide, mas não devem ser lidas palavra por palavra. Adapte e adicione suas próprias anotações para que sejam relevantes para seu público.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96237-B9F8-2E44-9C8B-4D92EBFA7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br" dirty="0">
                <a:latin typeface="Avenir Next" panose="020B0503020202020204" pitchFamily="34" charset="0"/>
              </a:rPr>
              <a:t>ADAPTAR ao seu público</a:t>
            </a:r>
          </a:p>
          <a:p>
            <a:pPr lvl="1" rtl="0"/>
            <a:r>
              <a:rPr lang="pt-br" dirty="0">
                <a:latin typeface="Avenir Next" panose="020B0503020202020204" pitchFamily="34" charset="0"/>
              </a:rPr>
              <a:t>O conteúdo em fonte vermelha deve ser personalizado e, em seguida, atualizado com uma fonte preta. Os slides podem ser adaptados com dados e estatísticas de seu país e relevantes para seu público. Slides ou partes inteiras podem ser removidos ou reordenados. Recursos adicionais estão disponíveis no final da apresentação. </a:t>
            </a:r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8EB2AA74-8FBC-EA4D-93C8-33D440B0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>
                <a:latin typeface="Avenir Next" panose="020B0503020202020204" pitchFamily="34" charset="0"/>
              </a:rPr>
              <a:t>Como usar esta apresentação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88BF600-E561-4C00-1973-8B53D94944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9812" y="6075665"/>
            <a:ext cx="8662333" cy="438150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pt-br">
                <a:latin typeface="Avenir Next" panose="020B0503020202020204" pitchFamily="34" charset="0"/>
              </a:rPr>
              <a:t>Gostaríamos de ouvir sua opinião! Entre em contato com </a:t>
            </a:r>
            <a:r>
              <a:rPr lang="pt-br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HMHBConsortium@micronutrientforum.org</a:t>
            </a:r>
            <a:r>
              <a:rPr lang="pt-br">
                <a:latin typeface="Avenir Next" panose="020B0503020202020204" pitchFamily="34" charset="0"/>
              </a:rPr>
              <a:t> se tiver dúvidas ou quiser suporte adicional.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5D5991BB-6269-2D49-9CBB-CF95289F8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8742" y="1439868"/>
            <a:ext cx="767942" cy="7679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6F96E99-6A6A-5B40-990B-CCF87C0A6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6382" y="1568324"/>
            <a:ext cx="704658" cy="70465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6FB0AC-08A0-D69A-0255-E2746CC35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16544" y="1402836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1A6841-8BB1-B34B-A188-18ED2401A5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C4B37875-7933-F345-AE65-E0AB5E984F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F91E36-D535-E270-8C50-B1DF9DC49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2598" y="4279228"/>
            <a:ext cx="5695962" cy="914400"/>
          </a:xfrm>
        </p:spPr>
        <p:txBody>
          <a:bodyPr rtlCol="0"/>
          <a:lstStyle/>
          <a:p>
            <a:pPr rtl="0"/>
            <a:r>
              <a:rPr lang="pt-br"/>
              <a:t>Defensores comunitários e profissionais de saúde pública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ECC3442-DE00-AAE7-9E7C-FEF475F65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3033" y="2046269"/>
            <a:ext cx="5708672" cy="914400"/>
          </a:xfrm>
        </p:spPr>
        <p:txBody>
          <a:bodyPr rtlCol="0"/>
          <a:lstStyle/>
          <a:p>
            <a:pPr rtl="0"/>
            <a:r>
              <a:rPr lang="pt-br" b="0" dirty="0"/>
              <a:t>Órgãos nacionais de saúde e ONGs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3F57877-D8B3-B375-A8B0-B07EA717E3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2598" y="3183053"/>
            <a:ext cx="5695963" cy="914400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Políticos e decisores</a:t>
            </a:r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8EB2AA74-8FBC-EA4D-93C8-33D440B0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Públicos-alvo desta apresentação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7A9391-9A4C-AA47-5332-CACA62AE6C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4152" y="1485212"/>
            <a:ext cx="3419854" cy="4324753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Esta apresentação oferece uma visão geral sobre a suplementação de múltiplos micronutrientes (SMM), fornecendo mensagens-chave e slides a serem adaptados com dados específicos de cada país para apoiar a introdução, os testes e a ampliação da SMM. Você pode incluir (ou omitir) partes específicas da apresentação. 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7CF5731-D668-D9DC-4295-1A21AEF54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50" y="4289213"/>
            <a:ext cx="864139" cy="86413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9CA792C-FB73-EB0C-D332-8DB4F935F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303" y="1830895"/>
            <a:ext cx="1045634" cy="104563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F923B0D-9436-18DD-0295-35C8759DF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073" y="3275207"/>
            <a:ext cx="730092" cy="7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7767-1036-FDE8-BFDC-C9081058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3"/>
            <a:ext cx="6934675" cy="945267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>
                <a:latin typeface="Avenir Next" panose="020B0503020202020204" pitchFamily="34" charset="0"/>
              </a:rPr>
              <a:t>Intervenção de alto impacto para mulheres e bebês mais saudáveis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07F8-21B3-CF31-5D78-2FDA391C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7269480" cy="4179436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spcAft>
                <a:spcPts val="1800"/>
              </a:spcAft>
              <a:buNone/>
            </a:pPr>
            <a:r>
              <a:rPr lang="pt-br" dirty="0"/>
              <a:t>Com 15 vitaminas e minerais essenciais, a formulação da OMS/UNICEF de suplementação de múltiplos micronutrientes (conhecida como SMM com a formulação UNIMMAP) ajuda mães, crianças e comunidades não apenas a sobreviver, mas a prosperar.</a:t>
            </a:r>
          </a:p>
          <a:p>
            <a:pPr marL="0" indent="0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pt-br" b="1" dirty="0"/>
              <a:t>Tópicos abordados:</a:t>
            </a:r>
          </a:p>
          <a:p>
            <a:pPr rtl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pt-br" dirty="0"/>
              <a:t>A necessidade de SMM é crescente</a:t>
            </a:r>
          </a:p>
          <a:p>
            <a:pPr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As provas que fundamentam a SMM são claras</a:t>
            </a:r>
          </a:p>
          <a:p>
            <a:pPr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A SMM é a melhor compra para o desenvolvimento global</a:t>
            </a:r>
          </a:p>
          <a:p>
            <a:pPr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Agora é a hora de agir em relação à SMM</a:t>
            </a:r>
          </a:p>
        </p:txBody>
      </p:sp>
      <p:pic>
        <p:nvPicPr>
          <p:cNvPr id="6" name="Picture 5" descr="A white bottle with a label&#10;&#10;AI-generated content may be incorrect.">
            <a:extLst>
              <a:ext uri="{FF2B5EF4-FFF2-40B4-BE49-F238E27FC236}">
                <a16:creationId xmlns:a16="http://schemas.microsoft.com/office/drawing/2014/main" id="{4339D473-F79A-CD68-2750-FA185190F4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881" y="0"/>
            <a:ext cx="3332119" cy="6858000"/>
          </a:xfrm>
          <a:prstGeom prst="rect">
            <a:avLst/>
          </a:prstGeom>
        </p:spPr>
      </p:pic>
      <p:pic>
        <p:nvPicPr>
          <p:cNvPr id="7" name="Picture 6" descr="A black and white wave&#10;&#10;AI-generated content may be incorrect.">
            <a:extLst>
              <a:ext uri="{FF2B5EF4-FFF2-40B4-BE49-F238E27FC236}">
                <a16:creationId xmlns:a16="http://schemas.microsoft.com/office/drawing/2014/main" id="{34F48791-8D7F-3D1C-BCE7-A8D3E099D2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39417" y="0"/>
            <a:ext cx="5852583" cy="1504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528BBF-343B-A904-23F8-3318A14F7304}"/>
              </a:ext>
            </a:extLst>
          </p:cNvPr>
          <p:cNvSpPr/>
          <p:nvPr/>
        </p:nvSpPr>
        <p:spPr>
          <a:xfrm>
            <a:off x="0" y="5842000"/>
            <a:ext cx="12192000" cy="1015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805778-0C20-C6AE-72EB-35EA1B1D0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966" y="6082696"/>
            <a:ext cx="4418552" cy="53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F2CE2-97E7-480C-FAB7-AF7AC6178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2000"/>
            <a:ext cx="12192000" cy="10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7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4952D-4FB7-E507-675D-2A5226771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30789E-D733-F0BB-6E26-262E1ACB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10515600" cy="4351338"/>
          </a:xfrm>
        </p:spPr>
        <p:txBody>
          <a:bodyPr vert="horz" lIns="0" tIns="0" rIns="0" bIns="0"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pt-br" sz="2400" dirty="0"/>
              <a:t>Mais de </a:t>
            </a:r>
            <a:r>
              <a:rPr lang="pt-br" sz="2400" b="1" dirty="0"/>
              <a:t>1 bilhão de mulheres e meninas adolescentes </a:t>
            </a:r>
            <a:br>
              <a:rPr lang="en-US" sz="2400" b="1" dirty="0"/>
            </a:br>
            <a:r>
              <a:rPr lang="pt-br" sz="2400" dirty="0"/>
              <a:t>estão desnutridas em todo o mundo;</a:t>
            </a:r>
            <a:r>
              <a:rPr lang="pt-br" sz="2400" baseline="30000" dirty="0"/>
              <a:t>1</a:t>
            </a:r>
          </a:p>
          <a:p>
            <a:pPr marL="347345" indent="-347345" rtl="0">
              <a:lnSpc>
                <a:spcPct val="100000"/>
              </a:lnSpc>
            </a:pPr>
            <a:r>
              <a:rPr lang="pt-br" sz="2400" b="1" dirty="0">
                <a:cs typeface="Arial"/>
              </a:rPr>
              <a:t>2 em cada 3 mulheres </a:t>
            </a:r>
            <a:r>
              <a:rPr lang="pt-br" sz="2400" dirty="0">
                <a:cs typeface="Arial"/>
              </a:rPr>
              <a:t>em idade reprodutiva </a:t>
            </a:r>
            <a:br>
              <a:rPr lang="en-US" sz="2400" dirty="0">
                <a:cs typeface="Arial"/>
              </a:rPr>
            </a:br>
            <a:r>
              <a:rPr lang="pt-br" sz="2400" dirty="0">
                <a:cs typeface="Arial"/>
              </a:rPr>
              <a:t>sofrem de deficiências de micronutrientes;</a:t>
            </a:r>
            <a:r>
              <a:rPr lang="pt-br" sz="2400" baseline="30000" dirty="0">
                <a:cs typeface="Arial"/>
              </a:rPr>
              <a:t>2</a:t>
            </a:r>
          </a:p>
          <a:p>
            <a:pPr rtl="0">
              <a:lnSpc>
                <a:spcPct val="100000"/>
              </a:lnSpc>
            </a:pPr>
            <a:r>
              <a:rPr lang="pt-br" sz="2400" dirty="0"/>
              <a:t>Cerca de </a:t>
            </a:r>
            <a:r>
              <a:rPr lang="pt-br" sz="2400" b="1" dirty="0"/>
              <a:t>50%</a:t>
            </a:r>
            <a:r>
              <a:rPr lang="pt-br" sz="2400" dirty="0"/>
              <a:t> </a:t>
            </a:r>
            <a:r>
              <a:rPr lang="pt-br" sz="2400" b="1" dirty="0"/>
              <a:t>de todas as mortes infantis </a:t>
            </a:r>
            <a:r>
              <a:rPr lang="pt-br" sz="2400" dirty="0"/>
              <a:t>estão associadas a </a:t>
            </a:r>
            <a:br>
              <a:rPr lang="en-US" sz="2400" dirty="0"/>
            </a:br>
            <a:r>
              <a:rPr lang="pt-br" sz="2400" dirty="0"/>
              <a:t>desnutrição materna e infantil;</a:t>
            </a:r>
            <a:r>
              <a:rPr lang="pt-br" sz="2400" baseline="30000" dirty="0">
                <a:cs typeface="Arial"/>
              </a:rPr>
              <a:t>3</a:t>
            </a:r>
          </a:p>
          <a:p>
            <a:pPr rtl="0">
              <a:lnSpc>
                <a:spcPct val="100000"/>
              </a:lnSpc>
            </a:pPr>
            <a:r>
              <a:rPr lang="pt-br" sz="2400" dirty="0"/>
              <a:t>Todo ano, 17 milhões de crianças nascem com </a:t>
            </a:r>
            <a:r>
              <a:rPr lang="pt-br" sz="2400" b="1" dirty="0"/>
              <a:t>baixo peso</a:t>
            </a:r>
            <a:r>
              <a:rPr lang="pt-br" sz="2400" dirty="0"/>
              <a:t>, 146 milhões de crianças com menos de cinco anos sofrem de </a:t>
            </a:r>
            <a:r>
              <a:rPr lang="pt-br" sz="2400" b="1" dirty="0"/>
              <a:t>raquitismo</a:t>
            </a:r>
            <a:r>
              <a:rPr lang="pt-br" sz="2400" dirty="0"/>
              <a:t> e 245 milhões sofrem de </a:t>
            </a:r>
            <a:r>
              <a:rPr lang="pt-br" sz="2400" b="1" dirty="0"/>
              <a:t>anemia</a:t>
            </a:r>
            <a:r>
              <a:rPr lang="pt-br" sz="2400" dirty="0"/>
              <a:t>.</a:t>
            </a:r>
            <a:r>
              <a:rPr lang="pt-br" sz="2400" baseline="30000" dirty="0"/>
              <a:t>4 </a:t>
            </a:r>
            <a:endParaRPr lang="en-US" sz="2400" b="1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DEC48-9CD0-35F7-5A48-49259DDD48A8}"/>
              </a:ext>
            </a:extLst>
          </p:cNvPr>
          <p:cNvSpPr txBox="1"/>
          <p:nvPr/>
        </p:nvSpPr>
        <p:spPr>
          <a:xfrm>
            <a:off x="838200" y="5494875"/>
            <a:ext cx="1013889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Tx/>
              <a:buFont typeface="System Font Regular"/>
              <a:buAutoNum type="arabicPeriod"/>
              <a:tabLst/>
              <a:defRPr/>
            </a:pP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Fundo das Nações Unidas para a Infância (UNICEF). Subnutridas e negligenciadas: uma crise global de nutrição em meninas e mulheres adolescentes. Série de Relatórios sobre Nutrição Infantil do UNICEF, 2022. UNICEF, Nova York, 2023.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Tx/>
              <a:buFont typeface="System Font Regular"/>
              <a:buAutoNum type="arabicPeriod"/>
              <a:tabLst/>
              <a:defRPr/>
            </a:pP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Stevens et al. Deficiências de micronutrientes entre crianças em idade pré-escolar e mulheres em idade reprodutiva em todo o mundo: uma análise conjunta de dados individuais de pesquisas representativas da população. Lancet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Glob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.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Heal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. 2022, 10 (11). https://www.thelancet.com/journals/langlo/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article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/PIIS2214109X(22)00367-9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Tx/>
              <a:buFont typeface="System Font Regular"/>
              <a:buAutoNum type="arabicPeriod"/>
              <a:tabLst/>
              <a:defRPr/>
            </a:pP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Institute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for Health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Metrics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and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Evaluation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(IHME). Global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Burden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of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Disease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2021: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Findings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from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the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GBD 2021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Study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. Seattle, WA: IHME, 2024.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Tx/>
              <a:buFont typeface="System Font Regular"/>
              <a:buAutoNum type="arabicPeriod"/>
              <a:tabLst/>
              <a:defRPr/>
            </a:pP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Jain S,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Ahsan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S, Robb Z, Crowley B, Walters D. O custo da inação: uma ferramenta global para informar a política de nutrição e as decisões de investimento em metas globais de nutrição. Health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Policy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and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cs typeface="Arial" panose="020B0604020202020204" pitchFamily="34" charset="0"/>
              </a:rPr>
              <a:t> Planning, 2024. https://doi.org/10.1093/heapol/czae056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1A298-856B-C0EC-BE44-52921B07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10868696" cy="676636"/>
          </a:xfrm>
        </p:spPr>
        <p:txBody>
          <a:bodyPr rtlCol="0">
            <a:normAutofit/>
          </a:bodyPr>
          <a:lstStyle/>
          <a:p>
            <a:pPr rtl="0"/>
            <a:r>
              <a:rPr lang="pt-br" b="1">
                <a:latin typeface="Avenir Next" panose="020B0503020202020204" pitchFamily="34" charset="0"/>
              </a:rPr>
              <a:t>A necessidade de SMM é crescente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4AEEAD5-CC18-718A-3E3B-B83006AC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4831" y="857954"/>
            <a:ext cx="3058969" cy="30589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C1A1BF-E770-89AF-AB15-06759DC275A2}"/>
              </a:ext>
            </a:extLst>
          </p:cNvPr>
          <p:cNvGrpSpPr/>
          <p:nvPr/>
        </p:nvGrpSpPr>
        <p:grpSpPr>
          <a:xfrm>
            <a:off x="8843833" y="1552207"/>
            <a:ext cx="1842218" cy="1945601"/>
            <a:chOff x="9012632" y="1860812"/>
            <a:chExt cx="1320622" cy="139473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9DB4CC-8EB9-ED3B-AE1D-241C45E453F1}"/>
                </a:ext>
              </a:extLst>
            </p:cNvPr>
            <p:cNvSpPr txBox="1"/>
            <p:nvPr/>
          </p:nvSpPr>
          <p:spPr>
            <a:xfrm>
              <a:off x="9012632" y="1860812"/>
              <a:ext cx="719667" cy="1389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br" sz="12000" b="1" spc="-300">
                  <a:ln w="34925">
                    <a:solidFill>
                      <a:schemeClr val="accent1"/>
                    </a:solidFill>
                  </a:ln>
                  <a:solidFill>
                    <a:schemeClr val="bg2"/>
                  </a:solidFill>
                  <a:latin typeface="Avenir Next" panose="020B0503020202020204" pitchFamily="34" charset="0"/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DA5D6A-B260-79A8-BC94-F500076BA9C8}"/>
                </a:ext>
              </a:extLst>
            </p:cNvPr>
            <p:cNvSpPr txBox="1"/>
            <p:nvPr/>
          </p:nvSpPr>
          <p:spPr>
            <a:xfrm>
              <a:off x="9541620" y="1865550"/>
              <a:ext cx="791634" cy="1389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br" sz="12000" b="1" spc="-300">
                  <a:ln w="34925">
                    <a:solidFill>
                      <a:schemeClr val="accent1"/>
                    </a:solidFill>
                  </a:ln>
                  <a:solidFill>
                    <a:schemeClr val="bg2"/>
                  </a:solidFill>
                  <a:latin typeface="Avenir Next" panose="020B0503020202020204" pitchFamily="34" charset="0"/>
                </a:rPr>
                <a:t>B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61B2FC-1DB0-D654-9BCE-678693357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24600" y="0"/>
            <a:ext cx="5867400" cy="150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BCF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09EE04-C874-9260-276E-B3B6B4E7F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B16E95-198C-3E42-3464-6BC53BBA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br" b="1" dirty="0">
                <a:latin typeface="Avenir Next" panose="020B0503020202020204" pitchFamily="34" charset="0"/>
              </a:rPr>
              <a:t>As provas que fundamentam a SMM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14472B-EDF3-9B7D-EE11-608C5BA1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841"/>
            <a:ext cx="7726875" cy="4351338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br" sz="2400" b="1" dirty="0"/>
              <a:t>Mais de 25 anos de provas científicas demonstram os benefícios: </a:t>
            </a:r>
            <a:r>
              <a:rPr lang="pt-br" sz="2400" dirty="0"/>
              <a:t>a SMM não apenas melhora vidas - as salva.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sz="1000" dirty="0"/>
          </a:p>
          <a:p>
            <a:pPr rtl="0">
              <a:lnSpc>
                <a:spcPct val="100000"/>
              </a:lnSpc>
            </a:pPr>
            <a:r>
              <a:rPr lang="pt-br" dirty="0"/>
              <a:t>Está</a:t>
            </a:r>
            <a:r>
              <a:rPr lang="pt-br" b="1" dirty="0"/>
              <a:t> comprovado que </a:t>
            </a:r>
            <a:r>
              <a:rPr lang="pt-br" dirty="0"/>
              <a:t>a SMM</a:t>
            </a:r>
            <a:r>
              <a:rPr lang="pt-br" b="1" dirty="0"/>
              <a:t> </a:t>
            </a:r>
            <a:r>
              <a:rPr lang="pt-br" dirty="0"/>
              <a:t>reduz</a:t>
            </a:r>
            <a:r>
              <a:rPr lang="en" b="1" dirty="0"/>
              <a:t> o risco </a:t>
            </a:r>
            <a:r>
              <a:rPr lang="en" dirty="0"/>
              <a:t>de bebês nascerem natimortos ou nascerem muito pequenos ou muito prematuros;</a:t>
            </a:r>
            <a:r>
              <a:rPr lang="pt-br" baseline="30000" dirty="0"/>
              <a:t>5</a:t>
            </a:r>
            <a:r>
              <a:rPr lang="pt-br" dirty="0"/>
              <a:t> </a:t>
            </a:r>
          </a:p>
          <a:p>
            <a:pPr rtl="0">
              <a:lnSpc>
                <a:spcPct val="100000"/>
              </a:lnSpc>
            </a:pPr>
            <a:r>
              <a:rPr lang="pt-br" dirty="0"/>
              <a:t>Quando uma mulher ingere a SMM durante a gestação, ela tem um </a:t>
            </a:r>
            <a:r>
              <a:rPr lang="pt-br" b="1" dirty="0"/>
              <a:t>risco 27% menor </a:t>
            </a:r>
            <a:r>
              <a:rPr lang="pt-br" dirty="0"/>
              <a:t>de dar à luz a um bebê com baixo peso, que nasce muito pequeno ou prematuro;</a:t>
            </a:r>
            <a:r>
              <a:rPr lang="pt-br" baseline="30000" dirty="0">
                <a:cs typeface="Arial"/>
              </a:rPr>
              <a:t>6</a:t>
            </a:r>
            <a:r>
              <a:rPr lang="pt-br" dirty="0"/>
              <a:t> </a:t>
            </a:r>
          </a:p>
          <a:p>
            <a:pPr rtl="0">
              <a:lnSpc>
                <a:spcPct val="100000"/>
              </a:lnSpc>
            </a:pPr>
            <a:r>
              <a:rPr lang="pt-br" dirty="0"/>
              <a:t>Os </a:t>
            </a:r>
            <a:r>
              <a:rPr lang="pt-br" b="1" dirty="0"/>
              <a:t>benefícios são ainda maiores para as mulheres anêmicas</a:t>
            </a:r>
            <a:r>
              <a:rPr lang="pt-br" dirty="0"/>
              <a:t>, que correm maior risco de morrer devido à hemorragia pós-parto e à eclâmpsia, duas das principais causas de morte materna.</a:t>
            </a:r>
            <a:r>
              <a:rPr lang="pt-br" baseline="30000" dirty="0"/>
              <a:t>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B7619-A41F-5AB2-F269-3DA44C912ED9}"/>
              </a:ext>
            </a:extLst>
          </p:cNvPr>
          <p:cNvSpPr txBox="1"/>
          <p:nvPr/>
        </p:nvSpPr>
        <p:spPr>
          <a:xfrm>
            <a:off x="838200" y="546309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Clr>
                <a:srgbClr val="7F7F7F"/>
              </a:buClr>
              <a:buFont typeface="+mj-lt"/>
              <a:buAutoNum type="arabicPeriod" startAt="5"/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Smith, E. R.et al. Modificadores do efeito da suplementação materna de múltiplos micronutrientes na natimortalidade, resultados nos partos e mortalidade infantil: uma meta-análise de dados individuais de pacientes de 17 ensaios randomizados em países de baixa e média renda. Lancet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Glob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Heal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2017, 5 (11).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https://pubmed.ncbi.nlm.nih.gov/29025632/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</a:t>
            </a:r>
          </a:p>
          <a:p>
            <a:pPr marL="228600" lvl="0" indent="-228600">
              <a:buClr>
                <a:srgbClr val="7F7F7F"/>
              </a:buClr>
              <a:buFont typeface="+mj-lt"/>
              <a:buAutoNum type="arabicPeriod" startAt="5"/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Wang,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Dongqing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Adu-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Afarwuah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, Seth et al. 2025. Os efeitos da suplementação pré-natal de múltiplos micronutrientes e da suplementação de nutrientes à base de lipídios em pequenas quantidades de recém-nascidos vulneráveis em países de baixa e média renda: uma meta-análise de dados de participantes individuais. Lancet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Glob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Heal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Volume 13,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Issue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2, e298 - e308,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https://doi.org/10.1016/S2214-109X(24)00449-2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28600" indent="-228600">
              <a:buClr>
                <a:srgbClr val="7F7F7F"/>
              </a:buClr>
              <a:buFont typeface="+mj-lt"/>
              <a:buAutoNum type="arabicPeriod" startAt="5"/>
              <a:defRPr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Smith, E. R.et al. Modificadores do efeito da suplementação materna de múltiplos micronutrientes na natimortalidade, resultados nos partos e mortalidade infantil: uma meta-análise de dados individuais de pacientes de 17 ensaios randomizados em países de baixa e média renda. Lancet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Glob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Heal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2017, 5 (11).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https://pubmed.ncbi.nlm.nih.gov/29025632/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Tx/>
              <a:buFont typeface="+mj-lt"/>
              <a:buAutoNum type="arabicPeriod" startAt="5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4DD82EE-ADE6-A03C-7EAF-810A62B3F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6237" y="2028423"/>
            <a:ext cx="2499645" cy="3224298"/>
          </a:xfrm>
          <a:prstGeom prst="rect">
            <a:avLst/>
          </a:prstGeom>
        </p:spPr>
      </p:pic>
      <p:pic>
        <p:nvPicPr>
          <p:cNvPr id="2" name="Picture 1" descr="A black and yellow wave&#10;&#10;AI-generated content may be incorrect.">
            <a:extLst>
              <a:ext uri="{FF2B5EF4-FFF2-40B4-BE49-F238E27FC236}">
                <a16:creationId xmlns:a16="http://schemas.microsoft.com/office/drawing/2014/main" id="{4B6AB5FB-EF78-DB7E-98B8-40D59F97BB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24600" y="0"/>
            <a:ext cx="5867400" cy="15087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A63680B-5E31-AC63-A788-AD403F5F8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101880">
            <a:off x="9744583" y="-837571"/>
            <a:ext cx="1593635" cy="40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E28DC-A8E5-E356-B15B-CD0AA750E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C04BC14-1234-ECAB-57DE-1228117A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br" b="1" dirty="0">
                <a:latin typeface="Avenir Next" panose="020B0503020202020204" pitchFamily="34" charset="0"/>
              </a:rPr>
              <a:t>Diretrizes globais sobre a SMM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847E4-7D0B-28A8-F636-469A9EE50616}"/>
              </a:ext>
            </a:extLst>
          </p:cNvPr>
          <p:cNvSpPr txBox="1"/>
          <p:nvPr/>
        </p:nvSpPr>
        <p:spPr>
          <a:xfrm>
            <a:off x="838199" y="5944483"/>
            <a:ext cx="10609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rtl="0">
              <a:buClr>
                <a:srgbClr val="7F7F7F"/>
              </a:buClr>
              <a:buFont typeface="+mj-lt"/>
              <a:buAutoNum type="arabicPeriod" startAt="8"/>
              <a:defRPr/>
            </a:pPr>
            <a:r>
              <a:rPr lang="pt-br" sz="10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Recomendações sobre cuidados pré-natais da OMS atualizadas para 2020 (em inglês): </a:t>
            </a:r>
            <a:r>
              <a:rPr lang="pt-br" sz="1000" i="1" kern="1200" dirty="0">
                <a:solidFill>
                  <a:schemeClr val="bg1">
                    <a:lumMod val="50000"/>
                  </a:schemeClr>
                </a:solidFill>
                <a:effectLst/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https://apps.who.int/iris/bitstream/handle/10665/333561/9789240007789-eng.pdf</a:t>
            </a:r>
            <a:r>
              <a:rPr lang="pt-br" sz="1000" i="1" kern="1200" dirty="0">
                <a:solidFill>
                  <a:schemeClr val="bg1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  <a:t> </a:t>
            </a:r>
            <a:endParaRPr lang="en-US" sz="1000" i="0" kern="1200" dirty="0">
              <a:solidFill>
                <a:schemeClr val="bg1">
                  <a:lumMod val="50000"/>
                </a:schemeClr>
              </a:solidFill>
              <a:effectLst/>
              <a:latin typeface="Avenir Next" panose="020B0503020202020204" pitchFamily="34" charset="0"/>
            </a:endParaRPr>
          </a:p>
          <a:p>
            <a:pPr marL="228600" indent="-228600" rtl="0">
              <a:buClr>
                <a:srgbClr val="7F7F7F"/>
              </a:buClr>
              <a:buFont typeface="+mj-lt"/>
              <a:buAutoNum type="arabicPeriod" startAt="8"/>
              <a:defRPr/>
            </a:pPr>
            <a:r>
              <a:rPr lang="pt-br" sz="10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Lista de Medicamentos Essenciais da OMS: </a:t>
            </a:r>
            <a:r>
              <a:rPr lang="pt-br" sz="10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https://www.who.int/publications/i/item/WHO-MHP-HPS-EML-2023.02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28600" lvl="0" indent="-228600">
              <a:buClr>
                <a:srgbClr val="7F7F7F"/>
              </a:buClr>
              <a:buFont typeface="+mj-lt"/>
              <a:buAutoNum type="arabicPeriod" startAt="8"/>
              <a:defRPr/>
            </a:pPr>
            <a:r>
              <a:rPr lang="pt-br" sz="10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Prevenção e controle de deficiências de micronutrientes em populações afetadas por uma emergência https://www.who.int/docs/default-source/nutritionlibrary/preventing-and-controlling-micronutrient-deficiencies-in-populations-affected-by-an-emergency.pdf?sfvrsn=e17f6dff_2</a:t>
            </a:r>
            <a:r>
              <a:rPr lang="pt-br" sz="10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3BF9A-A29E-F535-D65A-CB4B3269A905}"/>
              </a:ext>
            </a:extLst>
          </p:cNvPr>
          <p:cNvSpPr/>
          <p:nvPr/>
        </p:nvSpPr>
        <p:spPr>
          <a:xfrm>
            <a:off x="6286154" y="2143939"/>
            <a:ext cx="4858092" cy="34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9B6E6A-286C-FE5C-3D31-7AF31B563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676" y="1629572"/>
            <a:ext cx="2471331" cy="3193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7188949-39DD-928D-3A33-BA49BCB1C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76"/>
          <a:stretch>
            <a:fillRect/>
          </a:stretch>
        </p:blipFill>
        <p:spPr>
          <a:xfrm>
            <a:off x="6609400" y="1629572"/>
            <a:ext cx="2349416" cy="3193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CA8A7-E19B-1D1A-CDD6-4CC52AFAFF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79" b="1079"/>
          <a:stretch/>
        </p:blipFill>
        <p:spPr>
          <a:xfrm>
            <a:off x="9143209" y="1629572"/>
            <a:ext cx="2304202" cy="3193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A981FC-219A-5A12-272D-AB9461136F59}"/>
              </a:ext>
            </a:extLst>
          </p:cNvPr>
          <p:cNvSpPr txBox="1">
            <a:spLocks/>
          </p:cNvSpPr>
          <p:nvPr/>
        </p:nvSpPr>
        <p:spPr>
          <a:xfrm>
            <a:off x="832105" y="1554480"/>
            <a:ext cx="2591815" cy="3769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 panose="020B0604020202020204" pitchFamily="34" charset="0"/>
              </a:defRPr>
            </a:lvl1pPr>
            <a:lvl2pPr marL="804672" indent="-347472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 panose="020B0604020202020204" pitchFamily="34" charset="0"/>
              </a:defRPr>
            </a:lvl2pPr>
            <a:lvl3pPr marL="1261872" indent="-347472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 panose="020B0604020202020204" pitchFamily="34" charset="0"/>
              </a:defRPr>
            </a:lvl3pPr>
            <a:lvl4pPr marL="1600200" indent="-347472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 panose="020B0604020202020204" pitchFamily="34" charset="0"/>
              </a:defRPr>
            </a:lvl4pPr>
            <a:lvl5pPr marL="2057400" indent="-347472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buNone/>
            </a:pPr>
            <a:r>
              <a:rPr lang="pt-br" dirty="0"/>
              <a:t>A SMM com a formulação UNIMMAP está incluída na </a:t>
            </a:r>
            <a:r>
              <a:rPr lang="pt-br" b="1" dirty="0"/>
              <a:t>Lista de Medicamentos Essenciais da Organização Mundial da Saúde (OMS)</a:t>
            </a:r>
            <a:r>
              <a:rPr lang="pt-br" dirty="0"/>
              <a:t> desde 2021 e é </a:t>
            </a:r>
            <a:r>
              <a:rPr lang="pt-br" b="1" dirty="0"/>
              <a:t>aprovada pela OMS</a:t>
            </a:r>
            <a:r>
              <a:rPr lang="pt-br" dirty="0"/>
              <a:t> para uso embasado em pesquisas rigorosas e em situações de emergência.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4BB8DA-0E96-A28B-5540-5C2B988F099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24600" y="0"/>
            <a:ext cx="5867400" cy="150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B4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8C40C-336D-5706-1993-CF2B9094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65466FA-6D37-FE63-998D-13D3C3D0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74"/>
            <a:ext cx="7513320" cy="676636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 dirty="0">
                <a:latin typeface="Avenir Next" panose="020B0503020202020204" pitchFamily="34" charset="0"/>
              </a:rPr>
              <a:t>A melhor compra para o desenvolvimento global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F55D79-CDA3-C295-7947-6B9ACD2A1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04841"/>
            <a:ext cx="7513320" cy="4351338"/>
          </a:xfrm>
        </p:spPr>
        <p:txBody>
          <a:bodyPr vert="horz" lIns="0" tIns="0" rIns="0" bIns="0"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pt-br" dirty="0"/>
              <a:t>A SMM foi considerada um dos melhores investimentos para o desenvolvimento global, com um</a:t>
            </a:r>
            <a:r>
              <a:rPr lang="pt-br" b="1" dirty="0"/>
              <a:t> retorno de USD 37 para cada USD 1 investido</a:t>
            </a:r>
            <a:r>
              <a:rPr lang="pt-br" dirty="0"/>
              <a:t>;</a:t>
            </a:r>
            <a:r>
              <a:rPr lang="pt-br" baseline="30000" dirty="0">
                <a:cs typeface="Arial"/>
              </a:rPr>
              <a:t>11</a:t>
            </a:r>
            <a:endParaRPr lang="en-US" baseline="30000" dirty="0">
              <a:cs typeface="Arial"/>
            </a:endParaRPr>
          </a:p>
          <a:p>
            <a:pPr rtl="0">
              <a:lnSpc>
                <a:spcPct val="100000"/>
              </a:lnSpc>
            </a:pPr>
            <a:r>
              <a:rPr lang="pt-br" dirty="0"/>
              <a:t>Mães bem nutridas dão à luz a bebês bem nutridos, que continuam elevando comunidades inteiras;</a:t>
            </a:r>
          </a:p>
          <a:p>
            <a:pPr rtl="0">
              <a:lnSpc>
                <a:spcPct val="100000"/>
              </a:lnSpc>
            </a:pPr>
            <a:r>
              <a:rPr lang="pt-br" dirty="0"/>
              <a:t>A SMM tem o potencial de melhorar o desenvolvimento cognitivo e o comportamental da criança, preparando-a para uma vida inteira de melhor saúde;</a:t>
            </a:r>
            <a:r>
              <a:rPr lang="pt-br" baseline="30000" dirty="0"/>
              <a:t>12</a:t>
            </a:r>
            <a:r>
              <a:rPr lang="pt-br" dirty="0"/>
              <a:t> </a:t>
            </a:r>
          </a:p>
          <a:p>
            <a:pPr rtl="0">
              <a:lnSpc>
                <a:spcPct val="100000"/>
              </a:lnSpc>
            </a:pPr>
            <a:r>
              <a:rPr lang="pt-br" dirty="0"/>
              <a:t>A SMM aumenta a resiliência e ajuda as famílias a resistirem e se recuperarem de conflitos, epidemias e mudanças climáticas.</a:t>
            </a:r>
            <a:r>
              <a:rPr lang="pt-br" baseline="30000" dirty="0"/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C71C8-020E-7816-E04C-58B93D65CFAF}"/>
              </a:ext>
            </a:extLst>
          </p:cNvPr>
          <p:cNvSpPr txBox="1"/>
          <p:nvPr/>
        </p:nvSpPr>
        <p:spPr>
          <a:xfrm>
            <a:off x="838200" y="5706747"/>
            <a:ext cx="9593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Clr>
                <a:srgbClr val="7F7F7F"/>
              </a:buClr>
              <a:buFont typeface="+mj-lt"/>
              <a:buAutoNum type="arabicPeriod" startAt="11"/>
              <a:defRPr/>
            </a:pP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Larsen B,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Hoddinott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J,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Razvi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S. Investir em nutrição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– um caso de melhor investimento global.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Journal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of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Benefit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Cost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Analysis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. 2023 (no prelo). Disponível em: 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https://copenhagenconsensus.com/sites/default/files/2023-03/Nutrition%20Best%20Investment%20Manuscript%20230211.pdf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7F7F7F"/>
              </a:buClr>
              <a:buSzTx/>
              <a:buFont typeface="+mj-lt"/>
              <a:buAutoNum type="arabicPeriod" startAt="11"/>
              <a:tabLst/>
              <a:defRPr/>
            </a:pP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Cusick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SE, </a:t>
            </a: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Georgieff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MK. O papel da nutrição no desenvolvimento do cérebro: a oportunidade de outro dos “primeiros 1000 dias”. J Pediatr. 2016;175:16-21. doi:10.1016/j.jpeds.2016.05.013</a:t>
            </a:r>
          </a:p>
          <a:p>
            <a:pPr marL="228600" lvl="0" indent="-228600">
              <a:buClr>
                <a:srgbClr val="7F7F7F"/>
              </a:buClr>
              <a:buFont typeface="+mj-lt"/>
              <a:buAutoNum type="arabicPeriod" startAt="11"/>
              <a:defRPr/>
            </a:pPr>
            <a:r>
              <a:rPr lang="pt-br" sz="10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Bloem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 et al, 2007.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Prevenção e controle de deficiências de micronutrientes em populações afetadas por uma emergência</a:t>
            </a:r>
            <a:r>
              <a:rPr lang="pt-br" sz="1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" panose="020B0503020202020204" pitchFamily="34" charset="0"/>
              </a:rPr>
              <a:t>. WHO, WFP, UNICEF.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E0C77F-0F4C-1DC5-8530-0A30B54E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172" y="1861696"/>
            <a:ext cx="2663626" cy="3687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4C4A-EAAD-5B1B-3F02-7B3670E127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24600" y="0"/>
            <a:ext cx="5867400" cy="1508759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8EBC9B29-7EB6-3008-09F9-EEA364727E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72435">
            <a:off x="10183121" y="-937617"/>
            <a:ext cx="1592309" cy="40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D4BFD-918F-52C6-61AD-A5FD1088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FEB8-C3FF-D854-1DD8-A3CDB3AC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b="1" dirty="0">
                <a:latin typeface="Avenir Next" panose="020B0503020202020204" pitchFamily="34" charset="0"/>
              </a:rPr>
              <a:t>Agora é a hora de agir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973697-7940-EC81-B051-F370BAE7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582"/>
            <a:ext cx="6902302" cy="3766122"/>
          </a:xfrm>
        </p:spPr>
        <p:txBody>
          <a:bodyPr vert="horz" lIns="0" tIns="0" rIns="0" bIns="0"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pt-br" b="1" dirty="0"/>
              <a:t>Agora é o momento de garantir que as gestantes de todos os países tenham acesso à </a:t>
            </a:r>
            <a:r>
              <a:rPr lang="en" b="1" dirty="0"/>
              <a:t>SMM</a:t>
            </a:r>
            <a:r>
              <a:rPr lang="en" dirty="0">
                <a:cs typeface="Arial"/>
              </a:rPr>
              <a:t>, o mesmo padrão de tratamento que há muito tempo está disponível para as mulheres de países de alta renda.</a:t>
            </a:r>
          </a:p>
          <a:p>
            <a:pPr rtl="0">
              <a:lnSpc>
                <a:spcPct val="100000"/>
              </a:lnSpc>
            </a:pPr>
            <a:r>
              <a:rPr lang="pt-br" dirty="0">
                <a:cs typeface="Arial"/>
              </a:rPr>
              <a:t>​O suporte está disponível de várias formas, desde uma estrutura científica de implementação comprovada até o suporte à capacidade de fabricação e doações iniciais de produtos.</a:t>
            </a:r>
          </a:p>
          <a:p>
            <a:pPr rtl="0">
              <a:lnSpc>
                <a:spcPct val="100000"/>
              </a:lnSpc>
            </a:pPr>
            <a:r>
              <a:rPr lang="pt-br" b="1" dirty="0"/>
              <a:t>Os países são incentivados a usufruir dos mecanismos existentes para acelerar a coordenação e a colaboração da SMM</a:t>
            </a:r>
            <a:r>
              <a:rPr lang="pt-br" dirty="0">
                <a:cs typeface="Arial"/>
              </a:rPr>
              <a:t>, incluindo o CNF, a Aliança Global de Doadores de SMM, a coordenação com o Fórum de Suprimentos do UNICEF e a colaboração junto às Alianças Nacionais de Expansão de SMM.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27533E-7363-6EAC-BB2D-252B95A4F897}"/>
              </a:ext>
            </a:extLst>
          </p:cNvPr>
          <p:cNvSpPr/>
          <p:nvPr/>
        </p:nvSpPr>
        <p:spPr>
          <a:xfrm>
            <a:off x="8675748" y="5066522"/>
            <a:ext cx="3516252" cy="866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E28A46-31F9-A6C6-1C64-03E2F0ABE36A}"/>
              </a:ext>
            </a:extLst>
          </p:cNvPr>
          <p:cNvSpPr/>
          <p:nvPr/>
        </p:nvSpPr>
        <p:spPr>
          <a:xfrm>
            <a:off x="8675748" y="0"/>
            <a:ext cx="3516252" cy="2509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4" name="Picture 3" descr="A black and white wave&#10;&#10;AI-generated content may be incorrect.">
            <a:extLst>
              <a:ext uri="{FF2B5EF4-FFF2-40B4-BE49-F238E27FC236}">
                <a16:creationId xmlns:a16="http://schemas.microsoft.com/office/drawing/2014/main" id="{B54D6B64-B8F7-3162-3D75-4E3F6D72C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39417" y="0"/>
            <a:ext cx="5852583" cy="1504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E21AC7-7567-C8A6-A7FE-AFCCF84EE013}"/>
              </a:ext>
            </a:extLst>
          </p:cNvPr>
          <p:cNvSpPr/>
          <p:nvPr/>
        </p:nvSpPr>
        <p:spPr>
          <a:xfrm>
            <a:off x="0" y="5842000"/>
            <a:ext cx="12192000" cy="1015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035EC-1A57-24C6-1AA3-B41622013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966" y="6082696"/>
            <a:ext cx="4418552" cy="53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84128-2EB0-3578-F419-5D981E5FB8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75748" y="1767320"/>
            <a:ext cx="3516252" cy="3340441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0ADC2-A75B-D57F-CCA4-E307F9A4A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16226"/>
            <a:ext cx="12192000" cy="1028701"/>
          </a:xfrm>
          <a:prstGeom prst="rect">
            <a:avLst/>
          </a:prstGeom>
        </p:spPr>
      </p:pic>
      <p:pic>
        <p:nvPicPr>
          <p:cNvPr id="15" name="Picture 14" descr="A map of the world&#10;&#10;AI-generated content may be incorrect.">
            <a:extLst>
              <a:ext uri="{FF2B5EF4-FFF2-40B4-BE49-F238E27FC236}">
                <a16:creationId xmlns:a16="http://schemas.microsoft.com/office/drawing/2014/main" id="{F44D2445-E430-3D61-485F-4785DE472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749" y="1921020"/>
            <a:ext cx="3529204" cy="33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60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MMB 2021">
      <a:dk1>
        <a:srgbClr val="000000"/>
      </a:dk1>
      <a:lt1>
        <a:srgbClr val="FFFFFF"/>
      </a:lt1>
      <a:dk2>
        <a:srgbClr val="F8981D"/>
      </a:dk2>
      <a:lt2>
        <a:srgbClr val="E7E6E6"/>
      </a:lt2>
      <a:accent1>
        <a:srgbClr val="28A6E6"/>
      </a:accent1>
      <a:accent2>
        <a:srgbClr val="28864E"/>
      </a:accent2>
      <a:accent3>
        <a:srgbClr val="900276"/>
      </a:accent3>
      <a:accent4>
        <a:srgbClr val="FED700"/>
      </a:accent4>
      <a:accent5>
        <a:srgbClr val="D3483F"/>
      </a:accent5>
      <a:accent6>
        <a:srgbClr val="123EB6"/>
      </a:accent6>
      <a:hlink>
        <a:srgbClr val="61259D"/>
      </a:hlink>
      <a:folHlink>
        <a:srgbClr val="3B25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urtherWith15">
      <a:dk1>
        <a:srgbClr val="000000"/>
      </a:dk1>
      <a:lt1>
        <a:srgbClr val="FFFFFF"/>
      </a:lt1>
      <a:dk2>
        <a:srgbClr val="510A75"/>
      </a:dk2>
      <a:lt2>
        <a:srgbClr val="FDEAF3"/>
      </a:lt2>
      <a:accent1>
        <a:srgbClr val="EB3687"/>
      </a:accent1>
      <a:accent2>
        <a:srgbClr val="FEBB4A"/>
      </a:accent2>
      <a:accent3>
        <a:srgbClr val="C7BCF9"/>
      </a:accent3>
      <a:accent4>
        <a:srgbClr val="4049B7"/>
      </a:accent4>
      <a:accent5>
        <a:srgbClr val="FF814F"/>
      </a:accent5>
      <a:accent6>
        <a:srgbClr val="055D80"/>
      </a:accent6>
      <a:hlink>
        <a:srgbClr val="510A75"/>
      </a:hlink>
      <a:folHlink>
        <a:srgbClr val="520B7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urtherWith15">
      <a:dk1>
        <a:srgbClr val="000000"/>
      </a:dk1>
      <a:lt1>
        <a:srgbClr val="FFFFFF"/>
      </a:lt1>
      <a:dk2>
        <a:srgbClr val="510A75"/>
      </a:dk2>
      <a:lt2>
        <a:srgbClr val="FDEAF3"/>
      </a:lt2>
      <a:accent1>
        <a:srgbClr val="EB3687"/>
      </a:accent1>
      <a:accent2>
        <a:srgbClr val="FEBB4A"/>
      </a:accent2>
      <a:accent3>
        <a:srgbClr val="C7BCF9"/>
      </a:accent3>
      <a:accent4>
        <a:srgbClr val="4049B7"/>
      </a:accent4>
      <a:accent5>
        <a:srgbClr val="FF814F"/>
      </a:accent5>
      <a:accent6>
        <a:srgbClr val="055D80"/>
      </a:accent6>
      <a:hlink>
        <a:srgbClr val="510A75"/>
      </a:hlink>
      <a:folHlink>
        <a:srgbClr val="520B7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2e77cc-b64d-4fc4-9f64-616f45c1eaef">
      <Terms xmlns="http://schemas.microsoft.com/office/infopath/2007/PartnerControls"/>
    </lcf76f155ced4ddcb4097134ff3c332f>
    <TaxCatchAll xmlns="d537de1d-b239-4fda-943d-5a7369d6426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871A718AD66E418366A732CB5B3C94" ma:contentTypeVersion="20" ma:contentTypeDescription="Create a new document." ma:contentTypeScope="" ma:versionID="33c5a8e7ab1e5f436342761ac1f2e9dd">
  <xsd:schema xmlns:xsd="http://www.w3.org/2001/XMLSchema" xmlns:xs="http://www.w3.org/2001/XMLSchema" xmlns:p="http://schemas.microsoft.com/office/2006/metadata/properties" xmlns:ns1="http://schemas.microsoft.com/sharepoint/v3" xmlns:ns2="7b2e77cc-b64d-4fc4-9f64-616f45c1eaef" xmlns:ns3="d537de1d-b239-4fda-943d-5a7369d64260" targetNamespace="http://schemas.microsoft.com/office/2006/metadata/properties" ma:root="true" ma:fieldsID="33deeb9de5be7d1df55a9b8d64d73329" ns1:_="" ns2:_="" ns3:_="">
    <xsd:import namespace="http://schemas.microsoft.com/sharepoint/v3"/>
    <xsd:import namespace="7b2e77cc-b64d-4fc4-9f64-616f45c1eaef"/>
    <xsd:import namespace="d537de1d-b239-4fda-943d-5a7369d64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2e77cc-b64d-4fc4-9f64-616f45c1ea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c601fe5-46c3-4c52-950a-a1c6b911b1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7de1d-b239-4fda-943d-5a7369d6426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f8058eb-4c34-4092-b693-1c1087b6fe7a}" ma:internalName="TaxCatchAll" ma:showField="CatchAllData" ma:web="d537de1d-b239-4fda-943d-5a7369d642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2E8F22-EB6A-45CB-81F5-DA53D7F29047}">
  <ds:schemaRefs>
    <ds:schemaRef ds:uri="68af16ee-abd2-49a6-a155-ef8a935a7742"/>
    <ds:schemaRef ds:uri="a1950788-1b6f-4955-96f6-4c1cfde5da50"/>
    <ds:schemaRef ds:uri="adabad4e-2406-4138-86d6-c9ec08b224e3"/>
    <ds:schemaRef ds:uri="cfcf23c5-ce7f-4cb8-a33b-f8f9a06af8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2e77cc-b64d-4fc4-9f64-616f45c1eaef"/>
    <ds:schemaRef ds:uri="d537de1d-b239-4fda-943d-5a7369d6426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53C3470-CAEC-4AB9-82EC-9DA4CDAC60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2e77cc-b64d-4fc4-9f64-616f45c1eaef"/>
    <ds:schemaRef ds:uri="d537de1d-b239-4fda-943d-5a7369d64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0AC820-DC12-4B55-8F7C-F6FB65267E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3002</Words>
  <Application>Microsoft Office PowerPoint</Application>
  <PresentationFormat>Widescreen</PresentationFormat>
  <Paragraphs>157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Avenir Black</vt:lpstr>
      <vt:lpstr>Avenir Book</vt:lpstr>
      <vt:lpstr>Avenir Next</vt:lpstr>
      <vt:lpstr>Avenir Next Medium</vt:lpstr>
      <vt:lpstr>Avenir Oblique</vt:lpstr>
      <vt:lpstr>Calibri</vt:lpstr>
      <vt:lpstr>Georgia</vt:lpstr>
      <vt:lpstr>Halyard Display Book</vt:lpstr>
      <vt:lpstr>Halyard Display Medium</vt:lpstr>
      <vt:lpstr>Lato</vt:lpstr>
      <vt:lpstr>Paytone One</vt:lpstr>
      <vt:lpstr>System Font Regular</vt:lpstr>
      <vt:lpstr>Office Theme</vt:lpstr>
      <vt:lpstr>1_Office Theme</vt:lpstr>
      <vt:lpstr>2_Office Theme</vt:lpstr>
      <vt:lpstr>PowerPoint Presentation</vt:lpstr>
      <vt:lpstr>Como usar esta apresentação</vt:lpstr>
      <vt:lpstr>Públicos-alvo desta apresentação</vt:lpstr>
      <vt:lpstr>Intervenção de alto impacto para mulheres e bebês mais saudáveis</vt:lpstr>
      <vt:lpstr>A necessidade de SMM é crescente</vt:lpstr>
      <vt:lpstr>As provas que fundamentam a SMM</vt:lpstr>
      <vt:lpstr>Diretrizes globais sobre a SMM</vt:lpstr>
      <vt:lpstr>A melhor compra para o desenvolvimento global</vt:lpstr>
      <vt:lpstr>Agora é a hora de agir</vt:lpstr>
      <vt:lpstr>Veja também </vt:lpstr>
      <vt:lpstr>Anexo</vt:lpstr>
      <vt:lpstr>Como o [país] pode agir</vt:lpstr>
      <vt:lpstr>Ferramentas de promoção da causa</vt:lpstr>
      <vt:lpstr>Ferramentas de promoção da causa</vt:lpstr>
      <vt:lpstr>Ferramentas de promoção da causa</vt:lpstr>
      <vt:lpstr>Ferramentas de promoção da causa</vt:lpstr>
      <vt:lpstr>Ferramentas de cálculo de custos</vt:lpstr>
      <vt:lpstr>Ferramentas de mobilização de recursos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Ransom, Serrin</dc:creator>
  <cp:lastModifiedBy>Maurine Waudo</cp:lastModifiedBy>
  <cp:revision>8</cp:revision>
  <cp:lastPrinted>2023-06-01T14:41:54Z</cp:lastPrinted>
  <dcterms:created xsi:type="dcterms:W3CDTF">2021-01-05T20:04:34Z</dcterms:created>
  <dcterms:modified xsi:type="dcterms:W3CDTF">2025-09-10T08:55:01Z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0x010100D4871A718AD66E418366A732CB5B3C94</vt:lpwstr>
  </property>
  <property fmtid="{D5CDD505-2E9C-101B-9397-08002B2CF9AE}" pid="4" name="MSIP_Label_a844c618-538c-404a-b2f6-f58b5e4f4fae_Enabled">
    <vt:lpwstr>true</vt:lpwstr>
  </property>
  <property fmtid="{D5CDD505-2E9C-101B-9397-08002B2CF9AE}" pid="5" name="MSIP_Label_a844c618-538c-404a-b2f6-f58b5e4f4fae_SetDate">
    <vt:lpwstr>2025-05-19T13:48:12Z</vt:lpwstr>
  </property>
  <property fmtid="{D5CDD505-2E9C-101B-9397-08002B2CF9AE}" pid="6" name="MSIP_Label_a844c618-538c-404a-b2f6-f58b5e4f4fae_Method">
    <vt:lpwstr>Privileged</vt:lpwstr>
  </property>
  <property fmtid="{D5CDD505-2E9C-101B-9397-08002B2CF9AE}" pid="7" name="MSIP_Label_a844c618-538c-404a-b2f6-f58b5e4f4fae_Name">
    <vt:lpwstr>Public</vt:lpwstr>
  </property>
  <property fmtid="{D5CDD505-2E9C-101B-9397-08002B2CF9AE}" pid="8" name="MSIP_Label_a844c618-538c-404a-b2f6-f58b5e4f4fae_SiteId">
    <vt:lpwstr>41eb501a-f671-4ce0-a5bf-b64168c3705f</vt:lpwstr>
  </property>
  <property fmtid="{D5CDD505-2E9C-101B-9397-08002B2CF9AE}" pid="9" name="MSIP_Label_a844c618-538c-404a-b2f6-f58b5e4f4fae_ActionId">
    <vt:lpwstr>dc4f028f-5eb1-41e8-8eaf-3eec561403f0</vt:lpwstr>
  </property>
  <property fmtid="{D5CDD505-2E9C-101B-9397-08002B2CF9AE}" pid="10" name="MSIP_Label_a844c618-538c-404a-b2f6-f58b5e4f4fae_ContentBits">
    <vt:lpwstr>0</vt:lpwstr>
  </property>
  <property fmtid="{D5CDD505-2E9C-101B-9397-08002B2CF9AE}" pid="11" name="MSIP_Label_a844c618-538c-404a-b2f6-f58b5e4f4fae_Tag">
    <vt:lpwstr>50, 0, 1, 1</vt:lpwstr>
  </property>
  <property fmtid="{D5CDD505-2E9C-101B-9397-08002B2CF9AE}" pid="12" name="Order">
    <vt:lpwstr>111685200.000000</vt:lpwstr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xd_Signature">
    <vt:lpwstr/>
  </property>
</Properties>
</file>