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6" r:id="rId5"/>
    <p:sldMasterId id="2147483687" r:id="rId6"/>
  </p:sldMasterIdLst>
  <p:notesMasterIdLst>
    <p:notesMasterId r:id="rId25"/>
  </p:notesMasterIdLst>
  <p:sldIdLst>
    <p:sldId id="259" r:id="rId7"/>
    <p:sldId id="461" r:id="rId8"/>
    <p:sldId id="268" r:id="rId9"/>
    <p:sldId id="2147376530" r:id="rId10"/>
    <p:sldId id="2147376533" r:id="rId11"/>
    <p:sldId id="2147376534" r:id="rId12"/>
    <p:sldId id="2147376541" r:id="rId13"/>
    <p:sldId id="2147376535" r:id="rId14"/>
    <p:sldId id="2147376536" r:id="rId15"/>
    <p:sldId id="2147376532" r:id="rId16"/>
    <p:sldId id="2147376549" r:id="rId17"/>
    <p:sldId id="2147376543" r:id="rId18"/>
    <p:sldId id="2147376542" r:id="rId19"/>
    <p:sldId id="2147376550" r:id="rId20"/>
    <p:sldId id="2147376545" r:id="rId21"/>
    <p:sldId id="2147376547" r:id="rId22"/>
    <p:sldId id="2147376544" r:id="rId23"/>
    <p:sldId id="2147376546" r:id="rId24"/>
  </p:sldIdLst>
  <p:sldSz cx="12192000" cy="6858000"/>
  <p:notesSz cx="6980238" cy="9144000"/>
  <p:defaultTextStyle>
    <a:defPPr rtl="0">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C2590B-497C-748A-057B-1DA75162C60C}" name="Eunice Chong (GMMB)" initials="EC" userId="S::eunice.chong@gmmb.com::36ed7f4a-d1b8-4571-979d-f33b3c200388" providerId="AD"/>
  <p188:author id="{E7AE3717-754D-3F0B-0DA5-42512090E62B}" name="Katie Stevenson (GMMB)" initials="KS(" userId="S::katie.stevenson@gmmb.com::6ad4bb77-81fb-4804-b5e0-5f5e034699a7" providerId="AD"/>
  <p188:author id="{71044A54-F849-0652-53AA-DE3559CF3E4F}" name="Katie Stevenson (GMMB)" initials="" userId="S::Katie.Stevenson@gmmb.com::6ad4bb77-81fb-4804-b5e0-5f5e034699a7" providerId="AD"/>
  <p188:author id="{672DFD6D-4139-E3E4-B480-661B55426A8E}" name="Martin Mwangi" initials="MM" userId="f7ed750cc6299945" providerId="Windows Live"/>
  <p188:author id="{BF91956F-E5CF-C343-483F-3B65FCF51168}" name="Gayatri Surendranathan (GMMB)" initials="GS(" userId="S::gayatri.surendranathan@gmmb.com::17b7d75d-0feb-41b1-b904-28189f41b97e" providerId="AD"/>
  <p188:author id="{57E2B6A5-274F-D3ED-11BC-3E423858BE12}" name="Bria Blassingame (GMMB)" initials="BB" userId="S::bria.blassingame@gmmb.com::fc3f3372-74e7-401b-839b-5658ab2fff27" providerId="AD"/>
  <p188:author id="{A75AFEB7-5250-4B60-8B57-F33BA2C8B424}" name="Lena Gancie" initials="LG" userId="J2MdF3m1tEFRrL1SZFTHqJ7yfg+IWm/Qq01MbpQY0pg=" providerId="None"/>
  <p188:author id="{CAC277BE-28FF-EBA7-4245-33046B68481D}" name="Lena Gancie (GMMB)" initials="LG" userId="S::lena.gancie@gmmb.com::2a1bcbf8-d528-4759-b058-93cd418a3eb0" providerId="AD"/>
  <p188:author id="{05A6DCBF-D753-A770-607E-B00340E11C37}" name="Victoria Wilson (GMMB)" initials="" userId="S::victoria.wilson@gmmb.com::d3b3f42a-4901-4a8d-9e3d-fe8c3f972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B4A"/>
    <a:srgbClr val="C7BCF9"/>
    <a:srgbClr val="FBD7E7"/>
    <a:srgbClr val="F8981D"/>
    <a:srgbClr val="EF4595"/>
    <a:srgbClr val="183A6E"/>
    <a:srgbClr val="ED4B8B"/>
    <a:srgbClr val="FCFDFD"/>
    <a:srgbClr val="F5EBDE"/>
    <a:srgbClr val="D94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pPr rtl="0"/>
            <a:fld id="{98AF425B-B6B6-D440-92EF-6A37FD11965E}" type="datetimeFigureOut">
              <a:rPr lang="en-US" smtClean="0"/>
              <a:t>22-Sep-25</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pPr rtl="0"/>
            <a:fld id="{AA900166-AD36-5B40-8769-3A6E5D9882C3}" type="slidenum">
              <a:rPr lang="en-US" smtClean="0"/>
              <a:t>‹#›</a:t>
            </a:fld>
            <a:endParaRPr lang="en-US"/>
          </a:p>
        </p:txBody>
      </p:sp>
    </p:spTree>
    <p:extLst>
      <p:ext uri="{BB962C8B-B14F-4D97-AF65-F5344CB8AC3E}">
        <p14:creationId xmlns:p14="http://schemas.microsoft.com/office/powerpoint/2010/main" val="2145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i="1"/>
              <a:t>Revise las instrucciones en esta diapositiva para ver cómo usar/personalizar esta presentación. </a:t>
            </a:r>
            <a:r>
              <a:rPr lang="es-ar" b="1" i="1"/>
              <a:t>Después, elimine esta diapositiva antes de la presentación.</a:t>
            </a:r>
          </a:p>
        </p:txBody>
      </p:sp>
      <p:sp>
        <p:nvSpPr>
          <p:cNvPr id="4" name="Slide Number Placeholder 3"/>
          <p:cNvSpPr>
            <a:spLocks noGrp="1"/>
          </p:cNvSpPr>
          <p:nvPr>
            <p:ph type="sldNum" sz="quarter" idx="5"/>
          </p:nvPr>
        </p:nvSpPr>
        <p:spPr/>
        <p:txBody>
          <a:bodyPr rtlCol="0"/>
          <a:lstStyle/>
          <a:p>
            <a:pPr rtl="0"/>
            <a:fld id="{D8CF51D6-4450-1B41-B25A-621927D22971}" type="slidenum">
              <a:rPr lang="en-US" smtClean="0"/>
              <a:pPr/>
              <a:t>2</a:t>
            </a:fld>
            <a:endParaRPr lang="en-US"/>
          </a:p>
        </p:txBody>
      </p:sp>
    </p:spTree>
    <p:extLst>
      <p:ext uri="{BB962C8B-B14F-4D97-AF65-F5344CB8AC3E}">
        <p14:creationId xmlns:p14="http://schemas.microsoft.com/office/powerpoint/2010/main" val="46410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rtlCol="0"/>
          <a:lstStyle/>
          <a:p>
            <a:pPr marL="171450" indent="-171450" rtl="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A02F-DFC1-29BB-CC5D-710C055D5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CA60-CE96-0B87-D528-9AA98DD73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D5E4-5D30-E12F-3C81-4722B0C61F21}"/>
              </a:ext>
            </a:extLst>
          </p:cNvPr>
          <p:cNvSpPr>
            <a:spLocks noGrp="1"/>
          </p:cNvSpPr>
          <p:nvPr>
            <p:ph type="body" idx="1"/>
          </p:nvPr>
        </p:nvSpPr>
        <p:spPr/>
        <p:txBody>
          <a:bodyPr rtlCol="0"/>
          <a:lstStyle/>
          <a:p>
            <a:pPr marL="171450" indent="-171450" rtl="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2AF37BB-097E-4975-20DC-2123A502BB4E}"/>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8980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rtlCol="0"/>
          <a:lstStyle/>
          <a:p>
            <a:pPr marL="171450" indent="-171450" rtl="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i="1"/>
              <a:t>Revise las instrucciones en esta diapositiva para ver cómo usar/personalizar esta presentación. </a:t>
            </a:r>
            <a:r>
              <a:rPr lang="es-ar" b="1" i="1"/>
              <a:t>Después, elimine esta diapositiva antes de la presentación.</a:t>
            </a:r>
          </a:p>
          <a:p>
            <a:pPr rtl="0"/>
            <a:endParaRPr lang="en-US"/>
          </a:p>
        </p:txBody>
      </p:sp>
      <p:sp>
        <p:nvSpPr>
          <p:cNvPr id="4" name="Slide Number Placeholder 3"/>
          <p:cNvSpPr>
            <a:spLocks noGrp="1"/>
          </p:cNvSpPr>
          <p:nvPr>
            <p:ph type="sldNum" sz="quarter" idx="5"/>
          </p:nvPr>
        </p:nvSpPr>
        <p:spPr/>
        <p:txBody>
          <a:bodyPr rtlCol="0"/>
          <a:lstStyle/>
          <a:p>
            <a:pPr rtl="0"/>
            <a:fld id="{D8CF51D6-4450-1B41-B25A-621927D22971}" type="slidenum">
              <a:rPr lang="en-US" smtClean="0"/>
              <a:pPr/>
              <a:t>3</a:t>
            </a:fld>
            <a:endParaRPr lang="en-US"/>
          </a:p>
        </p:txBody>
      </p:sp>
    </p:spTree>
    <p:extLst>
      <p:ext uri="{BB962C8B-B14F-4D97-AF65-F5344CB8AC3E}">
        <p14:creationId xmlns:p14="http://schemas.microsoft.com/office/powerpoint/2010/main" val="262154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ar"/>
              <a:t>La SMM UNIMMAP es una solución probada al creciente problema de la malnutrición materna.  Esta presentación expone la creciente necesidad de SMM, la evidencia que respalda esta intervención, por qué es la "mejor opción" para el desarrollo mundial y por qué ahora es más importante que nunca actuar y poner la SMM en manos de todos los que la necesitan.</a:t>
            </a:r>
          </a:p>
        </p:txBody>
      </p:sp>
      <p:sp>
        <p:nvSpPr>
          <p:cNvPr id="4" name="Slide Number Placeholder 3"/>
          <p:cNvSpPr>
            <a:spLocks noGrp="1"/>
          </p:cNvSpPr>
          <p:nvPr>
            <p:ph type="sldNum" sz="quarter" idx="5"/>
          </p:nvPr>
        </p:nvSpPr>
        <p:spPr/>
        <p:txBody>
          <a:bodyPr rtlCol="0"/>
          <a:lstStyle/>
          <a:p>
            <a:pPr rtl="0"/>
            <a:fld id="{AA900166-AD36-5B40-8769-3A6E5D9882C3}" type="slidenum">
              <a:rPr lang="en-US" smtClean="0"/>
              <a:t>4</a:t>
            </a:fld>
            <a:endParaRPr lang="en-US"/>
          </a:p>
        </p:txBody>
      </p:sp>
    </p:spTree>
    <p:extLst>
      <p:ext uri="{BB962C8B-B14F-4D97-AF65-F5344CB8AC3E}">
        <p14:creationId xmlns:p14="http://schemas.microsoft.com/office/powerpoint/2010/main" val="424332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lnSpc>
                <a:spcPct val="100000"/>
              </a:lnSpc>
              <a:buNone/>
            </a:pPr>
            <a:r>
              <a:t>En todo el mundo, más de </a:t>
            </a:r>
            <a:r>
              <a:rPr lang="es-ar" b="1"/>
              <a:t>1000 millones de mujeres y niñas adolescentes sufren malnutrición</a:t>
            </a:r>
            <a:r>
              <a:t>, y </a:t>
            </a:r>
            <a:r>
              <a:rPr lang="es-ar" b="1"/>
              <a:t>2 de cada 3 mujeres en edad reproductiva</a:t>
            </a:r>
            <a:r>
              <a:t> tienen deficiencias de micronutrientes.</a:t>
            </a:r>
            <a:endParaRPr lang="en-US"/>
          </a:p>
          <a:p>
            <a:pPr marL="0" indent="0" rtl="0">
              <a:lnSpc>
                <a:spcPct val="100000"/>
              </a:lnSpc>
              <a:buNone/>
            </a:pPr>
            <a:r>
              <a:rPr lang="es-ar"/>
              <a:t>45 millones de niños sufrieron emaciación, las formas más graves de malnutrición crónica y aguda. El retraso en el crecimiento, el bajo peso al nacer y la anemia provocan 1,3 millones de muertes infantiles al año.</a:t>
            </a:r>
          </a:p>
          <a:p>
            <a:pPr marL="0" indent="0" rtl="0">
              <a:lnSpc>
                <a:spcPct val="100000"/>
              </a:lnSpc>
              <a:buNone/>
            </a:pPr>
            <a:endParaRPr lang="en-US"/>
          </a:p>
          <a:p>
            <a:pPr marL="0" indent="0" rtl="0">
              <a:lnSpc>
                <a:spcPct val="100000"/>
              </a:lnSpc>
              <a:buNone/>
            </a:pPr>
            <a:r>
              <a:rPr lang="es-ar"/>
              <a:t>Casi el 50 % de todas las muertes infantiles están relacionadas con la malnutrición infantil y materna</a:t>
            </a:r>
            <a:br>
              <a:rPr lang="en-US"/>
            </a:br>
            <a:endParaRPr lang="en-US"/>
          </a:p>
          <a:p>
            <a:pPr marL="0" indent="0" rtl="0">
              <a:lnSpc>
                <a:spcPct val="100000"/>
              </a:lnSpc>
              <a:buNone/>
            </a:pPr>
            <a:r>
              <a:rPr lang="es-ar"/>
              <a:t>Cada año, 17 millones de niños nacen con bajo peso, 146 millones de menores de cinco años sufren retraso en el crecimiento y 245 millones padecen anemia. </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7708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lnSpc>
                <a:spcPct val="100000"/>
              </a:lnSpc>
              <a:buNone/>
            </a:pPr>
            <a:r>
              <a:rPr lang="es-ar" b="0"/>
              <a:t>Más de 25 años de evidencia han dejado claros sus beneficios: </a:t>
            </a:r>
            <a:r>
              <a:rPr lang="es-ar"/>
              <a:t>La SMM no solo mejora vidas, sino que las salva.</a:t>
            </a:r>
          </a:p>
          <a:p>
            <a:pPr marL="0" indent="0" rtl="0">
              <a:lnSpc>
                <a:spcPct val="100000"/>
              </a:lnSpc>
              <a:buNone/>
            </a:pPr>
            <a:endParaRPr lang="en-US"/>
          </a:p>
          <a:p>
            <a:pPr marL="0" indent="0" rtl="0">
              <a:lnSpc>
                <a:spcPct val="100000"/>
              </a:lnSpc>
              <a:buNone/>
            </a:pPr>
            <a:r>
              <a:rPr lang="es-ar" b="0" i="0">
                <a:solidFill>
                  <a:srgbClr val="FFFFFF"/>
                </a:solidFill>
                <a:effectLst/>
                <a:latin typeface="Lato" panose="020F0502020204030203" pitchFamily="34" charset="0"/>
              </a:rPr>
              <a:t>La SMM mejora los resultados del parto al reducir el riesgo de que los bebés nazcan muertos, demasiado pequeños o prematuros. Cuando una mujer toma SMM durante el embarazo, tiene un 27 % menos de riesgo de dar a luz a un bebé con bajo peso que nace demasiado pequeño o prematuro. Los beneficios son aún mayores para las mujeres anémicas, que corren mayor riesgo de morir por hemorragia posparto y eclampsia, dos de las principales causas de muerte materna.</a:t>
            </a:r>
            <a:endParaRPr lang="en-US"/>
          </a:p>
          <a:p>
            <a:pPr marL="0" indent="0" rtl="0">
              <a:lnSpc>
                <a:spcPct val="100000"/>
              </a:lnSpc>
              <a:buNone/>
            </a:pPr>
            <a:endParaRPr lang="en-US" sz="900"/>
          </a:p>
          <a:p>
            <a:pPr marL="0" indent="0" rtl="0">
              <a:lnSpc>
                <a:spcPct val="100000"/>
              </a:lnSpc>
              <a:buNone/>
            </a:pPr>
            <a:r>
              <a:rPr lang="es-ar"/>
              <a:t>La SMM es una intervención pequeña pero poderosa que puede reducir el riesgo de complicaciones del embarazo potencialmente mortales y mejorar los resultados del parto para millones de bebés.</a:t>
            </a:r>
          </a:p>
          <a:p>
            <a:pPr marL="0" indent="0" rtl="0">
              <a:lnSpc>
                <a:spcPct val="100000"/>
              </a:lnSpc>
              <a:buNone/>
            </a:pPr>
            <a:endParaRPr lang="en-US"/>
          </a:p>
          <a:p>
            <a:pPr marL="0" indent="0" rtl="0">
              <a:lnSpc>
                <a:spcPct val="100000"/>
              </a:lnSpc>
              <a:buNone/>
            </a:pPr>
            <a:r>
              <a:rPr lang="es-ar"/>
              <a:t>Con una sola dosis al día, podemos proteger la salud y el bienestar de generaciones enteras.</a:t>
            </a:r>
          </a:p>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3094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A46D-3A9C-8AB8-473A-6EA4850C0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17693-A96D-F110-A230-FE5849DA4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7E1DD-A2E1-0785-525A-30265B3ED747}"/>
              </a:ext>
            </a:extLst>
          </p:cNvPr>
          <p:cNvSpPr>
            <a:spLocks noGrp="1"/>
          </p:cNvSpPr>
          <p:nvPr>
            <p:ph type="body" idx="1"/>
          </p:nvPr>
        </p:nvSpPr>
        <p:spPr/>
        <p:txBody>
          <a:bodyPr rtlCol="0"/>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s-ar" sz="1200" i="0">
                <a:effectLst/>
                <a:latin typeface="Arial" panose="020B0604020202020204" pitchFamily="34" charset="0"/>
                <a:ea typeface="Calibri" panose="020F0502020204030204" pitchFamily="34" charset="0"/>
                <a:cs typeface="Times New Roman" panose="02020603050405020304" pitchFamily="18" charset="0"/>
              </a:rPr>
              <a:t>Tras décadas de investigación, la OMS publicó una recomendación específica para el contexto de la SMM, </a:t>
            </a:r>
            <a:r>
              <a:rPr lang="es-ar" sz="1200" i="0" u="sng">
                <a:effectLst/>
                <a:latin typeface="Arial" panose="020B0604020202020204" pitchFamily="34" charset="0"/>
                <a:ea typeface="Calibri" panose="020F0502020204030204" pitchFamily="34" charset="0"/>
                <a:cs typeface="Times New Roman" panose="02020603050405020304" pitchFamily="18" charset="0"/>
              </a:rPr>
              <a:t>incluso en poblaciones afectadas por una emergencia</a:t>
            </a:r>
            <a:r>
              <a:rPr lang="es-ar" sz="1200" i="0" u="none">
                <a:effectLst/>
                <a:latin typeface="Arial" panose="020B0604020202020204" pitchFamily="34" charset="0"/>
                <a:ea typeface="Calibri" panose="020F0502020204030204" pitchFamily="34" charset="0"/>
                <a:cs typeface="Times New Roman" panose="02020603050405020304" pitchFamily="18" charset="0"/>
              </a:rPr>
              <a:t> y </a:t>
            </a:r>
            <a:r>
              <a:rPr lang="es-ar" sz="1200" i="0">
                <a:effectLst/>
                <a:latin typeface="Arial" panose="020B0604020202020204" pitchFamily="34" charset="0"/>
                <a:ea typeface="Calibri" panose="020F0502020204030204" pitchFamily="34" charset="0"/>
                <a:cs typeface="Times New Roman" panose="02020603050405020304" pitchFamily="18" charset="0"/>
              </a:rPr>
              <a:t>en otros </a:t>
            </a:r>
            <a:r>
              <a:rPr lang="es-ar" sz="1200" i="0" u="sng">
                <a:effectLst/>
                <a:latin typeface="Arial" panose="020B0604020202020204" pitchFamily="34" charset="0"/>
                <a:ea typeface="Calibri" panose="020F0502020204030204" pitchFamily="34" charset="0"/>
                <a:cs typeface="Times New Roman" panose="02020603050405020304" pitchFamily="18" charset="0"/>
              </a:rPr>
              <a:t>contextos respaldados por investigaciones rigurosas</a:t>
            </a:r>
            <a:r>
              <a:rPr lang="es-ar" sz="1200" i="0" u="none">
                <a:effectLst/>
                <a:latin typeface="Arial" panose="020B0604020202020204" pitchFamily="34" charset="0"/>
                <a:ea typeface="Calibri" panose="020F0502020204030204" pitchFamily="34" charset="0"/>
                <a:cs typeface="Times New Roman" panose="02020603050405020304" pitchFamily="18" charset="0"/>
              </a:rPr>
              <a:t> </a:t>
            </a:r>
            <a:r>
              <a:rPr lang="es-ar" sz="1200" i="0">
                <a:effectLst/>
                <a:latin typeface="Arial" panose="020B0604020202020204" pitchFamily="34" charset="0"/>
                <a:ea typeface="Calibri" panose="020F0502020204030204" pitchFamily="34" charset="0"/>
                <a:cs typeface="Times New Roman" panose="02020603050405020304" pitchFamily="18" charset="0"/>
              </a:rPr>
              <a:t>como parte de la atención prenatal a las mujeres embarazadas.</a:t>
            </a:r>
          </a:p>
          <a:p>
            <a:pPr rtl="0"/>
            <a:endParaRPr lang="en-US" sz="1200" b="1" i="0" kern="1200">
              <a:solidFill>
                <a:schemeClr val="tx1"/>
              </a:solidFill>
              <a:effectLst/>
              <a:latin typeface="Avenir Book" panose="02000503020000020003" pitchFamily="2" charset="0"/>
              <a:ea typeface="+mn-ea"/>
              <a:cs typeface="+mn-cs"/>
            </a:endParaRPr>
          </a:p>
          <a:p>
            <a:pPr rtl="0"/>
            <a:r>
              <a:rPr lang="es-ar" b="1" i="1"/>
              <a:t>Prevención y control de las deficiencias de micronutrientes en poblaciones afectadas por una emergencia.</a:t>
            </a:r>
          </a:p>
          <a:p>
            <a:pPr rtl="0"/>
            <a:r>
              <a:rPr lang="es-ar" sz="1200" b="0" i="1" kern="1200">
                <a:solidFill>
                  <a:schemeClr val="tx1"/>
                </a:solidFill>
                <a:effectLst/>
                <a:latin typeface="Avenir Book" panose="02000503020000020003" pitchFamily="2" charset="0"/>
                <a:ea typeface="+mn-ea"/>
                <a:cs typeface="+mn-cs"/>
              </a:rPr>
              <a:t>https://www.who.int/docs/default-source/nutritionlibrary/preventing-and-controlling-micronutrient-deficiencies-in-populations-affected-by-an-emergency.pdf?sfvrsn=e17f6dff_2</a:t>
            </a:r>
          </a:p>
          <a:p>
            <a:pPr rtl="0"/>
            <a:endParaRPr lang="en-US" sz="1200" b="1" i="1" kern="1200">
              <a:solidFill>
                <a:schemeClr val="tx1"/>
              </a:solidFill>
              <a:effectLst/>
              <a:latin typeface="Avenir Book" panose="02000503020000020003" pitchFamily="2" charset="0"/>
              <a:ea typeface="+mn-ea"/>
              <a:cs typeface="+mn-cs"/>
            </a:endParaRPr>
          </a:p>
          <a:p>
            <a:pPr rtl="0"/>
            <a:r>
              <a:rPr lang="es-ar" sz="1200" b="1" i="1" kern="1200">
                <a:solidFill>
                  <a:schemeClr val="tx1"/>
                </a:solidFill>
                <a:effectLst/>
                <a:latin typeface="Avenir Book" panose="02000503020000020003" pitchFamily="2" charset="0"/>
                <a:ea typeface="+mn-ea"/>
                <a:cs typeface="+mn-cs"/>
              </a:rPr>
              <a:t>Recomendaciones actualizadas de atención prenatal de la OMS de 2020</a:t>
            </a:r>
          </a:p>
          <a:p>
            <a:pPr rtl="0"/>
            <a:r>
              <a:rPr lang="es-ar" sz="1200" b="0" i="1" kern="1200">
                <a:solidFill>
                  <a:schemeClr val="tx1"/>
                </a:solidFill>
                <a:effectLst/>
                <a:latin typeface="Avenir Book" panose="02000503020000020003" pitchFamily="2" charset="0"/>
                <a:ea typeface="+mn-ea"/>
                <a:cs typeface="+mn-cs"/>
              </a:rPr>
              <a:t>https://apps.who.int/iris/bitstream/handle/10665/333561/9789240007789-eng.pdf</a:t>
            </a:r>
            <a:endParaRPr lang="en-US" sz="1200" i="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endParaRPr lang="en-US" sz="1200" i="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s-ar" sz="1200" i="0">
                <a:effectLst/>
                <a:latin typeface="Arial" panose="020B0604020202020204" pitchFamily="34" charset="0"/>
                <a:ea typeface="Calibri" panose="020F0502020204030204" pitchFamily="34" charset="0"/>
                <a:cs typeface="Times New Roman" panose="02020603050405020304" pitchFamily="18" charset="0"/>
              </a:rPr>
              <a:t>Desde 2021, la SMM está incluida en la </a:t>
            </a:r>
            <a:r>
              <a:rPr lang="es-ar" sz="1200" i="0" kern="1200">
                <a:solidFill>
                  <a:schemeClr val="tx1"/>
                </a:solidFill>
                <a:effectLst/>
                <a:latin typeface="Arial" panose="020B0604020202020204" pitchFamily="34" charset="0"/>
                <a:ea typeface="+mn-ea"/>
                <a:cs typeface="Times New Roman" panose="02020603050405020304" pitchFamily="18" charset="0"/>
              </a:rPr>
              <a:t>Lista Modelo de Medicamentos Esenciales de la OMS:</a:t>
            </a:r>
            <a:endParaRPr lang="en-US" sz="1200" b="0" i="0" kern="1200">
              <a:solidFill>
                <a:schemeClr val="tx1"/>
              </a:solidFill>
              <a:effectLst/>
              <a:latin typeface="Avenir Book" panose="02000503020000020003" pitchFamily="2" charset="0"/>
              <a:ea typeface="+mn-ea"/>
              <a:cs typeface="+mn-cs"/>
            </a:endParaRPr>
          </a:p>
          <a:p>
            <a:pPr rtl="0"/>
            <a:endParaRPr lang="en-US" sz="1200" b="0" i="0" kern="1200">
              <a:solidFill>
                <a:schemeClr val="tx1"/>
              </a:solidFill>
              <a:effectLst/>
              <a:latin typeface="Avenir Book" panose="02000503020000020003" pitchFamily="2" charset="0"/>
              <a:ea typeface="+mn-ea"/>
              <a:cs typeface="+mn-cs"/>
            </a:endParaRPr>
          </a:p>
          <a:p>
            <a:pPr rtl="0"/>
            <a:r>
              <a:rPr lang="es-ar" sz="1200" b="1" i="1" kern="1200">
                <a:solidFill>
                  <a:schemeClr val="tx1"/>
                </a:solidFill>
                <a:effectLst/>
                <a:latin typeface="Avenir Book" panose="02000503020000020003" pitchFamily="2" charset="0"/>
                <a:ea typeface="+mn-ea"/>
                <a:cs typeface="+mn-cs"/>
              </a:rPr>
              <a:t>Lista Modelo de Medicamentos Esenciales de la OMS</a:t>
            </a:r>
          </a:p>
          <a:p>
            <a:pPr rtl="0"/>
            <a:r>
              <a:rPr lang="es-ar" i="1"/>
              <a:t>https://www.who.int/publications/i/item/WHO-MHP-HPS-EML-2021.02</a:t>
            </a:r>
          </a:p>
          <a:p>
            <a:pPr rtl="0"/>
            <a:r>
              <a:rPr lang="es-ar" i="1"/>
              <a:t>https://www.who.int/publications/i/item/WHO-MHP-HPS-EML-2023.02</a:t>
            </a:r>
          </a:p>
          <a:p>
            <a:pPr rtl="0"/>
            <a:endParaRPr lang="en-US"/>
          </a:p>
        </p:txBody>
      </p:sp>
      <p:sp>
        <p:nvSpPr>
          <p:cNvPr id="4" name="Slide Number Placeholder 3">
            <a:extLst>
              <a:ext uri="{FF2B5EF4-FFF2-40B4-BE49-F238E27FC236}">
                <a16:creationId xmlns:a16="http://schemas.microsoft.com/office/drawing/2014/main" id="{5BE56FB4-0D50-B17A-B392-414E48C479EE}"/>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92773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a:t>Los Suplementos con Micronutrientes Múltiples son una de las inversiones más rentables que los países pueden realizar en su desarrollo, ya que contribuyen a mejorar la salud de las comunidades y fortalecer las economías.</a:t>
            </a:r>
          </a:p>
          <a:p>
            <a:pPr rtl="0">
              <a:lnSpc>
                <a:spcPct val="100000"/>
              </a:lnSpc>
            </a:pPr>
            <a:endParaRPr lang="en-US" sz="1200"/>
          </a:p>
          <a:p>
            <a:pPr marL="171450" indent="-171450" rtl="0">
              <a:lnSpc>
                <a:spcPct val="100000"/>
              </a:lnSpc>
              <a:buFont typeface="Arial" panose="020B0604020202020204" pitchFamily="34" charset="0"/>
              <a:buChar char="•"/>
            </a:pPr>
            <a:r>
              <a:rPr lang="es-ar" sz="1200"/>
              <a:t>La SMM fue nombrada una de las mejores inversiones para el desarrollo mundial, con un </a:t>
            </a:r>
            <a:r>
              <a:rPr lang="es-ar" sz="1200" b="1"/>
              <a:t>rendimiento de 37 dólares por cada dólar invertido</a:t>
            </a:r>
            <a:r>
              <a:rPr lang="es-ar" sz="1200" b="1">
                <a:latin typeface="Avenir Book" panose="02000503020000020003" pitchFamily="2" charset="0"/>
                <a:cs typeface="Arial"/>
              </a:rPr>
              <a:t>.</a:t>
            </a:r>
            <a:endParaRPr lang="en-US" sz="1200" b="1" baseline="30000">
              <a:latin typeface="Avenir Book" panose="02000503020000020003" pitchFamily="2" charset="0"/>
              <a:cs typeface="Arial"/>
            </a:endParaRPr>
          </a:p>
          <a:p>
            <a:pPr marL="171450" indent="-171450" rtl="0">
              <a:lnSpc>
                <a:spcPct val="100000"/>
              </a:lnSpc>
              <a:buFont typeface="Arial" panose="020B0604020202020204" pitchFamily="34" charset="0"/>
              <a:buChar char="•"/>
            </a:pPr>
            <a:r>
              <a:rPr lang="es-ar" sz="1200"/>
              <a:t>Las madres bien alimentadas dan a luz bebés bien alimentados, que pueden llegar a levantar comunidades enteras.</a:t>
            </a:r>
          </a:p>
          <a:p>
            <a:pPr marL="171450" indent="-171450" rtl="0">
              <a:lnSpc>
                <a:spcPct val="100000"/>
              </a:lnSpc>
              <a:buFont typeface="Arial" panose="020B0604020202020204" pitchFamily="34" charset="0"/>
              <a:buChar char="•"/>
            </a:pPr>
            <a:r>
              <a:rPr lang="es-ar" sz="1200"/>
              <a:t>La SMM tiene el potencial de mejorar el desarrollo cognitivo y conductual del niño, preparándolo para una vida con mejor salud.</a:t>
            </a:r>
          </a:p>
          <a:p>
            <a:pPr marL="171450" indent="-171450" rtl="0">
              <a:lnSpc>
                <a:spcPct val="100000"/>
              </a:lnSpc>
              <a:buFont typeface="Arial" panose="020B0604020202020204" pitchFamily="34" charset="0"/>
              <a:buChar char="•"/>
            </a:pPr>
            <a:r>
              <a:rPr lang="es-ar" sz="1200"/>
              <a:t>La SMM aumenta la resiliencia y ayuda a las familias a resistir y recuperarse de conflictos, epidemias y el cambio climático.</a:t>
            </a:r>
            <a:endParaRPr lang="en-US" sz="1200" baseline="30000"/>
          </a:p>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3063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lnSpc>
                <a:spcPct val="100000"/>
              </a:lnSpc>
              <a:buNone/>
            </a:pPr>
            <a:r>
              <a:rPr lang="es-ar" b="0"/>
              <a:t>La demanda de SMM nunca ha sido mayor. Actúe ahora para aprovechar los mecanismos existentes y acelerar la implementación y la ampliación de la SMM en su país.</a:t>
            </a:r>
          </a:p>
          <a:p>
            <a:pPr marL="0" indent="0" rtl="0">
              <a:lnSpc>
                <a:spcPct val="100000"/>
              </a:lnSpc>
              <a:buNone/>
            </a:pPr>
            <a:endParaRPr lang="en-US"/>
          </a:p>
          <a:p>
            <a:pPr marL="0" indent="0" rtl="0">
              <a:lnSpc>
                <a:spcPct val="100000"/>
              </a:lnSpc>
              <a:buNone/>
            </a:pPr>
            <a:r>
              <a:rPr lang="es-ar"/>
              <a:t>Hasta 2030, se calcula que más de 130 millones necesitarán SMM cada año. A medida que más países introduzcan y amplíen la SMM, esa cifra no hará sino crecer.</a:t>
            </a:r>
          </a:p>
          <a:p>
            <a:pPr marL="0" indent="0" rtl="0">
              <a:lnSpc>
                <a:spcPct val="100000"/>
              </a:lnSpc>
              <a:buNone/>
            </a:pPr>
            <a:endParaRPr lang="en-US"/>
          </a:p>
          <a:p>
            <a:pPr marL="0" indent="0" rtl="0">
              <a:lnSpc>
                <a:spcPct val="100000"/>
              </a:lnSpc>
              <a:buNone/>
            </a:pPr>
            <a:r>
              <a:rPr lang="es-ar"/>
              <a:t>Apoyar la nutrición de las mujeres y las niñas es crucial para cumplir varios de los Objetivos de Desarrollo Sostenible de las Naciones Unidas, un movimiento mundial por un mundo mejor para todos, y está indisolublemente ligado a ellos.</a:t>
            </a:r>
          </a:p>
          <a:p>
            <a:pPr marL="0" indent="0" rtl="0">
              <a:lnSpc>
                <a:spcPct val="100000"/>
              </a:lnSpc>
              <a:buNone/>
            </a:pPr>
            <a:endParaRPr lang="en-US"/>
          </a:p>
          <a:p>
            <a:pPr marL="0" indent="0" rtl="0">
              <a:lnSpc>
                <a:spcPct val="100000"/>
              </a:lnSpc>
              <a:buNone/>
            </a:pPr>
            <a:r>
              <a:rPr lang="es-ar" b="1"/>
              <a:t>Ahora es el momento </a:t>
            </a:r>
            <a:r>
              <a:t>de garantizar que las mujeres embarazadas</a:t>
            </a:r>
            <a:r>
              <a:rPr lang="es-ar" b="1"/>
              <a:t> </a:t>
            </a:r>
            <a:r>
              <a:t>de</a:t>
            </a:r>
            <a:r>
              <a:rPr lang="en" b="1"/>
              <a:t> todos los países </a:t>
            </a:r>
            <a:r>
              <a:t>tengan acceso al mismo estándar de atención que desde hace tiempo está disponible para las mujeres de los países de ingresos altos.</a:t>
            </a:r>
          </a:p>
          <a:p>
            <a:pPr marL="0" indent="0" rtl="0">
              <a:lnSpc>
                <a:spcPct val="100000"/>
              </a:lnSpc>
              <a:buNone/>
            </a:pPr>
            <a:endParaRPr lang="en-US"/>
          </a:p>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35876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0" anchor="b">
            <a:normAutofit/>
          </a:bodyPr>
          <a:lstStyle>
            <a:lvl1pPr algn="l">
              <a:defRPr sz="4800"/>
            </a:lvl1pPr>
          </a:lstStyle>
          <a:p>
            <a:pPr rtl="0"/>
            <a:r>
              <a:rPr lang="es-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3" name="Picture 12" descr="Logo&#10;&#10;Description automatically generated">
            <a:extLst>
              <a:ext uri="{FF2B5EF4-FFF2-40B4-BE49-F238E27FC236}">
                <a16:creationId xmlns:a16="http://schemas.microsoft.com/office/drawing/2014/main" id="{3EF9A180-9056-0040-A55C-9DC4EA631A64}"/>
              </a:ext>
            </a:extLst>
          </p:cNvPr>
          <p:cNvPicPr>
            <a:picLocks noChangeAspect="1"/>
          </p:cNvPicPr>
          <p:nvPr userDrawn="1"/>
        </p:nvPicPr>
        <p:blipFill>
          <a:blip r:embed="rId3"/>
          <a:stretch>
            <a:fillRect/>
          </a:stretch>
        </p:blipFill>
        <p:spPr>
          <a:xfrm>
            <a:off x="9767454" y="5583677"/>
            <a:ext cx="1385455" cy="557689"/>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4"/>
          <a:stretch>
            <a:fillRect/>
          </a:stretch>
        </p:blipFill>
        <p:spPr>
          <a:xfrm>
            <a:off x="9790656" y="716634"/>
            <a:ext cx="1855354" cy="1897204"/>
          </a:xfrm>
          <a:prstGeom prst="rect">
            <a:avLst/>
          </a:prstGeom>
        </p:spPr>
      </p:pic>
    </p:spTree>
    <p:extLst>
      <p:ext uri="{BB962C8B-B14F-4D97-AF65-F5344CB8AC3E}">
        <p14:creationId xmlns:p14="http://schemas.microsoft.com/office/powerpoint/2010/main" val="764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73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_Cy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7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9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0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75D23C36-1EC9-5F4E-99EF-6DFEFA927BC5}"/>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F1550FB5-A9DE-6C44-89A6-673AD255760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0" anchor="t">
            <a:normAutofit/>
          </a:bodyPr>
          <a:lstStyle>
            <a:lvl1pPr>
              <a:defRPr sz="3200"/>
            </a:lvl1pPr>
          </a:lstStyle>
          <a:p>
            <a:pPr rtl="0"/>
            <a:r>
              <a:rPr lang="es-ar"/>
              <a:t>Click to edit Master title style</a:t>
            </a:r>
          </a:p>
        </p:txBody>
      </p:sp>
    </p:spTree>
    <p:extLst>
      <p:ext uri="{BB962C8B-B14F-4D97-AF65-F5344CB8AC3E}">
        <p14:creationId xmlns:p14="http://schemas.microsoft.com/office/powerpoint/2010/main" val="315463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D1433E5F-45C9-EF47-9F02-7A09E66FDC49}"/>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9C5A3AFD-0574-654E-B42B-D42EC27BB0C6}"/>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0" anchor="t">
            <a:normAutofit/>
          </a:bodyPr>
          <a:lstStyle>
            <a:lvl1pPr>
              <a:defRPr sz="3200"/>
            </a:lvl1pPr>
          </a:lstStyle>
          <a:p>
            <a:pPr rtl="0"/>
            <a:r>
              <a:rPr lang="es-ar"/>
              <a:t>Click to edit Master title style</a:t>
            </a:r>
          </a:p>
        </p:txBody>
      </p:sp>
    </p:spTree>
    <p:extLst>
      <p:ext uri="{BB962C8B-B14F-4D97-AF65-F5344CB8AC3E}">
        <p14:creationId xmlns:p14="http://schemas.microsoft.com/office/powerpoint/2010/main" val="336215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FAEEE3D8-F78F-7545-9CA0-C49B782846F6}"/>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17E7EAB9-77C6-1F45-BEB0-CF0C97B6619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0" anchor="t">
            <a:noAutofit/>
          </a:bodyPr>
          <a:lstStyle>
            <a:lvl1pPr>
              <a:defRPr sz="3200"/>
            </a:lvl1pPr>
          </a:lstStyle>
          <a:p>
            <a:pPr rtl="0"/>
            <a:r>
              <a:rPr lang="es-ar"/>
              <a:t>Click to edit Master title style</a:t>
            </a:r>
          </a:p>
        </p:txBody>
      </p:sp>
    </p:spTree>
    <p:extLst>
      <p:ext uri="{BB962C8B-B14F-4D97-AF65-F5344CB8AC3E}">
        <p14:creationId xmlns:p14="http://schemas.microsoft.com/office/powerpoint/2010/main" val="2815316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0" anchor="t">
            <a:normAutofit/>
          </a:bodyPr>
          <a:lstStyle>
            <a:lvl1pPr>
              <a:defRPr sz="320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0"/>
          <a:lstStyle/>
          <a:p>
            <a:pPr rtl="0"/>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spTree>
    <p:extLst>
      <p:ext uri="{BB962C8B-B14F-4D97-AF65-F5344CB8AC3E}">
        <p14:creationId xmlns:p14="http://schemas.microsoft.com/office/powerpoint/2010/main" val="109760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rtlCol="0"/>
          <a:lstStyle>
            <a:lvl1pPr algn="ctr">
              <a:defRPr>
                <a:solidFill>
                  <a:schemeClr val="tx1">
                    <a:tint val="75000"/>
                  </a:schemeClr>
                </a:solidFill>
              </a:defRPr>
            </a:lvl1pPr>
          </a:lstStyle>
          <a:p>
            <a:pPr rtl="0"/>
            <a:endParaRPr/>
          </a:p>
        </p:txBody>
      </p:sp>
      <p:sp>
        <p:nvSpPr>
          <p:cNvPr id="3" name="Holder 3"/>
          <p:cNvSpPr>
            <a:spLocks noGrp="1"/>
          </p:cNvSpPr>
          <p:nvPr>
            <p:ph type="dt" sz="half" idx="6"/>
          </p:nvPr>
        </p:nvSpPr>
        <p:spPr/>
        <p:txBody>
          <a:bodyPr lIns="0" tIns="0" rIns="0" bIns="0" rtlCol="0"/>
          <a:lstStyle>
            <a:lvl1pPr algn="l">
              <a:defRPr>
                <a:solidFill>
                  <a:schemeClr val="tx1">
                    <a:tint val="75000"/>
                  </a:schemeClr>
                </a:solidFill>
              </a:defRPr>
            </a:lvl1pPr>
          </a:lstStyle>
          <a:p>
            <a:pPr rtl="0"/>
            <a:fld id="{1D8BD707-D9CF-40AE-B4C6-C98DA3205C09}" type="datetimeFigureOut">
              <a:rPr lang="en-US"/>
              <a:t>22-Sep-25</a:t>
            </a:fld>
            <a:endParaRPr lang="en-US"/>
          </a:p>
        </p:txBody>
      </p:sp>
      <p:sp>
        <p:nvSpPr>
          <p:cNvPr id="4" name="Holder 4"/>
          <p:cNvSpPr>
            <a:spLocks noGrp="1"/>
          </p:cNvSpPr>
          <p:nvPr>
            <p:ph type="sldNum" sz="quarter" idx="7"/>
          </p:nvPr>
        </p:nvSpPr>
        <p:spPr/>
        <p:txBody>
          <a:bodyPr lIns="0" tIns="0" rIns="0" bIns="0" rtlCol="0"/>
          <a:lstStyle>
            <a:lvl1pPr algn="r">
              <a:defRPr>
                <a:solidFill>
                  <a:schemeClr val="tx1">
                    <a:tint val="75000"/>
                  </a:schemeClr>
                </a:solidFill>
              </a:defRPr>
            </a:lvl1pPr>
          </a:lstStyle>
          <a:p>
            <a:pPr rtl="0"/>
            <a:fld id="{B6F15528-21DE-4FAA-801E-634DDDAF4B2B}" type="slidenum">
              <a:t>‹#›</a:t>
            </a:fld>
            <a:endParaRPr/>
          </a:p>
        </p:txBody>
      </p:sp>
    </p:spTree>
    <p:extLst>
      <p:ext uri="{BB962C8B-B14F-4D97-AF65-F5344CB8AC3E}">
        <p14:creationId xmlns:p14="http://schemas.microsoft.com/office/powerpoint/2010/main" val="157094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11183112" y="6128172"/>
            <a:ext cx="310896" cy="365125"/>
          </a:xfrm>
        </p:spPr>
        <p:txBody>
          <a:bodyPr lIns="0" tIns="0" rIns="0" bIns="0" rtlCol="0"/>
          <a:lstStyle>
            <a:lvl1pPr algn="r">
              <a:defRPr sz="1050">
                <a:solidFill>
                  <a:schemeClr val="tx2">
                    <a:lumMod val="40000"/>
                    <a:lumOff val="60000"/>
                  </a:schemeClr>
                </a:solidFill>
              </a:defRPr>
            </a:lvl1pPr>
          </a:lstStyle>
          <a:p>
            <a:pPr algn="r" rtl="0"/>
            <a:fld id="{C4B37875-7933-F345-AE65-E0AB5E984F8B}" type="slidenum">
              <a:rPr lang="en-US" smtClean="0"/>
              <a:pPr algn="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814889" y="2503953"/>
            <a:ext cx="3341551" cy="3267627"/>
          </a:xfrm>
        </p:spPr>
        <p:txBody>
          <a:bodyPr lIns="0" tIns="0" rIns="0" bIns="0" rtlCol="0">
            <a:normAutofit/>
          </a:bodyPr>
          <a:lstStyle>
            <a:lvl1pPr marL="7938" indent="0" algn="ctr">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4425225" y="2503953"/>
            <a:ext cx="3341551" cy="3267627"/>
          </a:xfrm>
        </p:spPr>
        <p:txBody>
          <a:bodyPr lIns="0" tIns="0" rIns="0" bIns="0" rtlCol="0">
            <a:normAutofit/>
          </a:bodyPr>
          <a:lstStyle>
            <a:lvl1pPr marL="7938" indent="0" algn="ctr">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8035561" y="2503953"/>
            <a:ext cx="3341551" cy="3267627"/>
          </a:xfrm>
        </p:spPr>
        <p:txBody>
          <a:bodyPr lIns="0" tIns="0" rIns="0" bIns="0" rtlCol="0">
            <a:normAutofit/>
          </a:bodyPr>
          <a:lstStyle>
            <a:lvl1pPr marL="7938" indent="0" algn="ctr">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4089" y="6055076"/>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rtlCol="0">
            <a:normAutofit/>
          </a:bodyPr>
          <a:lstStyle>
            <a:lvl1pPr algn="ctr">
              <a:defRPr sz="2800">
                <a:solidFill>
                  <a:schemeClr val="bg1"/>
                </a:solidFill>
              </a:defRPr>
            </a:lvl1pPr>
          </a:lstStyle>
          <a:p>
            <a:pPr rtl="0"/>
            <a:r>
              <a:rPr lang="es-ar"/>
              <a:t>Click to edit Master title style</a:t>
            </a:r>
          </a:p>
        </p:txBody>
      </p:sp>
      <p:sp>
        <p:nvSpPr>
          <p:cNvPr id="4" name="Text Placeholder 3">
            <a:extLst>
              <a:ext uri="{FF2B5EF4-FFF2-40B4-BE49-F238E27FC236}">
                <a16:creationId xmlns:a16="http://schemas.microsoft.com/office/drawing/2014/main" id="{6E97FE9C-50DD-3973-C8F9-70DC37D6397C}"/>
              </a:ext>
            </a:extLst>
          </p:cNvPr>
          <p:cNvSpPr>
            <a:spLocks noGrp="1"/>
          </p:cNvSpPr>
          <p:nvPr>
            <p:ph type="body" sz="quarter" idx="17"/>
          </p:nvPr>
        </p:nvSpPr>
        <p:spPr>
          <a:xfrm>
            <a:off x="1819813" y="6075665"/>
            <a:ext cx="8552374" cy="438150"/>
          </a:xfrm>
          <a:ln>
            <a:solidFill>
              <a:schemeClr val="bg1"/>
            </a:solidFill>
          </a:ln>
        </p:spPr>
        <p:txBody>
          <a:bodyPr lIns="91440" tIns="91440" rIns="91440" bIns="91440" rtlCol="0" anchor="ctr" anchorCtr="0">
            <a:normAutofit/>
          </a:bodyPr>
          <a:lstStyle>
            <a:lvl1pPr marL="0" indent="0" algn="ctr">
              <a:buNone/>
              <a:defRPr sz="1300" b="0" i="1">
                <a:solidFill>
                  <a:schemeClr val="bg1"/>
                </a:solidFill>
                <a:latin typeface="Avenir Oblique" panose="02000503020000020003" pitchFamily="2" charset="0"/>
              </a:defRPr>
            </a:lvl1pPr>
          </a:lstStyle>
          <a:p>
            <a:pPr lvl="0" rtl="0"/>
            <a:r>
              <a:rPr lang="es-ar"/>
              <a:t>Click to edit Master text styles</a:t>
            </a:r>
          </a:p>
        </p:txBody>
      </p:sp>
    </p:spTree>
    <p:extLst>
      <p:ext uri="{BB962C8B-B14F-4D97-AF65-F5344CB8AC3E}">
        <p14:creationId xmlns:p14="http://schemas.microsoft.com/office/powerpoint/2010/main" val="243723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0" anchor="ctr">
            <a:normAutofit/>
          </a:bodyPr>
          <a:lstStyle>
            <a:lvl1pPr algn="l">
              <a:defRPr sz="4800"/>
            </a:lvl1pPr>
          </a:lstStyle>
          <a:p>
            <a:pPr rtl="0"/>
            <a:r>
              <a:rPr lang="es-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3"/>
          <a:stretch>
            <a:fillRect/>
          </a:stretch>
        </p:blipFill>
        <p:spPr>
          <a:xfrm>
            <a:off x="9790656" y="716634"/>
            <a:ext cx="1855354" cy="1897204"/>
          </a:xfrm>
          <a:prstGeom prst="rect">
            <a:avLst/>
          </a:prstGeom>
        </p:spPr>
      </p:pic>
      <p:pic>
        <p:nvPicPr>
          <p:cNvPr id="8" name="Picture 7" descr="Logo&#10;&#10;Description automatically generated">
            <a:extLst>
              <a:ext uri="{FF2B5EF4-FFF2-40B4-BE49-F238E27FC236}">
                <a16:creationId xmlns:a16="http://schemas.microsoft.com/office/drawing/2014/main" id="{3859E66E-0404-9342-86AF-9141D9807A23}"/>
              </a:ext>
            </a:extLst>
          </p:cNvPr>
          <p:cNvPicPr>
            <a:picLocks noChangeAspect="1"/>
          </p:cNvPicPr>
          <p:nvPr userDrawn="1"/>
        </p:nvPicPr>
        <p:blipFill>
          <a:blip r:embed="rId4"/>
          <a:stretch>
            <a:fillRect/>
          </a:stretch>
        </p:blipFill>
        <p:spPr>
          <a:xfrm>
            <a:off x="9767454" y="5583677"/>
            <a:ext cx="1385455" cy="557689"/>
          </a:xfrm>
          <a:prstGeom prst="rect">
            <a:avLst/>
          </a:prstGeom>
        </p:spPr>
      </p:pic>
    </p:spTree>
    <p:extLst>
      <p:ext uri="{BB962C8B-B14F-4D97-AF65-F5344CB8AC3E}">
        <p14:creationId xmlns:p14="http://schemas.microsoft.com/office/powerpoint/2010/main" val="255981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11183112" y="6128172"/>
            <a:ext cx="310896" cy="365125"/>
          </a:xfrm>
        </p:spPr>
        <p:txBody>
          <a:bodyPr lIns="0" tIns="0" rIns="0" bIns="0" rtlCol="0"/>
          <a:lstStyle>
            <a:lvl1pPr algn="r">
              <a:defRPr sz="1050">
                <a:solidFill>
                  <a:schemeClr val="tx2">
                    <a:lumMod val="40000"/>
                    <a:lumOff val="60000"/>
                  </a:schemeClr>
                </a:solidFill>
              </a:defRPr>
            </a:lvl1pPr>
          </a:lstStyle>
          <a:p>
            <a:pPr algn="r" rtl="0"/>
            <a:fld id="{C4B37875-7933-F345-AE65-E0AB5E984F8B}" type="slidenum">
              <a:rPr lang="en-US" smtClean="0"/>
              <a:pPr algn="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1842598" y="1485212"/>
            <a:ext cx="5695962" cy="914400"/>
          </a:xfrm>
        </p:spPr>
        <p:txBody>
          <a:bodyPr lIns="0" tIns="0" rIns="0" bIns="0" rtlCol="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1833033" y="2621996"/>
            <a:ext cx="5708672" cy="914400"/>
          </a:xfrm>
        </p:spPr>
        <p:txBody>
          <a:bodyPr lIns="0" tIns="0" rIns="0" bIns="0" rtlCol="0" anchor="ctr" anchorCtr="0">
            <a:normAutofit/>
          </a:bodyPr>
          <a:lstStyle>
            <a:lvl1pPr marL="7938" indent="0" algn="l">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1842598" y="3758780"/>
            <a:ext cx="5695963" cy="914400"/>
          </a:xfrm>
        </p:spPr>
        <p:txBody>
          <a:bodyPr lIns="0" tIns="0" rIns="0" bIns="0" rtlCol="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4089" y="6055076"/>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rtlCol="0">
            <a:normAutofit/>
          </a:bodyPr>
          <a:lstStyle>
            <a:lvl1pPr algn="ctr">
              <a:defRPr sz="2800">
                <a:solidFill>
                  <a:schemeClr val="bg1"/>
                </a:solidFill>
              </a:defRPr>
            </a:lvl1pPr>
          </a:lstStyle>
          <a:p>
            <a:pPr rtl="0"/>
            <a:r>
              <a:rPr lang="es-ar"/>
              <a:t>Click to edit Master title style</a:t>
            </a:r>
          </a:p>
        </p:txBody>
      </p:sp>
      <p:sp>
        <p:nvSpPr>
          <p:cNvPr id="15" name="Text Placeholder 23">
            <a:extLst>
              <a:ext uri="{FF2B5EF4-FFF2-40B4-BE49-F238E27FC236}">
                <a16:creationId xmlns:a16="http://schemas.microsoft.com/office/drawing/2014/main" id="{564F42D0-4824-240B-D61C-69D7844AAEBA}"/>
              </a:ext>
            </a:extLst>
          </p:cNvPr>
          <p:cNvSpPr>
            <a:spLocks noGrp="1"/>
          </p:cNvSpPr>
          <p:nvPr>
            <p:ph type="body" sz="quarter" idx="17"/>
          </p:nvPr>
        </p:nvSpPr>
        <p:spPr>
          <a:xfrm>
            <a:off x="1842596" y="4895565"/>
            <a:ext cx="5697947" cy="914400"/>
          </a:xfrm>
        </p:spPr>
        <p:txBody>
          <a:bodyPr lIns="0" tIns="0" rIns="0" bIns="0" rtlCol="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rtl="0"/>
            <a:r>
              <a:rPr lang="es-ar"/>
              <a:t>Click to edit Master text styles</a:t>
            </a:r>
          </a:p>
          <a:p>
            <a:pPr lvl="1" rtl="0"/>
            <a:r>
              <a:rPr lang="es-ar"/>
              <a:t>Second level</a:t>
            </a:r>
          </a:p>
        </p:txBody>
      </p:sp>
      <p:sp>
        <p:nvSpPr>
          <p:cNvPr id="5" name="Text Placeholder 4">
            <a:extLst>
              <a:ext uri="{FF2B5EF4-FFF2-40B4-BE49-F238E27FC236}">
                <a16:creationId xmlns:a16="http://schemas.microsoft.com/office/drawing/2014/main" id="{0A7E5107-A790-4714-698A-0435DBEB2FA8}"/>
              </a:ext>
            </a:extLst>
          </p:cNvPr>
          <p:cNvSpPr>
            <a:spLocks noGrp="1"/>
          </p:cNvSpPr>
          <p:nvPr>
            <p:ph type="body" sz="quarter" idx="18"/>
          </p:nvPr>
        </p:nvSpPr>
        <p:spPr>
          <a:xfrm>
            <a:off x="8041136" y="2406622"/>
            <a:ext cx="3452870" cy="2481932"/>
          </a:xfrm>
        </p:spPr>
        <p:txBody>
          <a:bodyPr lIns="0" tIns="0" rIns="0" bIns="0" rtlCol="0" anchor="ctr" anchorCtr="0">
            <a:normAutofit/>
          </a:bodyPr>
          <a:lstStyle>
            <a:lvl1pPr marL="0" indent="0">
              <a:buNone/>
              <a:defRPr sz="1800">
                <a:solidFill>
                  <a:schemeClr val="bg1"/>
                </a:solidFill>
              </a:defRPr>
            </a:lvl1pPr>
            <a:lvl2pPr marL="457200" indent="0">
              <a:buNone/>
              <a:defRPr/>
            </a:lvl2pPr>
          </a:lstStyle>
          <a:p>
            <a:pPr lvl="0" rtl="0"/>
            <a:r>
              <a:rPr lang="es-ar"/>
              <a:t>Click to edit Master text styles</a:t>
            </a:r>
          </a:p>
        </p:txBody>
      </p:sp>
    </p:spTree>
    <p:extLst>
      <p:ext uri="{BB962C8B-B14F-4D97-AF65-F5344CB8AC3E}">
        <p14:creationId xmlns:p14="http://schemas.microsoft.com/office/powerpoint/2010/main" val="743611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0" anchor="b">
            <a:normAutofit/>
          </a:bodyPr>
          <a:lstStyle>
            <a:lvl1pPr algn="l">
              <a:defRPr sz="4800" b="0" i="0"/>
            </a:lvl1pPr>
          </a:lstStyle>
          <a:p>
            <a:pPr rtl="0"/>
            <a:r>
              <a:rPr lang="es-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0"/>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56126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0" anchor="ctr">
            <a:normAutofit/>
          </a:bodyPr>
          <a:lstStyle>
            <a:lvl1pPr algn="l">
              <a:defRPr sz="4800" b="0" i="0"/>
            </a:lvl1pPr>
          </a:lstStyle>
          <a:p>
            <a:pPr rtl="0"/>
            <a:r>
              <a:rPr lang="es-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3618019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057101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0" anchor="t">
            <a:normAutofit/>
          </a:bodyPr>
          <a:lstStyle>
            <a:lvl1pPr algn="r">
              <a:defRPr sz="36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0" anchor="ctr"/>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2407384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0" anchor="b">
            <a:normAutofit/>
          </a:bodyPr>
          <a:lstStyle>
            <a:lvl1pPr>
              <a:defRPr sz="2000" b="0" i="0"/>
            </a:lvl1pPr>
          </a:lstStyle>
          <a:p>
            <a:pPr rtl="0"/>
            <a:r>
              <a:rPr lang="es-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30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0" anchor="b">
            <a:normAutofit/>
          </a:bodyPr>
          <a:lstStyle>
            <a:lvl1pPr>
              <a:defRPr sz="2000" b="0" i="0"/>
            </a:lvl1pPr>
          </a:lstStyle>
          <a:p>
            <a:pPr rtl="0"/>
            <a:r>
              <a:rPr lang="es-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 </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rtlCol="0"/>
          <a:lstStyle>
            <a:lvl1pPr>
              <a:defRPr b="0" i="0"/>
            </a:lvl1pPr>
          </a:lstStyle>
          <a:p>
            <a:pPr rtl="0"/>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rtlCol="0"/>
          <a:lstStyle>
            <a:lvl1pPr>
              <a:defRPr b="0" i="0"/>
            </a:lvl1pPr>
          </a:lstStyle>
          <a:p>
            <a:pPr rtl="0"/>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rtlCol="0"/>
          <a:lstStyle>
            <a:lvl1pPr>
              <a:defRPr b="0" i="0"/>
            </a:lvl1pPr>
          </a:lstStyle>
          <a:p>
            <a:pPr rtl="0"/>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rtlCol="0"/>
          <a:lstStyle>
            <a:lvl1pPr>
              <a:defRPr b="0" i="0"/>
            </a:lvl1pPr>
          </a:lstStyle>
          <a:p>
            <a:pPr rtl="0"/>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rtlCol="0"/>
          <a:lstStyle>
            <a:lvl1pPr>
              <a:defRPr b="0" i="0"/>
            </a:lvl1pPr>
          </a:lstStyle>
          <a:p>
            <a:pPr rtl="0"/>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rtlCol="0"/>
          <a:lstStyle>
            <a:lvl1pPr>
              <a:defRPr b="0" i="0"/>
            </a:lvl1pPr>
          </a:lstStyle>
          <a:p>
            <a:pPr rtl="0"/>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rtlCol="0"/>
          <a:lstStyle>
            <a:lvl1pPr>
              <a:defRPr b="0" i="0"/>
            </a:lvl1pPr>
          </a:lstStyle>
          <a:p>
            <a:pPr rtl="0"/>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rtlCol="0"/>
          <a:lstStyle>
            <a:lvl1pPr>
              <a:defRPr b="0" i="0"/>
            </a:lvl1pPr>
          </a:lstStyle>
          <a:p>
            <a:pPr rtl="0"/>
            <a:endParaRPr lang="en-US"/>
          </a:p>
        </p:txBody>
      </p:sp>
    </p:spTree>
    <p:extLst>
      <p:ext uri="{BB962C8B-B14F-4D97-AF65-F5344CB8AC3E}">
        <p14:creationId xmlns:p14="http://schemas.microsoft.com/office/powerpoint/2010/main" val="692811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4054244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4140841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0"/>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0"/>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0" anchor="t">
            <a:no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107977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0" anchor="t">
            <a:normAutofit/>
          </a:bodyPr>
          <a:lstStyle>
            <a:lvl1pPr>
              <a:defRPr sz="320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0"/>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683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0" anchor="t">
            <a:normAutofit/>
          </a:bodyPr>
          <a:lstStyle>
            <a:lvl1pPr>
              <a:defRPr sz="32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0"/>
          <a:lstStyle>
            <a:lvl1pPr>
              <a:defRPr b="0" i="0"/>
            </a:lvl1pPr>
          </a:lstStyle>
          <a:p>
            <a:pPr rtl="0"/>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713466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rtlCol="0" anchor="b">
            <a:normAutofit/>
          </a:bodyPr>
          <a:lstStyle>
            <a:lvl1pPr algn="l">
              <a:defRPr sz="4800" b="0" i="0"/>
            </a:lvl1pPr>
          </a:lstStyle>
          <a:p>
            <a:pPr rtl="0"/>
            <a:r>
              <a:rPr lang="es-ar"/>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rtlCol="0"/>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4253885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rtlCol="0" anchor="ctr">
            <a:normAutofit/>
          </a:bodyPr>
          <a:lstStyle>
            <a:lvl1pPr algn="l">
              <a:defRPr sz="4800" b="0" i="0"/>
            </a:lvl1pPr>
          </a:lstStyle>
          <a:p>
            <a:pPr rtl="0"/>
            <a:r>
              <a:rPr lang="es-ar"/>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27754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61494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0" anchor="t">
            <a:normAutofit/>
          </a:bodyPr>
          <a:lstStyle>
            <a:lvl1pPr algn="r">
              <a:defRPr sz="36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0" anchor="ctr"/>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366259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0" anchor="b">
            <a:normAutofit/>
          </a:bodyPr>
          <a:lstStyle>
            <a:lvl1pPr>
              <a:defRPr sz="2000" b="0" i="0"/>
            </a:lvl1pPr>
          </a:lstStyle>
          <a:p>
            <a:pPr rtl="0"/>
            <a:r>
              <a:rPr lang="es-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719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0" anchor="b">
            <a:normAutofit/>
          </a:bodyPr>
          <a:lstStyle>
            <a:lvl1pPr>
              <a:defRPr sz="2000" b="0" i="0"/>
            </a:lvl1pPr>
          </a:lstStyle>
          <a:p>
            <a:pPr rtl="0"/>
            <a:r>
              <a:rPr lang="es-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 </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rtlCol="0"/>
          <a:lstStyle>
            <a:lvl1pPr>
              <a:defRPr b="0" i="0"/>
            </a:lvl1pPr>
          </a:lstStyle>
          <a:p>
            <a:pPr rtl="0"/>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rtlCol="0"/>
          <a:lstStyle>
            <a:lvl1pPr>
              <a:defRPr b="0" i="0"/>
            </a:lvl1pPr>
          </a:lstStyle>
          <a:p>
            <a:pPr rtl="0"/>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rtlCol="0"/>
          <a:lstStyle>
            <a:lvl1pPr>
              <a:defRPr b="0" i="0"/>
            </a:lvl1pPr>
          </a:lstStyle>
          <a:p>
            <a:pPr rtl="0"/>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rtlCol="0"/>
          <a:lstStyle>
            <a:lvl1pPr>
              <a:defRPr b="0" i="0"/>
            </a:lvl1pPr>
          </a:lstStyle>
          <a:p>
            <a:pPr rtl="0"/>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rtlCol="0"/>
          <a:lstStyle>
            <a:lvl1pPr>
              <a:defRPr b="0" i="0"/>
            </a:lvl1pPr>
          </a:lstStyle>
          <a:p>
            <a:pPr rtl="0"/>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rtlCol="0"/>
          <a:lstStyle>
            <a:lvl1pPr>
              <a:defRPr b="0" i="0"/>
            </a:lvl1pPr>
          </a:lstStyle>
          <a:p>
            <a:pPr rtl="0"/>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b="0" i="0">
                <a:latin typeface="Avenir Next" panose="020B0503020202020204" pitchFamily="34" charset="0"/>
                <a:sym typeface="Georgia"/>
              </a:rPr>
              <a:t>Name</a:t>
            </a:r>
          </a:p>
          <a:p>
            <a:pPr rtl="0">
              <a:lnSpc>
                <a:spcPct val="115000"/>
              </a:lnSpc>
            </a:pPr>
            <a:r>
              <a:rPr lang="es-a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rtlCol="0"/>
          <a:lstStyle>
            <a:lvl1pPr>
              <a:defRPr b="0" i="0"/>
            </a:lvl1pPr>
          </a:lstStyle>
          <a:p>
            <a:pPr rtl="0"/>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rtlCol="0"/>
          <a:lstStyle>
            <a:lvl1pPr>
              <a:defRPr b="0" i="0"/>
            </a:lvl1pPr>
          </a:lstStyle>
          <a:p>
            <a:pPr rtl="0"/>
            <a:endParaRPr lang="en-US"/>
          </a:p>
        </p:txBody>
      </p:sp>
    </p:spTree>
    <p:extLst>
      <p:ext uri="{BB962C8B-B14F-4D97-AF65-F5344CB8AC3E}">
        <p14:creationId xmlns:p14="http://schemas.microsoft.com/office/powerpoint/2010/main" val="3789251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2620823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ar"/>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rtlCol="0" anchor="b">
            <a:norm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3151769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rtlCol="0"/>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rtlCol="0"/>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ar"/>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rtlCol="0" anchor="t">
            <a:noAutofit/>
          </a:bodyPr>
          <a:lstStyle>
            <a:lvl1pPr>
              <a:defRPr sz="3200" b="0" i="0"/>
            </a:lvl1pPr>
          </a:lstStyle>
          <a:p>
            <a:pPr rtl="0"/>
            <a:r>
              <a:rPr lang="es-ar"/>
              <a:t>Click to edit Master title style</a:t>
            </a:r>
          </a:p>
        </p:txBody>
      </p:sp>
    </p:spTree>
    <p:extLst>
      <p:ext uri="{BB962C8B-B14F-4D97-AF65-F5344CB8AC3E}">
        <p14:creationId xmlns:p14="http://schemas.microsoft.com/office/powerpoint/2010/main" val="19974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rtlCol="0" anchor="t">
            <a:normAutofit/>
          </a:bodyPr>
          <a:lstStyle>
            <a:lvl1pPr algn="r">
              <a:defRPr sz="360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rtlCol="0" anchor="ct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7" name="Straight Connector 6">
            <a:extLst>
              <a:ext uri="{FF2B5EF4-FFF2-40B4-BE49-F238E27FC236}">
                <a16:creationId xmlns:a16="http://schemas.microsoft.com/office/drawing/2014/main" id="{A92A6194-A2AE-9D40-AA18-A8356FF427CD}"/>
              </a:ext>
            </a:extLst>
          </p:cNvPr>
          <p:cNvCxnSpPr>
            <a:cxnSpLocks/>
          </p:cNvCxnSpPr>
          <p:nvPr userDrawn="1"/>
        </p:nvCxnSpPr>
        <p:spPr>
          <a:xfrm>
            <a:off x="6096000" y="1624405"/>
            <a:ext cx="0" cy="292608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171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rtlCol="0" anchor="t">
            <a:normAutofit/>
          </a:bodyPr>
          <a:lstStyle>
            <a:lvl1pPr>
              <a:defRPr sz="3200" b="0" i="0"/>
            </a:lvl1pPr>
          </a:lstStyle>
          <a:p>
            <a:pPr rtl="0"/>
            <a:r>
              <a:rPr lang="es-ar"/>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rtlCol="0"/>
          <a:lstStyle>
            <a:lvl1pPr>
              <a:defRPr b="0" i="0"/>
            </a:lvl1pPr>
            <a:lvl2pPr>
              <a:defRPr b="0" i="0"/>
            </a:lvl2pPr>
            <a:lvl3pPr>
              <a:defRPr b="0" i="0"/>
            </a:lvl3pPr>
            <a:lvl4pPr>
              <a:defRPr b="0" i="0"/>
            </a:lvl4pPr>
            <a:lvl5pPr>
              <a:defRPr b="0" i="0"/>
            </a:lvl5pPr>
          </a:lstStyle>
          <a:p>
            <a:pPr lvl="0" rtl="0"/>
            <a:r>
              <a:rPr lang="es-ar"/>
              <a:t>Click to edit Master text styles</a:t>
            </a:r>
          </a:p>
          <a:p>
            <a:pPr lvl="1" rtl="0"/>
            <a:r>
              <a:rPr lang="es-ar"/>
              <a:t>Second level</a:t>
            </a:r>
          </a:p>
          <a:p>
            <a:pPr lvl="2" rtl="0"/>
            <a:r>
              <a:rPr lang="es-ar"/>
              <a:t>Third level</a:t>
            </a:r>
          </a:p>
          <a:p>
            <a:pPr lvl="3" rtl="0"/>
            <a:r>
              <a:rPr lang="es-ar"/>
              <a:t>Fourth level</a:t>
            </a:r>
          </a:p>
          <a:p>
            <a:pPr lvl="4" rtl="0"/>
            <a:r>
              <a:rPr lang="es-ar"/>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rtlCol="0"/>
          <a:lstStyle>
            <a:lvl1pPr>
              <a:defRPr b="0" i="0"/>
            </a:lvl1pPr>
          </a:lstStyle>
          <a:p>
            <a:pPr rtl="0"/>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97899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rtlCol="0"/>
          <a:lstStyle>
            <a:lvl1pPr algn="ctr">
              <a:defRPr b="0" i="0">
                <a:solidFill>
                  <a:schemeClr val="tx1">
                    <a:tint val="75000"/>
                  </a:schemeClr>
                </a:solidFill>
                <a:latin typeface="Avenir Next" panose="020B0503020202020204" pitchFamily="34" charset="0"/>
              </a:defRPr>
            </a:lvl1pPr>
          </a:lstStyle>
          <a:p>
            <a:pPr rtl="0"/>
            <a:endParaRPr lang="en-US"/>
          </a:p>
        </p:txBody>
      </p:sp>
      <p:sp>
        <p:nvSpPr>
          <p:cNvPr id="3" name="Holder 3"/>
          <p:cNvSpPr>
            <a:spLocks noGrp="1"/>
          </p:cNvSpPr>
          <p:nvPr>
            <p:ph type="dt" sz="half" idx="6"/>
          </p:nvPr>
        </p:nvSpPr>
        <p:spPr/>
        <p:txBody>
          <a:bodyPr lIns="0" tIns="0" rIns="0" bIns="0" rtlCol="0"/>
          <a:lstStyle>
            <a:lvl1pPr algn="l">
              <a:defRPr b="0" i="0">
                <a:solidFill>
                  <a:schemeClr val="tx1">
                    <a:tint val="75000"/>
                  </a:schemeClr>
                </a:solidFill>
                <a:latin typeface="Avenir Next" panose="020B0503020202020204" pitchFamily="34" charset="0"/>
              </a:defRPr>
            </a:lvl1pPr>
          </a:lstStyle>
          <a:p>
            <a:pPr rtl="0"/>
            <a:endParaRPr lang="en-US"/>
          </a:p>
        </p:txBody>
      </p:sp>
      <p:sp>
        <p:nvSpPr>
          <p:cNvPr id="4" name="Holder 4"/>
          <p:cNvSpPr>
            <a:spLocks noGrp="1"/>
          </p:cNvSpPr>
          <p:nvPr>
            <p:ph type="sldNum" sz="quarter" idx="7"/>
          </p:nvPr>
        </p:nvSpPr>
        <p:spPr/>
        <p:txBody>
          <a:bodyPr lIns="0" tIns="0" rIns="0" bIns="0" rtlCol="0"/>
          <a:lstStyle>
            <a:lvl1pPr algn="r">
              <a:defRPr>
                <a:solidFill>
                  <a:schemeClr val="tx1">
                    <a:tint val="75000"/>
                  </a:schemeClr>
                </a:solidFill>
              </a:defRPr>
            </a:lvl1pPr>
          </a:lstStyle>
          <a:p>
            <a:pPr rtl="0"/>
            <a:fld id="{B6F15528-21DE-4FAA-801E-634DDDAF4B2B}" type="slidenum">
              <a:t>‹#›</a:t>
            </a:fld>
            <a:endParaRPr/>
          </a:p>
        </p:txBody>
      </p:sp>
    </p:spTree>
    <p:extLst>
      <p:ext uri="{BB962C8B-B14F-4D97-AF65-F5344CB8AC3E}">
        <p14:creationId xmlns:p14="http://schemas.microsoft.com/office/powerpoint/2010/main" val="24008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rtlCol="0" anchor="t">
            <a:normAutofit/>
          </a:bodyPr>
          <a:lstStyle>
            <a:lvl1pPr>
              <a:defRPr sz="2000"/>
            </a:lvl1pPr>
          </a:lstStyle>
          <a:p>
            <a:pPr rtl="0"/>
            <a:r>
              <a:rPr lang="es-ar"/>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0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rtlCol="0" anchor="t">
            <a:normAutofit/>
          </a:bodyPr>
          <a:lstStyle>
            <a:lvl1pPr>
              <a:defRPr sz="2000"/>
            </a:lvl1pPr>
          </a:lstStyle>
          <a:p>
            <a:pPr rtl="0"/>
            <a:r>
              <a:rPr lang="es-ar"/>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rtlCol="0" anchor="ctr"/>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a:latin typeface="Georgia"/>
                <a:sym typeface="Georgia"/>
              </a:rPr>
              <a:t>Name </a:t>
            </a:r>
          </a:p>
          <a:p>
            <a:pPr marL="0" lvl="0" indent="0" algn="l" rtl="0">
              <a:lnSpc>
                <a:spcPct val="115000"/>
              </a:lnSpc>
              <a:spcBef>
                <a:spcPts val="0"/>
              </a:spcBef>
              <a:spcAft>
                <a:spcPts val="0"/>
              </a:spcAft>
              <a:buNone/>
            </a:pPr>
            <a:r>
              <a:rPr lang="es-ar" sz="900" b="1" i="0" spc="300">
                <a:latin typeface="Arial" panose="020B0604020202020204" pitchFamily="34" charset="0"/>
                <a:ea typeface="Halyard Display Medium" pitchFamily="2" charset="77"/>
                <a:cs typeface="Arial" panose="020B0604020202020204" pitchFamily="34" charset="0"/>
              </a:rPr>
              <a:t>POSITION</a:t>
            </a:r>
            <a:endParaRPr lang="pt-BR" sz="900" b="1" i="0" spc="300">
              <a:latin typeface="Arial" panose="020B0604020202020204" pitchFamily="34" charset="0"/>
              <a:ea typeface="Halyard Display Medium" pitchFamily="2" charset="77"/>
              <a:cs typeface="Arial" panose="020B0604020202020204" pitchFamily="34" charset="0"/>
              <a:sym typeface="Georgia"/>
            </a:endParaRPr>
          </a:p>
        </p:txBody>
      </p:sp>
      <p:sp>
        <p:nvSpPr>
          <p:cNvPr id="10" name="Google Shape;231;p31">
            <a:extLst>
              <a:ext uri="{FF2B5EF4-FFF2-40B4-BE49-F238E27FC236}">
                <a16:creationId xmlns:a16="http://schemas.microsoft.com/office/drawing/2014/main" id="{4A03C051-D106-BC4D-8D2D-FC75B7FE6B2D}"/>
              </a:ext>
            </a:extLst>
          </p:cNvPr>
          <p:cNvSpPr/>
          <p:nvPr userDrawn="1"/>
        </p:nvSpPr>
        <p:spPr>
          <a:xfrm>
            <a:off x="833362" y="1357630"/>
            <a:ext cx="1604400" cy="1604400"/>
          </a:xfrm>
          <a:prstGeom prst="rect">
            <a:avLst/>
          </a:prstGeom>
          <a:solidFill>
            <a:srgbClr val="37B67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1" name="Google Shape;233;p31">
            <a:extLst>
              <a:ext uri="{FF2B5EF4-FFF2-40B4-BE49-F238E27FC236}">
                <a16:creationId xmlns:a16="http://schemas.microsoft.com/office/drawing/2014/main" id="{E1EEB42F-AE68-2E40-B42E-8FB4EEF76339}"/>
              </a:ext>
            </a:extLst>
          </p:cNvPr>
          <p:cNvSpPr/>
          <p:nvPr userDrawn="1"/>
        </p:nvSpPr>
        <p:spPr>
          <a:xfrm>
            <a:off x="6376855" y="1357666"/>
            <a:ext cx="1604400" cy="1604400"/>
          </a:xfrm>
          <a:prstGeom prst="rect">
            <a:avLst/>
          </a:prstGeom>
          <a:solidFill>
            <a:srgbClr val="29874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a:latin typeface="Georgia"/>
                <a:sym typeface="Georgia"/>
              </a:rPr>
              <a:t>Name</a:t>
            </a:r>
          </a:p>
          <a:p>
            <a:pPr rtl="0">
              <a:lnSpc>
                <a:spcPct val="115000"/>
              </a:lnSpc>
            </a:pPr>
            <a:r>
              <a:rPr lang="es-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a:latin typeface="Georgia"/>
                <a:sym typeface="Georgia"/>
              </a:rPr>
              <a:t>Name </a:t>
            </a:r>
          </a:p>
          <a:p>
            <a:pPr rtl="0">
              <a:lnSpc>
                <a:spcPct val="115000"/>
              </a:lnSpc>
            </a:pPr>
            <a:r>
              <a:rPr lang="es-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4" name="Google Shape;248;p32">
            <a:extLst>
              <a:ext uri="{FF2B5EF4-FFF2-40B4-BE49-F238E27FC236}">
                <a16:creationId xmlns:a16="http://schemas.microsoft.com/office/drawing/2014/main" id="{2070CCB9-BB56-8B40-A0AF-28051F33ADD0}"/>
              </a:ext>
            </a:extLst>
          </p:cNvPr>
          <p:cNvSpPr/>
          <p:nvPr userDrawn="1"/>
        </p:nvSpPr>
        <p:spPr>
          <a:xfrm>
            <a:off x="3668302" y="1353562"/>
            <a:ext cx="1604400" cy="1604400"/>
          </a:xfrm>
          <a:prstGeom prst="rect">
            <a:avLst/>
          </a:prstGeom>
          <a:solidFill>
            <a:srgbClr val="D4474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 name="Google Shape;250;p32">
            <a:extLst>
              <a:ext uri="{FF2B5EF4-FFF2-40B4-BE49-F238E27FC236}">
                <a16:creationId xmlns:a16="http://schemas.microsoft.com/office/drawing/2014/main" id="{73818B04-C51B-6F4D-9C6B-B07F00079DE7}"/>
              </a:ext>
            </a:extLst>
          </p:cNvPr>
          <p:cNvSpPr/>
          <p:nvPr userDrawn="1"/>
        </p:nvSpPr>
        <p:spPr>
          <a:xfrm>
            <a:off x="833362" y="3919386"/>
            <a:ext cx="1604400" cy="1604400"/>
          </a:xfrm>
          <a:prstGeom prst="rect">
            <a:avLst/>
          </a:prstGeom>
          <a:solidFill>
            <a:srgbClr val="FED7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a:latin typeface="Georgia"/>
                <a:sym typeface="Georgia"/>
              </a:rPr>
              <a:t>Name </a:t>
            </a:r>
          </a:p>
          <a:p>
            <a:pPr marL="0" lvl="0" indent="0" algn="l" rtl="0">
              <a:lnSpc>
                <a:spcPct val="115000"/>
              </a:lnSpc>
              <a:spcBef>
                <a:spcPts val="0"/>
              </a:spcBef>
              <a:spcAft>
                <a:spcPts val="0"/>
              </a:spcAft>
              <a:buNone/>
            </a:pPr>
            <a:r>
              <a:rPr lang="es-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rtlCol="0" anchor="t" anchorCtr="0">
            <a:spAutoFit/>
          </a:bodyPr>
          <a:lstStyle/>
          <a:p>
            <a:pPr marL="0" lvl="0" indent="0" algn="l" rtl="0">
              <a:lnSpc>
                <a:spcPct val="115000"/>
              </a:lnSpc>
              <a:spcBef>
                <a:spcPts val="0"/>
              </a:spcBef>
              <a:spcAft>
                <a:spcPts val="0"/>
              </a:spcAft>
              <a:buNone/>
            </a:pPr>
            <a:r>
              <a:rPr lang="es-ar" sz="1900">
                <a:latin typeface="Georgia"/>
                <a:sym typeface="Georgia"/>
              </a:rPr>
              <a:t>Name </a:t>
            </a:r>
          </a:p>
          <a:p>
            <a:pPr marL="0" lvl="0" indent="0" algn="l" rtl="0">
              <a:lnSpc>
                <a:spcPct val="115000"/>
              </a:lnSpc>
              <a:spcBef>
                <a:spcPts val="0"/>
              </a:spcBef>
              <a:spcAft>
                <a:spcPts val="0"/>
              </a:spcAft>
              <a:buNone/>
            </a:pPr>
            <a:r>
              <a:rPr lang="es-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18" name="Google Shape;265;p33">
            <a:extLst>
              <a:ext uri="{FF2B5EF4-FFF2-40B4-BE49-F238E27FC236}">
                <a16:creationId xmlns:a16="http://schemas.microsoft.com/office/drawing/2014/main" id="{3C1CD26A-0A92-484A-A124-22428903449C}"/>
              </a:ext>
            </a:extLst>
          </p:cNvPr>
          <p:cNvSpPr/>
          <p:nvPr userDrawn="1"/>
        </p:nvSpPr>
        <p:spPr>
          <a:xfrm>
            <a:off x="3668302" y="3919386"/>
            <a:ext cx="1604400" cy="1604400"/>
          </a:xfrm>
          <a:prstGeom prst="rect">
            <a:avLst/>
          </a:prstGeom>
          <a:solidFill>
            <a:srgbClr val="123DB5"/>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 name="Google Shape;267;p33">
            <a:extLst>
              <a:ext uri="{FF2B5EF4-FFF2-40B4-BE49-F238E27FC236}">
                <a16:creationId xmlns:a16="http://schemas.microsoft.com/office/drawing/2014/main" id="{8399950E-6512-DB49-AD0A-154DFAFA0528}"/>
              </a:ext>
            </a:extLst>
          </p:cNvPr>
          <p:cNvSpPr/>
          <p:nvPr userDrawn="1"/>
        </p:nvSpPr>
        <p:spPr>
          <a:xfrm>
            <a:off x="6376855" y="3919386"/>
            <a:ext cx="1604400" cy="1604400"/>
          </a:xfrm>
          <a:prstGeom prst="rect">
            <a:avLst/>
          </a:prstGeom>
          <a:solidFill>
            <a:srgbClr val="8F0375"/>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a:latin typeface="Georgia"/>
                <a:sym typeface="Georgia"/>
              </a:rPr>
              <a:t>Name</a:t>
            </a:r>
          </a:p>
          <a:p>
            <a:pPr rtl="0">
              <a:lnSpc>
                <a:spcPct val="115000"/>
              </a:lnSpc>
            </a:pPr>
            <a:r>
              <a:rPr lang="es-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974767" y="1196916"/>
            <a:ext cx="1589897" cy="1595696"/>
          </a:xfrm>
        </p:spPr>
        <p:txBody>
          <a:bodyPr rtlCol="0"/>
          <a:lstStyle/>
          <a:p>
            <a:pPr rtl="0"/>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807026" y="1196916"/>
            <a:ext cx="1589897" cy="1595696"/>
          </a:xfrm>
        </p:spPr>
        <p:txBody>
          <a:bodyPr rtlCol="0"/>
          <a:lstStyle/>
          <a:p>
            <a:pPr rtl="0"/>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514703" y="1196916"/>
            <a:ext cx="1589897" cy="1595696"/>
          </a:xfrm>
        </p:spPr>
        <p:txBody>
          <a:bodyPr rtlCol="0"/>
          <a:lstStyle/>
          <a:p>
            <a:pPr rtl="0"/>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974767" y="3756808"/>
            <a:ext cx="1589897" cy="1595696"/>
          </a:xfrm>
        </p:spPr>
        <p:txBody>
          <a:bodyPr rtlCol="0"/>
          <a:lstStyle/>
          <a:p>
            <a:pPr rtl="0"/>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807026" y="3756808"/>
            <a:ext cx="1589897" cy="1595696"/>
          </a:xfrm>
        </p:spPr>
        <p:txBody>
          <a:bodyPr rtlCol="0"/>
          <a:lstStyle/>
          <a:p>
            <a:pPr rtl="0"/>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514703" y="3756808"/>
            <a:ext cx="1589897" cy="1595696"/>
          </a:xfrm>
        </p:spPr>
        <p:txBody>
          <a:bodyPr rtlCol="0"/>
          <a:lstStyle/>
          <a:p>
            <a:pPr rtl="0"/>
            <a:endParaRPr lang="en-US"/>
          </a:p>
        </p:txBody>
      </p:sp>
      <p:sp>
        <p:nvSpPr>
          <p:cNvPr id="30" name="Google Shape;233;p31">
            <a:extLst>
              <a:ext uri="{FF2B5EF4-FFF2-40B4-BE49-F238E27FC236}">
                <a16:creationId xmlns:a16="http://schemas.microsoft.com/office/drawing/2014/main" id="{F2FC185F-5DA7-F948-B439-E954D89AA810}"/>
              </a:ext>
            </a:extLst>
          </p:cNvPr>
          <p:cNvSpPr/>
          <p:nvPr userDrawn="1"/>
        </p:nvSpPr>
        <p:spPr>
          <a:xfrm>
            <a:off x="9208919" y="1353562"/>
            <a:ext cx="1604400" cy="1604400"/>
          </a:xfrm>
          <a:prstGeom prst="rect">
            <a:avLst/>
          </a:prstGeom>
          <a:solidFill>
            <a:srgbClr val="661D7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a:latin typeface="Georgia"/>
                <a:sym typeface="Georgia"/>
              </a:rPr>
              <a:t>Name</a:t>
            </a:r>
          </a:p>
          <a:p>
            <a:pPr rtl="0">
              <a:lnSpc>
                <a:spcPct val="115000"/>
              </a:lnSpc>
            </a:pPr>
            <a:r>
              <a:rPr lang="es-a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32" name="Google Shape;267;p33">
            <a:extLst>
              <a:ext uri="{FF2B5EF4-FFF2-40B4-BE49-F238E27FC236}">
                <a16:creationId xmlns:a16="http://schemas.microsoft.com/office/drawing/2014/main" id="{203BA741-288C-4047-A6D7-A1F9FAEDA5EB}"/>
              </a:ext>
            </a:extLst>
          </p:cNvPr>
          <p:cNvSpPr/>
          <p:nvPr userDrawn="1"/>
        </p:nvSpPr>
        <p:spPr>
          <a:xfrm>
            <a:off x="9208919" y="3915282"/>
            <a:ext cx="1604400" cy="1604400"/>
          </a:xfrm>
          <a:prstGeom prst="rect">
            <a:avLst/>
          </a:prstGeom>
          <a:solidFill>
            <a:srgbClr val="29A6E5"/>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rtlCol="0" anchor="t" anchorCtr="0">
            <a:spAutoFit/>
          </a:bodyPr>
          <a:lstStyle/>
          <a:p>
            <a:pPr rtl="0">
              <a:lnSpc>
                <a:spcPct val="115000"/>
              </a:lnSpc>
            </a:pPr>
            <a:r>
              <a:rPr lang="es-ar" sz="1900">
                <a:latin typeface="Georgia"/>
                <a:sym typeface="Georgia"/>
              </a:rPr>
              <a:t>Name</a:t>
            </a:r>
          </a:p>
          <a:p>
            <a:pPr rtl="0">
              <a:lnSpc>
                <a:spcPct val="115000"/>
              </a:lnSpc>
            </a:pPr>
            <a:r>
              <a:rPr lang="es-a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346767" y="1192812"/>
            <a:ext cx="1589897" cy="1595696"/>
          </a:xfrm>
        </p:spPr>
        <p:txBody>
          <a:bodyPr rtlCol="0"/>
          <a:lstStyle/>
          <a:p>
            <a:pPr rtl="0"/>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346767" y="3752704"/>
            <a:ext cx="1589897" cy="1595696"/>
          </a:xfrm>
        </p:spPr>
        <p:txBody>
          <a:bodyPr rtlCol="0"/>
          <a:lstStyle/>
          <a:p>
            <a:pPr rtl="0"/>
            <a:endParaRPr lang="en-US"/>
          </a:p>
        </p:txBody>
      </p:sp>
    </p:spTree>
    <p:extLst>
      <p:ext uri="{BB962C8B-B14F-4D97-AF65-F5344CB8AC3E}">
        <p14:creationId xmlns:p14="http://schemas.microsoft.com/office/powerpoint/2010/main" val="65678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15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_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9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rtlCol="0" anchor="b">
            <a:normAutofit/>
          </a:bodyPr>
          <a:lstStyle>
            <a:lvl1pPr>
              <a:defRPr sz="5400">
                <a:solidFill>
                  <a:schemeClr val="bg1"/>
                </a:solidFill>
              </a:defRPr>
            </a:lvl1pPr>
          </a:lstStyle>
          <a:p>
            <a:pPr rtl="0"/>
            <a:r>
              <a:rPr lang="es-ar"/>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rtlCol="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ar"/>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51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ar"/>
              <a:t>Haga clic para editar el estilo del título principal</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ar"/>
              <a:t>Haga clic para editar los estilos de texto principal</a:t>
            </a:r>
          </a:p>
          <a:p>
            <a:pPr lvl="1" rtl="0"/>
            <a:r>
              <a:rPr lang="es-ar"/>
              <a:t>Segundo nivel</a:t>
            </a:r>
          </a:p>
          <a:p>
            <a:pPr lvl="2" rtl="0"/>
            <a:r>
              <a:rPr lang="es-ar"/>
              <a:t>Tercer nivel</a:t>
            </a:r>
          </a:p>
          <a:p>
            <a:pPr lvl="3" rtl="0"/>
            <a:r>
              <a:rPr lang="es-ar"/>
              <a:t>Cuarto nivel</a:t>
            </a:r>
          </a:p>
          <a:p>
            <a:pPr lvl="4" rtl="0"/>
            <a:r>
              <a:rPr lang="es-ar"/>
              <a:t>Quinto nivel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0"/>
          <a:lstStyle>
            <a:lvl1pPr algn="l">
              <a:defRPr sz="1400" b="0" i="0">
                <a:latin typeface="Halyard Display Book" pitchFamily="2" charset="77"/>
                <a:ea typeface="Halyard Display Book" pitchFamily="2" charset="77"/>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85256912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63" r:id="rId4"/>
    <p:sldLayoutId id="2147483665" r:id="rId5"/>
    <p:sldLayoutId id="2147483666" r:id="rId6"/>
    <p:sldLayoutId id="2147483651" r:id="rId7"/>
    <p:sldLayoutId id="2147483667" r:id="rId8"/>
    <p:sldLayoutId id="2147483668" r:id="rId9"/>
    <p:sldLayoutId id="2147483669" r:id="rId10"/>
    <p:sldLayoutId id="2147483670" r:id="rId11"/>
    <p:sldLayoutId id="2147483671" r:id="rId12"/>
    <p:sldLayoutId id="2147483672" r:id="rId13"/>
    <p:sldLayoutId id="2147483652" r:id="rId14"/>
    <p:sldLayoutId id="2147483653" r:id="rId15"/>
    <p:sldLayoutId id="2147483656" r:id="rId16"/>
    <p:sldLayoutId id="2147483661" r:id="rId17"/>
    <p:sldLayoutId id="2147483675" r:id="rId18"/>
    <p:sldLayoutId id="2147483699" r:id="rId19"/>
    <p:sldLayoutId id="2147483700" r:id="rId2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Halyard Display" pitchFamily="2" charset="77"/>
          <a:cs typeface="Arial" panose="020B0604020202020204" pitchFamily="34" charset="0"/>
        </a:defRPr>
      </a:lvl1pPr>
    </p:titleStyle>
    <p:bodyStyle>
      <a:lvl1pPr marL="347472" indent="-347472" algn="l" defTabSz="914400" rtl="0" eaLnBrk="1" latinLnBrk="0" hangingPunct="1">
        <a:lnSpc>
          <a:spcPct val="90000"/>
        </a:lnSpc>
        <a:spcBef>
          <a:spcPts val="1000"/>
        </a:spcBef>
        <a:buClr>
          <a:srgbClr val="F8981D"/>
        </a:buClr>
        <a:buFont typeface="System Font Regular"/>
        <a:buChar char="+"/>
        <a:defRPr sz="2400" b="0" i="0" kern="1200">
          <a:solidFill>
            <a:schemeClr val="tx1"/>
          </a:solidFill>
          <a:latin typeface="Arial" panose="020B0604020202020204" pitchFamily="34" charset="0"/>
          <a:ea typeface="Halyard Display Book" pitchFamily="2" charset="77"/>
          <a:cs typeface="Arial" panose="020B0604020202020204" pitchFamily="34" charset="0"/>
        </a:defRPr>
      </a:lvl1pPr>
      <a:lvl2pPr marL="804672" indent="-347472"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chemeClr val="tx1"/>
          </a:solidFill>
          <a:latin typeface="Arial" panose="020B0604020202020204" pitchFamily="34" charset="0"/>
          <a:ea typeface="Halyard Display Book" pitchFamily="2" charset="77"/>
          <a:cs typeface="Arial" panose="020B0604020202020204" pitchFamily="34" charset="0"/>
        </a:defRPr>
      </a:lvl2pPr>
      <a:lvl3pPr marL="1261872" indent="-347472"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alyard Display Book" pitchFamily="2" charset="77"/>
          <a:cs typeface="Arial" panose="020B0604020202020204" pitchFamily="34" charset="0"/>
        </a:defRPr>
      </a:lvl3pPr>
      <a:lvl4pPr marL="1600200" indent="-347472"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4pPr>
      <a:lvl5pPr marL="2057400" indent="-347472"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ar"/>
              <a:t>Haga clic para editar el estilo del título principal</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ar"/>
              <a:t>Haga clic para editar los estilos de texto principal</a:t>
            </a:r>
          </a:p>
          <a:p>
            <a:pPr lvl="1" rtl="0"/>
            <a:r>
              <a:rPr lang="es-ar"/>
              <a:t>Segundo nivel</a:t>
            </a:r>
          </a:p>
          <a:p>
            <a:pPr lvl="2" rtl="0"/>
            <a:r>
              <a:rPr lang="es-ar"/>
              <a:t>Tercer nivel</a:t>
            </a:r>
          </a:p>
          <a:p>
            <a:pPr lvl="3" rtl="0"/>
            <a:r>
              <a:rPr lang="es-ar"/>
              <a:t>Cuarto nivel</a:t>
            </a:r>
          </a:p>
          <a:p>
            <a:pPr lvl="4" rtl="0"/>
            <a:r>
              <a:rPr lang="es-ar"/>
              <a:t>Quinto nivel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0"/>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19077293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hdr="0" ftr="0" dt="0"/>
  <p:txStyles>
    <p:titleStyle>
      <a:lvl1pPr algn="l" defTabSz="914400" rtl="0"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ar"/>
              <a:t>Haga clic para editar el estilo del título principal</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ar"/>
              <a:t>Haga clic para editar los estilos del texto principal</a:t>
            </a:r>
          </a:p>
          <a:p>
            <a:pPr lvl="1" rtl="0"/>
            <a:r>
              <a:rPr lang="es-ar"/>
              <a:t>Segundo nivel</a:t>
            </a:r>
          </a:p>
          <a:p>
            <a:pPr lvl="2" rtl="0"/>
            <a:r>
              <a:rPr lang="es-ar"/>
              <a:t>Tercer nivel</a:t>
            </a:r>
          </a:p>
          <a:p>
            <a:pPr lvl="3" rtl="0"/>
            <a:r>
              <a:rPr lang="es-ar"/>
              <a:t>Cuarto nivel</a:t>
            </a:r>
          </a:p>
          <a:p>
            <a:pPr lvl="4" rtl="0"/>
            <a:r>
              <a:rPr lang="es-ar"/>
              <a:t>Quinto nivel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rtlCol="0"/>
          <a:lstStyle>
            <a:lvl1pPr algn="l">
              <a:defRPr sz="1400" b="0" i="0">
                <a:latin typeface="Avenir Next" panose="020B0503020202020204" pitchFamily="34" charset="0"/>
                <a:ea typeface="Avenir Next" panose="020B0503020202020204" pitchFamily="34" charset="0"/>
              </a:defRPr>
            </a:lvl1pPr>
          </a:lstStyle>
          <a:p>
            <a:pPr rtl="0"/>
            <a:fld id="{1823342E-297C-5D4D-AC65-DD80C611455A}" type="slidenum">
              <a:rPr lang="en-US" smtClean="0"/>
              <a:pPr/>
              <a:t>‹#›</a:t>
            </a:fld>
            <a:endParaRPr lang="en-US"/>
          </a:p>
        </p:txBody>
      </p:sp>
    </p:spTree>
    <p:extLst>
      <p:ext uri="{BB962C8B-B14F-4D97-AF65-F5344CB8AC3E}">
        <p14:creationId xmlns:p14="http://schemas.microsoft.com/office/powerpoint/2010/main" val="6658861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hyperlink" Target="https://www.instagram.com/hmhbconsortium/" TargetMode="External"/><Relationship Id="rId3" Type="http://schemas.openxmlformats.org/officeDocument/2006/relationships/hyperlink" Target="http://furtherwith15.org/" TargetMode="External"/><Relationship Id="rId21" Type="http://schemas.openxmlformats.org/officeDocument/2006/relationships/hyperlink" Target="https://www.youtube.com/channel/UCpY-zzkoyWsAvNmRM16P3Tw" TargetMode="External"/><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hyperlink" Target="https://www.facebook.com/HMHBConsortium" TargetMode="External"/><Relationship Id="rId2" Type="http://schemas.openxmlformats.org/officeDocument/2006/relationships/notesSlide" Target="../notesSlides/notesSlide9.xml"/><Relationship Id="rId16" Type="http://schemas.openxmlformats.org/officeDocument/2006/relationships/hyperlink" Target="https://hmhbconsortium.org/" TargetMode="External"/><Relationship Id="rId20" Type="http://schemas.openxmlformats.org/officeDocument/2006/relationships/hyperlink" Target="https://twitter.com/HMHBConsortium" TargetMode="External"/><Relationship Id="rId1" Type="http://schemas.openxmlformats.org/officeDocument/2006/relationships/slideLayout" Target="../slideLayouts/slideLayout33.xml"/><Relationship Id="rId6" Type="http://schemas.openxmlformats.org/officeDocument/2006/relationships/image" Target="../media/image46.png"/><Relationship Id="rId11" Type="http://schemas.openxmlformats.org/officeDocument/2006/relationships/image" Target="../media/image51.svg"/><Relationship Id="rId24" Type="http://schemas.openxmlformats.org/officeDocument/2006/relationships/image" Target="../media/image57.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56.png"/><Relationship Id="rId10" Type="http://schemas.openxmlformats.org/officeDocument/2006/relationships/image" Target="../media/image50.png"/><Relationship Id="rId19" Type="http://schemas.openxmlformats.org/officeDocument/2006/relationships/hyperlink" Target="https://www.linkedin.com/company/healthy-mothers-healthy-babies-consortium/" TargetMode="External"/><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42.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livessavedtool.org/" TargetMode="External"/><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furtherwith15.org/" TargetMode="External"/><Relationship Id="rId5" Type="http://schemas.openxmlformats.org/officeDocument/2006/relationships/hyperlink" Target="https://hmhbconsortium.org/advocacy-resource-center/" TargetMode="External"/><Relationship Id="rId4" Type="http://schemas.openxmlformats.org/officeDocument/2006/relationships/hyperlink" Target="https://hmhbconsortium.org/knowledge-hub/" TargetMode="External"/><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hyperlink" Target="https://hmhbconsortium.org/womens-voices/" TargetMode="External"/><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hyperlink" Target="http://furtherwith15.org/" TargetMode="External"/><Relationship Id="rId4" Type="http://schemas.openxmlformats.org/officeDocument/2006/relationships/hyperlink" Target="https://www.devex.com/news/sponsored/why-access-to-prenatal-vitamins-is-a-health-equity-issue-10713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hmhbconsortium.org/knowledge-hub/mms-advocacy-slide-deck-complete/" TargetMode="Externa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hmhbconsortium.org/knowledge-hub/hmhb-mms-advocacy-brief/" TargetMode="External"/><Relationship Id="rId7" Type="http://schemas.openxmlformats.org/officeDocument/2006/relationships/image" Target="../media/image67.png"/><Relationship Id="rId2" Type="http://schemas.openxmlformats.org/officeDocument/2006/relationships/hyperlink" Target="https://hmhbconsortium.org/knowledge-hub/faq-and-advocacy-brief-for-inclusion-of-mms-into-the-whos-model-list-of-essential-medicines/" TargetMode="External"/><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hyperlink" Target="https://hmhbconsortium.org/knowledge-hub/introducing-and-scaling-multiple-micronutrient-supplementation-programming-frequently-asked-questions-for-decision-makers/" TargetMode="External"/><Relationship Id="rId4" Type="http://schemas.openxmlformats.org/officeDocument/2006/relationships/hyperlink" Target="https://hmhbconsortium.org/knowledge-hub/hmhb-mms-frequently-asked-questions-brief/" TargetMode="External"/><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nutritionintl.org/learning-resources-home/mms-cost-benefit-tool/" TargetMode="External"/><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hyperlink" Target="http://furtherwith15.org/" TargetMode="External"/><Relationship Id="rId4" Type="http://schemas.openxmlformats.org/officeDocument/2006/relationships/hyperlink" Target="https://r4d.org/resources/multiple-micronutrient-supplements-costing-too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hmhbconsortium.org/knowledge-hub/brief-investment-roadmap-mms/" TargetMode="External"/><Relationship Id="rId7" Type="http://schemas.openxmlformats.org/officeDocument/2006/relationships/image" Target="../media/image74.png"/><Relationship Id="rId2" Type="http://schemas.openxmlformats.org/officeDocument/2006/relationships/hyperlink" Target="https://hmhbconsortium.org/knowledge-hub/mms-global-investment-roadmap/" TargetMode="Externa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hyperlink" Target="https://www.youtube.com/watch?v=eraaTSeDUng" TargetMode="External"/><Relationship Id="rId4" Type="http://schemas.openxmlformats.org/officeDocument/2006/relationships/hyperlink" Target="https://hmhbconsortium.org/brief-mms-copenhagen-consensus/" TargetMode="External"/><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mailto:HMHB@micronutrientforum.org" TargetMode="External"/><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pubmed.ncbi.nlm.nih.gov/29025632/" TargetMode="External"/><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hyperlink" Target="https://doi.org/10.1016/S2214-109X(24)00449-2" TargetMode="Externa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apps.who.int/iris/bitstream/handle/10665/333561/9789240007789-eng.pdf" TargetMode="External"/><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5.tiff"/><Relationship Id="rId5" Type="http://schemas.openxmlformats.org/officeDocument/2006/relationships/hyperlink" Target="https://www.who.int/docs/default-source/nutritionlibrary/preventing-and-controlling-micronutrient-deficiencies-in-populations-affected-by-an-emergency.pdf?sfvrsn=e17f6dff_2" TargetMode="External"/><Relationship Id="rId4" Type="http://schemas.openxmlformats.org/officeDocument/2006/relationships/hyperlink" Target="https://www.who.int/publications/i/item/WHO-MHP-HPS-EML-2023.02" TargetMode="External"/><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42.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6E1DC-BA08-2AB5-CC84-EAD544EECC0B}"/>
              </a:ext>
            </a:extLst>
          </p:cNvPr>
          <p:cNvSpPr txBox="1"/>
          <p:nvPr/>
        </p:nvSpPr>
        <p:spPr>
          <a:xfrm>
            <a:off x="10189781" y="3561894"/>
            <a:ext cx="2133600" cy="338554"/>
          </a:xfrm>
          <a:prstGeom prst="rect">
            <a:avLst/>
          </a:prstGeom>
          <a:noFill/>
        </p:spPr>
        <p:txBody>
          <a:bodyPr wrap="square" rtlCol="0">
            <a:spAutoFit/>
          </a:bodyPr>
          <a:lstStyle/>
          <a:p>
            <a:pPr rtl="0"/>
            <a:r>
              <a:rPr lang="es-ar" sz="1600">
                <a:solidFill>
                  <a:srgbClr val="FCFDFD"/>
                </a:solidFill>
              </a:rPr>
              <a:t>mujeres y bebés,</a:t>
            </a:r>
          </a:p>
        </p:txBody>
      </p:sp>
      <p:pic>
        <p:nvPicPr>
          <p:cNvPr id="16" name="Picture 15" descr="A person and child walking in the desert&#10;&#10;AI-generated content may be incorrect.">
            <a:extLst>
              <a:ext uri="{FF2B5EF4-FFF2-40B4-BE49-F238E27FC236}">
                <a16:creationId xmlns:a16="http://schemas.microsoft.com/office/drawing/2014/main" id="{D64FABB8-FF47-920D-146C-F7B7622FB90D}"/>
              </a:ext>
            </a:extLst>
          </p:cNvPr>
          <p:cNvPicPr>
            <a:picLocks noChangeAspect="1"/>
          </p:cNvPicPr>
          <p:nvPr/>
        </p:nvPicPr>
        <p:blipFill>
          <a:blip r:embed="rId2"/>
          <a:stretch>
            <a:fillRect/>
          </a:stretch>
        </p:blipFill>
        <p:spPr>
          <a:xfrm>
            <a:off x="-13663" y="1417266"/>
            <a:ext cx="8161102" cy="5440734"/>
          </a:xfrm>
          <a:prstGeom prst="rect">
            <a:avLst/>
          </a:prstGeom>
        </p:spPr>
      </p:pic>
      <p:sp>
        <p:nvSpPr>
          <p:cNvPr id="17" name="Rectangle 10">
            <a:extLst>
              <a:ext uri="{FF2B5EF4-FFF2-40B4-BE49-F238E27FC236}">
                <a16:creationId xmlns:a16="http://schemas.microsoft.com/office/drawing/2014/main" id="{99A27BEF-99B3-4CCF-2752-B08D9AEDD754}"/>
              </a:ext>
            </a:extLst>
          </p:cNvPr>
          <p:cNvSpPr/>
          <p:nvPr/>
        </p:nvSpPr>
        <p:spPr>
          <a:xfrm>
            <a:off x="-21075" y="1"/>
            <a:ext cx="12208077" cy="6203576"/>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77" h="6333067">
                <a:moveTo>
                  <a:pt x="0" y="0"/>
                </a:moveTo>
                <a:lnTo>
                  <a:pt x="12208077" y="0"/>
                </a:lnTo>
                <a:cubicBezTo>
                  <a:pt x="12208077" y="1360311"/>
                  <a:pt x="12191142" y="4972756"/>
                  <a:pt x="12191142" y="6333067"/>
                </a:cubicBezTo>
                <a:lnTo>
                  <a:pt x="16934" y="1439333"/>
                </a:lnTo>
                <a:lnTo>
                  <a:pt x="0" y="0"/>
                </a:lnTo>
                <a:close/>
              </a:path>
            </a:pathLst>
          </a:custGeom>
          <a:solidFill>
            <a:srgbClr val="4049B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Rectangle 10">
            <a:extLst>
              <a:ext uri="{FF2B5EF4-FFF2-40B4-BE49-F238E27FC236}">
                <a16:creationId xmlns:a16="http://schemas.microsoft.com/office/drawing/2014/main" id="{1E2B243D-2828-4407-EC04-9C97150A775E}"/>
              </a:ext>
            </a:extLst>
          </p:cNvPr>
          <p:cNvSpPr/>
          <p:nvPr/>
        </p:nvSpPr>
        <p:spPr>
          <a:xfrm>
            <a:off x="2444161" y="-4"/>
            <a:ext cx="9837409" cy="6333067"/>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 name="connsiteX0" fmla="*/ 3674533 w 12191143"/>
              <a:gd name="connsiteY0" fmla="*/ 50800 h 6333067"/>
              <a:gd name="connsiteX1" fmla="*/ 12191143 w 12191143"/>
              <a:gd name="connsiteY1" fmla="*/ 0 h 6333067"/>
              <a:gd name="connsiteX2" fmla="*/ 12174208 w 12191143"/>
              <a:gd name="connsiteY2" fmla="*/ 6333067 h 6333067"/>
              <a:gd name="connsiteX3" fmla="*/ 0 w 12191143"/>
              <a:gd name="connsiteY3" fmla="*/ 1439333 h 6333067"/>
              <a:gd name="connsiteX4" fmla="*/ 3674533 w 12191143"/>
              <a:gd name="connsiteY4" fmla="*/ 50800 h 6333067"/>
              <a:gd name="connsiteX0" fmla="*/ 1320799 w 9837409"/>
              <a:gd name="connsiteY0" fmla="*/ 5080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50800 h 6333067"/>
              <a:gd name="connsiteX0" fmla="*/ 1320799 w 9837409"/>
              <a:gd name="connsiteY0" fmla="*/ 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7409" h="6333067">
                <a:moveTo>
                  <a:pt x="1320799" y="0"/>
                </a:moveTo>
                <a:lnTo>
                  <a:pt x="9837409" y="0"/>
                </a:lnTo>
                <a:cubicBezTo>
                  <a:pt x="9837409" y="1360311"/>
                  <a:pt x="9820474" y="4972756"/>
                  <a:pt x="9820474" y="6333067"/>
                </a:cubicBezTo>
                <a:lnTo>
                  <a:pt x="0" y="2387599"/>
                </a:lnTo>
                <a:lnTo>
                  <a:pt x="1320799" y="0"/>
                </a:lnTo>
                <a:close/>
              </a:path>
            </a:pathLst>
          </a:custGeom>
          <a:solidFill>
            <a:srgbClr val="FEBB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Rectangle 18">
            <a:extLst>
              <a:ext uri="{FF2B5EF4-FFF2-40B4-BE49-F238E27FC236}">
                <a16:creationId xmlns:a16="http://schemas.microsoft.com/office/drawing/2014/main" id="{A76C93F8-F665-7DAD-C349-A991048DD6CF}"/>
              </a:ext>
            </a:extLst>
          </p:cNvPr>
          <p:cNvSpPr/>
          <p:nvPr/>
        </p:nvSpPr>
        <p:spPr>
          <a:xfrm>
            <a:off x="5554989" y="-2"/>
            <a:ext cx="6768391" cy="6858000"/>
          </a:xfrm>
          <a:prstGeom prst="rect">
            <a:avLst/>
          </a:prstGeom>
          <a:solidFill>
            <a:srgbClr val="EB36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Rectangle 19">
            <a:extLst>
              <a:ext uri="{FF2B5EF4-FFF2-40B4-BE49-F238E27FC236}">
                <a16:creationId xmlns:a16="http://schemas.microsoft.com/office/drawing/2014/main" id="{DDD4D628-15A4-885C-B38B-9C6DB86E49C0}"/>
              </a:ext>
            </a:extLst>
          </p:cNvPr>
          <p:cNvSpPr/>
          <p:nvPr/>
        </p:nvSpPr>
        <p:spPr>
          <a:xfrm>
            <a:off x="10273863" y="3584027"/>
            <a:ext cx="825061" cy="273269"/>
          </a:xfrm>
          <a:prstGeom prst="rect">
            <a:avLst/>
          </a:prstGeom>
          <a:solidFill>
            <a:srgbClr val="ED4B8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pic>
        <p:nvPicPr>
          <p:cNvPr id="21" name="Graphic 20">
            <a:extLst>
              <a:ext uri="{FF2B5EF4-FFF2-40B4-BE49-F238E27FC236}">
                <a16:creationId xmlns:a16="http://schemas.microsoft.com/office/drawing/2014/main" id="{A5C88D70-785B-6044-69FC-6E9FB21C3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666" y="477576"/>
            <a:ext cx="838495" cy="792424"/>
          </a:xfrm>
          <a:prstGeom prst="rect">
            <a:avLst/>
          </a:prstGeom>
        </p:spPr>
      </p:pic>
      <p:pic>
        <p:nvPicPr>
          <p:cNvPr id="22" name="Picture 21" descr="A purple and white text&#10;&#10;AI-generated content may be incorrect.">
            <a:extLst>
              <a:ext uri="{FF2B5EF4-FFF2-40B4-BE49-F238E27FC236}">
                <a16:creationId xmlns:a16="http://schemas.microsoft.com/office/drawing/2014/main" id="{228335D7-2D43-E779-14BB-FA49248A09D8}"/>
              </a:ext>
            </a:extLst>
          </p:cNvPr>
          <p:cNvPicPr>
            <a:picLocks noChangeAspect="1"/>
          </p:cNvPicPr>
          <p:nvPr/>
        </p:nvPicPr>
        <p:blipFill>
          <a:blip r:embed="rId5"/>
          <a:stretch>
            <a:fillRect/>
          </a:stretch>
        </p:blipFill>
        <p:spPr>
          <a:xfrm>
            <a:off x="6015993" y="1073531"/>
            <a:ext cx="5532406" cy="1855844"/>
          </a:xfrm>
          <a:prstGeom prst="rect">
            <a:avLst/>
          </a:prstGeom>
        </p:spPr>
      </p:pic>
      <p:sp>
        <p:nvSpPr>
          <p:cNvPr id="24" name="Slide Number Placeholder 23">
            <a:extLst>
              <a:ext uri="{FF2B5EF4-FFF2-40B4-BE49-F238E27FC236}">
                <a16:creationId xmlns:a16="http://schemas.microsoft.com/office/drawing/2014/main" id="{50BD003D-468F-5FF3-363D-1E4F492DE7C2}"/>
              </a:ext>
            </a:extLst>
          </p:cNvPr>
          <p:cNvSpPr txBox="1">
            <a:spLocks/>
          </p:cNvSpPr>
          <p:nvPr/>
        </p:nvSpPr>
        <p:spPr>
          <a:xfrm>
            <a:off x="301752" y="6356350"/>
            <a:ext cx="2743200" cy="365125"/>
          </a:xfrm>
          <a:prstGeom prst="rect">
            <a:avLst/>
          </a:prstGeom>
        </p:spPr>
        <p:txBody>
          <a:bodyPr lIns="0" tIns="0" rIns="0" bIns="0" rtlCol="0"/>
          <a:lstStyle>
            <a:defPPr>
              <a:defRPr lang="en-US"/>
            </a:defPPr>
            <a:lvl1pPr marL="0" algn="r" defTabSz="914400" rtl="0" eaLnBrk="1" latinLnBrk="0" hangingPunct="1">
              <a:defRPr sz="1400" b="0" i="0" kern="1200">
                <a:solidFill>
                  <a:schemeClr val="tx1">
                    <a:tint val="75000"/>
                  </a:schemeClr>
                </a:solidFill>
                <a:latin typeface="Avenir Next" panose="020B0503020202020204" pitchFamily="34" charset="0"/>
                <a:ea typeface="Avenir Next" panose="020B05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srgbClr val="000000">
                    <a:tint val="75000"/>
                  </a:srgbClr>
                </a:solidFill>
                <a:effectLst/>
                <a:uLnTx/>
                <a:uFillTx/>
                <a:latin typeface="Avenir Next" panose="020B0503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000000">
                  <a:tint val="75000"/>
                </a:srgbClr>
              </a:solidFill>
              <a:effectLst/>
              <a:uLnTx/>
              <a:uFillTx/>
              <a:latin typeface="Avenir Next" panose="020B0503020202020204" pitchFamily="34" charset="0"/>
              <a:cs typeface="+mn-cs"/>
            </a:endParaRPr>
          </a:p>
        </p:txBody>
      </p:sp>
      <p:pic>
        <p:nvPicPr>
          <p:cNvPr id="4" name="Picture 3" descr="A pink background with white text&#10;&#10;AI-generated content may be incorrect.">
            <a:extLst>
              <a:ext uri="{FF2B5EF4-FFF2-40B4-BE49-F238E27FC236}">
                <a16:creationId xmlns:a16="http://schemas.microsoft.com/office/drawing/2014/main" id="{80302E85-350E-3100-C80C-74B14DCCB620}"/>
              </a:ext>
            </a:extLst>
          </p:cNvPr>
          <p:cNvPicPr>
            <a:picLocks noChangeAspect="1"/>
          </p:cNvPicPr>
          <p:nvPr/>
        </p:nvPicPr>
        <p:blipFill>
          <a:blip r:embed="rId6"/>
          <a:stretch>
            <a:fillRect/>
          </a:stretch>
        </p:blipFill>
        <p:spPr>
          <a:xfrm>
            <a:off x="5554988" y="-6"/>
            <a:ext cx="6726582" cy="6803311"/>
          </a:xfrm>
          <a:prstGeom prst="rect">
            <a:avLst/>
          </a:prstGeom>
        </p:spPr>
      </p:pic>
      <p:sp>
        <p:nvSpPr>
          <p:cNvPr id="23" name="TextBox 22">
            <a:extLst>
              <a:ext uri="{FF2B5EF4-FFF2-40B4-BE49-F238E27FC236}">
                <a16:creationId xmlns:a16="http://schemas.microsoft.com/office/drawing/2014/main" id="{2F45C68E-474E-9EFC-D989-A920DBCF2EA8}"/>
              </a:ext>
            </a:extLst>
          </p:cNvPr>
          <p:cNvSpPr txBox="1"/>
          <p:nvPr/>
        </p:nvSpPr>
        <p:spPr>
          <a:xfrm>
            <a:off x="6082963" y="3405562"/>
            <a:ext cx="5299999" cy="2308324"/>
          </a:xfrm>
          <a:prstGeom prst="rect">
            <a:avLst/>
          </a:prstGeom>
          <a:noFill/>
        </p:spPr>
        <p:txBody>
          <a:bodyPr wrap="square" rtlCol="0">
            <a:spAutoFit/>
          </a:bodyPr>
          <a:lstStyle/>
          <a:p>
            <a:pPr algn="ctr" rtl="0"/>
            <a:r>
              <a:rPr lang="es-ar" sz="2400" dirty="0">
                <a:solidFill>
                  <a:srgbClr val="FFFFFF"/>
                </a:solidFill>
                <a:latin typeface="Avenir Next" panose="020B0503020202020204" pitchFamily="34" charset="0"/>
              </a:rPr>
              <a:t>El movimiento mundial para mejorar la nutrición materna y la salud neonatal ha comenzado.</a:t>
            </a:r>
          </a:p>
          <a:p>
            <a:pPr rtl="0"/>
            <a:endParaRPr lang="en-US" sz="2400" dirty="0">
              <a:solidFill>
                <a:srgbClr val="FFFFFF"/>
              </a:solidFill>
              <a:latin typeface="Avenir Next" panose="020B0503020202020204" pitchFamily="34" charset="0"/>
            </a:endParaRPr>
          </a:p>
          <a:p>
            <a:pPr algn="ctr" rtl="0"/>
            <a:r>
              <a:rPr lang="es-ar" sz="2400" b="1" dirty="0">
                <a:solidFill>
                  <a:srgbClr val="FFFFFF"/>
                </a:solidFill>
                <a:latin typeface="Avenir Next" panose="020B0503020202020204" pitchFamily="34" charset="0"/>
              </a:rPr>
              <a:t>Juntos, todos podemos llegar #FurtherWith15</a:t>
            </a:r>
            <a:endParaRPr lang="en-US" sz="2400" dirty="0">
              <a:solidFill>
                <a:srgbClr val="000000"/>
              </a:solidFill>
              <a:latin typeface="Avenir Next" panose="020B0503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7847D-1816-8D1E-B2B4-1101890783A1}"/>
              </a:ext>
            </a:extLst>
          </p:cNvPr>
          <p:cNvSpPr>
            <a:spLocks noGrp="1" noRot="1" noMove="1" noResize="1" noEditPoints="1" noAdjustHandles="1" noChangeArrowheads="1" noChangeShapeType="1"/>
          </p:cNvSpPr>
          <p:nvPr/>
        </p:nvSpPr>
        <p:spPr>
          <a:xfrm>
            <a:off x="0" y="3823964"/>
            <a:ext cx="12192000" cy="303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0332AF-E8E1-7C23-1DF9-6C236D3D312D}"/>
              </a:ext>
            </a:extLst>
          </p:cNvPr>
          <p:cNvSpPr>
            <a:spLocks noGrp="1"/>
          </p:cNvSpPr>
          <p:nvPr>
            <p:ph type="title"/>
          </p:nvPr>
        </p:nvSpPr>
        <p:spPr>
          <a:xfrm>
            <a:off x="838200" y="1254550"/>
            <a:ext cx="7183582" cy="676636"/>
          </a:xfrm>
        </p:spPr>
        <p:txBody>
          <a:bodyPr rtlCol="0"/>
          <a:lstStyle/>
          <a:p>
            <a:pPr rtl="0"/>
            <a:r>
              <a:rPr lang="es-ar" b="1">
                <a:solidFill>
                  <a:schemeClr val="bg1"/>
                </a:solidFill>
                <a:latin typeface="Avenir Next" panose="020B0503020202020204" pitchFamily="34" charset="0"/>
              </a:rPr>
              <a:t>Ver también </a:t>
            </a:r>
          </a:p>
        </p:txBody>
      </p:sp>
      <p:sp>
        <p:nvSpPr>
          <p:cNvPr id="3" name="Content Placeholder 2">
            <a:extLst>
              <a:ext uri="{FF2B5EF4-FFF2-40B4-BE49-F238E27FC236}">
                <a16:creationId xmlns:a16="http://schemas.microsoft.com/office/drawing/2014/main" id="{2BB9B8D7-6958-3325-AB83-19BFBEF817A0}"/>
              </a:ext>
            </a:extLst>
          </p:cNvPr>
          <p:cNvSpPr>
            <a:spLocks noGrp="1"/>
          </p:cNvSpPr>
          <p:nvPr>
            <p:ph idx="1"/>
          </p:nvPr>
        </p:nvSpPr>
        <p:spPr>
          <a:xfrm>
            <a:off x="838200" y="2044541"/>
            <a:ext cx="10515600" cy="1217856"/>
          </a:xfrm>
        </p:spPr>
        <p:txBody>
          <a:bodyPr vert="horz" lIns="0" tIns="0" rIns="0" bIns="0" rtlCol="0" anchor="t">
            <a:normAutofit lnSpcReduction="10000"/>
          </a:bodyPr>
          <a:lstStyle/>
          <a:p>
            <a:pPr marL="0" indent="0" rtl="0">
              <a:buNone/>
            </a:pPr>
            <a:r>
              <a:rPr lang="es-ar">
                <a:solidFill>
                  <a:schemeClr val="bg1"/>
                </a:solidFill>
              </a:rPr>
              <a:t>Recursos específicos para:</a:t>
            </a:r>
          </a:p>
          <a:p>
            <a:pPr rtl="0"/>
            <a:r>
              <a:rPr lang="es-ar">
                <a:solidFill>
                  <a:schemeClr val="bg1"/>
                </a:solidFill>
              </a:rPr>
              <a:t>Inversión asequible en economías más fuertes y una fuerza laboral productiva</a:t>
            </a:r>
          </a:p>
          <a:p>
            <a:pPr rtl="0"/>
            <a:r>
              <a:rPr lang="es-ar">
                <a:solidFill>
                  <a:schemeClr val="bg1"/>
                </a:solidFill>
              </a:rPr>
              <a:t>Los países están actuando ahora: Ampliación, financiación, suministro y fabricación</a:t>
            </a:r>
          </a:p>
          <a:p>
            <a:pPr rtl="0"/>
            <a:endParaRPr lang="en-US">
              <a:solidFill>
                <a:schemeClr val="bg1"/>
              </a:solidFill>
            </a:endParaRPr>
          </a:p>
          <a:p>
            <a:pPr marL="0" indent="0" rtl="0">
              <a:buNone/>
            </a:pPr>
            <a:endParaRPr lang="en-US">
              <a:solidFill>
                <a:schemeClr val="bg1"/>
              </a:solidFill>
            </a:endParaRPr>
          </a:p>
        </p:txBody>
      </p:sp>
      <p:sp>
        <p:nvSpPr>
          <p:cNvPr id="9" name="Rectangle 8">
            <a:extLst>
              <a:ext uri="{FF2B5EF4-FFF2-40B4-BE49-F238E27FC236}">
                <a16:creationId xmlns:a16="http://schemas.microsoft.com/office/drawing/2014/main" id="{742535E8-5E3E-39D5-B281-8281D1D038B3}"/>
              </a:ext>
            </a:extLst>
          </p:cNvPr>
          <p:cNvSpPr/>
          <p:nvPr/>
        </p:nvSpPr>
        <p:spPr>
          <a:xfrm>
            <a:off x="0" y="3716893"/>
            <a:ext cx="12192000" cy="6766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7C21044-EF6A-AA0C-0F28-D09C90178F40}"/>
              </a:ext>
            </a:extLst>
          </p:cNvPr>
          <p:cNvSpPr txBox="1"/>
          <p:nvPr/>
        </p:nvSpPr>
        <p:spPr>
          <a:xfrm>
            <a:off x="838200" y="3932927"/>
            <a:ext cx="102326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2000" b="1" i="0" u="none" strike="noStrike" kern="1200" cap="none" spc="0" normalizeH="0" noProof="0">
                <a:ln>
                  <a:noFill/>
                </a:ln>
                <a:solidFill>
                  <a:srgbClr val="510A75"/>
                </a:solidFill>
                <a:effectLst/>
                <a:uLnTx/>
                <a:uFillTx/>
                <a:latin typeface="Avenir Next" panose="020B0503020202020204" pitchFamily="34" charset="0"/>
                <a:ea typeface="+mn-ea"/>
                <a:cs typeface="+mn-cs"/>
              </a:rPr>
              <a:t>Visite estas páginas en </a:t>
            </a:r>
            <a:r>
              <a:rPr lang="es-ar" sz="2000" b="1" i="0" u="none" strike="noStrike" kern="1200" cap="none" spc="0" normalizeH="0" noProof="0">
                <a:ln>
                  <a:noFill/>
                </a:ln>
                <a:solidFill>
                  <a:srgbClr val="510A75"/>
                </a:solidFill>
                <a:effectLst/>
                <a:uLnTx/>
                <a:uFillTx/>
                <a:latin typeface="Avenir Next" panose="020B0503020202020204" pitchFamily="34" charset="0"/>
                <a:ea typeface="+mn-ea"/>
                <a:cs typeface="+mn-cs"/>
                <a:hlinkClick r:id="rId3"/>
              </a:rPr>
              <a:t>FurtherWith15.org</a:t>
            </a:r>
            <a:r>
              <a:rPr lang="es-ar" sz="2000" b="1" i="0" u="none" strike="noStrike" kern="1200" cap="none" spc="0" normalizeH="0" noProof="0">
                <a:ln>
                  <a:noFill/>
                </a:ln>
                <a:solidFill>
                  <a:srgbClr val="510A75"/>
                </a:solidFill>
                <a:effectLst/>
                <a:uLnTx/>
                <a:uFillTx/>
                <a:latin typeface="Avenir Next" panose="020B0503020202020204" pitchFamily="34" charset="0"/>
                <a:ea typeface="+mn-ea"/>
                <a:cs typeface="+mn-cs"/>
              </a:rPr>
              <a:t> para más información</a:t>
            </a:r>
          </a:p>
        </p:txBody>
      </p:sp>
      <p:pic>
        <p:nvPicPr>
          <p:cNvPr id="14" name="Graphic 13">
            <a:extLst>
              <a:ext uri="{FF2B5EF4-FFF2-40B4-BE49-F238E27FC236}">
                <a16:creationId xmlns:a16="http://schemas.microsoft.com/office/drawing/2014/main" id="{5C17D38F-F0B7-1167-5904-AB16233C63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2862" y="4877137"/>
            <a:ext cx="2556965" cy="710268"/>
          </a:xfrm>
          <a:prstGeom prst="rect">
            <a:avLst/>
          </a:prstGeom>
        </p:spPr>
      </p:pic>
      <p:pic>
        <p:nvPicPr>
          <p:cNvPr id="34" name="Graphic 33">
            <a:extLst>
              <a:ext uri="{FF2B5EF4-FFF2-40B4-BE49-F238E27FC236}">
                <a16:creationId xmlns:a16="http://schemas.microsoft.com/office/drawing/2014/main" id="{B4CB2858-0F4A-880F-C03A-1154D2517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5266" y="4926814"/>
            <a:ext cx="568458" cy="568457"/>
          </a:xfrm>
          <a:prstGeom prst="rect">
            <a:avLst/>
          </a:prstGeom>
        </p:spPr>
      </p:pic>
      <p:grpSp>
        <p:nvGrpSpPr>
          <p:cNvPr id="48" name="Group 47">
            <a:extLst>
              <a:ext uri="{FF2B5EF4-FFF2-40B4-BE49-F238E27FC236}">
                <a16:creationId xmlns:a16="http://schemas.microsoft.com/office/drawing/2014/main" id="{63C1A3A3-7BFB-2918-CC6F-D5E3DD3126B8}"/>
              </a:ext>
            </a:extLst>
          </p:cNvPr>
          <p:cNvGrpSpPr/>
          <p:nvPr/>
        </p:nvGrpSpPr>
        <p:grpSpPr>
          <a:xfrm>
            <a:off x="6039163" y="4947696"/>
            <a:ext cx="564915" cy="564915"/>
            <a:chOff x="4914232" y="4677724"/>
            <a:chExt cx="834887" cy="834887"/>
          </a:xfrm>
        </p:grpSpPr>
        <p:sp>
          <p:nvSpPr>
            <p:cNvPr id="33" name="Oval 32">
              <a:extLst>
                <a:ext uri="{FF2B5EF4-FFF2-40B4-BE49-F238E27FC236}">
                  <a16:creationId xmlns:a16="http://schemas.microsoft.com/office/drawing/2014/main" id="{38EE8423-A953-0EC7-2D0C-285131CBFFF0}"/>
                </a:ext>
              </a:extLst>
            </p:cNvPr>
            <p:cNvSpPr/>
            <p:nvPr/>
          </p:nvSpPr>
          <p:spPr>
            <a:xfrm>
              <a:off x="4914232"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46904A6-11A5-8EA7-2769-48FA4F832E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891" y="4821511"/>
              <a:ext cx="553571" cy="553571"/>
            </a:xfrm>
            <a:prstGeom prst="rect">
              <a:avLst/>
            </a:prstGeom>
          </p:spPr>
        </p:pic>
      </p:grpSp>
      <p:grpSp>
        <p:nvGrpSpPr>
          <p:cNvPr id="47" name="Group 46">
            <a:extLst>
              <a:ext uri="{FF2B5EF4-FFF2-40B4-BE49-F238E27FC236}">
                <a16:creationId xmlns:a16="http://schemas.microsoft.com/office/drawing/2014/main" id="{80688D70-FF53-B71C-0BF1-50DABF578A6C}"/>
              </a:ext>
            </a:extLst>
          </p:cNvPr>
          <p:cNvGrpSpPr/>
          <p:nvPr/>
        </p:nvGrpSpPr>
        <p:grpSpPr>
          <a:xfrm>
            <a:off x="7239517" y="4947696"/>
            <a:ext cx="564915" cy="564915"/>
            <a:chOff x="6017476" y="4677724"/>
            <a:chExt cx="834887" cy="834887"/>
          </a:xfrm>
        </p:grpSpPr>
        <p:sp>
          <p:nvSpPr>
            <p:cNvPr id="42" name="Oval 41">
              <a:extLst>
                <a:ext uri="{FF2B5EF4-FFF2-40B4-BE49-F238E27FC236}">
                  <a16:creationId xmlns:a16="http://schemas.microsoft.com/office/drawing/2014/main" id="{14DCD278-30F3-6CB0-1261-15F83F3C4B5C}"/>
                </a:ext>
              </a:extLst>
            </p:cNvPr>
            <p:cNvSpPr/>
            <p:nvPr/>
          </p:nvSpPr>
          <p:spPr>
            <a:xfrm>
              <a:off x="6017476"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Graphic 35">
              <a:extLst>
                <a:ext uri="{FF2B5EF4-FFF2-40B4-BE49-F238E27FC236}">
                  <a16:creationId xmlns:a16="http://schemas.microsoft.com/office/drawing/2014/main" id="{81F9C69E-DE97-23B2-956C-EAEEB8C73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2079" y="4858838"/>
              <a:ext cx="456196" cy="456196"/>
            </a:xfrm>
            <a:prstGeom prst="rect">
              <a:avLst/>
            </a:prstGeom>
          </p:spPr>
        </p:pic>
      </p:grpSp>
      <p:grpSp>
        <p:nvGrpSpPr>
          <p:cNvPr id="46" name="Group 45">
            <a:extLst>
              <a:ext uri="{FF2B5EF4-FFF2-40B4-BE49-F238E27FC236}">
                <a16:creationId xmlns:a16="http://schemas.microsoft.com/office/drawing/2014/main" id="{A8A5DF99-4FD4-599E-0D58-E7F5D0AAFA35}"/>
              </a:ext>
            </a:extLst>
          </p:cNvPr>
          <p:cNvGrpSpPr/>
          <p:nvPr/>
        </p:nvGrpSpPr>
        <p:grpSpPr>
          <a:xfrm>
            <a:off x="8439871" y="4947696"/>
            <a:ext cx="564915" cy="564915"/>
            <a:chOff x="7080963" y="4677724"/>
            <a:chExt cx="834887" cy="834887"/>
          </a:xfrm>
        </p:grpSpPr>
        <p:sp>
          <p:nvSpPr>
            <p:cNvPr id="43" name="Oval 42">
              <a:extLst>
                <a:ext uri="{FF2B5EF4-FFF2-40B4-BE49-F238E27FC236}">
                  <a16:creationId xmlns:a16="http://schemas.microsoft.com/office/drawing/2014/main" id="{07B0F0C9-2E37-90FE-1052-382EA9D80073}"/>
                </a:ext>
              </a:extLst>
            </p:cNvPr>
            <p:cNvSpPr/>
            <p:nvPr/>
          </p:nvSpPr>
          <p:spPr>
            <a:xfrm>
              <a:off x="7080963"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248E311D-2D32-1E0E-2F6B-C2B98BF8C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79496" y="4870174"/>
              <a:ext cx="440206" cy="449988"/>
            </a:xfrm>
            <a:prstGeom prst="rect">
              <a:avLst/>
            </a:prstGeom>
          </p:spPr>
        </p:pic>
      </p:grpSp>
      <p:grpSp>
        <p:nvGrpSpPr>
          <p:cNvPr id="45" name="Group 44">
            <a:extLst>
              <a:ext uri="{FF2B5EF4-FFF2-40B4-BE49-F238E27FC236}">
                <a16:creationId xmlns:a16="http://schemas.microsoft.com/office/drawing/2014/main" id="{813C51C6-E986-422A-B417-70E5FD4E5152}"/>
              </a:ext>
            </a:extLst>
          </p:cNvPr>
          <p:cNvGrpSpPr/>
          <p:nvPr/>
        </p:nvGrpSpPr>
        <p:grpSpPr>
          <a:xfrm>
            <a:off x="9640224" y="4947696"/>
            <a:ext cx="564915" cy="564915"/>
            <a:chOff x="8253781" y="4677724"/>
            <a:chExt cx="834887" cy="834887"/>
          </a:xfrm>
        </p:grpSpPr>
        <p:sp>
          <p:nvSpPr>
            <p:cNvPr id="44" name="Oval 43">
              <a:extLst>
                <a:ext uri="{FF2B5EF4-FFF2-40B4-BE49-F238E27FC236}">
                  <a16:creationId xmlns:a16="http://schemas.microsoft.com/office/drawing/2014/main" id="{4BDB9321-CAF4-BDF8-A2CF-19C72A9BA81D}"/>
                </a:ext>
              </a:extLst>
            </p:cNvPr>
            <p:cNvSpPr/>
            <p:nvPr/>
          </p:nvSpPr>
          <p:spPr>
            <a:xfrm>
              <a:off x="8253781"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 name="Graphic 37">
              <a:extLst>
                <a:ext uri="{FF2B5EF4-FFF2-40B4-BE49-F238E27FC236}">
                  <a16:creationId xmlns:a16="http://schemas.microsoft.com/office/drawing/2014/main" id="{2A97C89F-A4D2-6687-FD74-79BABDD271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3944" y="4875271"/>
              <a:ext cx="601030" cy="422600"/>
            </a:xfrm>
            <a:prstGeom prst="rect">
              <a:avLst/>
            </a:prstGeom>
          </p:spPr>
        </p:pic>
      </p:grpSp>
      <p:sp>
        <p:nvSpPr>
          <p:cNvPr id="49" name="Rectangle 48">
            <a:hlinkClick r:id="rId16"/>
            <a:extLst>
              <a:ext uri="{FF2B5EF4-FFF2-40B4-BE49-F238E27FC236}">
                <a16:creationId xmlns:a16="http://schemas.microsoft.com/office/drawing/2014/main" id="{930D860A-E2C5-1F02-6DBD-36AF41B6E60B}"/>
              </a:ext>
            </a:extLst>
          </p:cNvPr>
          <p:cNvSpPr/>
          <p:nvPr/>
        </p:nvSpPr>
        <p:spPr>
          <a:xfrm>
            <a:off x="1642862" y="4659189"/>
            <a:ext cx="2652351"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hlinkClick r:id="rId17"/>
            <a:extLst>
              <a:ext uri="{FF2B5EF4-FFF2-40B4-BE49-F238E27FC236}">
                <a16:creationId xmlns:a16="http://schemas.microsoft.com/office/drawing/2014/main" id="{E7CED362-7127-5D08-C001-B5BFB72421C7}"/>
              </a:ext>
            </a:extLst>
          </p:cNvPr>
          <p:cNvSpPr/>
          <p:nvPr/>
        </p:nvSpPr>
        <p:spPr>
          <a:xfrm>
            <a:off x="45929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hlinkClick r:id="rId18"/>
            <a:extLst>
              <a:ext uri="{FF2B5EF4-FFF2-40B4-BE49-F238E27FC236}">
                <a16:creationId xmlns:a16="http://schemas.microsoft.com/office/drawing/2014/main" id="{D30E35F4-16ED-F853-1860-54D61A54DB7E}"/>
              </a:ext>
            </a:extLst>
          </p:cNvPr>
          <p:cNvSpPr/>
          <p:nvPr/>
        </p:nvSpPr>
        <p:spPr>
          <a:xfrm>
            <a:off x="5869516"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hlinkClick r:id="rId19"/>
            <a:extLst>
              <a:ext uri="{FF2B5EF4-FFF2-40B4-BE49-F238E27FC236}">
                <a16:creationId xmlns:a16="http://schemas.microsoft.com/office/drawing/2014/main" id="{8D7B5085-FFE3-8E90-D676-1595402667ED}"/>
              </a:ext>
            </a:extLst>
          </p:cNvPr>
          <p:cNvSpPr/>
          <p:nvPr/>
        </p:nvSpPr>
        <p:spPr>
          <a:xfrm>
            <a:off x="7059679"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hlinkClick r:id="rId20"/>
            <a:extLst>
              <a:ext uri="{FF2B5EF4-FFF2-40B4-BE49-F238E27FC236}">
                <a16:creationId xmlns:a16="http://schemas.microsoft.com/office/drawing/2014/main" id="{7DB052A2-8334-7313-D0E2-9BBB4BBE2C82}"/>
              </a:ext>
            </a:extLst>
          </p:cNvPr>
          <p:cNvSpPr/>
          <p:nvPr/>
        </p:nvSpPr>
        <p:spPr>
          <a:xfrm>
            <a:off x="82505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hlinkClick r:id="rId21"/>
            <a:extLst>
              <a:ext uri="{FF2B5EF4-FFF2-40B4-BE49-F238E27FC236}">
                <a16:creationId xmlns:a16="http://schemas.microsoft.com/office/drawing/2014/main" id="{2C57BD8C-82AE-5926-6A38-C12BF76C69F7}"/>
              </a:ext>
            </a:extLst>
          </p:cNvPr>
          <p:cNvSpPr/>
          <p:nvPr/>
        </p:nvSpPr>
        <p:spPr>
          <a:xfrm>
            <a:off x="9462637"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53318670-B3D9-4694-3B5E-6DBD6C27CFF2}"/>
              </a:ext>
            </a:extLst>
          </p:cNvPr>
          <p:cNvPicPr>
            <a:picLocks noChangeAspect="1"/>
          </p:cNvPicPr>
          <p:nvPr/>
        </p:nvPicPr>
        <p:blipFill>
          <a:blip r:embed="rId22"/>
          <a:stretch>
            <a:fillRect/>
          </a:stretch>
        </p:blipFill>
        <p:spPr>
          <a:xfrm>
            <a:off x="748555" y="730385"/>
            <a:ext cx="5075981" cy="614149"/>
          </a:xfrm>
          <a:prstGeom prst="rect">
            <a:avLst/>
          </a:prstGeom>
        </p:spPr>
      </p:pic>
      <p:pic>
        <p:nvPicPr>
          <p:cNvPr id="5" name="Picture 4">
            <a:extLst>
              <a:ext uri="{FF2B5EF4-FFF2-40B4-BE49-F238E27FC236}">
                <a16:creationId xmlns:a16="http://schemas.microsoft.com/office/drawing/2014/main" id="{D84BE753-7E43-B7C5-8532-B1CD2B6E30F9}"/>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flipH="1">
            <a:off x="6339417" y="-19050"/>
            <a:ext cx="5852583" cy="1504949"/>
          </a:xfrm>
          <a:prstGeom prst="rect">
            <a:avLst/>
          </a:prstGeom>
        </p:spPr>
      </p:pic>
      <p:pic>
        <p:nvPicPr>
          <p:cNvPr id="6" name="Picture 5">
            <a:extLst>
              <a:ext uri="{FF2B5EF4-FFF2-40B4-BE49-F238E27FC236}">
                <a16:creationId xmlns:a16="http://schemas.microsoft.com/office/drawing/2014/main" id="{71BFCF20-09C1-4649-EB5E-137BB966C810}"/>
              </a:ext>
            </a:extLst>
          </p:cNvPr>
          <p:cNvPicPr>
            <a:picLocks noChangeAspect="1"/>
          </p:cNvPicPr>
          <p:nvPr/>
        </p:nvPicPr>
        <p:blipFill>
          <a:blip r:embed="rId24"/>
          <a:stretch>
            <a:fillRect/>
          </a:stretch>
        </p:blipFill>
        <p:spPr>
          <a:xfrm>
            <a:off x="-24914" y="-19050"/>
            <a:ext cx="12216914" cy="1391800"/>
          </a:xfrm>
          <a:prstGeom prst="rect">
            <a:avLst/>
          </a:prstGeom>
        </p:spPr>
      </p:pic>
    </p:spTree>
    <p:extLst>
      <p:ext uri="{BB962C8B-B14F-4D97-AF65-F5344CB8AC3E}">
        <p14:creationId xmlns:p14="http://schemas.microsoft.com/office/powerpoint/2010/main" val="43865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35C3-5733-8C27-C7EA-ED924423BCDD}"/>
              </a:ext>
            </a:extLst>
          </p:cNvPr>
          <p:cNvSpPr>
            <a:spLocks noGrp="1"/>
          </p:cNvSpPr>
          <p:nvPr>
            <p:ph type="ctrTitle"/>
          </p:nvPr>
        </p:nvSpPr>
        <p:spPr/>
        <p:txBody>
          <a:bodyPr rtlCol="0"/>
          <a:lstStyle/>
          <a:p>
            <a:pPr algn="ctr" rtl="0"/>
            <a:r>
              <a:rPr lang="es-ar" b="1">
                <a:latin typeface="Avenir Next"/>
                <a:cs typeface="Arial"/>
              </a:rPr>
              <a:t>Apéndice</a:t>
            </a:r>
            <a:endParaRPr lang="en-US" b="1">
              <a:latin typeface="Avenir Next" panose="020B0503020202020204" pitchFamily="34" charset="0"/>
            </a:endParaRPr>
          </a:p>
        </p:txBody>
      </p:sp>
    </p:spTree>
    <p:extLst>
      <p:ext uri="{BB962C8B-B14F-4D97-AF65-F5344CB8AC3E}">
        <p14:creationId xmlns:p14="http://schemas.microsoft.com/office/powerpoint/2010/main" val="956704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p:txBody>
          <a:bodyPr rtlCol="0">
            <a:normAutofit/>
          </a:bodyPr>
          <a:lstStyle/>
          <a:p>
            <a:pPr rtl="0"/>
            <a:r>
              <a:rPr lang="es-ar" b="1">
                <a:latin typeface="Avenir Next" panose="020B0503020202020204" pitchFamily="34" charset="0"/>
              </a:rPr>
              <a:t>Cómo puede actuar </a:t>
            </a:r>
            <a:r>
              <a:rPr lang="es-ar" b="1">
                <a:solidFill>
                  <a:srgbClr val="FF0000"/>
                </a:solidFill>
                <a:latin typeface="Avenir Next" panose="020B0503020202020204" pitchFamily="34" charset="0"/>
              </a:rPr>
              <a:t>[País]</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838201" y="1358582"/>
            <a:ext cx="6902301" cy="3766122"/>
          </a:xfrm>
        </p:spPr>
        <p:txBody>
          <a:bodyPr vert="horz" lIns="0" tIns="0" rIns="0" bIns="0" rtlCol="0" anchor="t">
            <a:noAutofit/>
          </a:bodyPr>
          <a:lstStyle/>
          <a:p>
            <a:pPr marL="0" indent="0" rtl="0">
              <a:lnSpc>
                <a:spcPct val="100000"/>
              </a:lnSpc>
              <a:buNone/>
            </a:pPr>
            <a:r>
              <a:rPr lang="es-ar" sz="1800" b="1"/>
              <a:t>Ahora es el momento de garantizar que las mujeres embarazadas de </a:t>
            </a:r>
            <a:r>
              <a:rPr lang="es-ar" sz="1800" b="1">
                <a:solidFill>
                  <a:srgbClr val="FF0000"/>
                </a:solidFill>
              </a:rPr>
              <a:t>[País] </a:t>
            </a:r>
            <a:r>
              <a:rPr lang="es-ar" sz="1800" b="1"/>
              <a:t> tengan acceso a la SMM</a:t>
            </a:r>
            <a:r>
              <a:rPr lang="es-ar" sz="1800">
                <a:cs typeface="Arial"/>
              </a:rPr>
              <a:t>, el mismo estándar de atención que desde hace tiempo está disponible para las mujeres de los países de ingresos altos.</a:t>
            </a:r>
          </a:p>
          <a:p>
            <a:pPr marL="347345" indent="-347345" rtl="0">
              <a:lnSpc>
                <a:spcPct val="100000"/>
              </a:lnSpc>
            </a:pPr>
            <a:r>
              <a:rPr lang="es-ar" sz="1800" b="1"/>
              <a:t>Acción: </a:t>
            </a:r>
            <a:r>
              <a:rPr lang="es-ar" sz="1800"/>
              <a:t>La SMM aún no está incluida en la Lista de Medicamentos Esenciales de </a:t>
            </a:r>
            <a:r>
              <a:rPr lang="es-ar" sz="1800">
                <a:solidFill>
                  <a:srgbClr val="FF0000"/>
                </a:solidFill>
              </a:rPr>
              <a:t>[País] </a:t>
            </a:r>
          </a:p>
          <a:p>
            <a:pPr marL="347345" indent="-347345" rtl="0">
              <a:lnSpc>
                <a:spcPct val="100000"/>
              </a:lnSpc>
            </a:pPr>
            <a:r>
              <a:rPr lang="es-ar" sz="1800" b="1"/>
              <a:t>Acción: </a:t>
            </a:r>
            <a:r>
              <a:rPr lang="es-ar" sz="1800">
                <a:cs typeface="Arial"/>
              </a:rPr>
              <a:t>Apoyar los esfuerzos del Grupo de Trabajo de SMM de </a:t>
            </a:r>
            <a:r>
              <a:rPr lang="es-ar" sz="1800">
                <a:solidFill>
                  <a:srgbClr val="FF0000"/>
                </a:solidFill>
              </a:rPr>
              <a:t>[País]</a:t>
            </a:r>
            <a:r>
              <a:rPr lang="es-ar" sz="1800">
                <a:solidFill>
                  <a:srgbClr val="FF0000"/>
                </a:solidFill>
                <a:cs typeface="Arial"/>
              </a:rPr>
              <a:t> </a:t>
            </a:r>
            <a:r>
              <a:rPr lang="es-ar" sz="1800">
                <a:cs typeface="Arial"/>
              </a:rPr>
              <a:t>para incluir la SMM en los presupuestos nacionales y en los planes de adquisición.</a:t>
            </a:r>
          </a:p>
          <a:p>
            <a:pPr rtl="0">
              <a:lnSpc>
                <a:spcPct val="100000"/>
              </a:lnSpc>
            </a:pPr>
            <a:endParaRPr lang="en-US" sz="1800">
              <a:cs typeface="Arial"/>
            </a:endParaRPr>
          </a:p>
          <a:p>
            <a:pPr rtl="0">
              <a:lnSpc>
                <a:spcPct val="100000"/>
              </a:lnSpc>
            </a:pPr>
            <a:endParaRPr lang="en-US">
              <a:cs typeface="Arial"/>
            </a:endParaRPr>
          </a:p>
        </p:txBody>
      </p:sp>
      <p:sp>
        <p:nvSpPr>
          <p:cNvPr id="3" name="Rectangle 2">
            <a:extLst>
              <a:ext uri="{FF2B5EF4-FFF2-40B4-BE49-F238E27FC236}">
                <a16:creationId xmlns:a16="http://schemas.microsoft.com/office/drawing/2014/main" id="{2BE1163E-09F2-9896-5153-412C2A7ACB2B}"/>
              </a:ext>
            </a:extLst>
          </p:cNvPr>
          <p:cNvSpPr/>
          <p:nvPr/>
        </p:nvSpPr>
        <p:spPr>
          <a:xfrm>
            <a:off x="8675748"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7D6E74EB-C2A7-7C02-844D-394E8A77D551}"/>
              </a:ext>
            </a:extLst>
          </p:cNvPr>
          <p:cNvSpPr/>
          <p:nvPr/>
        </p:nvSpPr>
        <p:spPr>
          <a:xfrm>
            <a:off x="8675748"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Picture 5" descr="A black and white wave&#10;&#10;AI-generated content may be incorrect.">
            <a:extLst>
              <a:ext uri="{FF2B5EF4-FFF2-40B4-BE49-F238E27FC236}">
                <a16:creationId xmlns:a16="http://schemas.microsoft.com/office/drawing/2014/main" id="{EE7FBF64-8260-131A-BEA3-5A57A3F85D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10" name="Rectangle 9">
            <a:extLst>
              <a:ext uri="{FF2B5EF4-FFF2-40B4-BE49-F238E27FC236}">
                <a16:creationId xmlns:a16="http://schemas.microsoft.com/office/drawing/2014/main" id="{B759175E-4C44-80E8-BD17-3498555D985E}"/>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1" name="Picture 10">
            <a:extLst>
              <a:ext uri="{FF2B5EF4-FFF2-40B4-BE49-F238E27FC236}">
                <a16:creationId xmlns:a16="http://schemas.microsoft.com/office/drawing/2014/main" id="{D044AAA2-54BC-016B-E267-AAB1F536DCAE}"/>
              </a:ext>
            </a:extLst>
          </p:cNvPr>
          <p:cNvPicPr>
            <a:picLocks noChangeAspect="1"/>
          </p:cNvPicPr>
          <p:nvPr/>
        </p:nvPicPr>
        <p:blipFill>
          <a:blip r:embed="rId4"/>
          <a:stretch>
            <a:fillRect/>
          </a:stretch>
        </p:blipFill>
        <p:spPr>
          <a:xfrm>
            <a:off x="7234966" y="6082696"/>
            <a:ext cx="4418552" cy="534606"/>
          </a:xfrm>
          <a:prstGeom prst="rect">
            <a:avLst/>
          </a:prstGeom>
        </p:spPr>
      </p:pic>
      <p:pic>
        <p:nvPicPr>
          <p:cNvPr id="5" name="Picture 4">
            <a:extLst>
              <a:ext uri="{FF2B5EF4-FFF2-40B4-BE49-F238E27FC236}">
                <a16:creationId xmlns:a16="http://schemas.microsoft.com/office/drawing/2014/main" id="{33C9EE14-9446-BDDF-2EEC-A845235430E6}"/>
              </a:ext>
            </a:extLst>
          </p:cNvPr>
          <p:cNvPicPr>
            <a:picLocks noChangeAspect="1"/>
          </p:cNvPicPr>
          <p:nvPr/>
        </p:nvPicPr>
        <p:blipFill>
          <a:blip r:embed="rId5"/>
          <a:srcRect/>
          <a:stretch/>
        </p:blipFill>
        <p:spPr>
          <a:xfrm>
            <a:off x="8675748" y="1767320"/>
            <a:ext cx="3516252" cy="3340441"/>
          </a:xfrm>
          <a:prstGeom prst="rect">
            <a:avLst/>
          </a:prstGeom>
          <a:ln>
            <a:noFill/>
          </a:ln>
        </p:spPr>
      </p:pic>
      <p:pic>
        <p:nvPicPr>
          <p:cNvPr id="8" name="Picture 7">
            <a:extLst>
              <a:ext uri="{FF2B5EF4-FFF2-40B4-BE49-F238E27FC236}">
                <a16:creationId xmlns:a16="http://schemas.microsoft.com/office/drawing/2014/main" id="{1CE75E0F-117B-1F24-430D-94C037AF1183}"/>
              </a:ext>
            </a:extLst>
          </p:cNvPr>
          <p:cNvPicPr>
            <a:picLocks noChangeAspect="1"/>
          </p:cNvPicPr>
          <p:nvPr/>
        </p:nvPicPr>
        <p:blipFill>
          <a:blip r:embed="rId6"/>
          <a:stretch>
            <a:fillRect/>
          </a:stretch>
        </p:blipFill>
        <p:spPr>
          <a:xfrm>
            <a:off x="1" y="5829299"/>
            <a:ext cx="12192000" cy="1028701"/>
          </a:xfrm>
          <a:prstGeom prst="rect">
            <a:avLst/>
          </a:prstGeom>
        </p:spPr>
      </p:pic>
      <p:pic>
        <p:nvPicPr>
          <p:cNvPr id="9" name="Picture 8" descr="A map of the world&#10;&#10;AI-generated content may be incorrect.">
            <a:extLst>
              <a:ext uri="{FF2B5EF4-FFF2-40B4-BE49-F238E27FC236}">
                <a16:creationId xmlns:a16="http://schemas.microsoft.com/office/drawing/2014/main" id="{D886D5FB-0FFB-C6FA-B2A5-DAE6B2E9F2A2}"/>
              </a:ext>
            </a:extLst>
          </p:cNvPr>
          <p:cNvPicPr>
            <a:picLocks noChangeAspect="1"/>
          </p:cNvPicPr>
          <p:nvPr/>
        </p:nvPicPr>
        <p:blipFill>
          <a:blip r:embed="rId7"/>
          <a:stretch>
            <a:fillRect/>
          </a:stretch>
        </p:blipFill>
        <p:spPr>
          <a:xfrm>
            <a:off x="8675748" y="1644606"/>
            <a:ext cx="3529204" cy="3340441"/>
          </a:xfrm>
          <a:prstGeom prst="rect">
            <a:avLst/>
          </a:prstGeom>
        </p:spPr>
      </p:pic>
    </p:spTree>
    <p:extLst>
      <p:ext uri="{BB962C8B-B14F-4D97-AF65-F5344CB8AC3E}">
        <p14:creationId xmlns:p14="http://schemas.microsoft.com/office/powerpoint/2010/main" val="321771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p:txBody>
          <a:bodyPr rtlCol="0"/>
          <a:lstStyle/>
          <a:p>
            <a:pPr rtl="0"/>
            <a:r>
              <a:rPr lang="es-ar" b="1">
                <a:latin typeface="Avenir Next" panose="020B0503020202020204" pitchFamily="34" charset="0"/>
              </a:rPr>
              <a:t>Herramientas de abogacía</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838201" y="1577525"/>
            <a:ext cx="6417732" cy="3867322"/>
          </a:xfrm>
        </p:spPr>
        <p:txBody>
          <a:bodyPr vert="horz" lIns="0" tIns="0" rIns="0" bIns="0" rtlCol="0" anchor="t">
            <a:normAutofit/>
          </a:bodyPr>
          <a:lstStyle/>
          <a:p>
            <a:pPr marL="347345" indent="-347345" rtl="0"/>
            <a:r>
              <a:rPr lang="es-ar">
                <a:latin typeface="Avenir Next"/>
                <a:cs typeface="Arial"/>
              </a:rPr>
              <a:t>Comprenda el impacto de la SMM en las vidas salvadas con la </a:t>
            </a:r>
            <a:r>
              <a:rPr lang="es-ar" b="1">
                <a:latin typeface="Avenir Next"/>
                <a:cs typeface="Arial"/>
                <a:hlinkClick r:id="rId3"/>
              </a:rPr>
              <a:t>herramienta Lives Saved Tool (LiST)</a:t>
            </a:r>
            <a:r>
              <a:rPr lang="es-ar" b="1">
                <a:latin typeface="Avenir Next"/>
                <a:cs typeface="Arial"/>
              </a:rPr>
              <a:t> </a:t>
            </a:r>
            <a:r>
              <a:rPr lang="es-ar">
                <a:latin typeface="Avenir Next"/>
                <a:cs typeface="Arial"/>
              </a:rPr>
              <a:t>de la Escuela de Salud Pública Bloomberg de Johns Hopkins, financiada por la Fundación Gates.</a:t>
            </a:r>
          </a:p>
          <a:p>
            <a:pPr marL="347345" indent="-347345" rtl="0"/>
            <a:r>
              <a:rPr lang="es-ar">
                <a:latin typeface="Avenir Next"/>
                <a:cs typeface="Arial"/>
              </a:rPr>
              <a:t>Visite el </a:t>
            </a:r>
            <a:r>
              <a:rPr lang="es-ar" b="1">
                <a:latin typeface="Avenir Next"/>
                <a:cs typeface="Arial"/>
                <a:hlinkClick r:id="rId4"/>
              </a:rPr>
              <a:t>Knowledge Hub de HMHB</a:t>
            </a:r>
            <a:r>
              <a:rPr lang="es-ar" b="1">
                <a:latin typeface="Avenir Next"/>
                <a:cs typeface="Arial"/>
              </a:rPr>
              <a:t> </a:t>
            </a:r>
            <a:r>
              <a:rPr lang="es-ar">
                <a:latin typeface="Avenir Next"/>
                <a:cs typeface="Arial"/>
              </a:rPr>
              <a:t>para acceder a herramientas y recursos que lo guiarán en la exploración e implementación de la SMM.</a:t>
            </a:r>
          </a:p>
          <a:p>
            <a:pPr marL="347345" indent="-347345" rtl="0"/>
            <a:r>
              <a:rPr lang="es-ar"/>
              <a:t>Acceda a herramientas para poner en contacto a gobiernos y socios de desarrollo con recursos para adoptar y ampliar la SMM en el </a:t>
            </a:r>
            <a:r>
              <a:rPr lang="es-ar" b="1">
                <a:hlinkClick r:id="rId5"/>
              </a:rPr>
              <a:t>Centro de recursos de abogacía de HMHB.</a:t>
            </a:r>
            <a:endParaRPr lang="en-US" b="1"/>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rtlCol="0">
            <a:spAutoFit/>
          </a:bodyPr>
          <a:lstStyle/>
          <a:p>
            <a:pPr algn="ctr" rtl="0"/>
            <a:r>
              <a:rPr lang="es-ar" sz="2000" b="1">
                <a:solidFill>
                  <a:schemeClr val="tx2"/>
                </a:solidFill>
                <a:latin typeface="Avenir Next" panose="020B0503020202020204" pitchFamily="34" charset="0"/>
              </a:rPr>
              <a:t>Visite </a:t>
            </a:r>
            <a:r>
              <a:rPr lang="es-ar" sz="2000" b="1">
                <a:solidFill>
                  <a:schemeClr val="tx2"/>
                </a:solidFill>
                <a:latin typeface="Avenir Next" panose="020B0503020202020204" pitchFamily="34" charset="0"/>
                <a:hlinkClick r:id="rId6"/>
              </a:rPr>
              <a:t>FurtherWith15.org</a:t>
            </a:r>
            <a:r>
              <a:rPr lang="es-ar" sz="2000" b="1">
                <a:solidFill>
                  <a:schemeClr val="tx2"/>
                </a:solidFill>
                <a:latin typeface="Avenir Next" panose="020B0503020202020204" pitchFamily="34" charset="0"/>
              </a:rPr>
              <a:t> para consultar estos y otros recursos </a:t>
            </a:r>
          </a:p>
        </p:txBody>
      </p:sp>
      <p:pic>
        <p:nvPicPr>
          <p:cNvPr id="3" name="Picture 2">
            <a:extLst>
              <a:ext uri="{FF2B5EF4-FFF2-40B4-BE49-F238E27FC236}">
                <a16:creationId xmlns:a16="http://schemas.microsoft.com/office/drawing/2014/main" id="{339D0D3C-B4D4-F184-F72A-9451295396E5}"/>
              </a:ext>
            </a:extLst>
          </p:cNvPr>
          <p:cNvPicPr>
            <a:picLocks noChangeAspect="1"/>
          </p:cNvPicPr>
          <p:nvPr/>
        </p:nvPicPr>
        <p:blipFill>
          <a:blip r:embed="rId7"/>
          <a:stretch>
            <a:fillRect/>
          </a:stretch>
        </p:blipFill>
        <p:spPr>
          <a:xfrm>
            <a:off x="7255933" y="295263"/>
            <a:ext cx="3140946" cy="2348491"/>
          </a:xfrm>
          <a:prstGeom prst="rect">
            <a:avLst/>
          </a:prstGeom>
          <a:noFill/>
          <a:ln w="19050">
            <a:solidFill>
              <a:schemeClr val="accent1"/>
            </a:solidFill>
          </a:ln>
        </p:spPr>
      </p:pic>
      <p:pic>
        <p:nvPicPr>
          <p:cNvPr id="4" name="Picture 3">
            <a:extLst>
              <a:ext uri="{FF2B5EF4-FFF2-40B4-BE49-F238E27FC236}">
                <a16:creationId xmlns:a16="http://schemas.microsoft.com/office/drawing/2014/main" id="{340BFE6E-B728-E9C3-9539-439F0D28B3BE}"/>
              </a:ext>
            </a:extLst>
          </p:cNvPr>
          <p:cNvPicPr>
            <a:picLocks noChangeAspect="1"/>
          </p:cNvPicPr>
          <p:nvPr/>
        </p:nvPicPr>
        <p:blipFill>
          <a:blip r:embed="rId8"/>
          <a:stretch>
            <a:fillRect/>
          </a:stretch>
        </p:blipFill>
        <p:spPr>
          <a:xfrm>
            <a:off x="8021782" y="1822734"/>
            <a:ext cx="3219336" cy="2170661"/>
          </a:xfrm>
          <a:prstGeom prst="rect">
            <a:avLst/>
          </a:prstGeom>
          <a:ln w="19050">
            <a:solidFill>
              <a:schemeClr val="accent1"/>
            </a:solidFill>
          </a:ln>
        </p:spPr>
      </p:pic>
      <p:pic>
        <p:nvPicPr>
          <p:cNvPr id="6" name="Picture 5">
            <a:extLst>
              <a:ext uri="{FF2B5EF4-FFF2-40B4-BE49-F238E27FC236}">
                <a16:creationId xmlns:a16="http://schemas.microsoft.com/office/drawing/2014/main" id="{7AE07A43-A16F-7190-FFC8-74F906615676}"/>
              </a:ext>
            </a:extLst>
          </p:cNvPr>
          <p:cNvPicPr>
            <a:picLocks noChangeAspect="1"/>
          </p:cNvPicPr>
          <p:nvPr/>
        </p:nvPicPr>
        <p:blipFill>
          <a:blip r:embed="rId9"/>
          <a:stretch>
            <a:fillRect/>
          </a:stretch>
        </p:blipFill>
        <p:spPr>
          <a:xfrm>
            <a:off x="8914248" y="3317402"/>
            <a:ext cx="3140946" cy="2100203"/>
          </a:xfrm>
          <a:prstGeom prst="rect">
            <a:avLst/>
          </a:prstGeom>
          <a:ln w="19050">
            <a:solidFill>
              <a:schemeClr val="accent1"/>
            </a:solidFill>
          </a:ln>
        </p:spPr>
      </p:pic>
    </p:spTree>
    <p:extLst>
      <p:ext uri="{BB962C8B-B14F-4D97-AF65-F5344CB8AC3E}">
        <p14:creationId xmlns:p14="http://schemas.microsoft.com/office/powerpoint/2010/main" val="13867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DA0A-1193-2D72-86D0-8659C01B1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44338-6F81-1A2E-7333-8177494DAA18}"/>
              </a:ext>
            </a:extLst>
          </p:cNvPr>
          <p:cNvSpPr>
            <a:spLocks noGrp="1"/>
          </p:cNvSpPr>
          <p:nvPr>
            <p:ph type="title"/>
          </p:nvPr>
        </p:nvSpPr>
        <p:spPr/>
        <p:txBody>
          <a:bodyPr rtlCol="0"/>
          <a:lstStyle/>
          <a:p>
            <a:pPr rtl="0"/>
            <a:r>
              <a:rPr lang="es-ar" b="1">
                <a:latin typeface="Avenir Next" panose="020B0503020202020204" pitchFamily="34" charset="0"/>
              </a:rPr>
              <a:t>Herramientas de abogacía</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56E944D-0D15-DFCF-FD5C-7303635C5EAB}"/>
              </a:ext>
            </a:extLst>
          </p:cNvPr>
          <p:cNvSpPr>
            <a:spLocks noGrp="1"/>
          </p:cNvSpPr>
          <p:nvPr>
            <p:ph idx="1"/>
          </p:nvPr>
        </p:nvSpPr>
        <p:spPr>
          <a:xfrm>
            <a:off x="838201" y="1577525"/>
            <a:ext cx="5798567" cy="3479754"/>
          </a:xfrm>
        </p:spPr>
        <p:txBody>
          <a:bodyPr vert="horz" lIns="0" tIns="0" rIns="0" bIns="0" rtlCol="0" anchor="t">
            <a:normAutofit/>
          </a:bodyPr>
          <a:lstStyle/>
          <a:p>
            <a:pPr marL="347345" indent="-347345" rtl="0"/>
            <a:r>
              <a:rPr lang="es-ar"/>
              <a:t>Conozca mejor la vida de las madres durante el embarazo viendo </a:t>
            </a:r>
            <a:r>
              <a:rPr lang="es-ar" b="1">
                <a:hlinkClick r:id="rId3"/>
              </a:rPr>
              <a:t>la serie de videos La voz de las mujeres de HMHB.</a:t>
            </a:r>
            <a:endParaRPr lang="en-US" b="1"/>
          </a:p>
          <a:p>
            <a:pPr marL="347345" indent="-347345" rtl="0"/>
            <a:r>
              <a:rPr lang="es-ar">
                <a:latin typeface="Avenir Next"/>
                <a:cs typeface="Arial"/>
              </a:rPr>
              <a:t>Comprenda las consecuencias de la falta de acceso a las multivitaminas prenatales viendo </a:t>
            </a:r>
            <a:r>
              <a:rPr lang="es-ar" b="1">
                <a:latin typeface="Avenir Next"/>
                <a:cs typeface="Arial"/>
                <a:hlinkClick r:id="rId4"/>
              </a:rPr>
              <a:t>el video de Devex, "Por qué el acceso a las vitaminas prenatales es un problema de equidad sanitaria",</a:t>
            </a:r>
            <a:r>
              <a:rPr lang="es-ar" sz="1200">
                <a:latin typeface="Avenir Next"/>
                <a:cs typeface="Arial"/>
              </a:rPr>
              <a:t> </a:t>
            </a:r>
            <a:r>
              <a:rPr lang="es-ar">
                <a:latin typeface="Avenir Next"/>
                <a:cs typeface="Arial"/>
              </a:rPr>
              <a:t>patrocinado por la Eleanor Crook Foundation.</a:t>
            </a:r>
          </a:p>
        </p:txBody>
      </p:sp>
      <p:sp>
        <p:nvSpPr>
          <p:cNvPr id="11" name="Rectangle 10">
            <a:extLst>
              <a:ext uri="{FF2B5EF4-FFF2-40B4-BE49-F238E27FC236}">
                <a16:creationId xmlns:a16="http://schemas.microsoft.com/office/drawing/2014/main" id="{8B36B346-AA85-A6E0-3F67-B22D0FB4BF9E}"/>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a16="http://schemas.microsoft.com/office/drawing/2014/main" id="{776DDFDB-7CA2-A537-A9BB-7AADCFD9FDDE}"/>
              </a:ext>
            </a:extLst>
          </p:cNvPr>
          <p:cNvSpPr txBox="1"/>
          <p:nvPr/>
        </p:nvSpPr>
        <p:spPr>
          <a:xfrm>
            <a:off x="838200" y="5856179"/>
            <a:ext cx="10232655" cy="400110"/>
          </a:xfrm>
          <a:prstGeom prst="rect">
            <a:avLst/>
          </a:prstGeom>
          <a:noFill/>
        </p:spPr>
        <p:txBody>
          <a:bodyPr wrap="square" rtlCol="0">
            <a:spAutoFit/>
          </a:bodyPr>
          <a:lstStyle/>
          <a:p>
            <a:pPr algn="ctr" rtl="0"/>
            <a:r>
              <a:rPr lang="es-ar" sz="2000" b="1">
                <a:solidFill>
                  <a:schemeClr val="tx2"/>
                </a:solidFill>
                <a:latin typeface="Avenir Next" panose="020B0503020202020204" pitchFamily="34" charset="0"/>
              </a:rPr>
              <a:t>Visite </a:t>
            </a:r>
            <a:r>
              <a:rPr lang="es-ar" sz="2000" b="1">
                <a:solidFill>
                  <a:schemeClr val="tx2"/>
                </a:solidFill>
                <a:latin typeface="Avenir Next" panose="020B0503020202020204" pitchFamily="34" charset="0"/>
                <a:hlinkClick r:id="rId5"/>
              </a:rPr>
              <a:t>FurtherWith15.org</a:t>
            </a:r>
            <a:r>
              <a:rPr lang="es-ar" sz="2000" b="1">
                <a:solidFill>
                  <a:schemeClr val="tx2"/>
                </a:solidFill>
                <a:latin typeface="Avenir Next" panose="020B0503020202020204" pitchFamily="34" charset="0"/>
              </a:rPr>
              <a:t> para consultar estos y otros recursos </a:t>
            </a:r>
          </a:p>
        </p:txBody>
      </p:sp>
      <p:pic>
        <p:nvPicPr>
          <p:cNvPr id="5" name="Picture 4">
            <a:extLst>
              <a:ext uri="{FF2B5EF4-FFF2-40B4-BE49-F238E27FC236}">
                <a16:creationId xmlns:a16="http://schemas.microsoft.com/office/drawing/2014/main" id="{8C69EF81-4F0A-9235-4FB1-39E7CFBB3B6B}"/>
              </a:ext>
            </a:extLst>
          </p:cNvPr>
          <p:cNvPicPr>
            <a:picLocks noChangeAspect="1"/>
          </p:cNvPicPr>
          <p:nvPr/>
        </p:nvPicPr>
        <p:blipFill>
          <a:blip r:embed="rId6"/>
          <a:stretch>
            <a:fillRect/>
          </a:stretch>
        </p:blipFill>
        <p:spPr>
          <a:xfrm>
            <a:off x="6636768" y="1001218"/>
            <a:ext cx="3827464" cy="2207653"/>
          </a:xfrm>
          <a:prstGeom prst="rect">
            <a:avLst/>
          </a:prstGeom>
          <a:ln w="19050">
            <a:solidFill>
              <a:schemeClr val="accent1"/>
            </a:solidFill>
          </a:ln>
        </p:spPr>
      </p:pic>
      <p:pic>
        <p:nvPicPr>
          <p:cNvPr id="6" name="Picture 5">
            <a:extLst>
              <a:ext uri="{FF2B5EF4-FFF2-40B4-BE49-F238E27FC236}">
                <a16:creationId xmlns:a16="http://schemas.microsoft.com/office/drawing/2014/main" id="{FB0625BA-7C7B-B7BF-F893-3414B908B294}"/>
              </a:ext>
            </a:extLst>
          </p:cNvPr>
          <p:cNvPicPr>
            <a:picLocks noChangeAspect="1"/>
          </p:cNvPicPr>
          <p:nvPr/>
        </p:nvPicPr>
        <p:blipFill>
          <a:blip r:embed="rId7"/>
          <a:stretch>
            <a:fillRect/>
          </a:stretch>
        </p:blipFill>
        <p:spPr>
          <a:xfrm>
            <a:off x="7271768" y="2845157"/>
            <a:ext cx="3921165" cy="2319162"/>
          </a:xfrm>
          <a:prstGeom prst="rect">
            <a:avLst/>
          </a:prstGeom>
          <a:ln w="19050">
            <a:solidFill>
              <a:schemeClr val="accent1"/>
            </a:solidFill>
          </a:ln>
        </p:spPr>
      </p:pic>
    </p:spTree>
    <p:extLst>
      <p:ext uri="{BB962C8B-B14F-4D97-AF65-F5344CB8AC3E}">
        <p14:creationId xmlns:p14="http://schemas.microsoft.com/office/powerpoint/2010/main" val="203425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05DD2-E77A-1149-D35C-975140ABBF47}"/>
              </a:ext>
            </a:extLst>
          </p:cNvPr>
          <p:cNvSpPr>
            <a:spLocks noGrp="1"/>
          </p:cNvSpPr>
          <p:nvPr>
            <p:ph idx="1"/>
          </p:nvPr>
        </p:nvSpPr>
        <p:spPr>
          <a:xfrm>
            <a:off x="838200" y="1504840"/>
            <a:ext cx="4834467" cy="4667359"/>
          </a:xfrm>
        </p:spPr>
        <p:txBody>
          <a:bodyPr vert="horz" lIns="0" tIns="0" rIns="0" bIns="0" rtlCol="0" anchor="t">
            <a:normAutofit/>
          </a:bodyPr>
          <a:lstStyle/>
          <a:p>
            <a:pPr marL="0" indent="0" rtl="0">
              <a:buNone/>
            </a:pPr>
            <a:r>
              <a:rPr lang="es-ar" b="1">
                <a:latin typeface="Avenir Next"/>
                <a:cs typeface="Arial"/>
                <a:hlinkClick r:id="rId2"/>
              </a:rPr>
              <a:t>Kit de herramientas de abogacía para avanzar la SMM</a:t>
            </a:r>
            <a:r>
              <a:rPr lang="es-ar" b="1">
                <a:latin typeface="Avenir Next"/>
                <a:cs typeface="Arial"/>
              </a:rPr>
              <a:t> </a:t>
            </a:r>
            <a:endParaRPr lang="en-US" dirty="0">
              <a:cs typeface="Arial"/>
            </a:endParaRPr>
          </a:p>
          <a:p>
            <a:pPr marL="347345" indent="-347345" rtl="0"/>
            <a:r>
              <a:rPr lang="es-ar">
                <a:latin typeface="Avenir Next"/>
                <a:cs typeface="Arial"/>
              </a:rPr>
              <a:t>Estas diapositivas adaptables son un recurso para todo aquel que quiera compartir la evidencia y los beneficios de la SMM para las mujeres embarazadas y sus hijos.</a:t>
            </a:r>
          </a:p>
          <a:p>
            <a:pPr marL="347345" indent="-347345" rtl="0"/>
            <a:r>
              <a:rPr lang="es-ar">
                <a:latin typeface="Avenir Next"/>
                <a:cs typeface="Arial"/>
              </a:rPr>
              <a:t>Contienen mensajes y estadísticas clave que pueden adaptarse a los responsables de la toma de decisiones de cualquier país.</a:t>
            </a:r>
          </a:p>
        </p:txBody>
      </p:sp>
      <p:sp>
        <p:nvSpPr>
          <p:cNvPr id="4" name="Slide Number Placeholder 3">
            <a:extLst>
              <a:ext uri="{FF2B5EF4-FFF2-40B4-BE49-F238E27FC236}">
                <a16:creationId xmlns:a16="http://schemas.microsoft.com/office/drawing/2014/main" id="{E21843F3-8CC7-7322-B562-0E9FF8418B4C}"/>
              </a:ext>
            </a:extLst>
          </p:cNvPr>
          <p:cNvSpPr>
            <a:spLocks noGrp="1"/>
          </p:cNvSpPr>
          <p:nvPr>
            <p:ph type="sldNum" sz="quarter" idx="12"/>
          </p:nvPr>
        </p:nvSpPr>
        <p:spPr/>
        <p:txBody>
          <a:bodyPr rtlCol="0"/>
          <a:lstStyle/>
          <a:p>
            <a:pPr rtl="0"/>
            <a:fld id="{1823342E-297C-5D4D-AC65-DD80C611455A}" type="slidenum">
              <a:rPr lang="en-US" smtClean="0"/>
              <a:pPr/>
              <a:t>15</a:t>
            </a:fld>
            <a:endParaRPr lang="en-US"/>
          </a:p>
        </p:txBody>
      </p:sp>
      <p:sp>
        <p:nvSpPr>
          <p:cNvPr id="5" name="Title 1">
            <a:extLst>
              <a:ext uri="{FF2B5EF4-FFF2-40B4-BE49-F238E27FC236}">
                <a16:creationId xmlns:a16="http://schemas.microsoft.com/office/drawing/2014/main" id="{A117B242-88E3-A0FB-166C-D7C031188247}"/>
              </a:ext>
            </a:extLst>
          </p:cNvPr>
          <p:cNvSpPr>
            <a:spLocks noGrp="1"/>
          </p:cNvSpPr>
          <p:nvPr>
            <p:ph type="title"/>
          </p:nvPr>
        </p:nvSpPr>
        <p:spPr/>
        <p:txBody>
          <a:bodyPr rtlCol="0"/>
          <a:lstStyle/>
          <a:p>
            <a:pPr rtl="0"/>
            <a:r>
              <a:rPr lang="es-ar" b="1">
                <a:latin typeface="Avenir Next" panose="020B0503020202020204" pitchFamily="34" charset="0"/>
              </a:rPr>
              <a:t>Herramientas de abogacía</a:t>
            </a:r>
            <a:endParaRPr lang="en-US">
              <a:latin typeface="Avenir Next" panose="020B0503020202020204" pitchFamily="34" charset="0"/>
            </a:endParaRPr>
          </a:p>
        </p:txBody>
      </p:sp>
      <p:pic>
        <p:nvPicPr>
          <p:cNvPr id="2" name="Picture 1">
            <a:extLst>
              <a:ext uri="{FF2B5EF4-FFF2-40B4-BE49-F238E27FC236}">
                <a16:creationId xmlns:a16="http://schemas.microsoft.com/office/drawing/2014/main" id="{17539C57-5C12-D321-EEE5-301A83C25800}"/>
              </a:ext>
            </a:extLst>
          </p:cNvPr>
          <p:cNvPicPr>
            <a:picLocks noChangeAspect="1"/>
          </p:cNvPicPr>
          <p:nvPr/>
        </p:nvPicPr>
        <p:blipFill>
          <a:blip r:embed="rId3"/>
          <a:stretch>
            <a:fillRect/>
          </a:stretch>
        </p:blipFill>
        <p:spPr>
          <a:xfrm>
            <a:off x="7369851" y="2970304"/>
            <a:ext cx="3602954" cy="2033712"/>
          </a:xfrm>
          <a:prstGeom prst="rect">
            <a:avLst/>
          </a:prstGeom>
          <a:ln w="19050">
            <a:solidFill>
              <a:schemeClr val="accent1"/>
            </a:solidFill>
          </a:ln>
        </p:spPr>
      </p:pic>
      <p:pic>
        <p:nvPicPr>
          <p:cNvPr id="6" name="Picture 5">
            <a:extLst>
              <a:ext uri="{FF2B5EF4-FFF2-40B4-BE49-F238E27FC236}">
                <a16:creationId xmlns:a16="http://schemas.microsoft.com/office/drawing/2014/main" id="{31532C3E-6631-87AB-5C5F-58EAACED2E8F}"/>
              </a:ext>
            </a:extLst>
          </p:cNvPr>
          <p:cNvPicPr>
            <a:picLocks noChangeAspect="1"/>
          </p:cNvPicPr>
          <p:nvPr/>
        </p:nvPicPr>
        <p:blipFill>
          <a:blip r:embed="rId4"/>
          <a:stretch>
            <a:fillRect/>
          </a:stretch>
        </p:blipFill>
        <p:spPr>
          <a:xfrm>
            <a:off x="8064113" y="4226650"/>
            <a:ext cx="3602955" cy="2031241"/>
          </a:xfrm>
          <a:prstGeom prst="rect">
            <a:avLst/>
          </a:prstGeom>
          <a:ln w="19050">
            <a:solidFill>
              <a:schemeClr val="accent1"/>
            </a:solidFill>
          </a:ln>
        </p:spPr>
      </p:pic>
      <p:pic>
        <p:nvPicPr>
          <p:cNvPr id="8" name="Picture 7">
            <a:extLst>
              <a:ext uri="{FF2B5EF4-FFF2-40B4-BE49-F238E27FC236}">
                <a16:creationId xmlns:a16="http://schemas.microsoft.com/office/drawing/2014/main" id="{70625E0E-C39D-CF8A-7173-923F2485F1B9}"/>
              </a:ext>
            </a:extLst>
          </p:cNvPr>
          <p:cNvPicPr>
            <a:picLocks noChangeAspect="1"/>
          </p:cNvPicPr>
          <p:nvPr/>
        </p:nvPicPr>
        <p:blipFill>
          <a:blip r:embed="rId5"/>
          <a:stretch>
            <a:fillRect/>
          </a:stretch>
        </p:blipFill>
        <p:spPr>
          <a:xfrm>
            <a:off x="6011324" y="1061159"/>
            <a:ext cx="4226429" cy="2375482"/>
          </a:xfrm>
          <a:prstGeom prst="rect">
            <a:avLst/>
          </a:prstGeom>
          <a:ln w="19050">
            <a:solidFill>
              <a:schemeClr val="accent1"/>
            </a:solidFill>
          </a:ln>
        </p:spPr>
      </p:pic>
    </p:spTree>
    <p:extLst>
      <p:ext uri="{BB962C8B-B14F-4D97-AF65-F5344CB8AC3E}">
        <p14:creationId xmlns:p14="http://schemas.microsoft.com/office/powerpoint/2010/main" val="326512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2B56-515E-A548-E637-0EBDAC467D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576BA-FB31-2C9D-1C83-9653A6454AEA}"/>
              </a:ext>
            </a:extLst>
          </p:cNvPr>
          <p:cNvSpPr>
            <a:spLocks noGrp="1"/>
          </p:cNvSpPr>
          <p:nvPr>
            <p:ph idx="1"/>
          </p:nvPr>
        </p:nvSpPr>
        <p:spPr>
          <a:xfrm>
            <a:off x="838200" y="1504840"/>
            <a:ext cx="4552401" cy="4667359"/>
          </a:xfrm>
        </p:spPr>
        <p:txBody>
          <a:bodyPr rtlCol="0">
            <a:normAutofit fontScale="77500" lnSpcReduction="20000"/>
          </a:bodyPr>
          <a:lstStyle/>
          <a:p>
            <a:pPr rtl="0"/>
            <a:r>
              <a:rPr lang="es-ar"/>
              <a:t>El </a:t>
            </a:r>
            <a:r>
              <a:rPr lang="es-ar" b="1">
                <a:hlinkClick r:id="rId2"/>
              </a:rPr>
              <a:t>documento Informe de abogacía y preguntas frecuentes sobre la inclusión de la SMM en la Lista modelo de medicamentos esenciales (EML, por sus siglas en inglés) de la OMS</a:t>
            </a:r>
            <a:r>
              <a:rPr lang="es-ar" b="1"/>
              <a:t> </a:t>
            </a:r>
            <a:r>
              <a:rPr lang="es-ar"/>
              <a:t>proporciona</a:t>
            </a:r>
            <a:r>
              <a:rPr lang="es-ar" b="1"/>
              <a:t> </a:t>
            </a:r>
            <a:r>
              <a:rPr lang="es-ar"/>
              <a:t>las mejores prácticas para conseguir que la SMM se incluya en la EML en su país.</a:t>
            </a:r>
          </a:p>
          <a:p>
            <a:pPr rtl="0"/>
            <a:r>
              <a:rPr lang="es-ar"/>
              <a:t>El </a:t>
            </a:r>
            <a:r>
              <a:rPr lang="es-ar">
                <a:hlinkClick r:id="rId3"/>
              </a:rPr>
              <a:t> </a:t>
            </a:r>
            <a:r>
              <a:rPr lang="es-ar" b="1">
                <a:hlinkClick r:id="rId3"/>
              </a:rPr>
              <a:t>Informe de abogacía de la SMM</a:t>
            </a:r>
            <a:r>
              <a:rPr lang="es-ar" b="1"/>
              <a:t> </a:t>
            </a:r>
            <a:r>
              <a:rPr lang="es-ar"/>
              <a:t>aborda el amplio alcance de la necesidad de SMM, y el</a:t>
            </a:r>
            <a:r>
              <a:rPr lang="es-ar" b="1">
                <a:hlinkClick r:id="rId4"/>
              </a:rPr>
              <a:t> Informe de preguntas frecuentes sobre la inclusión de la SMM en la Lista modelo de medicamentos esenciales (EML, por sus siglas en inglés) de la OMS</a:t>
            </a:r>
            <a:r>
              <a:rPr lang="es-ar" b="1"/>
              <a:t> </a:t>
            </a:r>
            <a:r>
              <a:rPr lang="es-ar"/>
              <a:t>está dirigido a los responsables de la toma de decisiones.</a:t>
            </a:r>
          </a:p>
          <a:p>
            <a:pPr rtl="0"/>
            <a:r>
              <a:rPr lang="es-ar"/>
              <a:t>Para obtener apoyo en los esfuerzos de ampliación, véase </a:t>
            </a:r>
            <a:r>
              <a:rPr lang="es-ar" b="1">
                <a:hlinkClick r:id="rId5"/>
              </a:rPr>
              <a:t>Introducción y ampliación del programa de suplementación con micronutrientes múltiples: Preguntas frecuentes para responsables de la toma de decisiones</a:t>
            </a:r>
            <a:r>
              <a:rPr lang="es-ar" b="1"/>
              <a:t>.</a:t>
            </a:r>
          </a:p>
          <a:p>
            <a:pPr marL="0" indent="0" rtl="0">
              <a:buNone/>
            </a:pPr>
            <a:endParaRPr lang="en-US"/>
          </a:p>
        </p:txBody>
      </p:sp>
      <p:sp>
        <p:nvSpPr>
          <p:cNvPr id="4" name="Slide Number Placeholder 3">
            <a:extLst>
              <a:ext uri="{FF2B5EF4-FFF2-40B4-BE49-F238E27FC236}">
                <a16:creationId xmlns:a16="http://schemas.microsoft.com/office/drawing/2014/main" id="{5F67EF4D-5381-205A-F871-67C413E16CCD}"/>
              </a:ext>
            </a:extLst>
          </p:cNvPr>
          <p:cNvSpPr>
            <a:spLocks noGrp="1"/>
          </p:cNvSpPr>
          <p:nvPr>
            <p:ph type="sldNum" sz="quarter" idx="12"/>
          </p:nvPr>
        </p:nvSpPr>
        <p:spPr/>
        <p:txBody>
          <a:bodyPr rtlCol="0"/>
          <a:lstStyle/>
          <a:p>
            <a:pPr rtl="0"/>
            <a:fld id="{1823342E-297C-5D4D-AC65-DD80C611455A}" type="slidenum">
              <a:rPr lang="en-US" smtClean="0"/>
              <a:pPr/>
              <a:t>16</a:t>
            </a:fld>
            <a:endParaRPr lang="en-US"/>
          </a:p>
        </p:txBody>
      </p:sp>
      <p:sp>
        <p:nvSpPr>
          <p:cNvPr id="5" name="Title 1">
            <a:extLst>
              <a:ext uri="{FF2B5EF4-FFF2-40B4-BE49-F238E27FC236}">
                <a16:creationId xmlns:a16="http://schemas.microsoft.com/office/drawing/2014/main" id="{885E5110-A3A1-3BB8-2126-97BB08C7B466}"/>
              </a:ext>
            </a:extLst>
          </p:cNvPr>
          <p:cNvSpPr>
            <a:spLocks noGrp="1"/>
          </p:cNvSpPr>
          <p:nvPr>
            <p:ph type="title"/>
          </p:nvPr>
        </p:nvSpPr>
        <p:spPr/>
        <p:txBody>
          <a:bodyPr rtlCol="0"/>
          <a:lstStyle/>
          <a:p>
            <a:pPr rtl="0"/>
            <a:r>
              <a:rPr lang="es-ar" b="1">
                <a:latin typeface="Avenir Next" panose="020B0503020202020204" pitchFamily="34" charset="0"/>
              </a:rPr>
              <a:t>Herramientas de abogacía</a:t>
            </a:r>
            <a:endParaRPr lang="en-US">
              <a:latin typeface="Avenir Next" panose="020B0503020202020204" pitchFamily="34" charset="0"/>
            </a:endParaRPr>
          </a:p>
        </p:txBody>
      </p:sp>
      <p:pic>
        <p:nvPicPr>
          <p:cNvPr id="6" name="Picture 5">
            <a:extLst>
              <a:ext uri="{FF2B5EF4-FFF2-40B4-BE49-F238E27FC236}">
                <a16:creationId xmlns:a16="http://schemas.microsoft.com/office/drawing/2014/main" id="{BFD00531-04E0-C52C-E1D5-8DEB57DAF81B}"/>
              </a:ext>
            </a:extLst>
          </p:cNvPr>
          <p:cNvPicPr>
            <a:picLocks noChangeAspect="1"/>
          </p:cNvPicPr>
          <p:nvPr/>
        </p:nvPicPr>
        <p:blipFill>
          <a:blip r:embed="rId6"/>
          <a:stretch>
            <a:fillRect/>
          </a:stretch>
        </p:blipFill>
        <p:spPr>
          <a:xfrm>
            <a:off x="7147800" y="767851"/>
            <a:ext cx="3073659" cy="2384735"/>
          </a:xfrm>
          <a:prstGeom prst="rect">
            <a:avLst/>
          </a:prstGeom>
          <a:ln w="19050">
            <a:solidFill>
              <a:schemeClr val="accent1"/>
            </a:solidFill>
          </a:ln>
        </p:spPr>
      </p:pic>
      <p:pic>
        <p:nvPicPr>
          <p:cNvPr id="2" name="Picture 1">
            <a:extLst>
              <a:ext uri="{FF2B5EF4-FFF2-40B4-BE49-F238E27FC236}">
                <a16:creationId xmlns:a16="http://schemas.microsoft.com/office/drawing/2014/main" id="{1E1537B8-6D63-E54C-A392-C735FAD0DEF1}"/>
              </a:ext>
            </a:extLst>
          </p:cNvPr>
          <p:cNvPicPr>
            <a:picLocks noChangeAspect="1"/>
          </p:cNvPicPr>
          <p:nvPr/>
        </p:nvPicPr>
        <p:blipFill>
          <a:blip r:embed="rId7"/>
          <a:stretch>
            <a:fillRect/>
          </a:stretch>
        </p:blipFill>
        <p:spPr>
          <a:xfrm>
            <a:off x="5800689" y="2409548"/>
            <a:ext cx="3105077" cy="2115714"/>
          </a:xfrm>
          <a:prstGeom prst="rect">
            <a:avLst/>
          </a:prstGeom>
          <a:noFill/>
          <a:ln w="19050">
            <a:solidFill>
              <a:schemeClr val="accent1"/>
            </a:solidFill>
          </a:ln>
        </p:spPr>
      </p:pic>
      <p:pic>
        <p:nvPicPr>
          <p:cNvPr id="8" name="Picture 7">
            <a:extLst>
              <a:ext uri="{FF2B5EF4-FFF2-40B4-BE49-F238E27FC236}">
                <a16:creationId xmlns:a16="http://schemas.microsoft.com/office/drawing/2014/main" id="{101F09D2-96D2-C12C-2517-E7CB8E577E1B}"/>
              </a:ext>
            </a:extLst>
          </p:cNvPr>
          <p:cNvPicPr>
            <a:picLocks noChangeAspect="1"/>
          </p:cNvPicPr>
          <p:nvPr/>
        </p:nvPicPr>
        <p:blipFill>
          <a:blip r:embed="rId8"/>
          <a:srcRect b="7563"/>
          <a:stretch>
            <a:fillRect/>
          </a:stretch>
        </p:blipFill>
        <p:spPr>
          <a:xfrm>
            <a:off x="7292714" y="3850194"/>
            <a:ext cx="2847351" cy="2418323"/>
          </a:xfrm>
          <a:prstGeom prst="rect">
            <a:avLst/>
          </a:prstGeom>
          <a:ln w="19050">
            <a:solidFill>
              <a:schemeClr val="accent1"/>
            </a:solidFill>
          </a:ln>
        </p:spPr>
      </p:pic>
      <p:pic>
        <p:nvPicPr>
          <p:cNvPr id="7" name="Picture 6">
            <a:extLst>
              <a:ext uri="{FF2B5EF4-FFF2-40B4-BE49-F238E27FC236}">
                <a16:creationId xmlns:a16="http://schemas.microsoft.com/office/drawing/2014/main" id="{9B3D3BC3-C880-1EEC-98F2-80BDB48FAB59}"/>
              </a:ext>
            </a:extLst>
          </p:cNvPr>
          <p:cNvPicPr>
            <a:picLocks noChangeAspect="1"/>
          </p:cNvPicPr>
          <p:nvPr/>
        </p:nvPicPr>
        <p:blipFill>
          <a:blip r:embed="rId9"/>
          <a:stretch>
            <a:fillRect/>
          </a:stretch>
        </p:blipFill>
        <p:spPr>
          <a:xfrm>
            <a:off x="9053711" y="2409548"/>
            <a:ext cx="2988467" cy="2192525"/>
          </a:xfrm>
          <a:prstGeom prst="rect">
            <a:avLst/>
          </a:prstGeom>
          <a:ln w="19050">
            <a:solidFill>
              <a:schemeClr val="accent1"/>
            </a:solidFill>
          </a:ln>
        </p:spPr>
      </p:pic>
    </p:spTree>
    <p:extLst>
      <p:ext uri="{BB962C8B-B14F-4D97-AF65-F5344CB8AC3E}">
        <p14:creationId xmlns:p14="http://schemas.microsoft.com/office/powerpoint/2010/main" val="313548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p:txBody>
          <a:bodyPr rtlCol="0"/>
          <a:lstStyle/>
          <a:p>
            <a:pPr rtl="0"/>
            <a:r>
              <a:rPr lang="es-ar" b="1">
                <a:latin typeface="Avenir Next" panose="020B0503020202020204" pitchFamily="34" charset="0"/>
              </a:rPr>
              <a:t>Herramientas de cálculo de costos</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838200" y="1337495"/>
            <a:ext cx="5879123" cy="4302650"/>
          </a:xfrm>
        </p:spPr>
        <p:txBody>
          <a:bodyPr vert="horz" lIns="0" tIns="0" rIns="0" bIns="0" rtlCol="0" anchor="t">
            <a:normAutofit/>
          </a:bodyPr>
          <a:lstStyle/>
          <a:p>
            <a:pPr rtl="0"/>
            <a:r>
              <a:rPr lang="es-ar" sz="1900"/>
              <a:t>La </a:t>
            </a:r>
            <a:r>
              <a:rPr lang="es-ar" sz="1900" b="1">
                <a:hlinkClick r:id="rId3"/>
              </a:rPr>
              <a:t>Herramienta Costo-Beneficio de la SMM + Herramienta Costo de la Inacción</a:t>
            </a:r>
            <a:r>
              <a:rPr lang="es-ar" sz="1900"/>
              <a:t> fueron desarrolladas por Nutrition International para ayudar a los países en la toma de decisiones mediante el cálculo de los beneficios y costos incrementales de la transición de la suplementación con hierro y ácido fólico (IFAS) a la suplementación con micronutrientes múltiples (SMM).</a:t>
            </a:r>
          </a:p>
          <a:p>
            <a:pPr rtl="0"/>
            <a:r>
              <a:rPr lang="es-ar" sz="1900"/>
              <a:t>La</a:t>
            </a:r>
            <a:r>
              <a:rPr lang="es-ar" sz="1900" b="1">
                <a:hlinkClick r:id="rId4"/>
              </a:rPr>
              <a:t> Herramienta de cálculo de costos para la introducción y ampliación de la SMM </a:t>
            </a:r>
            <a:r>
              <a:rPr lang="es-ar" sz="1900"/>
              <a:t>apoya el desarrollo de hojas de ruta nacionales y subnacionales para la introducción y ampliación de la SMM. La herramienta fue desarrollada por R4D y financiada por la Fundación Gates</a:t>
            </a:r>
          </a:p>
          <a:p>
            <a:pPr rtl="0"/>
            <a:endParaRPr lang="en-US" sz="1900"/>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rtlCol="0">
            <a:spAutoFit/>
          </a:bodyPr>
          <a:lstStyle/>
          <a:p>
            <a:pPr algn="ctr" rtl="0"/>
            <a:r>
              <a:rPr lang="es-ar" sz="2000" b="1">
                <a:solidFill>
                  <a:schemeClr val="tx2"/>
                </a:solidFill>
                <a:latin typeface="Avenir Next" panose="020B0503020202020204" pitchFamily="34" charset="0"/>
              </a:rPr>
              <a:t>Visite </a:t>
            </a:r>
            <a:r>
              <a:rPr lang="es-ar" sz="2000" b="1">
                <a:solidFill>
                  <a:schemeClr val="tx2"/>
                </a:solidFill>
                <a:latin typeface="Avenir Next" panose="020B0503020202020204" pitchFamily="34" charset="0"/>
                <a:hlinkClick r:id="rId5"/>
              </a:rPr>
              <a:t>FurtherWith15.org</a:t>
            </a:r>
            <a:r>
              <a:rPr lang="es-ar" sz="2000" b="1">
                <a:solidFill>
                  <a:schemeClr val="tx2"/>
                </a:solidFill>
                <a:latin typeface="Avenir Next" panose="020B0503020202020204" pitchFamily="34" charset="0"/>
              </a:rPr>
              <a:t> para consultar estos y otros recursos </a:t>
            </a:r>
          </a:p>
        </p:txBody>
      </p:sp>
      <p:pic>
        <p:nvPicPr>
          <p:cNvPr id="6" name="Picture 5">
            <a:extLst>
              <a:ext uri="{FF2B5EF4-FFF2-40B4-BE49-F238E27FC236}">
                <a16:creationId xmlns:a16="http://schemas.microsoft.com/office/drawing/2014/main" id="{4E4ACB37-C590-9EBA-DF93-7CE54B86469E}"/>
              </a:ext>
            </a:extLst>
          </p:cNvPr>
          <p:cNvPicPr>
            <a:picLocks noChangeAspect="1"/>
          </p:cNvPicPr>
          <p:nvPr/>
        </p:nvPicPr>
        <p:blipFill>
          <a:blip r:embed="rId6"/>
          <a:stretch>
            <a:fillRect/>
          </a:stretch>
        </p:blipFill>
        <p:spPr>
          <a:xfrm>
            <a:off x="7353211" y="645673"/>
            <a:ext cx="3402040" cy="2035981"/>
          </a:xfrm>
          <a:prstGeom prst="rect">
            <a:avLst/>
          </a:prstGeom>
          <a:ln w="19050">
            <a:solidFill>
              <a:schemeClr val="accent1"/>
            </a:solidFill>
          </a:ln>
        </p:spPr>
      </p:pic>
      <p:pic>
        <p:nvPicPr>
          <p:cNvPr id="3" name="Picture 2">
            <a:extLst>
              <a:ext uri="{FF2B5EF4-FFF2-40B4-BE49-F238E27FC236}">
                <a16:creationId xmlns:a16="http://schemas.microsoft.com/office/drawing/2014/main" id="{9BF84383-2196-07DB-693A-42EBAA3D766C}"/>
              </a:ext>
            </a:extLst>
          </p:cNvPr>
          <p:cNvPicPr>
            <a:picLocks noChangeAspect="1"/>
          </p:cNvPicPr>
          <p:nvPr/>
        </p:nvPicPr>
        <p:blipFill>
          <a:blip r:embed="rId7"/>
          <a:stretch>
            <a:fillRect/>
          </a:stretch>
        </p:blipFill>
        <p:spPr>
          <a:xfrm>
            <a:off x="8537331" y="1452245"/>
            <a:ext cx="3009900" cy="2252762"/>
          </a:xfrm>
          <a:prstGeom prst="rect">
            <a:avLst/>
          </a:prstGeom>
          <a:ln w="19050">
            <a:solidFill>
              <a:schemeClr val="accent1"/>
            </a:solidFill>
          </a:ln>
        </p:spPr>
      </p:pic>
      <p:pic>
        <p:nvPicPr>
          <p:cNvPr id="8" name="Picture 7">
            <a:extLst>
              <a:ext uri="{FF2B5EF4-FFF2-40B4-BE49-F238E27FC236}">
                <a16:creationId xmlns:a16="http://schemas.microsoft.com/office/drawing/2014/main" id="{80E775E4-AF40-AD35-7854-A582E6023C17}"/>
              </a:ext>
            </a:extLst>
          </p:cNvPr>
          <p:cNvPicPr>
            <a:picLocks noChangeAspect="1"/>
          </p:cNvPicPr>
          <p:nvPr/>
        </p:nvPicPr>
        <p:blipFill>
          <a:blip r:embed="rId8"/>
          <a:stretch>
            <a:fillRect/>
          </a:stretch>
        </p:blipFill>
        <p:spPr>
          <a:xfrm>
            <a:off x="7341577" y="3810395"/>
            <a:ext cx="4012223" cy="1829750"/>
          </a:xfrm>
          <a:prstGeom prst="rect">
            <a:avLst/>
          </a:prstGeom>
          <a:ln w="19050">
            <a:solidFill>
              <a:schemeClr val="accent1"/>
            </a:solidFill>
          </a:ln>
        </p:spPr>
      </p:pic>
    </p:spTree>
    <p:extLst>
      <p:ext uri="{BB962C8B-B14F-4D97-AF65-F5344CB8AC3E}">
        <p14:creationId xmlns:p14="http://schemas.microsoft.com/office/powerpoint/2010/main" val="239550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0CBA-6474-F49C-B174-4D2C671D8E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E4214-DC35-3481-48A3-F8A3F5874A95}"/>
              </a:ext>
            </a:extLst>
          </p:cNvPr>
          <p:cNvSpPr>
            <a:spLocks noGrp="1"/>
          </p:cNvSpPr>
          <p:nvPr>
            <p:ph idx="1"/>
          </p:nvPr>
        </p:nvSpPr>
        <p:spPr>
          <a:xfrm>
            <a:off x="838200" y="1504841"/>
            <a:ext cx="5634318" cy="4351338"/>
          </a:xfrm>
        </p:spPr>
        <p:txBody>
          <a:bodyPr rtlCol="0"/>
          <a:lstStyle/>
          <a:p>
            <a:pPr rtl="0"/>
            <a:r>
              <a:rPr lang="es-ar"/>
              <a:t>La </a:t>
            </a:r>
            <a:r>
              <a:rPr lang="es-ar" b="1">
                <a:hlinkClick r:id="rId2"/>
              </a:rPr>
              <a:t>Hoja de ruta de la inversión global de SMM</a:t>
            </a:r>
            <a:r>
              <a:rPr lang="es-ar">
                <a:hlinkClick r:id="rId2"/>
              </a:rPr>
              <a:t> </a:t>
            </a:r>
            <a:r>
              <a:rPr lang="es-ar"/>
              <a:t>y el </a:t>
            </a:r>
            <a:r>
              <a:rPr lang="es-ar" b="1">
                <a:hlinkClick r:id="rId3"/>
              </a:rPr>
              <a:t>Informe de resumen </a:t>
            </a:r>
            <a:r>
              <a:rPr lang="es-ar"/>
              <a:t>fueron desarrollados por una colaboración de filantropías privadas para catalizar y priorizar la acción y la inversión en suplementos con micronutrientes múltiples.</a:t>
            </a:r>
          </a:p>
          <a:p>
            <a:pPr rtl="0"/>
            <a:r>
              <a:rPr lang="es-ar">
                <a:hlinkClick r:id="rId4"/>
              </a:rPr>
              <a:t>El Informe de abogacía de HMHB: </a:t>
            </a:r>
            <a:r>
              <a:rPr lang="es-ar" b="1">
                <a:hlinkClick r:id="rId4"/>
              </a:rPr>
              <a:t>SMM en el embarazo: una de las mejores inversiones para el desarrollo </a:t>
            </a:r>
            <a:r>
              <a:rPr lang="es-ar"/>
              <a:t>explica las razones por las que la SMM es una inversión tan sólida.</a:t>
            </a:r>
          </a:p>
          <a:p>
            <a:pPr rtl="0"/>
            <a:r>
              <a:rPr lang="es-ar">
                <a:hlinkClick r:id="rId5"/>
              </a:rPr>
              <a:t>Seminario web Knowledge Byte de HMHB: </a:t>
            </a:r>
            <a:r>
              <a:rPr lang="es-ar" b="1">
                <a:hlinkClick r:id="rId5"/>
              </a:rPr>
              <a:t>"SMM: Invertir en lo mejor" </a:t>
            </a:r>
            <a:r>
              <a:rPr lang="es-ar"/>
              <a:t>repasa las principales razones para invertir en SMM.</a:t>
            </a:r>
          </a:p>
          <a:p>
            <a:pPr rtl="0"/>
            <a:endParaRPr lang="en-US"/>
          </a:p>
        </p:txBody>
      </p:sp>
      <p:sp>
        <p:nvSpPr>
          <p:cNvPr id="4" name="Slide Number Placeholder 3">
            <a:extLst>
              <a:ext uri="{FF2B5EF4-FFF2-40B4-BE49-F238E27FC236}">
                <a16:creationId xmlns:a16="http://schemas.microsoft.com/office/drawing/2014/main" id="{00EBD336-218D-B5C0-D1E4-7097B42B3A06}"/>
              </a:ext>
            </a:extLst>
          </p:cNvPr>
          <p:cNvSpPr>
            <a:spLocks noGrp="1"/>
          </p:cNvSpPr>
          <p:nvPr>
            <p:ph type="sldNum" sz="quarter" idx="12"/>
          </p:nvPr>
        </p:nvSpPr>
        <p:spPr/>
        <p:txBody>
          <a:bodyPr rtlCol="0"/>
          <a:lstStyle/>
          <a:p>
            <a:pPr rtl="0"/>
            <a:fld id="{1823342E-297C-5D4D-AC65-DD80C611455A}" type="slidenum">
              <a:rPr lang="en-US" smtClean="0"/>
              <a:pPr/>
              <a:t>18</a:t>
            </a:fld>
            <a:endParaRPr lang="en-US"/>
          </a:p>
        </p:txBody>
      </p:sp>
      <p:sp>
        <p:nvSpPr>
          <p:cNvPr id="5" name="Title 1">
            <a:extLst>
              <a:ext uri="{FF2B5EF4-FFF2-40B4-BE49-F238E27FC236}">
                <a16:creationId xmlns:a16="http://schemas.microsoft.com/office/drawing/2014/main" id="{524C8B82-7150-547B-8304-CAD7A431B2E1}"/>
              </a:ext>
            </a:extLst>
          </p:cNvPr>
          <p:cNvSpPr>
            <a:spLocks noGrp="1"/>
          </p:cNvSpPr>
          <p:nvPr>
            <p:ph type="title"/>
          </p:nvPr>
        </p:nvSpPr>
        <p:spPr>
          <a:xfrm>
            <a:off x="838200" y="559574"/>
            <a:ext cx="8163560" cy="676636"/>
          </a:xfrm>
        </p:spPr>
        <p:txBody>
          <a:bodyPr rtlCol="0">
            <a:normAutofit/>
          </a:bodyPr>
          <a:lstStyle/>
          <a:p>
            <a:pPr rtl="0"/>
            <a:r>
              <a:rPr lang="es-ar" b="1">
                <a:latin typeface="Avenir Next" panose="020B0503020202020204" pitchFamily="34" charset="0"/>
              </a:rPr>
              <a:t>Herramientas de movilización de recursos</a:t>
            </a:r>
            <a:endParaRPr lang="en-US">
              <a:latin typeface="Avenir Next" panose="020B0503020202020204" pitchFamily="34" charset="0"/>
            </a:endParaRPr>
          </a:p>
        </p:txBody>
      </p:sp>
      <p:pic>
        <p:nvPicPr>
          <p:cNvPr id="9" name="Picture 8">
            <a:extLst>
              <a:ext uri="{FF2B5EF4-FFF2-40B4-BE49-F238E27FC236}">
                <a16:creationId xmlns:a16="http://schemas.microsoft.com/office/drawing/2014/main" id="{6CD9633C-5D2B-F72B-C2FD-CFD06035D4D3}"/>
              </a:ext>
            </a:extLst>
          </p:cNvPr>
          <p:cNvPicPr>
            <a:picLocks noChangeAspect="1"/>
          </p:cNvPicPr>
          <p:nvPr/>
        </p:nvPicPr>
        <p:blipFill>
          <a:blip r:embed="rId6"/>
          <a:stretch>
            <a:fillRect/>
          </a:stretch>
        </p:blipFill>
        <p:spPr>
          <a:xfrm>
            <a:off x="8032832" y="407539"/>
            <a:ext cx="2713321" cy="1962902"/>
          </a:xfrm>
          <a:prstGeom prst="rect">
            <a:avLst/>
          </a:prstGeom>
          <a:ln w="19050">
            <a:solidFill>
              <a:schemeClr val="accent1"/>
            </a:solidFill>
          </a:ln>
        </p:spPr>
      </p:pic>
      <p:pic>
        <p:nvPicPr>
          <p:cNvPr id="10" name="Picture 9">
            <a:extLst>
              <a:ext uri="{FF2B5EF4-FFF2-40B4-BE49-F238E27FC236}">
                <a16:creationId xmlns:a16="http://schemas.microsoft.com/office/drawing/2014/main" id="{C1786AD9-29A5-A3F7-B14A-EFAAC1DF9345}"/>
              </a:ext>
            </a:extLst>
          </p:cNvPr>
          <p:cNvPicPr>
            <a:picLocks noChangeAspect="1"/>
          </p:cNvPicPr>
          <p:nvPr/>
        </p:nvPicPr>
        <p:blipFill>
          <a:blip r:embed="rId7"/>
          <a:stretch>
            <a:fillRect/>
          </a:stretch>
        </p:blipFill>
        <p:spPr>
          <a:xfrm>
            <a:off x="7083850" y="1750822"/>
            <a:ext cx="2565089" cy="1856227"/>
          </a:xfrm>
          <a:prstGeom prst="rect">
            <a:avLst/>
          </a:prstGeom>
          <a:ln w="19050">
            <a:solidFill>
              <a:schemeClr val="accent1"/>
            </a:solidFill>
          </a:ln>
        </p:spPr>
      </p:pic>
      <p:pic>
        <p:nvPicPr>
          <p:cNvPr id="11" name="Picture 10">
            <a:extLst>
              <a:ext uri="{FF2B5EF4-FFF2-40B4-BE49-F238E27FC236}">
                <a16:creationId xmlns:a16="http://schemas.microsoft.com/office/drawing/2014/main" id="{CF90A8ED-AEB5-9AB6-89E8-486F63002D3B}"/>
              </a:ext>
            </a:extLst>
          </p:cNvPr>
          <p:cNvPicPr>
            <a:picLocks noChangeAspect="1"/>
          </p:cNvPicPr>
          <p:nvPr/>
        </p:nvPicPr>
        <p:blipFill rotWithShape="1">
          <a:blip r:embed="rId8"/>
          <a:srcRect l="2298" r="1761" b="5614"/>
          <a:stretch>
            <a:fillRect/>
          </a:stretch>
        </p:blipFill>
        <p:spPr>
          <a:xfrm>
            <a:off x="7817898" y="2627747"/>
            <a:ext cx="3662081" cy="2105525"/>
          </a:xfrm>
          <a:prstGeom prst="rect">
            <a:avLst/>
          </a:prstGeom>
          <a:ln w="19050">
            <a:solidFill>
              <a:schemeClr val="accent1"/>
            </a:solidFill>
          </a:ln>
        </p:spPr>
      </p:pic>
      <p:pic>
        <p:nvPicPr>
          <p:cNvPr id="12" name="Picture 11">
            <a:extLst>
              <a:ext uri="{FF2B5EF4-FFF2-40B4-BE49-F238E27FC236}">
                <a16:creationId xmlns:a16="http://schemas.microsoft.com/office/drawing/2014/main" id="{44753E9D-AEC1-BF8B-998B-D193CD5C01EE}"/>
              </a:ext>
            </a:extLst>
          </p:cNvPr>
          <p:cNvPicPr>
            <a:picLocks noChangeAspect="1"/>
          </p:cNvPicPr>
          <p:nvPr/>
        </p:nvPicPr>
        <p:blipFill>
          <a:blip r:embed="rId9"/>
          <a:srcRect l="936" t="1272" r="2230" b="10572"/>
          <a:stretch>
            <a:fillRect/>
          </a:stretch>
        </p:blipFill>
        <p:spPr>
          <a:xfrm>
            <a:off x="7583157" y="3899681"/>
            <a:ext cx="2691731" cy="2419632"/>
          </a:xfrm>
          <a:prstGeom prst="rect">
            <a:avLst/>
          </a:prstGeom>
          <a:ln w="19050">
            <a:solidFill>
              <a:schemeClr val="accent1"/>
            </a:solidFill>
          </a:ln>
        </p:spPr>
      </p:pic>
    </p:spTree>
    <p:extLst>
      <p:ext uri="{BB962C8B-B14F-4D97-AF65-F5344CB8AC3E}">
        <p14:creationId xmlns:p14="http://schemas.microsoft.com/office/powerpoint/2010/main" val="395246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rtlCol="0"/>
          <a:lstStyle/>
          <a:p>
            <a:pPr rtl="0"/>
            <a:fld id="{C4B37875-7933-F345-AE65-E0AB5E984F8B}" type="slidenum">
              <a:rPr lang="en-US" smtClean="0"/>
              <a:pPr/>
              <a:t>2</a:t>
            </a:fld>
            <a:endParaRPr lang="en-US"/>
          </a:p>
        </p:txBody>
      </p:sp>
      <p:sp>
        <p:nvSpPr>
          <p:cNvPr id="2" name="Text Placeholder 1">
            <a:extLst>
              <a:ext uri="{FF2B5EF4-FFF2-40B4-BE49-F238E27FC236}">
                <a16:creationId xmlns:a16="http://schemas.microsoft.com/office/drawing/2014/main" id="{9115FA9A-7142-724A-9FFA-A49259080A6C}"/>
              </a:ext>
            </a:extLst>
          </p:cNvPr>
          <p:cNvSpPr>
            <a:spLocks noGrp="1"/>
          </p:cNvSpPr>
          <p:nvPr>
            <p:ph type="body" sz="quarter" idx="10"/>
          </p:nvPr>
        </p:nvSpPr>
        <p:spPr/>
        <p:txBody>
          <a:bodyPr rtlCol="0">
            <a:normAutofit lnSpcReduction="10000"/>
          </a:bodyPr>
          <a:lstStyle/>
          <a:p>
            <a:pPr rtl="0"/>
            <a:r>
              <a:rPr lang="es-ar" dirty="0">
                <a:latin typeface="Avenir Next" panose="020B0503020202020204" pitchFamily="34" charset="0"/>
              </a:rPr>
              <a:t>Facilitar el diálogo y crear consenso</a:t>
            </a:r>
          </a:p>
          <a:p>
            <a:pPr lvl="1" rtl="0"/>
            <a:r>
              <a:rPr lang="es-ar" dirty="0">
                <a:latin typeface="Avenir Next" panose="020B0503020202020204" pitchFamily="34" charset="0"/>
              </a:rPr>
              <a:t>Vea estas diapositivas como un recurso para cualquiera que desee comunicar la evidencia detrás y los beneficios de la SMM para las mujeres embarazadas y sus bebés. Nuestro objetivo consiste en aportar a la persona que vaya a presentar estas diapositivas mensajes relevantes que pueda compartir con los encargados de la toma de decisiones o aquellas personas que estén pensando en probar, ampliar o implementar el uso de SMM. </a:t>
            </a:r>
          </a:p>
        </p:txBody>
      </p:sp>
      <p:sp>
        <p:nvSpPr>
          <p:cNvPr id="4" name="Text Placeholder 3">
            <a:extLst>
              <a:ext uri="{FF2B5EF4-FFF2-40B4-BE49-F238E27FC236}">
                <a16:creationId xmlns:a16="http://schemas.microsoft.com/office/drawing/2014/main" id="{859F8B8C-DAEC-DE46-BF33-D6EC8F4E7069}"/>
              </a:ext>
            </a:extLst>
          </p:cNvPr>
          <p:cNvSpPr>
            <a:spLocks noGrp="1"/>
          </p:cNvSpPr>
          <p:nvPr>
            <p:ph type="body" sz="quarter" idx="12"/>
          </p:nvPr>
        </p:nvSpPr>
        <p:spPr/>
        <p:txBody>
          <a:bodyPr rtlCol="0"/>
          <a:lstStyle/>
          <a:p>
            <a:pPr rtl="0"/>
            <a:r>
              <a:rPr lang="es-ar" b="0" dirty="0">
                <a:latin typeface="Avenir Next" panose="020B0503020202020204" pitchFamily="34" charset="0"/>
              </a:rPr>
              <a:t>Diálogo personalizado</a:t>
            </a:r>
          </a:p>
          <a:p>
            <a:pPr lvl="1" rtl="0"/>
            <a:r>
              <a:rPr lang="es-ar" dirty="0">
                <a:latin typeface="Avenir Next" panose="020B0503020202020204" pitchFamily="34" charset="0"/>
              </a:rPr>
              <a:t>Se incluyen notas de apoyo a la presentación con cada diapositiva, pero la idea no es leerlas de manera literal. Modifique y añada sus propias notas de presentación para que sean relevantes para su público. </a:t>
            </a:r>
          </a:p>
        </p:txBody>
      </p:sp>
      <p:sp>
        <p:nvSpPr>
          <p:cNvPr id="5" name="Text Placeholder 4">
            <a:extLst>
              <a:ext uri="{FF2B5EF4-FFF2-40B4-BE49-F238E27FC236}">
                <a16:creationId xmlns:a16="http://schemas.microsoft.com/office/drawing/2014/main" id="{5DC96237-B9F8-2E44-9C8B-4D92EBFA75CA}"/>
              </a:ext>
            </a:extLst>
          </p:cNvPr>
          <p:cNvSpPr>
            <a:spLocks noGrp="1"/>
          </p:cNvSpPr>
          <p:nvPr>
            <p:ph type="body" sz="quarter" idx="13"/>
          </p:nvPr>
        </p:nvSpPr>
        <p:spPr/>
        <p:txBody>
          <a:bodyPr rtlCol="0"/>
          <a:lstStyle/>
          <a:p>
            <a:pPr rtl="0"/>
            <a:r>
              <a:rPr lang="es-ar" dirty="0">
                <a:latin typeface="Avenir Next" panose="020B0503020202020204" pitchFamily="34" charset="0"/>
              </a:rPr>
              <a:t>ADÁPTELAS a su público</a:t>
            </a:r>
          </a:p>
          <a:p>
            <a:pPr lvl="1" rtl="0"/>
            <a:r>
              <a:rPr lang="es-ar" dirty="0">
                <a:latin typeface="Avenir Next" panose="020B0503020202020204" pitchFamily="34" charset="0"/>
              </a:rPr>
              <a:t>El texto en rojo se debe personalizar y después cambiarlo a negro. Las diapositivas se pueden adaptar con datos y estadísticas de su país y hacerlas relevantes para su público. Se pueden eliminar o reordenar diapositivas o secciones enteras. Encontrará recursos adicionales al final de la presentación. </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rtlCol="0"/>
          <a:lstStyle/>
          <a:p>
            <a:pPr rtl="0"/>
            <a:r>
              <a:rPr lang="es-ar" dirty="0">
                <a:latin typeface="Avenir Next" panose="020B0503020202020204" pitchFamily="34" charset="0"/>
              </a:rPr>
              <a:t>Cómo usar esta presentación</a:t>
            </a:r>
          </a:p>
        </p:txBody>
      </p:sp>
      <p:sp>
        <p:nvSpPr>
          <p:cNvPr id="25" name="Text Placeholder 24">
            <a:extLst>
              <a:ext uri="{FF2B5EF4-FFF2-40B4-BE49-F238E27FC236}">
                <a16:creationId xmlns:a16="http://schemas.microsoft.com/office/drawing/2014/main" id="{288BF600-E561-4C00-1973-8B53D9494420}"/>
              </a:ext>
            </a:extLst>
          </p:cNvPr>
          <p:cNvSpPr>
            <a:spLocks noGrp="1"/>
          </p:cNvSpPr>
          <p:nvPr>
            <p:ph type="body" sz="quarter" idx="17"/>
          </p:nvPr>
        </p:nvSpPr>
        <p:spPr>
          <a:xfrm>
            <a:off x="1819812" y="6075665"/>
            <a:ext cx="9102188" cy="438150"/>
          </a:xfrm>
        </p:spPr>
        <p:txBody>
          <a:bodyPr rtlCol="0">
            <a:normAutofit fontScale="85000" lnSpcReduction="10000"/>
          </a:bodyPr>
          <a:lstStyle/>
          <a:p>
            <a:pPr rtl="0"/>
            <a:r>
              <a:rPr lang="es-ar" dirty="0">
                <a:latin typeface="Avenir Next" panose="020B0503020202020204" pitchFamily="34" charset="0"/>
              </a:rPr>
              <a:t>¡Queremos saber su opinión! Póngase en contacto con </a:t>
            </a:r>
            <a:r>
              <a:rPr lang="es-ar" dirty="0">
                <a:latin typeface="Avenir Next" panose="020B0503020202020204" pitchFamily="34" charset="0"/>
                <a:hlinkClick r:id="rId3">
                  <a:extLst>
                    <a:ext uri="{A12FA001-AC4F-418D-AE19-62706E023703}">
                      <ahyp:hlinkClr xmlns:ahyp="http://schemas.microsoft.com/office/drawing/2018/hyperlinkcolor" val="tx"/>
                    </a:ext>
                  </a:extLst>
                </a:hlinkClick>
              </a:rPr>
              <a:t>HMHBConsortium@micronutrientforum.org</a:t>
            </a:r>
            <a:r>
              <a:rPr lang="es-ar" dirty="0">
                <a:latin typeface="Avenir Next" panose="020B0503020202020204" pitchFamily="34" charset="0"/>
              </a:rPr>
              <a:t> si tiene alguna pregunta o si necesita asistencia adicional.</a:t>
            </a:r>
          </a:p>
        </p:txBody>
      </p:sp>
      <p:pic>
        <p:nvPicPr>
          <p:cNvPr id="69" name="Graphic 68">
            <a:extLst>
              <a:ext uri="{FF2B5EF4-FFF2-40B4-BE49-F238E27FC236}">
                <a16:creationId xmlns:a16="http://schemas.microsoft.com/office/drawing/2014/main" id="{5D5991BB-6269-2D49-9CBB-CF95289F8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8742" y="1439868"/>
            <a:ext cx="767942" cy="767942"/>
          </a:xfrm>
          <a:prstGeom prst="rect">
            <a:avLst/>
          </a:prstGeom>
        </p:spPr>
      </p:pic>
      <p:pic>
        <p:nvPicPr>
          <p:cNvPr id="7" name="Graphic 6">
            <a:extLst>
              <a:ext uri="{FF2B5EF4-FFF2-40B4-BE49-F238E27FC236}">
                <a16:creationId xmlns:a16="http://schemas.microsoft.com/office/drawing/2014/main" id="{86F96E99-6A6A-5B40-990B-CCF87C0A60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6382" y="1568324"/>
            <a:ext cx="704658" cy="704658"/>
          </a:xfrm>
          <a:prstGeom prst="rect">
            <a:avLst/>
          </a:prstGeom>
        </p:spPr>
      </p:pic>
      <p:pic>
        <p:nvPicPr>
          <p:cNvPr id="13" name="Graphic 12">
            <a:extLst>
              <a:ext uri="{FF2B5EF4-FFF2-40B4-BE49-F238E27FC236}">
                <a16:creationId xmlns:a16="http://schemas.microsoft.com/office/drawing/2014/main" id="{E06FB0AC-08A0-D69A-0255-E2746CC358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6544" y="1402836"/>
            <a:ext cx="952500" cy="952500"/>
          </a:xfrm>
          <a:prstGeom prst="rect">
            <a:avLst/>
          </a:prstGeom>
        </p:spPr>
      </p:pic>
    </p:spTree>
    <p:extLst>
      <p:ext uri="{BB962C8B-B14F-4D97-AF65-F5344CB8AC3E}">
        <p14:creationId xmlns:p14="http://schemas.microsoft.com/office/powerpoint/2010/main" val="123921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rtlCol="0"/>
          <a:lstStyle/>
          <a:p>
            <a:pPr rtl="0"/>
            <a:fld id="{C4B37875-7933-F345-AE65-E0AB5E984F8B}" type="slidenum">
              <a:rPr lang="en-US" smtClean="0"/>
              <a:pPr/>
              <a:t>3</a:t>
            </a:fld>
            <a:endParaRPr lang="en-US"/>
          </a:p>
        </p:txBody>
      </p:sp>
      <p:sp>
        <p:nvSpPr>
          <p:cNvPr id="16" name="Text Placeholder 15">
            <a:extLst>
              <a:ext uri="{FF2B5EF4-FFF2-40B4-BE49-F238E27FC236}">
                <a16:creationId xmlns:a16="http://schemas.microsoft.com/office/drawing/2014/main" id="{7EF91E36-D535-E270-8C50-B1DF9DC49ECE}"/>
              </a:ext>
            </a:extLst>
          </p:cNvPr>
          <p:cNvSpPr>
            <a:spLocks noGrp="1"/>
          </p:cNvSpPr>
          <p:nvPr>
            <p:ph type="body" sz="quarter" idx="10"/>
          </p:nvPr>
        </p:nvSpPr>
        <p:spPr>
          <a:xfrm>
            <a:off x="1842598" y="4279228"/>
            <a:ext cx="5695962" cy="914400"/>
          </a:xfrm>
        </p:spPr>
        <p:txBody>
          <a:bodyPr rtlCol="0"/>
          <a:lstStyle/>
          <a:p>
            <a:pPr rtl="0"/>
            <a:r>
              <a:rPr lang="es-ar"/>
              <a:t>Defensores y profesionales de la salud pública</a:t>
            </a:r>
          </a:p>
        </p:txBody>
      </p:sp>
      <p:sp>
        <p:nvSpPr>
          <p:cNvPr id="17" name="Text Placeholder 16">
            <a:extLst>
              <a:ext uri="{FF2B5EF4-FFF2-40B4-BE49-F238E27FC236}">
                <a16:creationId xmlns:a16="http://schemas.microsoft.com/office/drawing/2014/main" id="{BECC3442-DE00-AAE7-9E7C-FEF475F65004}"/>
              </a:ext>
            </a:extLst>
          </p:cNvPr>
          <p:cNvSpPr>
            <a:spLocks noGrp="1"/>
          </p:cNvSpPr>
          <p:nvPr>
            <p:ph type="body" sz="quarter" idx="12"/>
          </p:nvPr>
        </p:nvSpPr>
        <p:spPr>
          <a:xfrm>
            <a:off x="1833033" y="2046269"/>
            <a:ext cx="5708672" cy="914400"/>
          </a:xfrm>
        </p:spPr>
        <p:txBody>
          <a:bodyPr rtlCol="0"/>
          <a:lstStyle/>
          <a:p>
            <a:pPr rtl="0"/>
            <a:r>
              <a:rPr lang="es-ar" b="0" dirty="0"/>
              <a:t>Funcionarios nacionales en el área de salud y ONG</a:t>
            </a:r>
          </a:p>
        </p:txBody>
      </p:sp>
      <p:sp>
        <p:nvSpPr>
          <p:cNvPr id="18" name="Text Placeholder 17">
            <a:extLst>
              <a:ext uri="{FF2B5EF4-FFF2-40B4-BE49-F238E27FC236}">
                <a16:creationId xmlns:a16="http://schemas.microsoft.com/office/drawing/2014/main" id="{73F57877-D8B3-B375-A8B0-B07EA717E30E}"/>
              </a:ext>
            </a:extLst>
          </p:cNvPr>
          <p:cNvSpPr>
            <a:spLocks noGrp="1"/>
          </p:cNvSpPr>
          <p:nvPr>
            <p:ph type="body" sz="quarter" idx="13"/>
          </p:nvPr>
        </p:nvSpPr>
        <p:spPr>
          <a:xfrm>
            <a:off x="1842598" y="3183053"/>
            <a:ext cx="5695963" cy="914400"/>
          </a:xfrm>
        </p:spPr>
        <p:txBody>
          <a:bodyPr rtlCol="0">
            <a:normAutofit/>
          </a:bodyPr>
          <a:lstStyle/>
          <a:p>
            <a:pPr rtl="0"/>
            <a:r>
              <a:rPr lang="es-ar" dirty="0"/>
              <a:t>Política y responsables de la toma de decisiones</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rtlCol="0"/>
          <a:lstStyle/>
          <a:p>
            <a:pPr rtl="0"/>
            <a:r>
              <a:rPr lang="es-ar" dirty="0">
                <a:latin typeface="Avenir Black" panose="02000503020000020003"/>
              </a:rPr>
              <a:t>Públicos para esta presentación</a:t>
            </a:r>
          </a:p>
        </p:txBody>
      </p:sp>
      <p:sp>
        <p:nvSpPr>
          <p:cNvPr id="6" name="Text Placeholder 5">
            <a:extLst>
              <a:ext uri="{FF2B5EF4-FFF2-40B4-BE49-F238E27FC236}">
                <a16:creationId xmlns:a16="http://schemas.microsoft.com/office/drawing/2014/main" id="{E07A9391-9A4C-AA47-5332-CACA62AE6CCF}"/>
              </a:ext>
            </a:extLst>
          </p:cNvPr>
          <p:cNvSpPr>
            <a:spLocks noGrp="1"/>
          </p:cNvSpPr>
          <p:nvPr>
            <p:ph type="body" sz="quarter" idx="18"/>
          </p:nvPr>
        </p:nvSpPr>
        <p:spPr>
          <a:xfrm>
            <a:off x="8074152" y="1485212"/>
            <a:ext cx="3419854" cy="4324753"/>
          </a:xfrm>
        </p:spPr>
        <p:txBody>
          <a:bodyPr rtlCol="0">
            <a:normAutofit/>
          </a:bodyPr>
          <a:lstStyle/>
          <a:p>
            <a:pPr rtl="0"/>
            <a:r>
              <a:rPr lang="es-ar" sz="2000" dirty="0">
                <a:latin typeface="Avenir Next"/>
              </a:rPr>
              <a:t>Esta presentación ofrece un resumen de la nutrición materna y la evidencia de los suplementos de micronutrientes múltiples (SMM), con mensajes principales y diapositivas que se pueden personalizar con datos relevantes para cada país que respalden la implementación, prueba y ampliación de los SMM. Puede incluir (u omitir) secciones específicas de la presentación. </a:t>
            </a:r>
          </a:p>
        </p:txBody>
      </p:sp>
      <p:pic>
        <p:nvPicPr>
          <p:cNvPr id="46" name="Graphic 45">
            <a:extLst>
              <a:ext uri="{FF2B5EF4-FFF2-40B4-BE49-F238E27FC236}">
                <a16:creationId xmlns:a16="http://schemas.microsoft.com/office/drawing/2014/main" id="{17CF5731-D668-D9DC-4295-1A21AEF54E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050" y="4289213"/>
            <a:ext cx="864139" cy="864139"/>
          </a:xfrm>
          <a:prstGeom prst="rect">
            <a:avLst/>
          </a:prstGeom>
        </p:spPr>
      </p:pic>
      <p:pic>
        <p:nvPicPr>
          <p:cNvPr id="51" name="Graphic 50">
            <a:extLst>
              <a:ext uri="{FF2B5EF4-FFF2-40B4-BE49-F238E27FC236}">
                <a16:creationId xmlns:a16="http://schemas.microsoft.com/office/drawing/2014/main" id="{59CA792C-FB73-EB0C-D332-8DB4F935F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303" y="1830895"/>
            <a:ext cx="1045634" cy="1045634"/>
          </a:xfrm>
          <a:prstGeom prst="rect">
            <a:avLst/>
          </a:prstGeom>
        </p:spPr>
      </p:pic>
      <p:pic>
        <p:nvPicPr>
          <p:cNvPr id="53" name="Graphic 52">
            <a:extLst>
              <a:ext uri="{FF2B5EF4-FFF2-40B4-BE49-F238E27FC236}">
                <a16:creationId xmlns:a16="http://schemas.microsoft.com/office/drawing/2014/main" id="{0F923B0D-9436-18DD-0295-35C8759DF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073" y="3275207"/>
            <a:ext cx="730092" cy="730092"/>
          </a:xfrm>
          <a:prstGeom prst="rect">
            <a:avLst/>
          </a:prstGeom>
        </p:spPr>
      </p:pic>
    </p:spTree>
    <p:extLst>
      <p:ext uri="{BB962C8B-B14F-4D97-AF65-F5344CB8AC3E}">
        <p14:creationId xmlns:p14="http://schemas.microsoft.com/office/powerpoint/2010/main" val="269153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7767-1036-FDE8-BFDC-C90810587C58}"/>
              </a:ext>
            </a:extLst>
          </p:cNvPr>
          <p:cNvSpPr>
            <a:spLocks noGrp="1"/>
          </p:cNvSpPr>
          <p:nvPr>
            <p:ph type="title"/>
          </p:nvPr>
        </p:nvSpPr>
        <p:spPr>
          <a:xfrm>
            <a:off x="838200" y="559573"/>
            <a:ext cx="6934675" cy="945267"/>
          </a:xfrm>
        </p:spPr>
        <p:txBody>
          <a:bodyPr rtlCol="0">
            <a:normAutofit fontScale="90000"/>
          </a:bodyPr>
          <a:lstStyle/>
          <a:p>
            <a:pPr rtl="0"/>
            <a:r>
              <a:rPr lang="es-ar" b="1" dirty="0">
                <a:latin typeface="Avenir Next" panose="020B0503020202020204" pitchFamily="34" charset="0"/>
              </a:rPr>
              <a:t>Intervención de alto impacto para mujeres y bebés más sanos</a:t>
            </a:r>
          </a:p>
        </p:txBody>
      </p:sp>
      <p:sp>
        <p:nvSpPr>
          <p:cNvPr id="3" name="Content Placeholder 2">
            <a:extLst>
              <a:ext uri="{FF2B5EF4-FFF2-40B4-BE49-F238E27FC236}">
                <a16:creationId xmlns:a16="http://schemas.microsoft.com/office/drawing/2014/main" id="{11AB07F8-21B3-CF31-5D78-2FDA391CBF6C}"/>
              </a:ext>
            </a:extLst>
          </p:cNvPr>
          <p:cNvSpPr>
            <a:spLocks noGrp="1"/>
          </p:cNvSpPr>
          <p:nvPr>
            <p:ph idx="1"/>
          </p:nvPr>
        </p:nvSpPr>
        <p:spPr>
          <a:xfrm>
            <a:off x="838200" y="1668584"/>
            <a:ext cx="7269480" cy="4179436"/>
          </a:xfrm>
        </p:spPr>
        <p:txBody>
          <a:bodyPr rtlCol="0">
            <a:noAutofit/>
          </a:bodyPr>
          <a:lstStyle/>
          <a:p>
            <a:pPr marL="0" indent="0" rtl="0">
              <a:lnSpc>
                <a:spcPct val="100000"/>
              </a:lnSpc>
              <a:spcAft>
                <a:spcPts val="1800"/>
              </a:spcAft>
              <a:buNone/>
            </a:pPr>
            <a:r>
              <a:rPr lang="es-ar" dirty="0"/>
              <a:t>La fórmula de OMS/UNICEF de Suplementos con Micronutrientes Múltiples (conocida como SMM UNIMMAP) con 15 vitaminas y minerales esenciales, ayuda a las madres, los niños y las comunidades no solo a sobrevivir, sino a prosperar.</a:t>
            </a:r>
          </a:p>
          <a:p>
            <a:pPr marL="0" indent="0" rtl="0">
              <a:lnSpc>
                <a:spcPct val="100000"/>
              </a:lnSpc>
              <a:spcAft>
                <a:spcPts val="0"/>
              </a:spcAft>
              <a:buNone/>
            </a:pPr>
            <a:r>
              <a:rPr lang="es-ar" b="1" dirty="0"/>
              <a:t>Temas tratados:</a:t>
            </a:r>
          </a:p>
          <a:p>
            <a:pPr rtl="0">
              <a:lnSpc>
                <a:spcPct val="100000"/>
              </a:lnSpc>
              <a:spcBef>
                <a:spcPts val="600"/>
              </a:spcBef>
              <a:spcAft>
                <a:spcPts val="300"/>
              </a:spcAft>
            </a:pPr>
            <a:r>
              <a:rPr lang="es-ar" dirty="0"/>
              <a:t>La necesidad de SMM es cada vez mayor</a:t>
            </a:r>
          </a:p>
          <a:p>
            <a:pPr rtl="0">
              <a:lnSpc>
                <a:spcPct val="100000"/>
              </a:lnSpc>
              <a:spcBef>
                <a:spcPts val="600"/>
              </a:spcBef>
              <a:spcAft>
                <a:spcPts val="600"/>
              </a:spcAft>
            </a:pPr>
            <a:r>
              <a:rPr lang="es-ar" dirty="0"/>
              <a:t>La evidencia que avala la SMM es clara</a:t>
            </a:r>
          </a:p>
          <a:p>
            <a:pPr rtl="0">
              <a:lnSpc>
                <a:spcPct val="100000"/>
              </a:lnSpc>
              <a:spcBef>
                <a:spcPts val="600"/>
              </a:spcBef>
              <a:spcAft>
                <a:spcPts val="600"/>
              </a:spcAft>
            </a:pPr>
            <a:r>
              <a:rPr lang="es-ar" dirty="0"/>
              <a:t>La SMM es la mejor opción para el desarrollo mundial</a:t>
            </a:r>
          </a:p>
          <a:p>
            <a:pPr rtl="0">
              <a:lnSpc>
                <a:spcPct val="100000"/>
              </a:lnSpc>
              <a:spcBef>
                <a:spcPts val="600"/>
              </a:spcBef>
              <a:spcAft>
                <a:spcPts val="600"/>
              </a:spcAft>
            </a:pPr>
            <a:r>
              <a:rPr lang="es-ar" dirty="0"/>
              <a:t>Ahora es el momento de actuar sobre la SMM</a:t>
            </a:r>
          </a:p>
        </p:txBody>
      </p:sp>
      <p:pic>
        <p:nvPicPr>
          <p:cNvPr id="6" name="Picture 5" descr="A white bottle with a label&#10;&#10;AI-generated content may be incorrect.">
            <a:extLst>
              <a:ext uri="{FF2B5EF4-FFF2-40B4-BE49-F238E27FC236}">
                <a16:creationId xmlns:a16="http://schemas.microsoft.com/office/drawing/2014/main" id="{4339D473-F79A-CD68-2750-FA185190F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9881" y="0"/>
            <a:ext cx="3332119" cy="6858000"/>
          </a:xfrm>
          <a:prstGeom prst="rect">
            <a:avLst/>
          </a:prstGeom>
        </p:spPr>
      </p:pic>
      <p:pic>
        <p:nvPicPr>
          <p:cNvPr id="7" name="Picture 6" descr="A black and white wave&#10;&#10;AI-generated content may be incorrect.">
            <a:extLst>
              <a:ext uri="{FF2B5EF4-FFF2-40B4-BE49-F238E27FC236}">
                <a16:creationId xmlns:a16="http://schemas.microsoft.com/office/drawing/2014/main" id="{34F48791-8D7F-3D1C-BCE7-A8D3E099D2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8" name="Rectangle 7">
            <a:extLst>
              <a:ext uri="{FF2B5EF4-FFF2-40B4-BE49-F238E27FC236}">
                <a16:creationId xmlns:a16="http://schemas.microsoft.com/office/drawing/2014/main" id="{12528BBF-343B-A904-23F8-3318A14F7304}"/>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icture 8">
            <a:extLst>
              <a:ext uri="{FF2B5EF4-FFF2-40B4-BE49-F238E27FC236}">
                <a16:creationId xmlns:a16="http://schemas.microsoft.com/office/drawing/2014/main" id="{9C805778-0C20-C6AE-72EB-35EA1B1D0F60}"/>
              </a:ext>
            </a:extLst>
          </p:cNvPr>
          <p:cNvPicPr>
            <a:picLocks noChangeAspect="1"/>
          </p:cNvPicPr>
          <p:nvPr/>
        </p:nvPicPr>
        <p:blipFill>
          <a:blip r:embed="rId5"/>
          <a:stretch>
            <a:fillRect/>
          </a:stretch>
        </p:blipFill>
        <p:spPr>
          <a:xfrm>
            <a:off x="7234966" y="6082696"/>
            <a:ext cx="4418552" cy="534606"/>
          </a:xfrm>
          <a:prstGeom prst="rect">
            <a:avLst/>
          </a:prstGeom>
        </p:spPr>
      </p:pic>
      <p:pic>
        <p:nvPicPr>
          <p:cNvPr id="5" name="Picture 4">
            <a:extLst>
              <a:ext uri="{FF2B5EF4-FFF2-40B4-BE49-F238E27FC236}">
                <a16:creationId xmlns:a16="http://schemas.microsoft.com/office/drawing/2014/main" id="{2E360643-7948-2AEE-4CB5-D729CA74C98E}"/>
              </a:ext>
            </a:extLst>
          </p:cNvPr>
          <p:cNvPicPr>
            <a:picLocks noChangeAspect="1"/>
          </p:cNvPicPr>
          <p:nvPr/>
        </p:nvPicPr>
        <p:blipFill>
          <a:blip r:embed="rId6"/>
          <a:stretch>
            <a:fillRect/>
          </a:stretch>
        </p:blipFill>
        <p:spPr>
          <a:xfrm>
            <a:off x="0" y="5841890"/>
            <a:ext cx="12192000" cy="1028701"/>
          </a:xfrm>
          <a:prstGeom prst="rect">
            <a:avLst/>
          </a:prstGeom>
        </p:spPr>
      </p:pic>
    </p:spTree>
    <p:extLst>
      <p:ext uri="{BB962C8B-B14F-4D97-AF65-F5344CB8AC3E}">
        <p14:creationId xmlns:p14="http://schemas.microsoft.com/office/powerpoint/2010/main" val="237811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7E7"/>
        </a:solidFill>
        <a:effectLst/>
      </p:bgPr>
    </p:bg>
    <p:spTree>
      <p:nvGrpSpPr>
        <p:cNvPr id="1" name="">
          <a:extLst>
            <a:ext uri="{FF2B5EF4-FFF2-40B4-BE49-F238E27FC236}">
              <a16:creationId xmlns:a16="http://schemas.microsoft.com/office/drawing/2014/main" id="{8704952D-4FB7-E507-675D-2A522677132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30789E-D733-F0BB-6E26-262E1ACBBF70}"/>
              </a:ext>
            </a:extLst>
          </p:cNvPr>
          <p:cNvSpPr>
            <a:spLocks noGrp="1"/>
          </p:cNvSpPr>
          <p:nvPr>
            <p:ph idx="1"/>
          </p:nvPr>
        </p:nvSpPr>
        <p:spPr>
          <a:xfrm>
            <a:off x="461493" y="1744559"/>
            <a:ext cx="10515600" cy="4351338"/>
          </a:xfrm>
        </p:spPr>
        <p:txBody>
          <a:bodyPr vert="horz" lIns="0" tIns="0" rIns="0" bIns="0" rtlCol="0" anchor="t">
            <a:normAutofit/>
          </a:bodyPr>
          <a:lstStyle/>
          <a:p>
            <a:pPr rtl="0">
              <a:lnSpc>
                <a:spcPct val="100000"/>
              </a:lnSpc>
            </a:pPr>
            <a:r>
              <a:rPr lang="es-ar" sz="2400" dirty="0"/>
              <a:t>Más de </a:t>
            </a:r>
            <a:r>
              <a:rPr lang="es-ar" sz="2400" b="1" dirty="0"/>
              <a:t>mil millones de mujeres y niñas adolescentes </a:t>
            </a:r>
            <a:br>
              <a:rPr lang="en-US" sz="2400" b="1" dirty="0"/>
            </a:br>
            <a:r>
              <a:rPr lang="es-ar" sz="2400" dirty="0"/>
              <a:t>sufren malnutrición en todo el mundo.</a:t>
            </a:r>
            <a:r>
              <a:rPr lang="es-ar" sz="2400" baseline="30000" dirty="0"/>
              <a:t>1</a:t>
            </a:r>
          </a:p>
          <a:p>
            <a:pPr marL="347345" indent="-347345" rtl="0">
              <a:lnSpc>
                <a:spcPct val="100000"/>
              </a:lnSpc>
            </a:pPr>
            <a:r>
              <a:rPr lang="es-ar" sz="2400" b="1" dirty="0">
                <a:cs typeface="Arial"/>
              </a:rPr>
              <a:t>2 de cada 3 mujeres </a:t>
            </a:r>
            <a:r>
              <a:rPr lang="es-ar" sz="2400" dirty="0">
                <a:cs typeface="Arial"/>
              </a:rPr>
              <a:t>en edad reproductiva </a:t>
            </a:r>
            <a:br>
              <a:rPr lang="en-US" sz="2400" dirty="0">
                <a:cs typeface="Arial"/>
              </a:rPr>
            </a:br>
            <a:r>
              <a:rPr lang="es-ar" sz="2400" dirty="0">
                <a:cs typeface="Arial"/>
              </a:rPr>
              <a:t>sufren de deficiencias de micronutrientes.</a:t>
            </a:r>
            <a:r>
              <a:rPr lang="es-ar" sz="2400" baseline="30000" dirty="0">
                <a:cs typeface="Arial"/>
              </a:rPr>
              <a:t>2</a:t>
            </a:r>
          </a:p>
          <a:p>
            <a:pPr rtl="0">
              <a:lnSpc>
                <a:spcPct val="100000"/>
              </a:lnSpc>
            </a:pPr>
            <a:r>
              <a:rPr lang="es-ar" sz="2400" dirty="0"/>
              <a:t>Casi </a:t>
            </a:r>
            <a:r>
              <a:rPr lang="es-ar" sz="2400" b="1" dirty="0"/>
              <a:t>el 50%</a:t>
            </a:r>
            <a:r>
              <a:rPr lang="es-ar" sz="2400" dirty="0"/>
              <a:t> </a:t>
            </a:r>
            <a:r>
              <a:rPr lang="es-ar" sz="2400" b="1" dirty="0"/>
              <a:t>de todas las muertes infantiles </a:t>
            </a:r>
            <a:r>
              <a:rPr lang="es-ar" sz="2400" dirty="0"/>
              <a:t>están relacionadas con </a:t>
            </a:r>
            <a:br>
              <a:rPr lang="en-US" sz="2400" dirty="0"/>
            </a:br>
            <a:r>
              <a:rPr lang="es-ar" sz="2400" dirty="0"/>
              <a:t>malnutrición infantil y materna.</a:t>
            </a:r>
            <a:r>
              <a:rPr lang="es-ar" sz="2400" baseline="30000" dirty="0">
                <a:cs typeface="Arial"/>
              </a:rPr>
              <a:t>3</a:t>
            </a:r>
          </a:p>
          <a:p>
            <a:pPr rtl="0">
              <a:lnSpc>
                <a:spcPct val="100000"/>
              </a:lnSpc>
            </a:pPr>
            <a:r>
              <a:rPr lang="es-ar" sz="2400" dirty="0"/>
              <a:t>Cada año, 17 millones de niños nacen con </a:t>
            </a:r>
            <a:r>
              <a:rPr lang="es-ar" sz="2400" b="1" dirty="0"/>
              <a:t>bajo peso</a:t>
            </a:r>
            <a:r>
              <a:rPr lang="es-ar" sz="2400" dirty="0"/>
              <a:t>, 146 millones de menores de cinco años </a:t>
            </a:r>
            <a:r>
              <a:rPr lang="es-ar" sz="2400" b="1" dirty="0"/>
              <a:t>sufren retraso en el crecimiento</a:t>
            </a:r>
            <a:r>
              <a:rPr lang="es-ar" sz="2400" dirty="0"/>
              <a:t> y 245 millones padecen </a:t>
            </a:r>
            <a:r>
              <a:rPr lang="es-ar" sz="2400" b="1" dirty="0"/>
              <a:t>anemia</a:t>
            </a:r>
            <a:r>
              <a:rPr lang="es-ar" sz="2400" dirty="0"/>
              <a:t>.</a:t>
            </a:r>
            <a:r>
              <a:rPr lang="es-ar" sz="2400" baseline="30000" dirty="0"/>
              <a:t>4 </a:t>
            </a:r>
            <a:endParaRPr lang="en-US" sz="2400" b="1" baseline="30000" dirty="0"/>
          </a:p>
        </p:txBody>
      </p:sp>
      <p:sp>
        <p:nvSpPr>
          <p:cNvPr id="3" name="TextBox 2">
            <a:extLst>
              <a:ext uri="{FF2B5EF4-FFF2-40B4-BE49-F238E27FC236}">
                <a16:creationId xmlns:a16="http://schemas.microsoft.com/office/drawing/2014/main" id="{974DEC48-9CD0-35F7-5A48-49259DDD48A8}"/>
              </a:ext>
            </a:extLst>
          </p:cNvPr>
          <p:cNvSpPr txBox="1"/>
          <p:nvPr/>
        </p:nvSpPr>
        <p:spPr>
          <a:xfrm>
            <a:off x="838200" y="5494875"/>
            <a:ext cx="10138893" cy="1215717"/>
          </a:xfrm>
          <a:prstGeom prst="rect">
            <a:avLst/>
          </a:prstGeom>
          <a:noFill/>
        </p:spPr>
        <p:txBody>
          <a:bodyPr wrap="square" rtlCol="0">
            <a:spAutoFit/>
          </a:bodyPr>
          <a:lstStyle/>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cs typeface="Arial" panose="020B0604020202020204" pitchFamily="34" charset="0"/>
              </a:rPr>
              <a:t>Fondo de las Naciones Unidas para la Infancia (UNICEF). Desnutridos y olvidados: Una crisis nutricional mundial en niñas adolescentes y mujeres. Serie de informes sobre nutrición infantil de UNICEF, 2022. UNICEF, New York, 2023.</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cs typeface="Arial" panose="020B0604020202020204" pitchFamily="34" charset="0"/>
              </a:rPr>
              <a:t>Stevens et al. Deficiencias de micronutrientes entre niños en edad preescolar y mujeres en edad reproductiva en todo el mundo: un análisis combinado de datos a nivel individual obtenidos de encuestas representativas de la población. Lancet Glob. Heal. 2022, 10 (11). https://www.thelancet.com/journals/langlo/article/PIIS2214109X(22)00367-9 </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cs typeface="Arial" panose="020B0604020202020204" pitchFamily="34" charset="0"/>
              </a:rPr>
              <a:t>Instituto de Métrica y Evaluación Sanitarias (IHME). Carga mundial de morbilidad 2021: Conclusiones del estudio sobre Carga mundial de morbilidad 2021. Seattle, WA: IHME, 2024.</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cs typeface="Arial" panose="020B0604020202020204" pitchFamily="34" charset="0"/>
              </a:rPr>
              <a:t>Jain S, Ahsan S, Robb Z, Crowley B, Walters D. El costo de la inacción: una herramienta global para informar las políticas nutricionales y las decisiones de inversión sobre los objetivos globales en materia de nutrición. Health Policy and Planning, 2024. https://doi.org/10.1093/heapol/czae056</a:t>
            </a:r>
          </a:p>
        </p:txBody>
      </p:sp>
      <p:sp>
        <p:nvSpPr>
          <p:cNvPr id="2" name="Title 1">
            <a:extLst>
              <a:ext uri="{FF2B5EF4-FFF2-40B4-BE49-F238E27FC236}">
                <a16:creationId xmlns:a16="http://schemas.microsoft.com/office/drawing/2014/main" id="{5201A298-856B-C0EC-BE44-52921B0791BC}"/>
              </a:ext>
            </a:extLst>
          </p:cNvPr>
          <p:cNvSpPr>
            <a:spLocks noGrp="1"/>
          </p:cNvSpPr>
          <p:nvPr>
            <p:ph type="title"/>
          </p:nvPr>
        </p:nvSpPr>
        <p:spPr>
          <a:xfrm>
            <a:off x="485104" y="540558"/>
            <a:ext cx="10868696" cy="676636"/>
          </a:xfrm>
        </p:spPr>
        <p:txBody>
          <a:bodyPr rtlCol="0">
            <a:normAutofit/>
          </a:bodyPr>
          <a:lstStyle/>
          <a:p>
            <a:pPr rtl="0"/>
            <a:r>
              <a:rPr lang="es-ar" b="1" dirty="0">
                <a:latin typeface="Avenir Next" panose="020B0503020202020204" pitchFamily="34" charset="0"/>
              </a:rPr>
              <a:t>La necesidad de SMM es cada vez mayor</a:t>
            </a:r>
          </a:p>
        </p:txBody>
      </p:sp>
      <p:pic>
        <p:nvPicPr>
          <p:cNvPr id="13" name="Graphic 12">
            <a:extLst>
              <a:ext uri="{FF2B5EF4-FFF2-40B4-BE49-F238E27FC236}">
                <a16:creationId xmlns:a16="http://schemas.microsoft.com/office/drawing/2014/main" id="{34AEEAD5-CC18-718A-3E3B-B83006AC52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4831" y="857954"/>
            <a:ext cx="3058969" cy="3058969"/>
          </a:xfrm>
          <a:prstGeom prst="rect">
            <a:avLst/>
          </a:prstGeom>
        </p:spPr>
      </p:pic>
      <p:grpSp>
        <p:nvGrpSpPr>
          <p:cNvPr id="14" name="Group 13">
            <a:extLst>
              <a:ext uri="{FF2B5EF4-FFF2-40B4-BE49-F238E27FC236}">
                <a16:creationId xmlns:a16="http://schemas.microsoft.com/office/drawing/2014/main" id="{1CC1A1BF-E770-89AF-AB15-06759DC275A2}"/>
              </a:ext>
            </a:extLst>
          </p:cNvPr>
          <p:cNvGrpSpPr/>
          <p:nvPr/>
        </p:nvGrpSpPr>
        <p:grpSpPr>
          <a:xfrm>
            <a:off x="8843833" y="1552207"/>
            <a:ext cx="1842218" cy="1945601"/>
            <a:chOff x="9012632" y="1860812"/>
            <a:chExt cx="1320622" cy="1394733"/>
          </a:xfrm>
        </p:grpSpPr>
        <p:sp>
          <p:nvSpPr>
            <p:cNvPr id="15" name="TextBox 14">
              <a:extLst>
                <a:ext uri="{FF2B5EF4-FFF2-40B4-BE49-F238E27FC236}">
                  <a16:creationId xmlns:a16="http://schemas.microsoft.com/office/drawing/2014/main" id="{BD9DB4CC-8EB9-ED3B-AE1D-241C45E453F1}"/>
                </a:ext>
              </a:extLst>
            </p:cNvPr>
            <p:cNvSpPr txBox="1"/>
            <p:nvPr/>
          </p:nvSpPr>
          <p:spPr>
            <a:xfrm>
              <a:off x="9012632" y="1860812"/>
              <a:ext cx="719667" cy="1389995"/>
            </a:xfrm>
            <a:prstGeom prst="rect">
              <a:avLst/>
            </a:prstGeom>
            <a:noFill/>
            <a:ln>
              <a:noFill/>
            </a:ln>
          </p:spPr>
          <p:txBody>
            <a:bodyPr wrap="square" rtlCol="0">
              <a:spAutoFit/>
            </a:bodyPr>
            <a:lstStyle/>
            <a:p>
              <a:pPr algn="ctr" rtl="0"/>
              <a:r>
                <a:rPr lang="es-ar" sz="12000" b="1" spc="-300">
                  <a:ln w="34925">
                    <a:solidFill>
                      <a:schemeClr val="accent1"/>
                    </a:solidFill>
                  </a:ln>
                  <a:solidFill>
                    <a:schemeClr val="bg2"/>
                  </a:solidFill>
                  <a:latin typeface="Avenir Next" panose="020B0503020202020204" pitchFamily="34" charset="0"/>
                </a:rPr>
                <a:t>1</a:t>
              </a:r>
            </a:p>
          </p:txBody>
        </p:sp>
        <p:sp>
          <p:nvSpPr>
            <p:cNvPr id="16" name="TextBox 15">
              <a:extLst>
                <a:ext uri="{FF2B5EF4-FFF2-40B4-BE49-F238E27FC236}">
                  <a16:creationId xmlns:a16="http://schemas.microsoft.com/office/drawing/2014/main" id="{89DA5D6A-B260-79A8-BC94-F500076BA9C8}"/>
                </a:ext>
              </a:extLst>
            </p:cNvPr>
            <p:cNvSpPr txBox="1"/>
            <p:nvPr/>
          </p:nvSpPr>
          <p:spPr>
            <a:xfrm>
              <a:off x="9541620" y="1865550"/>
              <a:ext cx="791634" cy="1389995"/>
            </a:xfrm>
            <a:prstGeom prst="rect">
              <a:avLst/>
            </a:prstGeom>
            <a:noFill/>
            <a:ln>
              <a:noFill/>
            </a:ln>
          </p:spPr>
          <p:txBody>
            <a:bodyPr wrap="square" rtlCol="0">
              <a:spAutoFit/>
            </a:bodyPr>
            <a:lstStyle/>
            <a:p>
              <a:pPr algn="ctr" rtl="0"/>
              <a:r>
                <a:rPr lang="es-ar" sz="12000" b="1" spc="-300">
                  <a:ln w="34925">
                    <a:solidFill>
                      <a:schemeClr val="accent1"/>
                    </a:solidFill>
                  </a:ln>
                  <a:solidFill>
                    <a:schemeClr val="bg2"/>
                  </a:solidFill>
                  <a:latin typeface="Avenir Next" panose="020B0503020202020204" pitchFamily="34" charset="0"/>
                </a:rPr>
                <a:t>B</a:t>
              </a:r>
            </a:p>
          </p:txBody>
        </p:sp>
      </p:grpSp>
      <p:pic>
        <p:nvPicPr>
          <p:cNvPr id="4" name="Picture 3">
            <a:extLst>
              <a:ext uri="{FF2B5EF4-FFF2-40B4-BE49-F238E27FC236}">
                <a16:creationId xmlns:a16="http://schemas.microsoft.com/office/drawing/2014/main" id="{1261B2FC-1DB0-D654-9BCE-678693357A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spTree>
    <p:extLst>
      <p:ext uri="{BB962C8B-B14F-4D97-AF65-F5344CB8AC3E}">
        <p14:creationId xmlns:p14="http://schemas.microsoft.com/office/powerpoint/2010/main" val="42668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BCF9"/>
        </a:solidFill>
        <a:effectLst/>
      </p:bgPr>
    </p:bg>
    <p:spTree>
      <p:nvGrpSpPr>
        <p:cNvPr id="1" name="">
          <a:extLst>
            <a:ext uri="{FF2B5EF4-FFF2-40B4-BE49-F238E27FC236}">
              <a16:creationId xmlns:a16="http://schemas.microsoft.com/office/drawing/2014/main" id="{6809EE04-C874-9260-276E-B3B6B4E7F91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1B16E95-198C-3E42-3464-6BC53BBA451C}"/>
              </a:ext>
            </a:extLst>
          </p:cNvPr>
          <p:cNvSpPr>
            <a:spLocks noGrp="1"/>
          </p:cNvSpPr>
          <p:nvPr>
            <p:ph type="title"/>
          </p:nvPr>
        </p:nvSpPr>
        <p:spPr/>
        <p:txBody>
          <a:bodyPr rtlCol="0">
            <a:normAutofit/>
          </a:bodyPr>
          <a:lstStyle/>
          <a:p>
            <a:pPr marL="0" indent="0" rtl="0">
              <a:lnSpc>
                <a:spcPct val="100000"/>
              </a:lnSpc>
              <a:buNone/>
            </a:pPr>
            <a:r>
              <a:rPr lang="es-ar" b="1">
                <a:latin typeface="Avenir Next" panose="020B0503020202020204" pitchFamily="34" charset="0"/>
              </a:rPr>
              <a:t>La evidencia que avala la SMM</a:t>
            </a:r>
          </a:p>
        </p:txBody>
      </p:sp>
      <p:sp>
        <p:nvSpPr>
          <p:cNvPr id="7" name="Content Placeholder 6">
            <a:extLst>
              <a:ext uri="{FF2B5EF4-FFF2-40B4-BE49-F238E27FC236}">
                <a16:creationId xmlns:a16="http://schemas.microsoft.com/office/drawing/2014/main" id="{ED14472B-EDF3-9B7D-EE11-608C5BA1321B}"/>
              </a:ext>
            </a:extLst>
          </p:cNvPr>
          <p:cNvSpPr>
            <a:spLocks noGrp="1"/>
          </p:cNvSpPr>
          <p:nvPr>
            <p:ph idx="1"/>
          </p:nvPr>
        </p:nvSpPr>
        <p:spPr>
          <a:xfrm>
            <a:off x="838200" y="1504841"/>
            <a:ext cx="7726875" cy="4351338"/>
          </a:xfrm>
        </p:spPr>
        <p:txBody>
          <a:bodyPr vert="horz" lIns="0" tIns="0" rIns="0" bIns="0" rtlCol="0" anchor="t">
            <a:normAutofit/>
          </a:bodyPr>
          <a:lstStyle/>
          <a:p>
            <a:pPr marL="0" indent="0" rtl="0">
              <a:lnSpc>
                <a:spcPct val="100000"/>
              </a:lnSpc>
              <a:buNone/>
            </a:pPr>
            <a:r>
              <a:rPr lang="es-ar" sz="2400" b="1"/>
              <a:t>Más de 25 años de evidencia han dejado claros sus beneficios: </a:t>
            </a:r>
            <a:r>
              <a:rPr lang="es-ar" sz="2400"/>
              <a:t>La SMM no solo mejora vidas, sino que las salva.</a:t>
            </a:r>
          </a:p>
          <a:p>
            <a:pPr marL="0" indent="0" rtl="0">
              <a:lnSpc>
                <a:spcPct val="100000"/>
              </a:lnSpc>
              <a:buNone/>
            </a:pPr>
            <a:endParaRPr lang="en-US" sz="1000"/>
          </a:p>
          <a:p>
            <a:pPr rtl="0">
              <a:lnSpc>
                <a:spcPct val="100000"/>
              </a:lnSpc>
            </a:pPr>
            <a:r>
              <a:rPr lang="es-ar"/>
              <a:t>Se ha demostrado que la SMM reduce el riesgo de que los bebés nazcan muertos, demasiado pequeños o prematuros.</a:t>
            </a:r>
            <a:r>
              <a:rPr lang="es-ar" baseline="30000"/>
              <a:t>5</a:t>
            </a:r>
            <a:r>
              <a:rPr lang="es-ar"/>
              <a:t> </a:t>
            </a:r>
          </a:p>
          <a:p>
            <a:pPr rtl="0">
              <a:lnSpc>
                <a:spcPct val="100000"/>
              </a:lnSpc>
            </a:pPr>
            <a:r>
              <a:rPr lang="es-ar"/>
              <a:t>Cuando una mujer toma SMM durante el embarazo, tiene un </a:t>
            </a:r>
            <a:r>
              <a:rPr lang="es-ar" b="1"/>
              <a:t>27 % menos de riesgo</a:t>
            </a:r>
            <a:r>
              <a:rPr lang="es-ar"/>
              <a:t> de dar a luz a un bebé con bajo peso que nace demasiado pequeño o prematuro.</a:t>
            </a:r>
            <a:r>
              <a:rPr lang="es-ar" baseline="30000">
                <a:cs typeface="Arial"/>
              </a:rPr>
              <a:t>6</a:t>
            </a:r>
            <a:r>
              <a:rPr lang="es-ar"/>
              <a:t> </a:t>
            </a:r>
          </a:p>
          <a:p>
            <a:pPr rtl="0">
              <a:lnSpc>
                <a:spcPct val="100000"/>
              </a:lnSpc>
            </a:pPr>
            <a:r>
              <a:rPr lang="es-ar"/>
              <a:t>Los </a:t>
            </a:r>
            <a:r>
              <a:rPr lang="es-ar" b="1"/>
              <a:t>beneficios son aún mayores para las mujeres anémicas</a:t>
            </a:r>
            <a:r>
              <a:rPr lang="es-ar"/>
              <a:t>, que corren mayor riesgo de morir por hemorragia posparto y eclampsia, dos de las principales causas de muerte materna.</a:t>
            </a:r>
            <a:r>
              <a:rPr lang="es-ar" baseline="30000"/>
              <a:t> 7</a:t>
            </a:r>
          </a:p>
        </p:txBody>
      </p:sp>
      <p:sp>
        <p:nvSpPr>
          <p:cNvPr id="3" name="TextBox 2">
            <a:extLst>
              <a:ext uri="{FF2B5EF4-FFF2-40B4-BE49-F238E27FC236}">
                <a16:creationId xmlns:a16="http://schemas.microsoft.com/office/drawing/2014/main" id="{D96B7619-A41F-5AB2-F269-3DA44C912ED9}"/>
              </a:ext>
            </a:extLst>
          </p:cNvPr>
          <p:cNvSpPr txBox="1"/>
          <p:nvPr/>
        </p:nvSpPr>
        <p:spPr>
          <a:xfrm>
            <a:off x="716118" y="5252721"/>
            <a:ext cx="10515600" cy="1323439"/>
          </a:xfrm>
          <a:prstGeom prst="rect">
            <a:avLst/>
          </a:prstGeom>
          <a:noFill/>
        </p:spPr>
        <p:txBody>
          <a:bodyPr wrap="square" rtlCol="0">
            <a:spAutoFit/>
          </a:bodyPr>
          <a:lstStyle/>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Smith, E. R.et al. Modificadores del efecto de la suplementación materna con micronutrientes múltiples sobre la mortalidad fetal, los resultados del parto y la mortalidad infantil: Un metaanálisis de datos individuales de pacientes procedentes de 17 ensayos aleatorios realizados en países de ingresos bajos y medios. Lancet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Glob</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Heal</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2017, 5 (11). </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hlinkClick r:id="rId3">
                  <a:extLst>
                    <a:ext uri="{A12FA001-AC4F-418D-AE19-62706E023703}">
                      <ahyp:hlinkClr xmlns:ahyp="http://schemas.microsoft.com/office/drawing/2018/hyperlinkcolor" val="tx"/>
                    </a:ext>
                  </a:extLst>
                </a:hlinkClick>
              </a:rPr>
              <a:t>https://pubmed.ncbi.nlm.nih.gov/29025632/</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Wang,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Dongqing</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Adu-Afarwuah</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Seth et al. 2025. Los efectos de la suplementación prenatal con micronutrientes múltiples y la suplementación con nutrientes lipídicos en pequeñas cantidades en los tipos de recién nacidos pequeños y vulnerables en países de ingresos bajos y medios: un metaanálisis de datos individuales de participantes. Lancet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Glob</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Heal</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Volumen 13, número 2, e298 - e308, </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hlinkClick r:id="rId4">
                  <a:extLst>
                    <a:ext uri="{A12FA001-AC4F-418D-AE19-62706E023703}">
                      <ahyp:hlinkClr xmlns:ahyp="http://schemas.microsoft.com/office/drawing/2018/hyperlinkcolor" val="tx"/>
                    </a:ext>
                  </a:extLst>
                </a:hlinkClick>
              </a:rPr>
              <a:t>https://doi.org/10.1016/S2214-109X(24)00449-2</a:t>
            </a:r>
            <a:endParaRPr kumimoji="0" lang="en-US" sz="1000" b="0" i="0" u="none" strike="noStrike" kern="1200" cap="none" spc="0" normalizeH="0" baseline="0" noProof="0" dirty="0">
              <a:ln>
                <a:noFill/>
              </a:ln>
              <a:solidFill>
                <a:schemeClr val="bg1">
                  <a:lumMod val="50000"/>
                </a:schemeClr>
              </a:solidFill>
              <a:effectLst/>
              <a:uLnTx/>
              <a:uFillTx/>
              <a:latin typeface="Avenir Next" panose="020B0503020202020204" pitchFamily="34" charset="0"/>
            </a:endParaRPr>
          </a:p>
          <a:p>
            <a:pPr marL="228600" indent="-228600" rtl="0">
              <a:buClr>
                <a:srgbClr val="7F7F7F"/>
              </a:buClr>
              <a:buFont typeface="+mj-lt"/>
              <a:buAutoNum type="arabicPeriod" startAt="5"/>
              <a:defRPr/>
            </a:pP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Smith, E. R.et al. Modificadores del efecto de la suplementación materna con micronutrientes múltiples sobre la mortalidad fetal, los resultados del parto y la mortalidad infantil: Un metaanálisis de datos individuales de pacientes procedentes de 17 ensayos aleatorios realizados en países de ingresos bajos y medios. Lancet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Glob</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a:t>
            </a:r>
            <a:r>
              <a:rPr lang="es-ar" sz="1000" b="0" i="0" u="none" strike="noStrike" kern="1200" cap="none" spc="0" normalizeH="0" noProof="0" dirty="0" err="1">
                <a:ln>
                  <a:noFill/>
                </a:ln>
                <a:solidFill>
                  <a:schemeClr val="bg1">
                    <a:lumMod val="50000"/>
                  </a:schemeClr>
                </a:solidFill>
                <a:effectLst/>
                <a:uLnTx/>
                <a:uFillTx/>
                <a:latin typeface="Avenir Next" panose="020B0503020202020204" pitchFamily="34" charset="0"/>
              </a:rPr>
              <a:t>Heal</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 2017, 5 (11). </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hlinkClick r:id="rId3">
                  <a:extLst>
                    <a:ext uri="{A12FA001-AC4F-418D-AE19-62706E023703}">
                      <ahyp:hlinkClr xmlns:ahyp="http://schemas.microsoft.com/office/drawing/2018/hyperlinkcolor" val="tx"/>
                    </a:ext>
                  </a:extLst>
                </a:hlinkClick>
              </a:rPr>
              <a:t>https://pubmed.ncbi.nlm.nih.gov/29025632/</a:t>
            </a:r>
            <a:r>
              <a:rPr lang="es-ar" sz="1000" b="0" i="0" u="none" strike="noStrike" kern="1200" cap="none" spc="0" normalizeH="0" noProof="0" dirty="0">
                <a:ln>
                  <a:noFill/>
                </a:ln>
                <a:solidFill>
                  <a:schemeClr val="bg1">
                    <a:lumMod val="50000"/>
                  </a:schemeClr>
                </a:solidFill>
                <a:effectLst/>
                <a:uLnTx/>
                <a:uFillTx/>
                <a:latin typeface="Avenir Next" panose="020B0503020202020204" pitchFamily="34" charset="0"/>
              </a:rPr>
              <a:t>.</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endParaRPr kumimoji="0" lang="en-US" sz="1000" b="0" i="0" u="none" strike="noStrike" kern="1200" cap="none" spc="0" normalizeH="0" baseline="0" noProof="0" dirty="0">
              <a:ln>
                <a:noFill/>
              </a:ln>
              <a:solidFill>
                <a:schemeClr val="bg1">
                  <a:lumMod val="50000"/>
                </a:schemeClr>
              </a:solidFill>
              <a:effectLst/>
              <a:uLnTx/>
              <a:uFillTx/>
              <a:latin typeface="Avenir Next" panose="020B0503020202020204" pitchFamily="34" charset="0"/>
            </a:endParaRPr>
          </a:p>
        </p:txBody>
      </p:sp>
      <p:pic>
        <p:nvPicPr>
          <p:cNvPr id="5" name="Graphic 4">
            <a:extLst>
              <a:ext uri="{FF2B5EF4-FFF2-40B4-BE49-F238E27FC236}">
                <a16:creationId xmlns:a16="http://schemas.microsoft.com/office/drawing/2014/main" id="{A4DD82EE-ADE6-A03C-7EAF-810A62B3F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6237" y="2028423"/>
            <a:ext cx="2499645" cy="3224298"/>
          </a:xfrm>
          <a:prstGeom prst="rect">
            <a:avLst/>
          </a:prstGeom>
        </p:spPr>
      </p:pic>
      <p:pic>
        <p:nvPicPr>
          <p:cNvPr id="2" name="Picture 1" descr="A black and yellow wave&#10;&#10;AI-generated content may be incorrect.">
            <a:extLst>
              <a:ext uri="{FF2B5EF4-FFF2-40B4-BE49-F238E27FC236}">
                <a16:creationId xmlns:a16="http://schemas.microsoft.com/office/drawing/2014/main" id="{4B6AB5FB-EF78-DB7E-98B8-40D59F97BB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24600" y="0"/>
            <a:ext cx="5867400" cy="1508760"/>
          </a:xfrm>
          <a:prstGeom prst="rect">
            <a:avLst/>
          </a:prstGeom>
        </p:spPr>
      </p:pic>
      <p:pic>
        <p:nvPicPr>
          <p:cNvPr id="8" name="Graphic 7">
            <a:extLst>
              <a:ext uri="{FF2B5EF4-FFF2-40B4-BE49-F238E27FC236}">
                <a16:creationId xmlns:a16="http://schemas.microsoft.com/office/drawing/2014/main" id="{2A63680B-5E31-AC63-A788-AD403F5F8A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101880">
            <a:off x="9744583" y="-837571"/>
            <a:ext cx="1593635" cy="4041242"/>
          </a:xfrm>
          <a:prstGeom prst="rect">
            <a:avLst/>
          </a:prstGeom>
        </p:spPr>
      </p:pic>
    </p:spTree>
    <p:extLst>
      <p:ext uri="{BB962C8B-B14F-4D97-AF65-F5344CB8AC3E}">
        <p14:creationId xmlns:p14="http://schemas.microsoft.com/office/powerpoint/2010/main" val="219902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28DC-A8E5-E356-B15B-CD0AA750EDC1}"/>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C04BC14-1234-ECAB-57DE-1228117A45E3}"/>
              </a:ext>
            </a:extLst>
          </p:cNvPr>
          <p:cNvSpPr>
            <a:spLocks noGrp="1"/>
          </p:cNvSpPr>
          <p:nvPr>
            <p:ph type="title"/>
          </p:nvPr>
        </p:nvSpPr>
        <p:spPr/>
        <p:txBody>
          <a:bodyPr rtlCol="0">
            <a:normAutofit/>
          </a:bodyPr>
          <a:lstStyle/>
          <a:p>
            <a:pPr marL="0" indent="0" rtl="0">
              <a:lnSpc>
                <a:spcPct val="100000"/>
              </a:lnSpc>
              <a:buNone/>
            </a:pPr>
            <a:r>
              <a:rPr lang="es-ar" b="1">
                <a:latin typeface="Avenir Next" panose="020B0503020202020204" pitchFamily="34" charset="0"/>
              </a:rPr>
              <a:t>La orientación global detrás de la SMM</a:t>
            </a:r>
          </a:p>
        </p:txBody>
      </p:sp>
      <p:sp>
        <p:nvSpPr>
          <p:cNvPr id="3" name="TextBox 2">
            <a:extLst>
              <a:ext uri="{FF2B5EF4-FFF2-40B4-BE49-F238E27FC236}">
                <a16:creationId xmlns:a16="http://schemas.microsoft.com/office/drawing/2014/main" id="{828847E4-7D0B-28A8-F636-469A9EE50616}"/>
              </a:ext>
            </a:extLst>
          </p:cNvPr>
          <p:cNvSpPr txBox="1"/>
          <p:nvPr/>
        </p:nvSpPr>
        <p:spPr>
          <a:xfrm>
            <a:off x="838199" y="5944483"/>
            <a:ext cx="10609212" cy="861774"/>
          </a:xfrm>
          <a:prstGeom prst="rect">
            <a:avLst/>
          </a:prstGeom>
          <a:noFill/>
        </p:spPr>
        <p:txBody>
          <a:bodyPr wrap="square" rtlCol="0">
            <a:spAutoFit/>
          </a:bodyPr>
          <a:lstStyle/>
          <a:p>
            <a:pPr marL="228600" indent="-228600" rtl="0">
              <a:buClr>
                <a:srgbClr val="7F7F7F"/>
              </a:buClr>
              <a:buFont typeface="+mj-lt"/>
              <a:buAutoNum type="arabicPeriod" startAt="8"/>
              <a:defRPr/>
            </a:pPr>
            <a:r>
              <a:rPr lang="es-ar" sz="1000" i="1">
                <a:solidFill>
                  <a:schemeClr val="bg1">
                    <a:lumMod val="50000"/>
                  </a:schemeClr>
                </a:solidFill>
                <a:latin typeface="Avenir Next" panose="020B0503020202020204" pitchFamily="34" charset="0"/>
              </a:rPr>
              <a:t>Recomendaciones actualizadas de la OMS para la atención prenatal en 2020: </a:t>
            </a:r>
            <a:r>
              <a:rPr lang="es-ar" sz="1000" i="1" kern="1200">
                <a:solidFill>
                  <a:schemeClr val="bg1">
                    <a:lumMod val="50000"/>
                  </a:schemeClr>
                </a:solidFill>
                <a:effectLst/>
                <a:latin typeface="Avenir Next" panose="020B0503020202020204" pitchFamily="34" charset="0"/>
                <a:hlinkClick r:id="rId3">
                  <a:extLst>
                    <a:ext uri="{A12FA001-AC4F-418D-AE19-62706E023703}">
                      <ahyp:hlinkClr xmlns:ahyp="http://schemas.microsoft.com/office/drawing/2018/hyperlinkcolor" val="tx"/>
                    </a:ext>
                  </a:extLst>
                </a:hlinkClick>
              </a:rPr>
              <a:t>https://apps.who.int/iris/bitstream/handle/10665/333561/9789240007789-eng.pdf</a:t>
            </a:r>
            <a:r>
              <a:rPr lang="es-ar" sz="1000" i="1" kern="1200">
                <a:solidFill>
                  <a:schemeClr val="bg1">
                    <a:lumMod val="50000"/>
                  </a:schemeClr>
                </a:solidFill>
                <a:effectLst/>
                <a:latin typeface="Avenir Next" panose="020B0503020202020204" pitchFamily="34" charset="0"/>
              </a:rPr>
              <a:t> </a:t>
            </a:r>
            <a:endParaRPr lang="en-US" sz="1000" i="0" kern="1200">
              <a:solidFill>
                <a:schemeClr val="bg1">
                  <a:lumMod val="50000"/>
                </a:schemeClr>
              </a:solidFill>
              <a:effectLst/>
              <a:latin typeface="Avenir Next" panose="020B0503020202020204" pitchFamily="34" charset="0"/>
            </a:endParaRPr>
          </a:p>
          <a:p>
            <a:pPr marL="228600" indent="-228600" rtl="0">
              <a:buClr>
                <a:srgbClr val="7F7F7F"/>
              </a:buClr>
              <a:buFont typeface="+mj-lt"/>
              <a:buAutoNum type="arabicPeriod" startAt="8"/>
              <a:defRPr/>
            </a:pPr>
            <a:r>
              <a:rPr lang="es-ar" sz="1000" i="1">
                <a:solidFill>
                  <a:schemeClr val="bg1">
                    <a:lumMod val="50000"/>
                  </a:schemeClr>
                </a:solidFill>
                <a:latin typeface="Avenir Next" panose="020B0503020202020204" pitchFamily="34" charset="0"/>
              </a:rPr>
              <a:t>Lista Modelo de Medicamentos Esenciales de la OMS:</a:t>
            </a:r>
            <a:r>
              <a:rPr lang="es-ar" sz="1000" i="1">
                <a:solidFill>
                  <a:schemeClr val="bg1">
                    <a:lumMod val="50000"/>
                  </a:schemeClr>
                </a:solidFill>
                <a:latin typeface="Avenir Next" panose="020B0503020202020204" pitchFamily="34" charset="0"/>
                <a:hlinkClick r:id="rId4">
                  <a:extLst>
                    <a:ext uri="{A12FA001-AC4F-418D-AE19-62706E023703}">
                      <ahyp:hlinkClr xmlns:ahyp="http://schemas.microsoft.com/office/drawing/2018/hyperlinkcolor" val="tx"/>
                    </a:ext>
                  </a:extLst>
                </a:hlinkClick>
              </a:rPr>
              <a:t>https://www.who.int/publications/i/item/WHO-MHP-HPS-EML-2023.02</a:t>
            </a:r>
            <a:endParaRPr lang="en-US" sz="1000" i="1">
              <a:solidFill>
                <a:schemeClr val="bg1">
                  <a:lumMod val="50000"/>
                </a:schemeClr>
              </a:solidFill>
              <a:latin typeface="Avenir Next" panose="020B0503020202020204" pitchFamily="34" charset="0"/>
            </a:endParaRP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8"/>
              <a:tabLst/>
              <a:defRPr/>
            </a:pPr>
            <a:r>
              <a:rPr lang="es-ar" sz="1000" i="1">
                <a:solidFill>
                  <a:schemeClr val="bg1">
                    <a:lumMod val="50000"/>
                  </a:schemeClr>
                </a:solidFill>
                <a:latin typeface="Avenir Next" panose="020B0503020202020204" pitchFamily="34" charset="0"/>
              </a:rPr>
              <a:t>Prevención y control de las deficiencias de micronutrientes en poblaciones afectadas por una emergencia </a:t>
            </a:r>
            <a:r>
              <a:rPr lang="es-ar" sz="1000" i="1" kern="1200">
                <a:solidFill>
                  <a:schemeClr val="bg1">
                    <a:lumMod val="50000"/>
                  </a:schemeClr>
                </a:solidFill>
                <a:effectLst/>
                <a:latin typeface="Avenir Next" panose="020B0503020202020204" pitchFamily="34" charset="0"/>
                <a:hlinkClick r:id="rId5">
                  <a:extLst>
                    <a:ext uri="{A12FA001-AC4F-418D-AE19-62706E023703}">
                      <ahyp:hlinkClr xmlns:ahyp="http://schemas.microsoft.com/office/drawing/2018/hyperlinkcolor" val="tx"/>
                    </a:ext>
                  </a:extLst>
                </a:hlinkClick>
              </a:rPr>
              <a:t>https://www.who.int/docs/default-source/nutritionlibrary/preventing-and-controlling-micronutrient-deficiencies-in-populations-affected-by-an-emergency.pdf?sfvrsn=e17f6dff_2</a:t>
            </a:r>
            <a:r>
              <a:rPr lang="es-ar" sz="1000" i="1" kern="1200">
                <a:solidFill>
                  <a:schemeClr val="bg1">
                    <a:lumMod val="50000"/>
                  </a:schemeClr>
                </a:solidFill>
                <a:effectLst/>
                <a:latin typeface="Avenir Next" panose="020B0503020202020204" pitchFamily="34" charset="0"/>
              </a:rPr>
              <a:t> </a:t>
            </a:r>
          </a:p>
          <a:p>
            <a:pPr rtl="0">
              <a:buClr>
                <a:srgbClr val="7F7F7F"/>
              </a:buClr>
            </a:pPr>
            <a:endParaRPr lang="en-US" sz="1000" i="1">
              <a:solidFill>
                <a:schemeClr val="bg1">
                  <a:lumMod val="50000"/>
                </a:schemeClr>
              </a:solidFill>
              <a:latin typeface="Avenir Next" panose="020B0503020202020204" pitchFamily="34" charset="0"/>
            </a:endParaRPr>
          </a:p>
        </p:txBody>
      </p:sp>
      <p:sp>
        <p:nvSpPr>
          <p:cNvPr id="6" name="Rectangle 5">
            <a:extLst>
              <a:ext uri="{FF2B5EF4-FFF2-40B4-BE49-F238E27FC236}">
                <a16:creationId xmlns:a16="http://schemas.microsoft.com/office/drawing/2014/main" id="{A093BF9A-A29E-F535-D65A-CB4B3269A905}"/>
              </a:ext>
            </a:extLst>
          </p:cNvPr>
          <p:cNvSpPr/>
          <p:nvPr/>
        </p:nvSpPr>
        <p:spPr>
          <a:xfrm>
            <a:off x="6286154" y="2143939"/>
            <a:ext cx="4858092" cy="3472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 name="Picture 1">
            <a:extLst>
              <a:ext uri="{FF2B5EF4-FFF2-40B4-BE49-F238E27FC236}">
                <a16:creationId xmlns:a16="http://schemas.microsoft.com/office/drawing/2014/main" id="{619B6E6A-286C-FE5C-3D31-7AF31B56372C}"/>
              </a:ext>
            </a:extLst>
          </p:cNvPr>
          <p:cNvPicPr>
            <a:picLocks noChangeAspect="1"/>
          </p:cNvPicPr>
          <p:nvPr/>
        </p:nvPicPr>
        <p:blipFill>
          <a:blip r:embed="rId6"/>
          <a:stretch>
            <a:fillRect/>
          </a:stretch>
        </p:blipFill>
        <p:spPr>
          <a:xfrm>
            <a:off x="3953676" y="1629572"/>
            <a:ext cx="2471331" cy="3193846"/>
          </a:xfrm>
          <a:prstGeom prst="rect">
            <a:avLst/>
          </a:prstGeom>
          <a:ln>
            <a:solidFill>
              <a:schemeClr val="tx1"/>
            </a:solidFill>
          </a:ln>
        </p:spPr>
      </p:pic>
      <p:pic>
        <p:nvPicPr>
          <p:cNvPr id="4" name="Picture 3" descr="Graphical user interface&#10;&#10;Description automatically generated with low confidence">
            <a:extLst>
              <a:ext uri="{FF2B5EF4-FFF2-40B4-BE49-F238E27FC236}">
                <a16:creationId xmlns:a16="http://schemas.microsoft.com/office/drawing/2014/main" id="{77188949-39DD-928D-3A33-BA49BCB1C195}"/>
              </a:ext>
            </a:extLst>
          </p:cNvPr>
          <p:cNvPicPr>
            <a:picLocks noChangeAspect="1"/>
          </p:cNvPicPr>
          <p:nvPr/>
        </p:nvPicPr>
        <p:blipFill>
          <a:blip r:embed="rId7">
            <a:extLst>
              <a:ext uri="{28A0092B-C50C-407E-A947-70E740481C1C}">
                <a14:useLocalDpi xmlns:a14="http://schemas.microsoft.com/office/drawing/2010/main" val="0"/>
              </a:ext>
            </a:extLst>
          </a:blip>
          <a:srcRect l="-1" r="1376"/>
          <a:stretch>
            <a:fillRect/>
          </a:stretch>
        </p:blipFill>
        <p:spPr>
          <a:xfrm>
            <a:off x="6609400" y="1629572"/>
            <a:ext cx="2349416" cy="3193843"/>
          </a:xfrm>
          <a:prstGeom prst="rect">
            <a:avLst/>
          </a:prstGeom>
          <a:ln>
            <a:solidFill>
              <a:schemeClr val="tx1"/>
            </a:solidFill>
          </a:ln>
        </p:spPr>
      </p:pic>
      <p:pic>
        <p:nvPicPr>
          <p:cNvPr id="5" name="Picture 4">
            <a:extLst>
              <a:ext uri="{FF2B5EF4-FFF2-40B4-BE49-F238E27FC236}">
                <a16:creationId xmlns:a16="http://schemas.microsoft.com/office/drawing/2014/main" id="{C4ECA8A7-E19B-1D1A-CDD6-4CC52AFAFFB0}"/>
              </a:ext>
            </a:extLst>
          </p:cNvPr>
          <p:cNvPicPr>
            <a:picLocks noChangeAspect="1"/>
          </p:cNvPicPr>
          <p:nvPr/>
        </p:nvPicPr>
        <p:blipFill>
          <a:blip r:embed="rId8"/>
          <a:srcRect t="1079" b="1079"/>
          <a:stretch/>
        </p:blipFill>
        <p:spPr>
          <a:xfrm>
            <a:off x="9143209" y="1629572"/>
            <a:ext cx="2304202" cy="3193843"/>
          </a:xfrm>
          <a:prstGeom prst="rect">
            <a:avLst/>
          </a:prstGeom>
          <a:ln>
            <a:solidFill>
              <a:schemeClr val="tx1"/>
            </a:solidFill>
          </a:ln>
        </p:spPr>
      </p:pic>
      <p:sp>
        <p:nvSpPr>
          <p:cNvPr id="11" name="Content Placeholder 6">
            <a:extLst>
              <a:ext uri="{FF2B5EF4-FFF2-40B4-BE49-F238E27FC236}">
                <a16:creationId xmlns:a16="http://schemas.microsoft.com/office/drawing/2014/main" id="{B2A981FC-219A-5A12-272D-AB9461136F59}"/>
              </a:ext>
            </a:extLst>
          </p:cNvPr>
          <p:cNvSpPr txBox="1">
            <a:spLocks/>
          </p:cNvSpPr>
          <p:nvPr/>
        </p:nvSpPr>
        <p:spPr>
          <a:xfrm>
            <a:off x="832105" y="1554480"/>
            <a:ext cx="2591815" cy="3769360"/>
          </a:xfrm>
          <a:prstGeom prst="rect">
            <a:avLst/>
          </a:prstGeom>
        </p:spPr>
        <p:txBody>
          <a:bodyPr vert="horz" lIns="0" tIns="0" rIns="0" bIns="0" rtlCol="0" anchor="t">
            <a:normAutofit/>
          </a:bodyPr>
          <a:lst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es-ar"/>
              <a:t>La SMM UNIMMAP está incluida en </a:t>
            </a:r>
            <a:r>
              <a:rPr lang="es-ar" b="1"/>
              <a:t>la Lista de Medicamentos Esenciales de la Organización Mundial de la Salud (OMS)</a:t>
            </a:r>
            <a:r>
              <a:rPr lang="es-ar"/>
              <a:t> desde 2021 y está </a:t>
            </a:r>
            <a:r>
              <a:rPr lang="es-ar" b="1"/>
              <a:t>aprobada por la OMS</a:t>
            </a:r>
            <a:r>
              <a:rPr lang="es-ar"/>
              <a:t> para su uso con investigaciones rigurosas y en situaciones de emergencia.</a:t>
            </a:r>
          </a:p>
        </p:txBody>
      </p:sp>
      <p:pic>
        <p:nvPicPr>
          <p:cNvPr id="9" name="Picture 8">
            <a:extLst>
              <a:ext uri="{FF2B5EF4-FFF2-40B4-BE49-F238E27FC236}">
                <a16:creationId xmlns:a16="http://schemas.microsoft.com/office/drawing/2014/main" id="{BD4BB8DA-0E96-A28B-5540-5C2B988F099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spTree>
    <p:extLst>
      <p:ext uri="{BB962C8B-B14F-4D97-AF65-F5344CB8AC3E}">
        <p14:creationId xmlns:p14="http://schemas.microsoft.com/office/powerpoint/2010/main" val="6561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B4A"/>
        </a:solidFill>
        <a:effectLst/>
      </p:bgPr>
    </p:bg>
    <p:spTree>
      <p:nvGrpSpPr>
        <p:cNvPr id="1" name="">
          <a:extLst>
            <a:ext uri="{FF2B5EF4-FFF2-40B4-BE49-F238E27FC236}">
              <a16:creationId xmlns:a16="http://schemas.microsoft.com/office/drawing/2014/main" id="{7278C40C-336D-5706-1993-CF2B9094949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65466FA-6D37-FE63-998D-13D3C3D00D36}"/>
              </a:ext>
            </a:extLst>
          </p:cNvPr>
          <p:cNvSpPr>
            <a:spLocks noGrp="1"/>
          </p:cNvSpPr>
          <p:nvPr>
            <p:ph type="title"/>
          </p:nvPr>
        </p:nvSpPr>
        <p:spPr/>
        <p:txBody>
          <a:bodyPr rtlCol="0">
            <a:normAutofit fontScale="90000"/>
          </a:bodyPr>
          <a:lstStyle/>
          <a:p>
            <a:pPr rtl="0"/>
            <a:r>
              <a:rPr lang="es-ar" b="1">
                <a:latin typeface="Avenir Next" panose="020B0503020202020204" pitchFamily="34" charset="0"/>
              </a:rPr>
              <a:t>La mejor opción para el desarrollo mundial</a:t>
            </a:r>
          </a:p>
        </p:txBody>
      </p:sp>
      <p:sp>
        <p:nvSpPr>
          <p:cNvPr id="7" name="Content Placeholder 6">
            <a:extLst>
              <a:ext uri="{FF2B5EF4-FFF2-40B4-BE49-F238E27FC236}">
                <a16:creationId xmlns:a16="http://schemas.microsoft.com/office/drawing/2014/main" id="{C0F55D79-CDA3-C295-7947-6B9ACD2A18EA}"/>
              </a:ext>
            </a:extLst>
          </p:cNvPr>
          <p:cNvSpPr>
            <a:spLocks noGrp="1"/>
          </p:cNvSpPr>
          <p:nvPr>
            <p:ph idx="1"/>
          </p:nvPr>
        </p:nvSpPr>
        <p:spPr>
          <a:xfrm>
            <a:off x="838201" y="1504841"/>
            <a:ext cx="7513320" cy="4351338"/>
          </a:xfrm>
        </p:spPr>
        <p:txBody>
          <a:bodyPr vert="horz" lIns="0" tIns="0" rIns="0" bIns="0" rtlCol="0" anchor="t">
            <a:normAutofit/>
          </a:bodyPr>
          <a:lstStyle/>
          <a:p>
            <a:pPr rtl="0">
              <a:lnSpc>
                <a:spcPct val="100000"/>
              </a:lnSpc>
            </a:pPr>
            <a:r>
              <a:rPr lang="es-ar"/>
              <a:t>La MMS fue nombrada una de las mejores inversiones para el desarrollo mundial, con un </a:t>
            </a:r>
            <a:r>
              <a:rPr lang="es-ar" b="1"/>
              <a:t> rendimiento de 37 dólares por cada dólar invertido</a:t>
            </a:r>
            <a:r>
              <a:rPr lang="es-ar" b="1">
                <a:cs typeface="Arial"/>
              </a:rPr>
              <a:t>.</a:t>
            </a:r>
            <a:r>
              <a:rPr lang="es-ar" b="1" baseline="30000">
                <a:cs typeface="Arial"/>
              </a:rPr>
              <a:t>11</a:t>
            </a:r>
            <a:endParaRPr lang="en-US" baseline="30000">
              <a:cs typeface="Arial"/>
            </a:endParaRPr>
          </a:p>
          <a:p>
            <a:pPr rtl="0">
              <a:lnSpc>
                <a:spcPct val="100000"/>
              </a:lnSpc>
            </a:pPr>
            <a:r>
              <a:rPr lang="es-ar"/>
              <a:t>Las madres bien alimentadas dan a luz bebés bien alimentados, que pueden llegar a levantar comunidades enteras.</a:t>
            </a:r>
          </a:p>
          <a:p>
            <a:pPr rtl="0">
              <a:lnSpc>
                <a:spcPct val="100000"/>
              </a:lnSpc>
            </a:pPr>
            <a:r>
              <a:rPr lang="es-ar"/>
              <a:t>La SMM tiene el potencial de mejorar el desarrollo cognitivo y conductual del niño, preparándolo para una vida con mejor salud.</a:t>
            </a:r>
            <a:r>
              <a:rPr lang="es-ar" baseline="30000"/>
              <a:t>12</a:t>
            </a:r>
            <a:r>
              <a:rPr lang="es-ar"/>
              <a:t> </a:t>
            </a:r>
          </a:p>
          <a:p>
            <a:pPr rtl="0">
              <a:lnSpc>
                <a:spcPct val="100000"/>
              </a:lnSpc>
            </a:pPr>
            <a:r>
              <a:rPr lang="es-ar"/>
              <a:t>La SMM aumenta la resiliencia y ayuda a las familias a resistir y recuperarse de conflictos, epidemias y el cambio climático.</a:t>
            </a:r>
            <a:r>
              <a:rPr lang="es-ar" baseline="30000"/>
              <a:t>13</a:t>
            </a:r>
          </a:p>
        </p:txBody>
      </p:sp>
      <p:sp>
        <p:nvSpPr>
          <p:cNvPr id="3" name="TextBox 2">
            <a:extLst>
              <a:ext uri="{FF2B5EF4-FFF2-40B4-BE49-F238E27FC236}">
                <a16:creationId xmlns:a16="http://schemas.microsoft.com/office/drawing/2014/main" id="{1E4C71C8-020E-7816-E04C-58B93D65CFAF}"/>
              </a:ext>
            </a:extLst>
          </p:cNvPr>
          <p:cNvSpPr txBox="1"/>
          <p:nvPr/>
        </p:nvSpPr>
        <p:spPr>
          <a:xfrm>
            <a:off x="838200" y="5706747"/>
            <a:ext cx="9593687" cy="861774"/>
          </a:xfrm>
          <a:prstGeom prst="rect">
            <a:avLst/>
          </a:prstGeom>
          <a:noFill/>
        </p:spPr>
        <p:txBody>
          <a:bodyPr wrap="square" rtlCol="0">
            <a:spAutoFit/>
          </a:bodyPr>
          <a:lstStyle/>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rPr>
              <a:t>Larsen B, Hoddinott J, Razvi S. Invertir en nutrición: la mejor inversión a nivel mundial. Journal of Benefit Cost Analysis. 2023 (en prensa). Disponible en: https://copenhagenconsensus.com/sites/default/files/2023-03/Nutrition%20Best%20Investment%20Manuscript%20230211.pdf </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rPr>
              <a:t>Cusick SE, Georgieff MK. El papel de la nutrición en el desarrollo del cerebro: La oportunidad de oro de los “primeros 1000 días”. J Pediatr. 2016;175:16-21. doi:10.1016/j.jpeds.2016.05.013</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lang="es-ar" sz="1000" b="0" i="0" u="none" strike="noStrike" kern="1200" cap="none" spc="0" normalizeH="0" noProof="0">
                <a:ln>
                  <a:noFill/>
                </a:ln>
                <a:solidFill>
                  <a:schemeClr val="bg1">
                    <a:lumMod val="50000"/>
                  </a:schemeClr>
                </a:solidFill>
                <a:effectLst/>
                <a:uLnTx/>
                <a:uFillTx/>
                <a:latin typeface="Avenir Next" panose="020B0503020202020204" pitchFamily="34" charset="0"/>
              </a:rPr>
              <a:t>Bloem et al, 2007. Prevención y control de las deficiencias de micronutrientes en poblaciones afectadas por una emergencia. OMS, WFP, UNICEF.</a:t>
            </a:r>
          </a:p>
        </p:txBody>
      </p:sp>
      <p:pic>
        <p:nvPicPr>
          <p:cNvPr id="2" name="Picture 1">
            <a:extLst>
              <a:ext uri="{FF2B5EF4-FFF2-40B4-BE49-F238E27FC236}">
                <a16:creationId xmlns:a16="http://schemas.microsoft.com/office/drawing/2014/main" id="{E9E0C77F-0F4C-1DC5-8530-0A30B54EC5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90172" y="1861696"/>
            <a:ext cx="2663626" cy="3687460"/>
          </a:xfrm>
          <a:prstGeom prst="rect">
            <a:avLst/>
          </a:prstGeom>
        </p:spPr>
      </p:pic>
      <p:pic>
        <p:nvPicPr>
          <p:cNvPr id="8" name="Picture 7">
            <a:extLst>
              <a:ext uri="{FF2B5EF4-FFF2-40B4-BE49-F238E27FC236}">
                <a16:creationId xmlns:a16="http://schemas.microsoft.com/office/drawing/2014/main" id="{6D9B4C4A-EAAD-5B1B-3F02-7B3670E127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pic>
        <p:nvPicPr>
          <p:cNvPr id="9" name="Graphic 5">
            <a:extLst>
              <a:ext uri="{FF2B5EF4-FFF2-40B4-BE49-F238E27FC236}">
                <a16:creationId xmlns:a16="http://schemas.microsoft.com/office/drawing/2014/main" id="{8EBC9B29-7EB6-3008-09F9-EEA364727E5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7072435">
            <a:off x="10221220" y="-988417"/>
            <a:ext cx="1592309" cy="4041242"/>
          </a:xfrm>
          <a:prstGeom prst="rect">
            <a:avLst/>
          </a:prstGeom>
        </p:spPr>
      </p:pic>
    </p:spTree>
    <p:extLst>
      <p:ext uri="{BB962C8B-B14F-4D97-AF65-F5344CB8AC3E}">
        <p14:creationId xmlns:p14="http://schemas.microsoft.com/office/powerpoint/2010/main" val="282428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a:xfrm>
            <a:off x="838200" y="353597"/>
            <a:ext cx="7183582" cy="676636"/>
          </a:xfrm>
        </p:spPr>
        <p:txBody>
          <a:bodyPr rtlCol="0"/>
          <a:lstStyle/>
          <a:p>
            <a:pPr rtl="0"/>
            <a:r>
              <a:rPr lang="es-ar" b="1" dirty="0">
                <a:latin typeface="Avenir Next" panose="020B0503020202020204" pitchFamily="34" charset="0"/>
              </a:rPr>
              <a:t>Ahora es el momento de actuar</a:t>
            </a:r>
            <a:endParaRPr lang="en-US" dirty="0">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838200" y="1208817"/>
            <a:ext cx="6902302" cy="3766122"/>
          </a:xfrm>
        </p:spPr>
        <p:txBody>
          <a:bodyPr vert="horz" lIns="0" tIns="0" rIns="0" bIns="0" rtlCol="0" anchor="t">
            <a:noAutofit/>
          </a:bodyPr>
          <a:lstStyle/>
          <a:p>
            <a:pPr rtl="0">
              <a:lnSpc>
                <a:spcPct val="100000"/>
              </a:lnSpc>
            </a:pPr>
            <a:r>
              <a:rPr lang="es-ar" b="1" dirty="0"/>
              <a:t>Ahora es el momento de garantizar que las mujeres embarazadas de todos los países tengan acceso a la SMM</a:t>
            </a:r>
            <a:r>
              <a:rPr lang="es-ar" dirty="0">
                <a:cs typeface="Arial"/>
              </a:rPr>
              <a:t>, el mismo estándar de atención que desde hace tiempo está disponible para las mujeres de los países de ingresos altos.</a:t>
            </a:r>
          </a:p>
          <a:p>
            <a:pPr rtl="0">
              <a:lnSpc>
                <a:spcPct val="100000"/>
              </a:lnSpc>
            </a:pPr>
            <a:r>
              <a:rPr lang="es-ar" dirty="0">
                <a:cs typeface="Arial"/>
              </a:rPr>
              <a:t>​Disponemos de muchas formas de apoyo, desde un marco científico de implementación de eficacia probada hasta apoyo a la capacidad de fabricación o donaciones de productos iniciales.</a:t>
            </a:r>
          </a:p>
          <a:p>
            <a:pPr rtl="0">
              <a:lnSpc>
                <a:spcPct val="100000"/>
              </a:lnSpc>
            </a:pPr>
            <a:r>
              <a:rPr lang="es-ar" b="1" dirty="0"/>
              <a:t>Se anima a los países a que aprovechen los mecanismos existentes para acelerar la coordinación y la colaboración en el ámbito de la SMM</a:t>
            </a:r>
            <a:r>
              <a:rPr lang="es-ar" dirty="0">
                <a:cs typeface="Arial"/>
              </a:rPr>
              <a:t>, incluidos el CNF, la Alianza Mundial de Donantes para SMM, la coordinación con el Foro de Suministros de UNICEF y la colaboración con las Alianzas Nacionales para la Ampliación de SMM. </a:t>
            </a:r>
          </a:p>
        </p:txBody>
      </p:sp>
      <p:sp>
        <p:nvSpPr>
          <p:cNvPr id="3" name="Rectangle 2">
            <a:extLst>
              <a:ext uri="{FF2B5EF4-FFF2-40B4-BE49-F238E27FC236}">
                <a16:creationId xmlns:a16="http://schemas.microsoft.com/office/drawing/2014/main" id="{0827533E-7363-6EAC-BB2D-252B95A4F897}"/>
              </a:ext>
            </a:extLst>
          </p:cNvPr>
          <p:cNvSpPr/>
          <p:nvPr/>
        </p:nvSpPr>
        <p:spPr>
          <a:xfrm>
            <a:off x="8675748"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49E28A46-31F9-A6C6-1C64-03E2F0ABE36A}"/>
              </a:ext>
            </a:extLst>
          </p:cNvPr>
          <p:cNvSpPr/>
          <p:nvPr/>
        </p:nvSpPr>
        <p:spPr>
          <a:xfrm>
            <a:off x="8675748"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descr="A black and white wave&#10;&#10;AI-generated content may be incorrect.">
            <a:extLst>
              <a:ext uri="{FF2B5EF4-FFF2-40B4-BE49-F238E27FC236}">
                <a16:creationId xmlns:a16="http://schemas.microsoft.com/office/drawing/2014/main" id="{B54D6B64-B8F7-3162-3D75-4E3F6D72C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6" name="Rectangle 5">
            <a:extLst>
              <a:ext uri="{FF2B5EF4-FFF2-40B4-BE49-F238E27FC236}">
                <a16:creationId xmlns:a16="http://schemas.microsoft.com/office/drawing/2014/main" id="{8BE21AC7-7567-C8A6-A7FE-AFCCF84EE013}"/>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Picture 7">
            <a:extLst>
              <a:ext uri="{FF2B5EF4-FFF2-40B4-BE49-F238E27FC236}">
                <a16:creationId xmlns:a16="http://schemas.microsoft.com/office/drawing/2014/main" id="{990035EC-1A57-24C6-1AA3-B41622013B14}"/>
              </a:ext>
            </a:extLst>
          </p:cNvPr>
          <p:cNvPicPr>
            <a:picLocks noChangeAspect="1"/>
          </p:cNvPicPr>
          <p:nvPr/>
        </p:nvPicPr>
        <p:blipFill>
          <a:blip r:embed="rId4"/>
          <a:stretch>
            <a:fillRect/>
          </a:stretch>
        </p:blipFill>
        <p:spPr>
          <a:xfrm>
            <a:off x="7234966" y="6082696"/>
            <a:ext cx="4418552" cy="534606"/>
          </a:xfrm>
          <a:prstGeom prst="rect">
            <a:avLst/>
          </a:prstGeom>
        </p:spPr>
      </p:pic>
      <p:pic>
        <p:nvPicPr>
          <p:cNvPr id="5" name="Picture 4">
            <a:extLst>
              <a:ext uri="{FF2B5EF4-FFF2-40B4-BE49-F238E27FC236}">
                <a16:creationId xmlns:a16="http://schemas.microsoft.com/office/drawing/2014/main" id="{9FE84128-2EB0-3578-F419-5D981E5FB867}"/>
              </a:ext>
            </a:extLst>
          </p:cNvPr>
          <p:cNvPicPr>
            <a:picLocks noChangeAspect="1"/>
          </p:cNvPicPr>
          <p:nvPr/>
        </p:nvPicPr>
        <p:blipFill>
          <a:blip r:embed="rId5"/>
          <a:srcRect/>
          <a:stretch/>
        </p:blipFill>
        <p:spPr>
          <a:xfrm>
            <a:off x="8675748" y="1767320"/>
            <a:ext cx="3516252" cy="3340441"/>
          </a:xfrm>
          <a:prstGeom prst="rect">
            <a:avLst/>
          </a:prstGeom>
          <a:ln>
            <a:noFill/>
          </a:ln>
        </p:spPr>
      </p:pic>
      <p:pic>
        <p:nvPicPr>
          <p:cNvPr id="10" name="Picture 9">
            <a:extLst>
              <a:ext uri="{FF2B5EF4-FFF2-40B4-BE49-F238E27FC236}">
                <a16:creationId xmlns:a16="http://schemas.microsoft.com/office/drawing/2014/main" id="{7B9AAAA8-074D-DAD5-D4C2-DE7689249324}"/>
              </a:ext>
            </a:extLst>
          </p:cNvPr>
          <p:cNvPicPr>
            <a:picLocks noChangeAspect="1"/>
          </p:cNvPicPr>
          <p:nvPr/>
        </p:nvPicPr>
        <p:blipFill>
          <a:blip r:embed="rId6"/>
          <a:stretch>
            <a:fillRect/>
          </a:stretch>
        </p:blipFill>
        <p:spPr>
          <a:xfrm>
            <a:off x="1" y="5829299"/>
            <a:ext cx="12192000" cy="1028701"/>
          </a:xfrm>
          <a:prstGeom prst="rect">
            <a:avLst/>
          </a:prstGeom>
        </p:spPr>
      </p:pic>
      <p:pic>
        <p:nvPicPr>
          <p:cNvPr id="13" name="Picture 12" descr="A map of the world&#10;&#10;AI-generated content may be incorrect.">
            <a:extLst>
              <a:ext uri="{FF2B5EF4-FFF2-40B4-BE49-F238E27FC236}">
                <a16:creationId xmlns:a16="http://schemas.microsoft.com/office/drawing/2014/main" id="{5AF2B3E3-5696-97D0-38BB-A808074B3D2B}"/>
              </a:ext>
            </a:extLst>
          </p:cNvPr>
          <p:cNvPicPr>
            <a:picLocks noChangeAspect="1"/>
          </p:cNvPicPr>
          <p:nvPr/>
        </p:nvPicPr>
        <p:blipFill>
          <a:blip r:embed="rId7"/>
          <a:stretch>
            <a:fillRect/>
          </a:stretch>
        </p:blipFill>
        <p:spPr>
          <a:xfrm>
            <a:off x="8675748" y="1519674"/>
            <a:ext cx="3529204" cy="3340441"/>
          </a:xfrm>
          <a:prstGeom prst="rect">
            <a:avLst/>
          </a:prstGeom>
        </p:spPr>
      </p:pic>
    </p:spTree>
    <p:extLst>
      <p:ext uri="{BB962C8B-B14F-4D97-AF65-F5344CB8AC3E}">
        <p14:creationId xmlns:p14="http://schemas.microsoft.com/office/powerpoint/2010/main" val="3735260979"/>
      </p:ext>
    </p:extLst>
  </p:cSld>
  <p:clrMapOvr>
    <a:masterClrMapping/>
  </p:clrMapOvr>
</p:sld>
</file>

<file path=ppt/theme/theme1.xml><?xml version="1.0" encoding="utf-8"?>
<a:theme xmlns:a="http://schemas.openxmlformats.org/drawingml/2006/main" name="Office Theme">
  <a:themeElements>
    <a:clrScheme name="GMMB 2021">
      <a:dk1>
        <a:srgbClr val="000000"/>
      </a:dk1>
      <a:lt1>
        <a:srgbClr val="FFFFFF"/>
      </a:lt1>
      <a:dk2>
        <a:srgbClr val="F8981D"/>
      </a:dk2>
      <a:lt2>
        <a:srgbClr val="E7E6E6"/>
      </a:lt2>
      <a:accent1>
        <a:srgbClr val="28A6E6"/>
      </a:accent1>
      <a:accent2>
        <a:srgbClr val="28864E"/>
      </a:accent2>
      <a:accent3>
        <a:srgbClr val="900276"/>
      </a:accent3>
      <a:accent4>
        <a:srgbClr val="FED700"/>
      </a:accent4>
      <a:accent5>
        <a:srgbClr val="D3483F"/>
      </a:accent5>
      <a:accent6>
        <a:srgbClr val="123EB6"/>
      </a:accent6>
      <a:hlink>
        <a:srgbClr val="61259D"/>
      </a:hlink>
      <a:folHlink>
        <a:srgbClr val="3B25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871A718AD66E418366A732CB5B3C94" ma:contentTypeVersion="20" ma:contentTypeDescription="Create a new document." ma:contentTypeScope="" ma:versionID="33c5a8e7ab1e5f436342761ac1f2e9dd">
  <xsd:schema xmlns:xsd="http://www.w3.org/2001/XMLSchema" xmlns:xs="http://www.w3.org/2001/XMLSchema" xmlns:p="http://schemas.microsoft.com/office/2006/metadata/properties" xmlns:ns1="http://schemas.microsoft.com/sharepoint/v3" xmlns:ns2="7b2e77cc-b64d-4fc4-9f64-616f45c1eaef" xmlns:ns3="d537de1d-b239-4fda-943d-5a7369d64260" targetNamespace="http://schemas.microsoft.com/office/2006/metadata/properties" ma:root="true" ma:fieldsID="33deeb9de5be7d1df55a9b8d64d73329" ns1:_="" ns2:_="" ns3:_="">
    <xsd:import namespace="http://schemas.microsoft.com/sharepoint/v3"/>
    <xsd:import namespace="7b2e77cc-b64d-4fc4-9f64-616f45c1eaef"/>
    <xsd:import namespace="d537de1d-b239-4fda-943d-5a7369d642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2e77cc-b64d-4fc4-9f64-616f45c1ea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601fe5-46c3-4c52-950a-a1c6b911b11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7de1d-b239-4fda-943d-5a7369d6426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f8058eb-4c34-4092-b693-1c1087b6fe7a}" ma:internalName="TaxCatchAll" ma:showField="CatchAllData" ma:web="d537de1d-b239-4fda-943d-5a7369d6426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2e77cc-b64d-4fc4-9f64-616f45c1eaef">
      <Terms xmlns="http://schemas.microsoft.com/office/infopath/2007/PartnerControls"/>
    </lcf76f155ced4ddcb4097134ff3c332f>
    <TaxCatchAll xmlns="d537de1d-b239-4fda-943d-5a7369d6426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20AC820-DC12-4B55-8F7C-F6FB65267EF2}">
  <ds:schemaRefs>
    <ds:schemaRef ds:uri="http://schemas.microsoft.com/sharepoint/v3/contenttype/forms"/>
  </ds:schemaRefs>
</ds:datastoreItem>
</file>

<file path=customXml/itemProps2.xml><?xml version="1.0" encoding="utf-8"?>
<ds:datastoreItem xmlns:ds="http://schemas.openxmlformats.org/officeDocument/2006/customXml" ds:itemID="{D6E6DAA5-56BA-4672-9F30-A1A6DDCAA1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2e77cc-b64d-4fc4-9f64-616f45c1eaef"/>
    <ds:schemaRef ds:uri="d537de1d-b239-4fda-943d-5a7369d64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2E8F22-EB6A-45CB-81F5-DA53D7F29047}">
  <ds:schemaRefs>
    <ds:schemaRef ds:uri="http://schemas.microsoft.com/office/infopath/2007/PartnerControls"/>
    <ds:schemaRef ds:uri="http://purl.org/dc/terms/"/>
    <ds:schemaRef ds:uri="http://schemas.microsoft.com/office/2006/documentManagement/types"/>
    <ds:schemaRef ds:uri="68af16ee-abd2-49a6-a155-ef8a935a7742"/>
    <ds:schemaRef ds:uri="adabad4e-2406-4138-86d6-c9ec08b224e3"/>
    <ds:schemaRef ds:uri="http://schemas.openxmlformats.org/package/2006/metadata/core-properties"/>
    <ds:schemaRef ds:uri="http://purl.org/dc/dcmitype/"/>
    <ds:schemaRef ds:uri="http://schemas.microsoft.com/office/2006/metadata/properties"/>
    <ds:schemaRef ds:uri="http://www.w3.org/XML/1998/namespace"/>
    <ds:schemaRef ds:uri="http://purl.org/dc/elements/1.1/"/>
    <ds:schemaRef ds:uri="7b2e77cc-b64d-4fc4-9f64-616f45c1eaef"/>
    <ds:schemaRef ds:uri="d537de1d-b239-4fda-943d-5a7369d6426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14</TotalTime>
  <Words>3149</Words>
  <Application>Microsoft Office PowerPoint</Application>
  <PresentationFormat>Widescreen</PresentationFormat>
  <Paragraphs>156</Paragraphs>
  <Slides>18</Slides>
  <Notes>13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Arial</vt:lpstr>
      <vt:lpstr>Avenir Black</vt:lpstr>
      <vt:lpstr>Avenir Book</vt:lpstr>
      <vt:lpstr>Avenir Next</vt:lpstr>
      <vt:lpstr>Avenir Next Medium</vt:lpstr>
      <vt:lpstr>Avenir Oblique</vt:lpstr>
      <vt:lpstr>Calibri</vt:lpstr>
      <vt:lpstr>Georgia</vt:lpstr>
      <vt:lpstr>Halyard Display Book</vt:lpstr>
      <vt:lpstr>Halyard Display Medium</vt:lpstr>
      <vt:lpstr>Lato</vt:lpstr>
      <vt:lpstr>Paytone One</vt:lpstr>
      <vt:lpstr>System Font Regular</vt:lpstr>
      <vt:lpstr>Office Theme</vt:lpstr>
      <vt:lpstr>1_Office Theme</vt:lpstr>
      <vt:lpstr>2_Office Theme</vt:lpstr>
      <vt:lpstr>PowerPoint Presentation</vt:lpstr>
      <vt:lpstr>Cómo usar esta presentación</vt:lpstr>
      <vt:lpstr>Públicos para esta presentación</vt:lpstr>
      <vt:lpstr>Intervención de alto impacto para mujeres y bebés más sanos</vt:lpstr>
      <vt:lpstr>La necesidad de SMM es cada vez mayor</vt:lpstr>
      <vt:lpstr>La evidencia que avala la SMM</vt:lpstr>
      <vt:lpstr>La orientación global detrás de la SMM</vt:lpstr>
      <vt:lpstr>La mejor opción para el desarrollo mundial</vt:lpstr>
      <vt:lpstr>Ahora es el momento de actuar</vt:lpstr>
      <vt:lpstr>Ver también </vt:lpstr>
      <vt:lpstr>Apéndice</vt:lpstr>
      <vt:lpstr>Cómo puede actuar [País]</vt:lpstr>
      <vt:lpstr>Herramientas de abogacía</vt:lpstr>
      <vt:lpstr>Herramientas de abogacía</vt:lpstr>
      <vt:lpstr>Herramientas de abogacía</vt:lpstr>
      <vt:lpstr>Herramientas de abogacía</vt:lpstr>
      <vt:lpstr>Herramientas de cálculo de costos</vt:lpstr>
      <vt:lpstr>Herramientas de movilización de recursos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Ransom, Serrin</dc:creator>
  <cp:lastModifiedBy>Maurine Waudo</cp:lastModifiedBy>
  <cp:revision>8</cp:revision>
  <cp:lastPrinted>2023-06-01T14:41:54Z</cp:lastPrinted>
  <dcterms:created xsi:type="dcterms:W3CDTF">2021-01-05T20:04:34Z</dcterms:created>
  <dcterms:modified xsi:type="dcterms:W3CDTF">2025-09-22T05:36:06Z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0x010100D4871A718AD66E418366A732CB5B3C94</vt:lpwstr>
  </property>
  <property fmtid="{D5CDD505-2E9C-101B-9397-08002B2CF9AE}" pid="4" name="MSIP_Label_a844c618-538c-404a-b2f6-f58b5e4f4fae_Enabled">
    <vt:lpwstr>true</vt:lpwstr>
  </property>
  <property fmtid="{D5CDD505-2E9C-101B-9397-08002B2CF9AE}" pid="5" name="MSIP_Label_a844c618-538c-404a-b2f6-f58b5e4f4fae_SetDate">
    <vt:lpwstr>2025-05-19T13:48:12Z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dc4f028f-5eb1-41e8-8eaf-3eec561403f0</vt:lpwstr>
  </property>
  <property fmtid="{D5CDD505-2E9C-101B-9397-08002B2CF9AE}" pid="10" name="MSIP_Label_a844c618-538c-404a-b2f6-f58b5e4f4fae_ContentBits">
    <vt:lpwstr>0</vt:lpwstr>
  </property>
  <property fmtid="{D5CDD505-2E9C-101B-9397-08002B2CF9AE}" pid="11" name="MSIP_Label_a844c618-538c-404a-b2f6-f58b5e4f4fae_Tag">
    <vt:lpwstr>50, 0, 1, 1</vt:lpwstr>
  </property>
  <property fmtid="{D5CDD505-2E9C-101B-9397-08002B2CF9AE}" pid="12" name="Order">
    <vt:lpwstr>111685200.000000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