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sldIdLst>
    <p:sldId id="259" r:id="rId5"/>
    <p:sldId id="461" r:id="rId6"/>
    <p:sldId id="268" r:id="rId7"/>
    <p:sldId id="2147376529" r:id="rId8"/>
    <p:sldId id="2147376533" r:id="rId9"/>
    <p:sldId id="2147376534" r:id="rId10"/>
    <p:sldId id="2147376541" r:id="rId11"/>
    <p:sldId id="2147376535" r:id="rId12"/>
    <p:sldId id="2147376523" r:id="rId13"/>
    <p:sldId id="2147376527" r:id="rId14"/>
    <p:sldId id="2147376536" r:id="rId15"/>
    <p:sldId id="2147376532" r:id="rId16"/>
    <p:sldId id="2147376549" r:id="rId17"/>
    <p:sldId id="2147376542" r:id="rId18"/>
    <p:sldId id="2147376550" r:id="rId19"/>
    <p:sldId id="2147376545" r:id="rId20"/>
    <p:sldId id="2147376547" r:id="rId21"/>
    <p:sldId id="2147376544" r:id="rId22"/>
    <p:sldId id="2147376546" r:id="rId23"/>
  </p:sldIdLst>
  <p:sldSz cx="12192000" cy="6858000"/>
  <p:notesSz cx="6980238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C2590B-497C-748A-057B-1DA75162C60C}" name="Eunice Chong (GMMB)" initials="EC" userId="S::eunice.chong@gmmb.com::36ed7f4a-d1b8-4571-979d-f33b3c200388" providerId="AD"/>
  <p188:author id="{E7AE3717-754D-3F0B-0DA5-42512090E62B}" name="Katie Stevenson (GMMB)" initials="KS(" userId="S::katie.stevenson@gmmb.com::6ad4bb77-81fb-4804-b5e0-5f5e034699a7" providerId="AD"/>
  <p188:author id="{71044A54-F849-0652-53AA-DE3559CF3E4F}" name="Katie Stevenson (GMMB)" initials="" userId="S::Katie.Stevenson@gmmb.com::6ad4bb77-81fb-4804-b5e0-5f5e034699a7" providerId="AD"/>
  <p188:author id="{672DFD6D-4139-E3E4-B480-661B55426A8E}" name="Martin Mwangi" initials="MM" userId="f7ed750cc6299945" providerId="Windows Live"/>
  <p188:author id="{BF91956F-E5CF-C343-483F-3B65FCF51168}" name="Gayatri Surendranathan (GMMB)" initials="GS(" userId="S::gayatri.surendranathan@gmmb.com::17b7d75d-0feb-41b1-b904-28189f41b97e" providerId="AD"/>
  <p188:author id="{57E2B6A5-274F-D3ED-11BC-3E423858BE12}" name="Bria Blassingame (GMMB)" initials="BB" userId="S::bria.blassingame@gmmb.com::fc3f3372-74e7-401b-839b-5658ab2fff27" providerId="AD"/>
  <p188:author id="{A75AFEB7-5250-4B60-8B57-F33BA2C8B424}" name="Lena Gancie" initials="LG" userId="J2MdF3m1tEFRrL1SZFTHqJ7yfg+IWm/Qq01MbpQY0pg=" providerId="None"/>
  <p188:author id="{CAC277BE-28FF-EBA7-4245-33046B68481D}" name="Lena Gancie (GMMB)" initials="LG" userId="S::lena.gancie@gmmb.com::2a1bcbf8-d528-4759-b058-93cd418a3eb0" providerId="AD"/>
  <p188:author id="{05A6DCBF-D753-A770-607E-B00340E11C37}" name="Victoria Wilson (GMMB)" initials="" userId="S::victoria.wilson@gmmb.com::d3b3f42a-4901-4a8d-9e3d-fe8c3f972f2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ACB"/>
    <a:srgbClr val="0D5D80"/>
    <a:srgbClr val="4149B8"/>
    <a:srgbClr val="ED4B8B"/>
    <a:srgbClr val="EF4595"/>
    <a:srgbClr val="000000"/>
    <a:srgbClr val="FFFF00"/>
    <a:srgbClr val="FCFDFD"/>
    <a:srgbClr val="F5EBDE"/>
    <a:srgbClr val="183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5B5C52-5B4A-4259-ACD9-F4E2301C2661}" v="2" dt="2025-08-20T08:40:36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9"/>
    <p:restoredTop sz="93759" autoAdjust="0"/>
  </p:normalViewPr>
  <p:slideViewPr>
    <p:cSldViewPr snapToGrid="0">
      <p:cViewPr varScale="1">
        <p:scale>
          <a:sx n="60" d="100"/>
          <a:sy n="60" d="100"/>
        </p:scale>
        <p:origin x="11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Next" panose="020B0503020202020204" pitchFamily="34" charset="0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Next" panose="020B0503020202020204" pitchFamily="34" charset="0"/>
              </a:defRPr>
            </a:lvl1pPr>
          </a:lstStyle>
          <a:p>
            <a:pPr rtl="0"/>
            <a:fld id="{98AF425B-B6B6-D440-92EF-6A37FD11965E}" type="datetimeFigureOut">
              <a:rPr lang="en-US" smtClean="0"/>
              <a:pPr rtl="0"/>
              <a:t>10-Sep-25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Next" panose="020B0503020202020204" pitchFamily="34" charset="0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Next" panose="020B0503020202020204" pitchFamily="34" charset="0"/>
              </a:defRPr>
            </a:lvl1pPr>
          </a:lstStyle>
          <a:p>
            <a:pPr rtl="0"/>
            <a:fld id="{AA900166-AD36-5B40-8769-3A6E5D988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Next" panose="020B0503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venir Next" panose="020B0503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venir Next" panose="020B0503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venir Next" panose="020B0503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venir Next" panose="020B05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900166-AD36-5B40-8769-3A6E5D9882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14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rtl="0">
              <a:buNone/>
            </a:pPr>
            <a:r>
              <a:rPr lang="pt-br" sz="1800" dirty="0">
                <a:effectLst/>
              </a:rPr>
              <a:t>A má nutrição durante os primeiros dias de vida de uma criança pode prejudicar o desenvolvimento e afetar a capacidade de desempenho na escola e de subsistência.</a:t>
            </a:r>
          </a:p>
          <a:p>
            <a:pPr marL="0" marR="0" rtl="0">
              <a:buNone/>
            </a:pPr>
            <a:r>
              <a:rPr lang="pt-br" sz="1800" dirty="0">
                <a:effectLst/>
              </a:rPr>
              <a:t> </a:t>
            </a:r>
          </a:p>
          <a:p>
            <a:pPr marL="0" marR="0" rtl="0">
              <a:buNone/>
            </a:pPr>
            <a:r>
              <a:rPr lang="pt-br" sz="1800" dirty="0">
                <a:effectLst/>
              </a:rPr>
              <a:t>A SMM pode preparar a criança para uma vida inteira de melhores oportunidades.  Oferecer a SMM nos primeiros estágios da gestação é fundamental para melhorar os resultados de desenvolvimento dos bebês, preparando-os para uma vida mais saudável e produtiva.</a:t>
            </a:r>
          </a:p>
          <a:p>
            <a:pPr marL="0" marR="0" rtl="0">
              <a:buNone/>
            </a:pPr>
            <a:r>
              <a:rPr lang="pt-br" sz="1800" dirty="0">
                <a:effectLst/>
              </a:rPr>
              <a:t> </a:t>
            </a:r>
          </a:p>
          <a:p>
            <a:pPr marL="0" marR="0" rtl="0"/>
            <a:r>
              <a:rPr lang="pt-br" sz="1800" dirty="0">
                <a:effectLst/>
              </a:rPr>
              <a:t>Mães bem nutridas dão à luz a bebês saudáveis que podem se tornar membros produtivos da força de trabalho e ajudar suas famílias a saírem da pobreza.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900166-AD36-5B40-8769-3A6E5D9882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7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indent="0" rtl="0">
              <a:lnSpc>
                <a:spcPct val="100000"/>
              </a:lnSpc>
              <a:buNone/>
            </a:pPr>
            <a:r>
              <a:rPr lang="pt-br" b="0"/>
              <a:t>A demanda por SMM nunca foi tão grande. </a:t>
            </a:r>
          </a:p>
          <a:p>
            <a:pPr marL="0" indent="0" rtl="0">
              <a:lnSpc>
                <a:spcPct val="100000"/>
              </a:lnSpc>
              <a:buNone/>
            </a:pPr>
            <a:endParaRPr lang="en-US" dirty="0"/>
          </a:p>
          <a:p>
            <a:pPr marL="0" indent="0" rtl="0">
              <a:lnSpc>
                <a:spcPct val="100000"/>
              </a:lnSpc>
              <a:buNone/>
            </a:pPr>
            <a:r>
              <a:rPr lang="pt-br"/>
              <a:t>Até 2030, estima-se que mais de 130 milhões de pessoas precisarão de SMM todo ano. À medida que mais países introduzirem e ampliarem a SMM, esse número só aumentará.</a:t>
            </a:r>
          </a:p>
          <a:p>
            <a:pPr marL="0" indent="0" rtl="0">
              <a:lnSpc>
                <a:spcPct val="100000"/>
              </a:lnSpc>
              <a:buNone/>
            </a:pPr>
            <a:endParaRPr lang="en-US" dirty="0"/>
          </a:p>
          <a:p>
            <a:pPr marL="0" indent="0" rtl="0">
              <a:lnSpc>
                <a:spcPct val="100000"/>
              </a:lnSpc>
              <a:buNone/>
            </a:pPr>
            <a:r>
              <a:rPr lang="pt-br"/>
              <a:t>O apoio à nutrição de mulheres e meninas é fundamental para o cumprimento de vários dos Objetivos de Desenvolvimento Sustentável das Nações Unidas, um movimento global em prol de um mundo melhor para todos, e está intrinsecamente ligado a eles.</a:t>
            </a:r>
          </a:p>
          <a:p>
            <a:pPr marL="0" indent="0" rtl="0">
              <a:lnSpc>
                <a:spcPct val="100000"/>
              </a:lnSpc>
              <a:buNone/>
            </a:pPr>
            <a:endParaRPr lang="en-US" dirty="0"/>
          </a:p>
          <a:p>
            <a:pPr marL="0" indent="0" rtl="0">
              <a:lnSpc>
                <a:spcPct val="100000"/>
              </a:lnSpc>
              <a:buNone/>
            </a:pPr>
            <a:r>
              <a:rPr lang="pt-br" b="1"/>
              <a:t>Agora é o momento </a:t>
            </a:r>
            <a:r>
              <a:rPr lang="pt-br"/>
              <a:t>de garantir que as gestantes de</a:t>
            </a:r>
            <a:r>
              <a:rPr lang="pt-br" b="1"/>
              <a:t> </a:t>
            </a:r>
            <a:r>
              <a:rPr lang="en" b="1"/>
              <a:t>todos os países </a:t>
            </a:r>
            <a:r>
              <a:rPr lang="pt-br"/>
              <a:t>tenham acesso à SMM, o mesmo padrão de tratamento que há muito tempo está disponível para as mulheres de países de alta renda.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00166-AD36-5B40-8769-3A6E5D988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365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900166-AD36-5B40-8769-3A6E5D9882C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66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29602-92AA-AC1E-1979-B63813AF1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1E17F1-8409-025E-F8AB-9C0641C45F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3473C7-867E-AA10-7B17-6AB6DEFB5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671D8-0596-A553-250D-B2ED54CB78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00166-AD36-5B40-8769-3A6E5D988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429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6A02F-DFC1-29BB-CC5D-710C055D5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62CA60-CE96-0B87-D528-9AA98DD739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1AD5E4-5D30-E12F-3C81-4722B0C61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F37BB-097E-4975-20DC-2123A502BB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00166-AD36-5B40-8769-3A6E5D988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802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29602-92AA-AC1E-1979-B63813AF1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1E17F1-8409-025E-F8AB-9C0641C45F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3473C7-867E-AA10-7B17-6AB6DEFB5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671D8-0596-A553-250D-B2ED54CB78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00166-AD36-5B40-8769-3A6E5D988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42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i="1" dirty="0"/>
              <a:t>Leia as instruções neste slide para saber como usar ou personalizar esta apresentação. </a:t>
            </a:r>
            <a:r>
              <a:rPr lang="pt-br" b="1" i="1" dirty="0"/>
              <a:t>Em seguida, remova esse slide antes de fazer a apresentação.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0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i="1"/>
              <a:t>Leia as instruções neste slide para saber como usar ou personalizar esta apresentação. </a:t>
            </a:r>
            <a:r>
              <a:rPr lang="pt-br" b="1" i="1"/>
              <a:t>Em seguida, remova esse slide antes de fazer a apresentação.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4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/>
              <a:t>A SMM com a formulação UNIMMAP é um forte investimento para o desenvolvimento global. Esta apresentação aborda a necessidade crescente de SMM, as provas científicas que a fundamentam, como e por que é um investimento acessível e econômico e por que agora, mais do que nunca, é o momento de agir.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900166-AD36-5B40-8769-3A6E5D9882C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13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indent="0" rtl="0">
              <a:lnSpc>
                <a:spcPct val="100000"/>
              </a:lnSpc>
              <a:buNone/>
            </a:pPr>
            <a:r>
              <a:rPr lang="pt-br" dirty="0"/>
              <a:t>Em todo o mundo, mais de </a:t>
            </a:r>
            <a:r>
              <a:rPr lang="pt-br" b="1" dirty="0"/>
              <a:t>1 bilhão de mulheres e meninas adolescentes estão desnutridas </a:t>
            </a:r>
            <a:r>
              <a:rPr lang="pt-br" dirty="0"/>
              <a:t>- e </a:t>
            </a:r>
            <a:r>
              <a:rPr lang="pt-br" b="1" dirty="0"/>
              <a:t>2 em cada 3 mulheres em idade reprodutiva </a:t>
            </a:r>
            <a:r>
              <a:rPr lang="pt-br" dirty="0"/>
              <a:t>têm deficiências de micronutrientes.</a:t>
            </a:r>
            <a:br>
              <a:rPr lang="en-US" dirty="0"/>
            </a:br>
            <a:endParaRPr lang="en-US" dirty="0"/>
          </a:p>
          <a:p>
            <a:pPr marL="0" indent="0" rtl="0">
              <a:lnSpc>
                <a:spcPct val="100000"/>
              </a:lnSpc>
              <a:buNone/>
            </a:pPr>
            <a:r>
              <a:rPr lang="pt-br" dirty="0"/>
              <a:t>45 milhões de crianças apresentaram wasting - uma das formas mais graves de desnutrição crônica e aguda. O atraso no crescimento, o baixo peso ao nascer e a anemia causam 1,3 milhão de mortes infantis por ano.</a:t>
            </a:r>
          </a:p>
          <a:p>
            <a:pPr marL="0" indent="0" rtl="0">
              <a:lnSpc>
                <a:spcPct val="100000"/>
              </a:lnSpc>
              <a:buNone/>
            </a:pPr>
            <a:endParaRPr lang="en-US" dirty="0"/>
          </a:p>
          <a:p>
            <a:pPr marL="0" indent="0" rtl="0">
              <a:lnSpc>
                <a:spcPct val="100000"/>
              </a:lnSpc>
              <a:buNone/>
            </a:pPr>
            <a:r>
              <a:rPr lang="pt-br" dirty="0"/>
              <a:t>Cerca de 50% de todas as mortes infantis</a:t>
            </a:r>
            <a:r>
              <a:rPr lang="en" b="1" dirty="0"/>
              <a:t> </a:t>
            </a:r>
            <a:r>
              <a:rPr lang="en" dirty="0"/>
              <a:t>estão associadas a desnutrição materna e infantil.
</a:t>
            </a:r>
            <a:br>
              <a:rPr lang="en-US" dirty="0"/>
            </a:br>
            <a:endParaRPr lang="en-US" dirty="0"/>
          </a:p>
          <a:p>
            <a:pPr marL="0" indent="0" rtl="0">
              <a:lnSpc>
                <a:spcPct val="100000"/>
              </a:lnSpc>
              <a:buNone/>
            </a:pPr>
            <a:r>
              <a:rPr lang="pt-br" dirty="0"/>
              <a:t>Todo ano, 17 milhões de crianças nascem com </a:t>
            </a:r>
            <a:r>
              <a:rPr lang="en" b="1" dirty="0"/>
              <a:t>baixo peso</a:t>
            </a:r>
            <a:r>
              <a:rPr lang="en" dirty="0"/>
              <a:t>, 146 milhões de crianças menores de cinco anos sofrem de </a:t>
            </a:r>
            <a:r>
              <a:rPr lang="en" b="1" dirty="0"/>
              <a:t>raquitismo</a:t>
            </a:r>
            <a:r>
              <a:rPr lang="en" dirty="0"/>
              <a:t> e 245 milhões sofrem de </a:t>
            </a:r>
            <a:r>
              <a:rPr lang="en" b="1" dirty="0"/>
              <a:t>anemia.</a:t>
            </a:r>
            <a:r>
              <a:rPr lang="en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00166-AD36-5B40-8769-3A6E5D988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89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indent="0" rtl="0">
              <a:lnSpc>
                <a:spcPct val="100000"/>
              </a:lnSpc>
              <a:buNone/>
            </a:pPr>
            <a:r>
              <a:rPr lang="pt-br" b="0" dirty="0"/>
              <a:t>Mais de 25 anos de provas científicas demonstram os benefícios: </a:t>
            </a:r>
            <a:r>
              <a:rPr lang="pt-br" dirty="0"/>
              <a:t>A SMM não apenas melhora vidas - as salva.</a:t>
            </a:r>
          </a:p>
          <a:p>
            <a:pPr marL="0" indent="0" rtl="0">
              <a:lnSpc>
                <a:spcPct val="100000"/>
              </a:lnSpc>
              <a:buNone/>
            </a:pPr>
            <a:endParaRPr lang="en-US" dirty="0"/>
          </a:p>
          <a:p>
            <a:pPr marL="0" indent="0" rtl="0">
              <a:lnSpc>
                <a:spcPct val="100000"/>
              </a:lnSpc>
              <a:buNone/>
            </a:pPr>
            <a:r>
              <a:rPr lang="pt-br" b="0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A SMM</a:t>
            </a:r>
            <a:r>
              <a:rPr lang="en" b="1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" b="0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melhora os nascimentos reduzindo o risco</a:t>
            </a:r>
            <a:r>
              <a:rPr lang="en" b="1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" b="0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de bebês nascerem natimortos ou nascerem muito pequenos ou muito prematuros</a:t>
            </a:r>
            <a:r>
              <a:rPr lang="en" b="0" i="0" baseline="3000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.</a:t>
            </a:r>
            <a:r>
              <a:rPr lang="en" b="0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 Quando uma mulher ingere SMM durante a gestação, ela tem um risco 27% menor</a:t>
            </a:r>
            <a:r>
              <a:rPr lang="en" b="1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" b="0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de dar à luz a um bebê com baixo peso, que nasce muito pequeno ou prematuro. Os benefícios são ainda maiores para as mulheres anêmicas, que correm maior risco de morrer devido à hemorragia pós-parto e à eclâmpsia, duas das principais causas de morte materna.</a:t>
            </a:r>
            <a:endParaRPr lang="en-US" dirty="0"/>
          </a:p>
          <a:p>
            <a:pPr marL="0" indent="0" rtl="0">
              <a:lnSpc>
                <a:spcPct val="100000"/>
              </a:lnSpc>
              <a:buNone/>
            </a:pPr>
            <a:endParaRPr lang="en-US" sz="900" dirty="0"/>
          </a:p>
          <a:p>
            <a:pPr marL="0" indent="0" rtl="0">
              <a:lnSpc>
                <a:spcPct val="100000"/>
              </a:lnSpc>
              <a:buNone/>
            </a:pPr>
            <a:r>
              <a:rPr lang="pt-br" dirty="0"/>
              <a:t>A SMM é uma intervenção pequena, mas poderosa, que pode reduzir o risco de complicações na gestação que ameaçam a vida e melhorar os resultados do nascimento de milhões de bebês.</a:t>
            </a:r>
          </a:p>
          <a:p>
            <a:pPr marL="0" indent="0" rtl="0">
              <a:lnSpc>
                <a:spcPct val="100000"/>
              </a:lnSpc>
              <a:buNone/>
            </a:pPr>
            <a:endParaRPr lang="en-US" dirty="0"/>
          </a:p>
          <a:p>
            <a:pPr marL="0" indent="0" rtl="0">
              <a:lnSpc>
                <a:spcPct val="100000"/>
              </a:lnSpc>
              <a:buNone/>
            </a:pPr>
            <a:r>
              <a:rPr lang="pt-br" dirty="0"/>
              <a:t>Com apenas uma dose por dia, podemos proteger a saúde e o bem-estar de gerações inteiras.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00166-AD36-5B40-8769-3A6E5D988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40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FA46D-3A9C-8AB8-473A-6EA4850C0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717693-A96D-F110-A230-FE5849DA4A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67E1DD-A2E1-0785-525A-30265B3ED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2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Após décadas de pesquisa, a OMS divulgou uma recomendação específica para o contexto da SMM, </a:t>
            </a:r>
            <a:r>
              <a:rPr lang="pt-br" sz="1200" i="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inclusive em populações afetadas por uma emergência</a:t>
            </a:r>
            <a:r>
              <a:rPr lang="pt-br" sz="1200" i="0" u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12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outros </a:t>
            </a:r>
            <a:r>
              <a:rPr lang="pt-br" sz="1200" i="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contextos apoiados por pesquisas rigorosas</a:t>
            </a:r>
            <a:r>
              <a:rPr lang="pt-br" sz="1200" i="0" u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parte do atendimento pré-natal para mulheres grávidas.</a:t>
            </a:r>
          </a:p>
          <a:p>
            <a:pPr rtl="0"/>
            <a:endParaRPr lang="en-US" sz="1200" b="1" i="0" kern="1200" dirty="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pt-br" b="1" i="1" dirty="0"/>
              <a:t>Prevenção e controle de deficiências de micronutrientes em populações afetadas por uma emergência</a:t>
            </a:r>
          </a:p>
          <a:p>
            <a:pPr rtl="0"/>
            <a:r>
              <a:rPr lang="pt-br" sz="1200" b="0" i="1" kern="1200" dirty="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https://www.who.int/docs/default-source/nutritionlibrary/preventing-and-controlling-micronutrient-deficiencies-in-populations-affected-by-an-emergency.pdf?sfvrsn=e17f6dff_2</a:t>
            </a:r>
          </a:p>
          <a:p>
            <a:pPr rtl="0"/>
            <a:endParaRPr lang="en-US" sz="1200" b="1" i="1" kern="1200" dirty="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pt-br" sz="1200" b="1" i="1" kern="1200" dirty="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Recomendações de cuidados pré-natais da OMS atualizadas para 2020</a:t>
            </a:r>
          </a:p>
          <a:p>
            <a:pPr rtl="0"/>
            <a:r>
              <a:rPr lang="pt-br" sz="1200" b="0" i="1" kern="1200" dirty="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https://apps.who.int/iris/bitstream/handle/10665/333561/9789240007789-eng.pdf</a:t>
            </a:r>
            <a:endParaRPr lang="en-US" sz="1200" i="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i="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2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Desde 2021, a SMM foi incluída na </a:t>
            </a:r>
            <a:r>
              <a:rPr lang="pt-br" sz="12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Lista Modelo de Medicamentos Essenciais da OMS:</a:t>
            </a:r>
            <a:endParaRPr lang="en-US" sz="1200" b="0" i="0" kern="1200" dirty="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endParaRPr lang="en-US" sz="1200" b="0" i="0" kern="1200" dirty="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pt-br" sz="1200" b="1" i="1" kern="1200" dirty="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Lista Modelo de Medicamentos Essenciais da OMS</a:t>
            </a:r>
          </a:p>
          <a:p>
            <a:pPr rtl="0"/>
            <a:r>
              <a:rPr lang="pt-br" i="1" dirty="0"/>
              <a:t>https://www.who.int/publications/i/item/WHO-MHP-HPS-EML-2021.02</a:t>
            </a:r>
          </a:p>
          <a:p>
            <a:pPr rtl="0"/>
            <a:r>
              <a:rPr lang="pt-br" i="1" dirty="0"/>
              <a:t>https://www.who.int/publications/i/item/WHO-MHP-HPS-EML-2023.02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56FB4-0D50-B17A-B392-414E48C47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00166-AD36-5B40-8769-3A6E5D988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73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 suplementação de múltiplos micronutrientes (SMM) é um dos investimentos de melhor custo-benefício que os países podem fazer para o desenvolvimento, promovendo comunidades mais saudáveis e economias mais fortalecidas.</a:t>
            </a:r>
          </a:p>
          <a:p>
            <a:pPr rtl="0">
              <a:lnSpc>
                <a:spcPct val="100000"/>
              </a:lnSpc>
            </a:pPr>
            <a:endParaRPr lang="en-US" sz="1200" dirty="0"/>
          </a:p>
          <a:p>
            <a:pPr marL="171450" indent="-1714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200" dirty="0"/>
              <a:t>A SMM foi considerada um dos melhores investimentos para o desenvolvimento global, com um</a:t>
            </a:r>
            <a:r>
              <a:rPr lang="pt-br" sz="1200" b="1" dirty="0"/>
              <a:t> retorno de </a:t>
            </a:r>
            <a:r>
              <a:rPr lang="en" sz="1200" b="1" dirty="0"/>
              <a:t>USD 37 para cada USD 1 investido</a:t>
            </a:r>
            <a:r>
              <a:rPr lang="en" sz="1200" b="1" baseline="30000" dirty="0">
                <a:latin typeface="Avenir Book" panose="02000503020000020003" pitchFamily="2" charset="0"/>
                <a:cs typeface="Arial"/>
              </a:rPr>
              <a:t>.</a:t>
            </a:r>
            <a:endParaRPr lang="en-US" sz="1200" b="1" baseline="30000" dirty="0">
              <a:latin typeface="Avenir Book" panose="02000503020000020003" pitchFamily="2" charset="0"/>
              <a:cs typeface="Arial"/>
            </a:endParaRPr>
          </a:p>
          <a:p>
            <a:pPr marL="171450" indent="-1714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200" dirty="0"/>
              <a:t>Mães bem nutridas dão à luz a bebês bem nutridos, que continuam elevando comunidades inteiras.</a:t>
            </a:r>
          </a:p>
          <a:p>
            <a:pPr marL="171450" indent="-1714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200" dirty="0"/>
              <a:t>A SMM tem o potencial de melhorar o desenvolvimento cognitivo e o comportamental da criança, preparando-a para uma vida inteira de melhor saúde.</a:t>
            </a:r>
          </a:p>
          <a:p>
            <a:pPr marL="171450" indent="-1714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200" dirty="0"/>
              <a:t>A SMM aumenta a resiliência e ajuda as famílias a resistirem e se recuperarem de conflitos, epidemias e mudanças climáticas.</a:t>
            </a:r>
            <a:endParaRPr lang="en-US" sz="1200" baseline="30000" dirty="0"/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00166-AD36-5B40-8769-3A6E5D988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633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t-br" sz="1200" dirty="0"/>
              <a:t>A má nutrição tem consequências geracionais, afetando famílias, comunidades e </a:t>
            </a:r>
            <a:r>
              <a:rPr lang="pt-br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pt-br" sz="1200" dirty="0"/>
              <a:t>nações inteiras.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t-br" dirty="0"/>
              <a:t>A SMM é acessível, econômica e pode ser fornecida em escala.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t-br" sz="1200" dirty="0">
                <a:latin typeface="Avenir Next" panose="020B0503020202020204" pitchFamily="34" charset="0"/>
                <a:cs typeface="Arial"/>
              </a:rPr>
              <a:t>Por apenas USD 2,50 por gestação </a:t>
            </a:r>
            <a:r>
              <a:rPr lang="pt-br" dirty="0"/>
              <a:t>- um preço semelhante ao do ferro e ácido fólico (FAF) — o acesso à SMM impulsiona as economias locais e globais.</a:t>
            </a:r>
            <a:r>
              <a:rPr lang="pt-br" baseline="30000" dirty="0"/>
              <a:t>13</a:t>
            </a:r>
            <a:r>
              <a:rPr lang="pt-br" dirty="0"/>
              <a:t> </a:t>
            </a:r>
            <a:endParaRPr lang="en-US" sz="1200" dirty="0">
              <a:latin typeface="Avenir Next" panose="020B0503020202020204" pitchFamily="34" charset="0"/>
              <a:cs typeface="Arial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t-br" dirty="0"/>
              <a:t>Isso torna a SMM uma das intervenções nutricionais mais econômicas disponíveis para os governos e seus parceiros, com o benefício adicional de ser um produto mais eficaz do que a FAF.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900166-AD36-5B40-8769-3A6E5D9882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87E7-6E39-E249-8C05-3E85EC5C1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>
            <a:normAutofit/>
          </a:bodyPr>
          <a:lstStyle>
            <a:lvl1pPr algn="l">
              <a:defRPr sz="4800" b="0" i="0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D1750-CCE9-E34F-8945-EB4B459C6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4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94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4F6506-7A1F-4142-880A-BED727BD12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47A2DA-8526-634B-8DEB-352560EF7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2598" y="1485212"/>
            <a:ext cx="5695962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6AD743E8-C04A-FD46-9D11-ED11D6E92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3033" y="2621996"/>
            <a:ext cx="5708672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1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2BFE393-6881-9140-BDEB-168AEE35D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42598" y="3758780"/>
            <a:ext cx="5695963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FC5A2AC-6943-1D41-831E-1F51547C2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10440-E921-B145-94C6-E2505F1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739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564F42D0-4824-240B-D61C-69D7844AAE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2596" y="4895565"/>
            <a:ext cx="5697947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E5107-A790-4714-698A-0435DBEB2F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1136" y="2406622"/>
            <a:ext cx="3452870" cy="2481932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42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4F6506-7A1F-4142-880A-BED727BD12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47A2DA-8526-634B-8DEB-352560EF7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4889" y="2503953"/>
            <a:ext cx="3341551" cy="3267627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6AD743E8-C04A-FD46-9D11-ED11D6E92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5225" y="2503953"/>
            <a:ext cx="3341551" cy="3267627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1800" b="1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2BFE393-6881-9140-BDEB-168AEE35D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5561" y="2503953"/>
            <a:ext cx="3341551" cy="3267627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FC5A2AC-6943-1D41-831E-1F51547C2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10440-E921-B145-94C6-E2505F1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739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97FE9C-50DD-3973-C8F9-70DC37D639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813" y="6075665"/>
            <a:ext cx="8552374" cy="438150"/>
          </a:xfrm>
          <a:ln>
            <a:solidFill>
              <a:schemeClr val="bg1"/>
            </a:solidFill>
          </a:ln>
        </p:spPr>
        <p:txBody>
          <a:bodyPr lIns="91440" tIns="91440" rIns="91440" bIns="91440" rtlCol="0" anchor="ctr" anchorCtr="0">
            <a:normAutofit/>
          </a:bodyPr>
          <a:lstStyle>
            <a:lvl1pPr marL="0" indent="0" algn="ctr">
              <a:buNone/>
              <a:defRPr sz="1300" b="0" i="1">
                <a:solidFill>
                  <a:schemeClr val="bg1"/>
                </a:solidFill>
                <a:latin typeface="Avenir Oblique" panose="02000503020000020003" pitchFamily="2" charset="0"/>
              </a:defRPr>
            </a:lvl1pPr>
          </a:lstStyle>
          <a:p>
            <a:pPr lvl="0" rtl="0"/>
            <a:r>
              <a:rPr lang="pt-b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097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_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87E7-6E39-E249-8C05-3E85EC5C1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86828"/>
            <a:ext cx="9144000" cy="773298"/>
          </a:xfrm>
        </p:spPr>
        <p:txBody>
          <a:bodyPr rtlCol="0" anchor="ctr">
            <a:normAutofit/>
          </a:bodyPr>
          <a:lstStyle>
            <a:lvl1pPr algn="l">
              <a:defRPr sz="4800" b="0" i="0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981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2C7C-F42E-4E4A-A892-833ED2B4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9573"/>
            <a:ext cx="10515599" cy="945267"/>
          </a:xfrm>
        </p:spPr>
        <p:txBody>
          <a:bodyPr lIns="0" rIns="0" rtlCol="0" anchor="t">
            <a:normAutofit/>
          </a:bodyPr>
          <a:lstStyle>
            <a:lvl1pPr>
              <a:defRPr sz="3200" b="1" i="0">
                <a:latin typeface="Avenir Next" panose="020B0503020202020204" pitchFamily="34" charset="0"/>
              </a:defRPr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CDB73-B284-544E-85AC-B0105B35F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719"/>
            <a:ext cx="10515600" cy="4159459"/>
          </a:xfrm>
        </p:spPr>
        <p:txBody>
          <a:bodyPr lIns="0" tIns="0" rIns="0" bIns="0" rtlCol="0"/>
          <a:lstStyle>
            <a:lvl1pPr>
              <a:defRPr sz="2000"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F3392-149B-CF44-B11A-5B90ACF9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3788" y="6319313"/>
            <a:ext cx="534412" cy="365125"/>
          </a:xfrm>
          <a:prstGeom prst="rect">
            <a:avLst/>
          </a:prstGeom>
        </p:spPr>
        <p:txBody>
          <a:bodyPr rtlCol="0" anchor="ctr"/>
          <a:lstStyle>
            <a:lvl1pPr algn="l">
              <a:defRPr sz="1400" b="0" i="0">
                <a:latin typeface="Avenir Next" panose="020B0503020202020204" pitchFamily="34" charset="0"/>
                <a:ea typeface="Avenir Next" panose="020B0503020202020204" pitchFamily="34" charset="0"/>
              </a:defRPr>
            </a:lvl1pPr>
          </a:lstStyle>
          <a:p>
            <a:pPr rtl="0"/>
            <a:fld id="{1823342E-297C-5D4D-AC65-DD80C6114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8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Centere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2C7C-F42E-4E4A-A892-833ED2B4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5944"/>
            <a:ext cx="4745019" cy="1039138"/>
          </a:xfrm>
        </p:spPr>
        <p:txBody>
          <a:bodyPr lIns="0" tIns="0" rIns="0" bIns="0" rtlCol="0" anchor="t">
            <a:normAutofit/>
          </a:bodyPr>
          <a:lstStyle>
            <a:lvl1pPr algn="r">
              <a:defRPr sz="3600" b="0" i="0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CDB73-B284-544E-85AC-B0105B35F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382" y="1123502"/>
            <a:ext cx="5257800" cy="3941064"/>
          </a:xfrm>
        </p:spPr>
        <p:txBody>
          <a:bodyPr lIns="0" tIns="0" rIns="0" bIns="0" rtlCol="0" anchor="ctr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018238-022E-914E-B955-FFBE0636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3788" y="6319313"/>
            <a:ext cx="534412" cy="365125"/>
          </a:xfrm>
          <a:prstGeom prst="rect">
            <a:avLst/>
          </a:prstGeom>
        </p:spPr>
        <p:txBody>
          <a:bodyPr rtlCol="0" anchor="ctr"/>
          <a:lstStyle>
            <a:lvl1pPr algn="l">
              <a:defRPr sz="1400" b="0" i="0">
                <a:latin typeface="Avenir Next" panose="020B0503020202020204" pitchFamily="34" charset="0"/>
                <a:ea typeface="Avenir Next" panose="020B0503020202020204" pitchFamily="34" charset="0"/>
              </a:defRPr>
            </a:lvl1pPr>
          </a:lstStyle>
          <a:p>
            <a:pPr rtl="0"/>
            <a:fld id="{1823342E-297C-5D4D-AC65-DD80C6114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7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2C7C-F42E-4E4A-A892-833ED2B4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74"/>
            <a:ext cx="4019550" cy="365095"/>
          </a:xfrm>
        </p:spPr>
        <p:txBody>
          <a:bodyPr lIns="0" rIns="0" rtlCol="0" anchor="b">
            <a:normAutofit/>
          </a:bodyPr>
          <a:lstStyle>
            <a:lvl1pPr>
              <a:defRPr sz="2000" b="0" i="0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F3392-149B-CF44-B11A-5B90ACF9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3788" y="6319313"/>
            <a:ext cx="534412" cy="365125"/>
          </a:xfrm>
          <a:prstGeom prst="rect">
            <a:avLst/>
          </a:prstGeom>
        </p:spPr>
        <p:txBody>
          <a:bodyPr rtlCol="0" anchor="ctr"/>
          <a:lstStyle>
            <a:lvl1pPr algn="l">
              <a:defRPr sz="1400" b="0" i="0">
                <a:latin typeface="Avenir Next" panose="020B0503020202020204" pitchFamily="34" charset="0"/>
                <a:ea typeface="Avenir Next" panose="020B0503020202020204" pitchFamily="34" charset="0"/>
              </a:defRPr>
            </a:lvl1pPr>
          </a:lstStyle>
          <a:p>
            <a:pPr rtl="0"/>
            <a:fld id="{1823342E-297C-5D4D-AC65-DD80C611455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FF862F-B347-BE41-9419-BB255889A0A2}"/>
              </a:ext>
            </a:extLst>
          </p:cNvPr>
          <p:cNvCxnSpPr/>
          <p:nvPr userDrawn="1"/>
        </p:nvCxnSpPr>
        <p:spPr>
          <a:xfrm>
            <a:off x="838199" y="398033"/>
            <a:ext cx="1410149" cy="0"/>
          </a:xfrm>
          <a:prstGeom prst="line">
            <a:avLst/>
          </a:prstGeom>
          <a:ln w="31750">
            <a:solidFill>
              <a:srgbClr val="F898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70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1AC61-46BA-E147-99E9-7B48059E8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8759"/>
            <a:ext cx="5181600" cy="4533821"/>
          </a:xfrm>
        </p:spPr>
        <p:txBody>
          <a:bodyPr lIns="0" tIns="0" rIns="0" bIns="0" rtlCol="0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BA73C-DC0B-754E-A994-ED0F5672F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08759"/>
            <a:ext cx="5181600" cy="4533821"/>
          </a:xfrm>
        </p:spPr>
        <p:txBody>
          <a:bodyPr lIns="0" tIns="0" rIns="0" bIns="0" rtlCol="0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398E2FD-B278-F74D-8C96-1B99447D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3788" y="6319313"/>
            <a:ext cx="534412" cy="365125"/>
          </a:xfrm>
          <a:prstGeom prst="rect">
            <a:avLst/>
          </a:prstGeom>
        </p:spPr>
        <p:txBody>
          <a:bodyPr rtlCol="0" anchor="ctr"/>
          <a:lstStyle>
            <a:lvl1pPr algn="l">
              <a:defRPr sz="1400" b="0" i="0">
                <a:latin typeface="Avenir Next" panose="020B0503020202020204" pitchFamily="34" charset="0"/>
                <a:ea typeface="Avenir Next" panose="020B0503020202020204" pitchFamily="34" charset="0"/>
              </a:defRPr>
            </a:lvl1pPr>
          </a:lstStyle>
          <a:p>
            <a:pPr rtl="0"/>
            <a:fld id="{1823342E-297C-5D4D-AC65-DD80C611455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9934AB-06BB-F545-8EEA-F26AC088055B}"/>
              </a:ext>
            </a:extLst>
          </p:cNvPr>
          <p:cNvCxnSpPr/>
          <p:nvPr userDrawn="1"/>
        </p:nvCxnSpPr>
        <p:spPr>
          <a:xfrm>
            <a:off x="838199" y="398033"/>
            <a:ext cx="1410149" cy="0"/>
          </a:xfrm>
          <a:prstGeom prst="line">
            <a:avLst/>
          </a:prstGeom>
          <a:ln w="31750">
            <a:solidFill>
              <a:srgbClr val="F898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95A0B7FF-381E-8344-8323-F5D8265F8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74"/>
            <a:ext cx="7183582" cy="676636"/>
          </a:xfrm>
        </p:spPr>
        <p:txBody>
          <a:bodyPr lIns="0" rIns="0" rtlCol="0" anchor="b">
            <a:normAutofit/>
          </a:bodyPr>
          <a:lstStyle>
            <a:lvl1pPr>
              <a:defRPr sz="3200" b="0" i="0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463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45CB8-3090-D345-8B0D-DF3ED1133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35458"/>
            <a:ext cx="5157787" cy="823912"/>
          </a:xfrm>
        </p:spPr>
        <p:txBody>
          <a:bodyPr lIns="0" tIns="0" rIns="0" bIns="0" rtlCol="0"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EB0AE-FE60-2845-9D07-32331A599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84488"/>
            <a:ext cx="5157787" cy="3684588"/>
          </a:xfrm>
        </p:spPr>
        <p:txBody>
          <a:bodyPr lIns="0" tIns="0" rIns="0" bIns="0" rtlCol="0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535F16-F779-FD45-9EC1-640A5F8AA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35458"/>
            <a:ext cx="5183188" cy="823912"/>
          </a:xfrm>
        </p:spPr>
        <p:txBody>
          <a:bodyPr lIns="0" tIns="0" rIns="0" bIns="0" rtlCol="0"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7F6E8-D0CA-6344-BB40-55948C387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84488"/>
            <a:ext cx="5183188" cy="3684588"/>
          </a:xfrm>
        </p:spPr>
        <p:txBody>
          <a:bodyPr lIns="0" tIns="0" rIns="0" bIns="0" rtlCol="0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906D88F-3472-264C-B554-365C8FC2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3788" y="6319313"/>
            <a:ext cx="534412" cy="365125"/>
          </a:xfrm>
          <a:prstGeom prst="rect">
            <a:avLst/>
          </a:prstGeom>
        </p:spPr>
        <p:txBody>
          <a:bodyPr rtlCol="0" anchor="ctr"/>
          <a:lstStyle>
            <a:lvl1pPr algn="l">
              <a:defRPr sz="1400" b="0" i="0">
                <a:latin typeface="Avenir Next" panose="020B0503020202020204" pitchFamily="34" charset="0"/>
                <a:ea typeface="Avenir Next" panose="020B0503020202020204" pitchFamily="34" charset="0"/>
              </a:defRPr>
            </a:lvl1pPr>
          </a:lstStyle>
          <a:p>
            <a:pPr rtl="0"/>
            <a:fld id="{1823342E-297C-5D4D-AC65-DD80C611455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6DA8AA-1167-204C-8ED0-3A79C7557187}"/>
              </a:ext>
            </a:extLst>
          </p:cNvPr>
          <p:cNvCxnSpPr/>
          <p:nvPr userDrawn="1"/>
        </p:nvCxnSpPr>
        <p:spPr>
          <a:xfrm>
            <a:off x="838199" y="398033"/>
            <a:ext cx="1410149" cy="0"/>
          </a:xfrm>
          <a:prstGeom prst="line">
            <a:avLst/>
          </a:prstGeom>
          <a:ln w="31750">
            <a:solidFill>
              <a:srgbClr val="F898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80E8D6E-2E7B-C144-AD7D-B9642F9D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74"/>
            <a:ext cx="7183582" cy="676636"/>
          </a:xfrm>
        </p:spPr>
        <p:txBody>
          <a:bodyPr lIns="0" rIns="0" rtlCol="0" anchor="b">
            <a:normAutofit/>
          </a:bodyPr>
          <a:lstStyle>
            <a:lvl1pPr>
              <a:defRPr sz="3200" b="0" i="0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215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D77AA-5400-F447-BB00-B5CBEC500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59575"/>
            <a:ext cx="6172200" cy="5301476"/>
          </a:xfrm>
        </p:spPr>
        <p:txBody>
          <a:bodyPr lIns="0" tIns="0" rIns="0" bIns="0" rtlCol="0"/>
          <a:lstStyle>
            <a:lvl1pPr>
              <a:defRPr sz="3200" b="0" i="0"/>
            </a:lvl1pPr>
            <a:lvl2pPr>
              <a:defRPr sz="2800" b="0" i="0"/>
            </a:lvl2pPr>
            <a:lvl3pPr>
              <a:defRPr sz="2400" b="0" i="0"/>
            </a:lvl3pPr>
            <a:lvl4pPr>
              <a:defRPr sz="2000" b="0" i="0"/>
            </a:lvl4pPr>
            <a:lvl5pPr>
              <a:defRPr sz="2000" b="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47D4C-B4BF-BC4E-8CA0-EAD1C5031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97750"/>
            <a:ext cx="3932237" cy="4471237"/>
          </a:xfrm>
        </p:spPr>
        <p:txBody>
          <a:bodyPr rtlCol="0"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B87CD3-D7DC-334A-9B54-C0B13E98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3788" y="6319313"/>
            <a:ext cx="534412" cy="365125"/>
          </a:xfrm>
          <a:prstGeom prst="rect">
            <a:avLst/>
          </a:prstGeom>
        </p:spPr>
        <p:txBody>
          <a:bodyPr rtlCol="0" anchor="ctr"/>
          <a:lstStyle>
            <a:lvl1pPr algn="l">
              <a:defRPr sz="1400" b="0" i="0">
                <a:latin typeface="Avenir Next" panose="020B0503020202020204" pitchFamily="34" charset="0"/>
                <a:ea typeface="Avenir Next" panose="020B0503020202020204" pitchFamily="34" charset="0"/>
              </a:defRPr>
            </a:lvl1pPr>
          </a:lstStyle>
          <a:p>
            <a:pPr rtl="0"/>
            <a:fld id="{1823342E-297C-5D4D-AC65-DD80C611455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10EF81-D7BD-F042-A20E-244E35A3F601}"/>
              </a:ext>
            </a:extLst>
          </p:cNvPr>
          <p:cNvCxnSpPr/>
          <p:nvPr userDrawn="1"/>
        </p:nvCxnSpPr>
        <p:spPr>
          <a:xfrm>
            <a:off x="838199" y="398033"/>
            <a:ext cx="1410149" cy="0"/>
          </a:xfrm>
          <a:prstGeom prst="line">
            <a:avLst/>
          </a:prstGeom>
          <a:ln w="31750">
            <a:solidFill>
              <a:srgbClr val="F898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796AC44-181E-244E-98C9-F08A5432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74"/>
            <a:ext cx="3932237" cy="676636"/>
          </a:xfrm>
        </p:spPr>
        <p:txBody>
          <a:bodyPr lIns="0" rIns="0" rtlCol="0" anchor="t">
            <a:noAutofit/>
          </a:bodyPr>
          <a:lstStyle>
            <a:lvl1pPr>
              <a:defRPr sz="3200" b="0" i="0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531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2C7C-F42E-4E4A-A892-833ED2B4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09"/>
            <a:ext cx="5257800" cy="1269062"/>
          </a:xfrm>
        </p:spPr>
        <p:txBody>
          <a:bodyPr lIns="0" tIns="0" rIns="0" bIns="0" rtlCol="0" anchor="t">
            <a:normAutofit/>
          </a:bodyPr>
          <a:lstStyle>
            <a:lvl1pPr>
              <a:defRPr sz="3200" b="0" i="0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CDB73-B284-544E-85AC-B0105B35F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9225"/>
            <a:ext cx="5257800" cy="3944022"/>
          </a:xfrm>
        </p:spPr>
        <p:txBody>
          <a:bodyPr lIns="0" tIns="0" rIns="0" bIns="0" rtlCol="0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63AFAF-5560-2A4E-8638-C377698B92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3050" y="657209"/>
            <a:ext cx="5568950" cy="5406038"/>
          </a:xfrm>
        </p:spPr>
        <p:txBody>
          <a:bodyPr rtlCol="0"/>
          <a:lstStyle>
            <a:lvl1pPr>
              <a:defRPr b="0" i="0"/>
            </a:lvl1pPr>
          </a:lstStyle>
          <a:p>
            <a:pPr rtl="0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018238-022E-914E-B955-FFBE0636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3788" y="6319313"/>
            <a:ext cx="534412" cy="365125"/>
          </a:xfrm>
          <a:prstGeom prst="rect">
            <a:avLst/>
          </a:prstGeom>
        </p:spPr>
        <p:txBody>
          <a:bodyPr rtlCol="0" anchor="ctr"/>
          <a:lstStyle>
            <a:lvl1pPr algn="l">
              <a:defRPr sz="1400" b="0" i="0">
                <a:latin typeface="Avenir Next" panose="020B0503020202020204" pitchFamily="34" charset="0"/>
                <a:ea typeface="Avenir Next" panose="020B0503020202020204" pitchFamily="34" charset="0"/>
              </a:defRPr>
            </a:lvl1pPr>
          </a:lstStyle>
          <a:p>
            <a:pPr rtl="0"/>
            <a:fld id="{1823342E-297C-5D4D-AC65-DD80C6114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0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93DB4E-CF1C-7A42-9086-7A25B321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/>
              <a:t>Clique para editar o estilo do modelo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EAF73-8374-D643-973E-B61A57840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estilo do modelo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C75515-729F-B149-A172-BE52258BC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1752" y="6356350"/>
            <a:ext cx="2743200" cy="365125"/>
          </a:xfrm>
          <a:prstGeom prst="rect">
            <a:avLst/>
          </a:prstGeom>
        </p:spPr>
        <p:txBody>
          <a:bodyPr rtlCol="0"/>
          <a:lstStyle>
            <a:lvl1pPr algn="l">
              <a:defRPr sz="1400" b="0" i="0">
                <a:latin typeface="Avenir Next" panose="020B0503020202020204" pitchFamily="34" charset="0"/>
                <a:ea typeface="Avenir Next" panose="020B0503020202020204" pitchFamily="34" charset="0"/>
              </a:defRPr>
            </a:lvl1pPr>
          </a:lstStyle>
          <a:p>
            <a:pPr rtl="0"/>
            <a:fld id="{1823342E-297C-5D4D-AC65-DD80C6114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6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0" r:id="rId3"/>
    <p:sldLayoutId id="2147483663" r:id="rId4"/>
    <p:sldLayoutId id="2147483665" r:id="rId5"/>
    <p:sldLayoutId id="2147483652" r:id="rId6"/>
    <p:sldLayoutId id="2147483653" r:id="rId7"/>
    <p:sldLayoutId id="2147483656" r:id="rId8"/>
    <p:sldLayoutId id="2147483661" r:id="rId9"/>
    <p:sldLayoutId id="2147483675" r:id="rId10"/>
    <p:sldLayoutId id="2147483676" r:id="rId11"/>
    <p:sldLayoutId id="214748367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Avenir Next Demi Bold" panose="020B0503020202020204" pitchFamily="34" charset="0"/>
          <a:ea typeface="Avenir Next Demi Bold" panose="020B0503020202020204" pitchFamily="34" charset="0"/>
          <a:cs typeface="Arial" panose="020B0604020202020204" pitchFamily="34" charset="0"/>
        </a:defRPr>
      </a:lvl1pPr>
    </p:titleStyle>
    <p:bodyStyle>
      <a:lvl1pPr marL="347472" indent="-347472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Avenir Next" panose="020B0503020202020204" pitchFamily="34" charset="0"/>
          <a:cs typeface="Arial" panose="020B0604020202020204" pitchFamily="34" charset="0"/>
        </a:defRPr>
      </a:lvl1pPr>
      <a:lvl2pPr marL="804672" indent="-347472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" panose="020B0503020202020204" pitchFamily="34" charset="0"/>
          <a:ea typeface="Avenir Next" panose="020B0503020202020204" pitchFamily="34" charset="0"/>
          <a:cs typeface="Arial" panose="020B0604020202020204" pitchFamily="34" charset="0"/>
        </a:defRPr>
      </a:lvl2pPr>
      <a:lvl3pPr marL="1261872" indent="-347472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venir Next" panose="020B0503020202020204" pitchFamily="34" charset="0"/>
          <a:ea typeface="Avenir Next" panose="020B0503020202020204" pitchFamily="34" charset="0"/>
          <a:cs typeface="Arial" panose="020B0604020202020204" pitchFamily="34" charset="0"/>
        </a:defRPr>
      </a:lvl3pPr>
      <a:lvl4pPr marL="1600200" indent="-347472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venir Next" panose="020B0503020202020204" pitchFamily="34" charset="0"/>
          <a:ea typeface="Avenir Next" panose="020B0503020202020204" pitchFamily="34" charset="0"/>
          <a:cs typeface="Arial" panose="020B0604020202020204" pitchFamily="34" charset="0"/>
        </a:defRPr>
      </a:lvl4pPr>
      <a:lvl5pPr marL="2057400" indent="-347472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venir Next" panose="020B0503020202020204" pitchFamily="34" charset="0"/>
          <a:ea typeface="Avenir Next" panose="020B0503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pekacdn.s3.us-east-2.amazonaws.com/hmhbconsortium.org/content/user_files/2025/04/03124709/FurtherWith15_FactSheet_Focus2.pdf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18" Type="http://schemas.openxmlformats.org/officeDocument/2006/relationships/hyperlink" Target="https://www.instagram.com/hmhbconsortium/" TargetMode="External"/><Relationship Id="rId3" Type="http://schemas.openxmlformats.org/officeDocument/2006/relationships/hyperlink" Target="http://furtherwith15.org/" TargetMode="External"/><Relationship Id="rId21" Type="http://schemas.openxmlformats.org/officeDocument/2006/relationships/hyperlink" Target="https://www.youtube.com/channel/UCpY-zzkoyWsAvNmRM16P3Tw" TargetMode="External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17" Type="http://schemas.openxmlformats.org/officeDocument/2006/relationships/hyperlink" Target="https://www.facebook.com/HMHBConsortium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s://hmhbconsortium.org/" TargetMode="External"/><Relationship Id="rId20" Type="http://schemas.openxmlformats.org/officeDocument/2006/relationships/hyperlink" Target="https://twitter.com/HMHBConsortiu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5" Type="http://schemas.openxmlformats.org/officeDocument/2006/relationships/image" Target="../media/image59.svg"/><Relationship Id="rId23" Type="http://schemas.openxmlformats.org/officeDocument/2006/relationships/image" Target="../media/image61.png"/><Relationship Id="rId10" Type="http://schemas.openxmlformats.org/officeDocument/2006/relationships/image" Target="../media/image54.png"/><Relationship Id="rId19" Type="http://schemas.openxmlformats.org/officeDocument/2006/relationships/hyperlink" Target="https://www.linkedin.com/company/healthy-mothers-healthy-babies-consortium/" TargetMode="External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Relationship Id="rId22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hyperlink" Target="https://www.livessavedtool.org/" TargetMode="External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furtherwith15.org/" TargetMode="External"/><Relationship Id="rId5" Type="http://schemas.openxmlformats.org/officeDocument/2006/relationships/hyperlink" Target="https://hmhbconsortium.org/advocacy-resource-center/" TargetMode="External"/><Relationship Id="rId4" Type="http://schemas.openxmlformats.org/officeDocument/2006/relationships/hyperlink" Target="https://hmhbconsortium.org/knowledge-hub/" TargetMode="External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mhbconsortium.org/womens-voices/" TargetMode="External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hyperlink" Target="http://furtherwith15.org/" TargetMode="External"/><Relationship Id="rId4" Type="http://schemas.openxmlformats.org/officeDocument/2006/relationships/hyperlink" Target="https://www.devex.com/news/sponsored/why-access-to-prenatal-vitamins-is-a-health-equity-issue-10713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hmhbconsortium.org/knowledge-hub/mms-advocacy-slide-deck-complete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hyperlink" Target="https://hmhbconsortium.org/knowledge-hub/hmhb-mms-advocacy-brief/" TargetMode="External"/><Relationship Id="rId7" Type="http://schemas.openxmlformats.org/officeDocument/2006/relationships/image" Target="../media/image72.png"/><Relationship Id="rId2" Type="http://schemas.openxmlformats.org/officeDocument/2006/relationships/hyperlink" Target="https://hmhbconsortium.org/knowledge-hub/faq-and-advocacy-brief-for-inclusion-of-mms-into-the-whos-model-list-of-essential-medicines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hyperlink" Target="https://hmhbconsortium.org/knowledge-hub/introducing-and-scaling-multiple-micronutrient-supplementation-programming-frequently-asked-questions-for-decision-makers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hyperlink" Target="https://www.nutritionintl.org/learning-resources-home/mms-cost-benefit-tool/" TargetMode="External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furtherwith15.org/" TargetMode="External"/><Relationship Id="rId5" Type="http://schemas.openxmlformats.org/officeDocument/2006/relationships/hyperlink" Target="https://r4d.org/resources/multiple-micronutrient-supplements-costing-tool/" TargetMode="External"/><Relationship Id="rId4" Type="http://schemas.openxmlformats.org/officeDocument/2006/relationships/hyperlink" Target="https://www.nutritionintl.org/learning-resource/cost-inaction-tool/" TargetMode="External"/><Relationship Id="rId9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hyperlink" Target="https://hmhbconsortium.org/knowledge-hub/brief-investment-roadmap-mms/" TargetMode="External"/><Relationship Id="rId7" Type="http://schemas.openxmlformats.org/officeDocument/2006/relationships/image" Target="../media/image78.png"/><Relationship Id="rId2" Type="http://schemas.openxmlformats.org/officeDocument/2006/relationships/hyperlink" Target="https://hmhbconsortium.org/knowledge-hub/mms-global-investment-roadmap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hyperlink" Target="https://www.youtube.com/watch?v=eraaTSeDUng" TargetMode="External"/><Relationship Id="rId4" Type="http://schemas.openxmlformats.org/officeDocument/2006/relationships/hyperlink" Target="https://hmhbconsortium.org/brief-mms-copenhagen-consensus/" TargetMode="External"/><Relationship Id="rId9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HMHB@micronutrientforum.org" TargetMode="External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pubmed.ncbi.nlm.nih.gov/29025632/" TargetMode="External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doi.org/10.1016/S2214-109X(24)00449-2" TargetMode="External"/><Relationship Id="rId9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apps.who.int/iris/bitstream/handle/10665/333561/9789240007789-eng.pdf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tiff"/><Relationship Id="rId5" Type="http://schemas.openxmlformats.org/officeDocument/2006/relationships/hyperlink" Target="https://www.who.int/docs/default-source/nutritionlibrary/preventing-and-controlling-micronutrient-deficiencies-in-populations-affected-by-an-emergency.pdf?sfvrsn=e17f6dff_2" TargetMode="External"/><Relationship Id="rId4" Type="http://schemas.openxmlformats.org/officeDocument/2006/relationships/hyperlink" Target="https://www.who.int/publications/i/item/WHO-MHP-HPS-EML-2023.02" TargetMode="External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penhagenconsensus.com/sites/default/files/2023-03/Nutrition%20Best%20Investment%20Manuscript%20230211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irkhumanitarian.org/wp-content/uploads/2024/07/Kirk-HumanitarianInfographic-8.29.24.pdf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and child walking in the desert&#10;&#10;AI-generated content may be incorrect.">
            <a:extLst>
              <a:ext uri="{FF2B5EF4-FFF2-40B4-BE49-F238E27FC236}">
                <a16:creationId xmlns:a16="http://schemas.microsoft.com/office/drawing/2014/main" id="{7420E39A-4B79-814B-85BB-1EBA93DC46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63" y="1417266"/>
            <a:ext cx="8161102" cy="5440734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42133BA0-B596-7721-8C03-0A904EB6F7BA}"/>
              </a:ext>
            </a:extLst>
          </p:cNvPr>
          <p:cNvSpPr/>
          <p:nvPr/>
        </p:nvSpPr>
        <p:spPr>
          <a:xfrm>
            <a:off x="-21075" y="1"/>
            <a:ext cx="12208077" cy="6203576"/>
          </a:xfrm>
          <a:custGeom>
            <a:avLst/>
            <a:gdLst>
              <a:gd name="connsiteX0" fmla="*/ 0 w 6637010"/>
              <a:gd name="connsiteY0" fmla="*/ 0 h 6858000"/>
              <a:gd name="connsiteX1" fmla="*/ 6637010 w 6637010"/>
              <a:gd name="connsiteY1" fmla="*/ 0 h 6858000"/>
              <a:gd name="connsiteX2" fmla="*/ 6637010 w 6637010"/>
              <a:gd name="connsiteY2" fmla="*/ 6858000 h 6858000"/>
              <a:gd name="connsiteX3" fmla="*/ 0 w 6637010"/>
              <a:gd name="connsiteY3" fmla="*/ 6858000 h 6858000"/>
              <a:gd name="connsiteX4" fmla="*/ 0 w 6637010"/>
              <a:gd name="connsiteY4" fmla="*/ 0 h 6858000"/>
              <a:gd name="connsiteX0" fmla="*/ 0 w 6637010"/>
              <a:gd name="connsiteY0" fmla="*/ 0 h 6858000"/>
              <a:gd name="connsiteX1" fmla="*/ 6637010 w 6637010"/>
              <a:gd name="connsiteY1" fmla="*/ 0 h 6858000"/>
              <a:gd name="connsiteX2" fmla="*/ 6637010 w 6637010"/>
              <a:gd name="connsiteY2" fmla="*/ 6858000 h 6858000"/>
              <a:gd name="connsiteX3" fmla="*/ 0 w 6637010"/>
              <a:gd name="connsiteY3" fmla="*/ 1388533 h 6858000"/>
              <a:gd name="connsiteX4" fmla="*/ 0 w 6637010"/>
              <a:gd name="connsiteY4" fmla="*/ 0 h 6858000"/>
              <a:gd name="connsiteX0" fmla="*/ 0 w 6637010"/>
              <a:gd name="connsiteY0" fmla="*/ 0 h 6858000"/>
              <a:gd name="connsiteX1" fmla="*/ 6637010 w 6637010"/>
              <a:gd name="connsiteY1" fmla="*/ 0 h 6858000"/>
              <a:gd name="connsiteX2" fmla="*/ 6637010 w 6637010"/>
              <a:gd name="connsiteY2" fmla="*/ 6858000 h 6858000"/>
              <a:gd name="connsiteX3" fmla="*/ 0 w 6637010"/>
              <a:gd name="connsiteY3" fmla="*/ 880533 h 6858000"/>
              <a:gd name="connsiteX4" fmla="*/ 0 w 6637010"/>
              <a:gd name="connsiteY4" fmla="*/ 0 h 6858000"/>
              <a:gd name="connsiteX0" fmla="*/ 0 w 6637010"/>
              <a:gd name="connsiteY0" fmla="*/ 0 h 6858000"/>
              <a:gd name="connsiteX1" fmla="*/ 6637010 w 6637010"/>
              <a:gd name="connsiteY1" fmla="*/ 0 h 6858000"/>
              <a:gd name="connsiteX2" fmla="*/ 6637010 w 6637010"/>
              <a:gd name="connsiteY2" fmla="*/ 6858000 h 6858000"/>
              <a:gd name="connsiteX3" fmla="*/ 16934 w 6637010"/>
              <a:gd name="connsiteY3" fmla="*/ 1439333 h 6858000"/>
              <a:gd name="connsiteX4" fmla="*/ 0 w 6637010"/>
              <a:gd name="connsiteY4" fmla="*/ 0 h 6858000"/>
              <a:gd name="connsiteX0" fmla="*/ 0 w 12157276"/>
              <a:gd name="connsiteY0" fmla="*/ 0 h 6841067"/>
              <a:gd name="connsiteX1" fmla="*/ 6637010 w 12157276"/>
              <a:gd name="connsiteY1" fmla="*/ 0 h 6841067"/>
              <a:gd name="connsiteX2" fmla="*/ 12157276 w 12157276"/>
              <a:gd name="connsiteY2" fmla="*/ 6841067 h 6841067"/>
              <a:gd name="connsiteX3" fmla="*/ 16934 w 12157276"/>
              <a:gd name="connsiteY3" fmla="*/ 1439333 h 6841067"/>
              <a:gd name="connsiteX4" fmla="*/ 0 w 12157276"/>
              <a:gd name="connsiteY4" fmla="*/ 0 h 6841067"/>
              <a:gd name="connsiteX0" fmla="*/ 0 w 12208077"/>
              <a:gd name="connsiteY0" fmla="*/ 0 h 6841067"/>
              <a:gd name="connsiteX1" fmla="*/ 12208077 w 12208077"/>
              <a:gd name="connsiteY1" fmla="*/ 0 h 6841067"/>
              <a:gd name="connsiteX2" fmla="*/ 12157276 w 12208077"/>
              <a:gd name="connsiteY2" fmla="*/ 6841067 h 6841067"/>
              <a:gd name="connsiteX3" fmla="*/ 16934 w 12208077"/>
              <a:gd name="connsiteY3" fmla="*/ 1439333 h 6841067"/>
              <a:gd name="connsiteX4" fmla="*/ 0 w 12208077"/>
              <a:gd name="connsiteY4" fmla="*/ 0 h 6841067"/>
              <a:gd name="connsiteX0" fmla="*/ 0 w 12208077"/>
              <a:gd name="connsiteY0" fmla="*/ 0 h 4080933"/>
              <a:gd name="connsiteX1" fmla="*/ 12208077 w 12208077"/>
              <a:gd name="connsiteY1" fmla="*/ 0 h 4080933"/>
              <a:gd name="connsiteX2" fmla="*/ 12208076 w 12208077"/>
              <a:gd name="connsiteY2" fmla="*/ 4080933 h 4080933"/>
              <a:gd name="connsiteX3" fmla="*/ 16934 w 12208077"/>
              <a:gd name="connsiteY3" fmla="*/ 1439333 h 4080933"/>
              <a:gd name="connsiteX4" fmla="*/ 0 w 12208077"/>
              <a:gd name="connsiteY4" fmla="*/ 0 h 4080933"/>
              <a:gd name="connsiteX0" fmla="*/ 0 w 12208077"/>
              <a:gd name="connsiteY0" fmla="*/ 0 h 6197600"/>
              <a:gd name="connsiteX1" fmla="*/ 12208077 w 12208077"/>
              <a:gd name="connsiteY1" fmla="*/ 0 h 6197600"/>
              <a:gd name="connsiteX2" fmla="*/ 12191142 w 12208077"/>
              <a:gd name="connsiteY2" fmla="*/ 6197600 h 6197600"/>
              <a:gd name="connsiteX3" fmla="*/ 16934 w 12208077"/>
              <a:gd name="connsiteY3" fmla="*/ 1439333 h 6197600"/>
              <a:gd name="connsiteX4" fmla="*/ 0 w 12208077"/>
              <a:gd name="connsiteY4" fmla="*/ 0 h 6197600"/>
              <a:gd name="connsiteX0" fmla="*/ 0 w 12208077"/>
              <a:gd name="connsiteY0" fmla="*/ 0 h 6333067"/>
              <a:gd name="connsiteX1" fmla="*/ 12208077 w 12208077"/>
              <a:gd name="connsiteY1" fmla="*/ 0 h 6333067"/>
              <a:gd name="connsiteX2" fmla="*/ 12191142 w 12208077"/>
              <a:gd name="connsiteY2" fmla="*/ 6333067 h 6333067"/>
              <a:gd name="connsiteX3" fmla="*/ 16934 w 12208077"/>
              <a:gd name="connsiteY3" fmla="*/ 1439333 h 6333067"/>
              <a:gd name="connsiteX4" fmla="*/ 0 w 12208077"/>
              <a:gd name="connsiteY4" fmla="*/ 0 h 633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077" h="6333067">
                <a:moveTo>
                  <a:pt x="0" y="0"/>
                </a:moveTo>
                <a:lnTo>
                  <a:pt x="12208077" y="0"/>
                </a:lnTo>
                <a:cubicBezTo>
                  <a:pt x="12208077" y="1360311"/>
                  <a:pt x="12191142" y="4972756"/>
                  <a:pt x="12191142" y="6333067"/>
                </a:cubicBezTo>
                <a:lnTo>
                  <a:pt x="16934" y="14393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33708BBE-0366-750D-F950-F0328FE357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44161" y="-4"/>
            <a:ext cx="9837409" cy="6333067"/>
          </a:xfrm>
          <a:custGeom>
            <a:avLst/>
            <a:gdLst>
              <a:gd name="connsiteX0" fmla="*/ 0 w 6637010"/>
              <a:gd name="connsiteY0" fmla="*/ 0 h 6858000"/>
              <a:gd name="connsiteX1" fmla="*/ 6637010 w 6637010"/>
              <a:gd name="connsiteY1" fmla="*/ 0 h 6858000"/>
              <a:gd name="connsiteX2" fmla="*/ 6637010 w 6637010"/>
              <a:gd name="connsiteY2" fmla="*/ 6858000 h 6858000"/>
              <a:gd name="connsiteX3" fmla="*/ 0 w 6637010"/>
              <a:gd name="connsiteY3" fmla="*/ 6858000 h 6858000"/>
              <a:gd name="connsiteX4" fmla="*/ 0 w 6637010"/>
              <a:gd name="connsiteY4" fmla="*/ 0 h 6858000"/>
              <a:gd name="connsiteX0" fmla="*/ 0 w 6637010"/>
              <a:gd name="connsiteY0" fmla="*/ 0 h 6858000"/>
              <a:gd name="connsiteX1" fmla="*/ 6637010 w 6637010"/>
              <a:gd name="connsiteY1" fmla="*/ 0 h 6858000"/>
              <a:gd name="connsiteX2" fmla="*/ 6637010 w 6637010"/>
              <a:gd name="connsiteY2" fmla="*/ 6858000 h 6858000"/>
              <a:gd name="connsiteX3" fmla="*/ 0 w 6637010"/>
              <a:gd name="connsiteY3" fmla="*/ 1388533 h 6858000"/>
              <a:gd name="connsiteX4" fmla="*/ 0 w 6637010"/>
              <a:gd name="connsiteY4" fmla="*/ 0 h 6858000"/>
              <a:gd name="connsiteX0" fmla="*/ 0 w 6637010"/>
              <a:gd name="connsiteY0" fmla="*/ 0 h 6858000"/>
              <a:gd name="connsiteX1" fmla="*/ 6637010 w 6637010"/>
              <a:gd name="connsiteY1" fmla="*/ 0 h 6858000"/>
              <a:gd name="connsiteX2" fmla="*/ 6637010 w 6637010"/>
              <a:gd name="connsiteY2" fmla="*/ 6858000 h 6858000"/>
              <a:gd name="connsiteX3" fmla="*/ 0 w 6637010"/>
              <a:gd name="connsiteY3" fmla="*/ 880533 h 6858000"/>
              <a:gd name="connsiteX4" fmla="*/ 0 w 6637010"/>
              <a:gd name="connsiteY4" fmla="*/ 0 h 6858000"/>
              <a:gd name="connsiteX0" fmla="*/ 0 w 6637010"/>
              <a:gd name="connsiteY0" fmla="*/ 0 h 6858000"/>
              <a:gd name="connsiteX1" fmla="*/ 6637010 w 6637010"/>
              <a:gd name="connsiteY1" fmla="*/ 0 h 6858000"/>
              <a:gd name="connsiteX2" fmla="*/ 6637010 w 6637010"/>
              <a:gd name="connsiteY2" fmla="*/ 6858000 h 6858000"/>
              <a:gd name="connsiteX3" fmla="*/ 16934 w 6637010"/>
              <a:gd name="connsiteY3" fmla="*/ 1439333 h 6858000"/>
              <a:gd name="connsiteX4" fmla="*/ 0 w 6637010"/>
              <a:gd name="connsiteY4" fmla="*/ 0 h 6858000"/>
              <a:gd name="connsiteX0" fmla="*/ 0 w 12157276"/>
              <a:gd name="connsiteY0" fmla="*/ 0 h 6841067"/>
              <a:gd name="connsiteX1" fmla="*/ 6637010 w 12157276"/>
              <a:gd name="connsiteY1" fmla="*/ 0 h 6841067"/>
              <a:gd name="connsiteX2" fmla="*/ 12157276 w 12157276"/>
              <a:gd name="connsiteY2" fmla="*/ 6841067 h 6841067"/>
              <a:gd name="connsiteX3" fmla="*/ 16934 w 12157276"/>
              <a:gd name="connsiteY3" fmla="*/ 1439333 h 6841067"/>
              <a:gd name="connsiteX4" fmla="*/ 0 w 12157276"/>
              <a:gd name="connsiteY4" fmla="*/ 0 h 6841067"/>
              <a:gd name="connsiteX0" fmla="*/ 0 w 12208077"/>
              <a:gd name="connsiteY0" fmla="*/ 0 h 6841067"/>
              <a:gd name="connsiteX1" fmla="*/ 12208077 w 12208077"/>
              <a:gd name="connsiteY1" fmla="*/ 0 h 6841067"/>
              <a:gd name="connsiteX2" fmla="*/ 12157276 w 12208077"/>
              <a:gd name="connsiteY2" fmla="*/ 6841067 h 6841067"/>
              <a:gd name="connsiteX3" fmla="*/ 16934 w 12208077"/>
              <a:gd name="connsiteY3" fmla="*/ 1439333 h 6841067"/>
              <a:gd name="connsiteX4" fmla="*/ 0 w 12208077"/>
              <a:gd name="connsiteY4" fmla="*/ 0 h 6841067"/>
              <a:gd name="connsiteX0" fmla="*/ 0 w 12208077"/>
              <a:gd name="connsiteY0" fmla="*/ 0 h 4080933"/>
              <a:gd name="connsiteX1" fmla="*/ 12208077 w 12208077"/>
              <a:gd name="connsiteY1" fmla="*/ 0 h 4080933"/>
              <a:gd name="connsiteX2" fmla="*/ 12208076 w 12208077"/>
              <a:gd name="connsiteY2" fmla="*/ 4080933 h 4080933"/>
              <a:gd name="connsiteX3" fmla="*/ 16934 w 12208077"/>
              <a:gd name="connsiteY3" fmla="*/ 1439333 h 4080933"/>
              <a:gd name="connsiteX4" fmla="*/ 0 w 12208077"/>
              <a:gd name="connsiteY4" fmla="*/ 0 h 4080933"/>
              <a:gd name="connsiteX0" fmla="*/ 0 w 12208077"/>
              <a:gd name="connsiteY0" fmla="*/ 0 h 6197600"/>
              <a:gd name="connsiteX1" fmla="*/ 12208077 w 12208077"/>
              <a:gd name="connsiteY1" fmla="*/ 0 h 6197600"/>
              <a:gd name="connsiteX2" fmla="*/ 12191142 w 12208077"/>
              <a:gd name="connsiteY2" fmla="*/ 6197600 h 6197600"/>
              <a:gd name="connsiteX3" fmla="*/ 16934 w 12208077"/>
              <a:gd name="connsiteY3" fmla="*/ 1439333 h 6197600"/>
              <a:gd name="connsiteX4" fmla="*/ 0 w 12208077"/>
              <a:gd name="connsiteY4" fmla="*/ 0 h 6197600"/>
              <a:gd name="connsiteX0" fmla="*/ 0 w 12208077"/>
              <a:gd name="connsiteY0" fmla="*/ 0 h 6333067"/>
              <a:gd name="connsiteX1" fmla="*/ 12208077 w 12208077"/>
              <a:gd name="connsiteY1" fmla="*/ 0 h 6333067"/>
              <a:gd name="connsiteX2" fmla="*/ 12191142 w 12208077"/>
              <a:gd name="connsiteY2" fmla="*/ 6333067 h 6333067"/>
              <a:gd name="connsiteX3" fmla="*/ 16934 w 12208077"/>
              <a:gd name="connsiteY3" fmla="*/ 1439333 h 6333067"/>
              <a:gd name="connsiteX4" fmla="*/ 0 w 12208077"/>
              <a:gd name="connsiteY4" fmla="*/ 0 h 6333067"/>
              <a:gd name="connsiteX0" fmla="*/ 3674533 w 12191143"/>
              <a:gd name="connsiteY0" fmla="*/ 50800 h 6333067"/>
              <a:gd name="connsiteX1" fmla="*/ 12191143 w 12191143"/>
              <a:gd name="connsiteY1" fmla="*/ 0 h 6333067"/>
              <a:gd name="connsiteX2" fmla="*/ 12174208 w 12191143"/>
              <a:gd name="connsiteY2" fmla="*/ 6333067 h 6333067"/>
              <a:gd name="connsiteX3" fmla="*/ 0 w 12191143"/>
              <a:gd name="connsiteY3" fmla="*/ 1439333 h 6333067"/>
              <a:gd name="connsiteX4" fmla="*/ 3674533 w 12191143"/>
              <a:gd name="connsiteY4" fmla="*/ 50800 h 6333067"/>
              <a:gd name="connsiteX0" fmla="*/ 1320799 w 9837409"/>
              <a:gd name="connsiteY0" fmla="*/ 50800 h 6333067"/>
              <a:gd name="connsiteX1" fmla="*/ 9837409 w 9837409"/>
              <a:gd name="connsiteY1" fmla="*/ 0 h 6333067"/>
              <a:gd name="connsiteX2" fmla="*/ 9820474 w 9837409"/>
              <a:gd name="connsiteY2" fmla="*/ 6333067 h 6333067"/>
              <a:gd name="connsiteX3" fmla="*/ 0 w 9837409"/>
              <a:gd name="connsiteY3" fmla="*/ 2387599 h 6333067"/>
              <a:gd name="connsiteX4" fmla="*/ 1320799 w 9837409"/>
              <a:gd name="connsiteY4" fmla="*/ 50800 h 6333067"/>
              <a:gd name="connsiteX0" fmla="*/ 1320799 w 9837409"/>
              <a:gd name="connsiteY0" fmla="*/ 0 h 6333067"/>
              <a:gd name="connsiteX1" fmla="*/ 9837409 w 9837409"/>
              <a:gd name="connsiteY1" fmla="*/ 0 h 6333067"/>
              <a:gd name="connsiteX2" fmla="*/ 9820474 w 9837409"/>
              <a:gd name="connsiteY2" fmla="*/ 6333067 h 6333067"/>
              <a:gd name="connsiteX3" fmla="*/ 0 w 9837409"/>
              <a:gd name="connsiteY3" fmla="*/ 2387599 h 6333067"/>
              <a:gd name="connsiteX4" fmla="*/ 1320799 w 9837409"/>
              <a:gd name="connsiteY4" fmla="*/ 0 h 633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7409" h="6333067">
                <a:moveTo>
                  <a:pt x="1320799" y="0"/>
                </a:moveTo>
                <a:lnTo>
                  <a:pt x="9837409" y="0"/>
                </a:lnTo>
                <a:cubicBezTo>
                  <a:pt x="9837409" y="1360311"/>
                  <a:pt x="9820474" y="4972756"/>
                  <a:pt x="9820474" y="6333067"/>
                </a:cubicBezTo>
                <a:lnTo>
                  <a:pt x="0" y="2387599"/>
                </a:lnTo>
                <a:lnTo>
                  <a:pt x="13207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8C8643-5E8B-66B7-3527-67B27E821F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54989" y="-2"/>
            <a:ext cx="67683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83B3A3-CAED-2081-B8F8-AC32AF7B803F}"/>
              </a:ext>
            </a:extLst>
          </p:cNvPr>
          <p:cNvSpPr/>
          <p:nvPr/>
        </p:nvSpPr>
        <p:spPr>
          <a:xfrm>
            <a:off x="10273863" y="3584027"/>
            <a:ext cx="825061" cy="273269"/>
          </a:xfrm>
          <a:prstGeom prst="rect">
            <a:avLst/>
          </a:prstGeom>
          <a:solidFill>
            <a:srgbClr val="ED4B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Avenir Next" panose="020B050302020202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45D87E5-15D6-9AD9-8586-354BAD018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666" y="477576"/>
            <a:ext cx="838495" cy="792424"/>
          </a:xfrm>
          <a:prstGeom prst="rect">
            <a:avLst/>
          </a:prstGeom>
        </p:spPr>
      </p:pic>
      <p:pic>
        <p:nvPicPr>
          <p:cNvPr id="22" name="Picture 21" descr="A purple and white text&#10;&#10;AI-generated content may be incorrect.">
            <a:extLst>
              <a:ext uri="{FF2B5EF4-FFF2-40B4-BE49-F238E27FC236}">
                <a16:creationId xmlns:a16="http://schemas.microsoft.com/office/drawing/2014/main" id="{EA0EFC90-EAD5-8E45-2665-1C1A3855971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993" y="1073531"/>
            <a:ext cx="5532406" cy="1855844"/>
          </a:xfrm>
          <a:prstGeom prst="rect">
            <a:avLst/>
          </a:prstGeom>
        </p:spPr>
      </p:pic>
      <p:pic>
        <p:nvPicPr>
          <p:cNvPr id="3" name="Picture 2" descr="A pink background with white text&#10;&#10;AI-generated content may be incorrect.">
            <a:extLst>
              <a:ext uri="{FF2B5EF4-FFF2-40B4-BE49-F238E27FC236}">
                <a16:creationId xmlns:a16="http://schemas.microsoft.com/office/drawing/2014/main" id="{18044A55-467D-B25D-A0E4-4CEC2B5544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989" y="33614"/>
            <a:ext cx="6747418" cy="682438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784AEBA-7343-6702-5EB0-8E941F0DEEF0}"/>
              </a:ext>
            </a:extLst>
          </p:cNvPr>
          <p:cNvSpPr txBox="1"/>
          <p:nvPr/>
        </p:nvSpPr>
        <p:spPr>
          <a:xfrm>
            <a:off x="6188540" y="3428998"/>
            <a:ext cx="5532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400" dirty="0">
                <a:solidFill>
                  <a:schemeClr val="bg1"/>
                </a:solidFill>
                <a:latin typeface="Avenir Next" panose="020B0503020202020204" pitchFamily="34" charset="0"/>
              </a:rPr>
              <a:t>O movimento mundial para melhorar a saúde materna e neonatal já começou.</a:t>
            </a:r>
          </a:p>
          <a:p>
            <a:pPr rtl="0"/>
            <a:endParaRPr lang="en-US" sz="24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 rtl="0"/>
            <a:endParaRPr lang="en-US" sz="2400" b="1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 rtl="0"/>
            <a:r>
              <a:rPr lang="pt-br" sz="2400" b="1" dirty="0">
                <a:solidFill>
                  <a:schemeClr val="bg1"/>
                </a:solidFill>
                <a:latin typeface="Avenir Next" panose="020B0503020202020204" pitchFamily="34" charset="0"/>
              </a:rPr>
              <a:t>Juntos, todos nós podemos contar com 15 #FurtherWith15</a:t>
            </a:r>
            <a:endParaRPr lang="en-US" sz="2400" dirty="0">
              <a:latin typeface="Avenir Next" panose="020B0503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DAC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78C40C-336D-5706-1993-CF2B90949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F55D79-CDA3-C295-7947-6B9ACD2A1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448126"/>
            <a:ext cx="5486403" cy="2833001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0" indent="0" rtl="0">
              <a:lnSpc>
                <a:spcPct val="100000"/>
              </a:lnSpc>
              <a:spcAft>
                <a:spcPts val="1200"/>
              </a:spcAft>
              <a:buNone/>
            </a:pPr>
            <a:r>
              <a:rPr lang="pt-br" dirty="0">
                <a:latin typeface="Avenir Next"/>
                <a:cs typeface="Arial"/>
              </a:rPr>
              <a:t>O acesso das mulheres à SMM durante a gestação prepara seus filhos para uma vida inteira de melhores oportunidades e um benefício estimado em mais de USD 3,1 bilhões por ano</a:t>
            </a:r>
            <a:r>
              <a:rPr lang="pt-br" baseline="30000" dirty="0">
                <a:latin typeface="Avenir Next"/>
                <a:cs typeface="Arial"/>
              </a:rPr>
              <a:t>.15</a:t>
            </a:r>
          </a:p>
          <a:p>
            <a:pPr marL="460375" lvl="1" indent="-450850" rtl="0">
              <a:lnSpc>
                <a:spcPct val="100000"/>
              </a:lnSpc>
            </a:pPr>
            <a:r>
              <a:rPr lang="pt-br" sz="2000" dirty="0"/>
              <a:t>USD 94 milhões em decorrência da prevenção de natimortos</a:t>
            </a:r>
          </a:p>
          <a:p>
            <a:pPr marL="460375" lvl="1" indent="-450850" rtl="0">
              <a:lnSpc>
                <a:spcPct val="100000"/>
              </a:lnSpc>
            </a:pPr>
            <a:r>
              <a:rPr lang="pt-br" sz="2000" dirty="0"/>
              <a:t>USD 428 milhões em decorrência da prevenção de natimortos prematuros</a:t>
            </a:r>
          </a:p>
          <a:p>
            <a:pPr marL="460375" lvl="1" indent="-450850" rtl="0">
              <a:lnSpc>
                <a:spcPct val="100000"/>
              </a:lnSpc>
            </a:pPr>
            <a:r>
              <a:rPr lang="pt-br" sz="2000" dirty="0"/>
              <a:t>USD 2,6 bilhões em decorrência da prevenção do baixo peso no nascimento 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65466FA-6D37-FE63-998D-13D3C3D00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74"/>
            <a:ext cx="7183582" cy="676636"/>
          </a:xfrm>
        </p:spPr>
        <p:txBody>
          <a:bodyPr rtlCol="0" anchor="t">
            <a:normAutofit/>
          </a:bodyPr>
          <a:lstStyle/>
          <a:p>
            <a:pPr rtl="0"/>
            <a:r>
              <a:rPr lang="pt-br" b="1">
                <a:latin typeface="Avenir Next" panose="020B0503020202020204" pitchFamily="34" charset="0"/>
              </a:rPr>
              <a:t>Impacto intergeracional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645B8D-FB5C-9356-F57D-2521F578CA15}"/>
              </a:ext>
            </a:extLst>
          </p:cNvPr>
          <p:cNvSpPr txBox="1"/>
          <p:nvPr/>
        </p:nvSpPr>
        <p:spPr>
          <a:xfrm>
            <a:off x="832104" y="6258522"/>
            <a:ext cx="981286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1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Next" panose="020B0503020202020204" pitchFamily="34" charset="0"/>
              </a:rPr>
              <a:t>15. Investimento acessível em economias mais fortes e força de trabalho produtiva </a:t>
            </a:r>
            <a:r>
              <a:rPr lang="pt-br" sz="1000" u="sng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Next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Fact sheet</a:t>
            </a:r>
            <a:r>
              <a:rPr lang="pt-br" sz="1000" u="sng">
                <a:solidFill>
                  <a:schemeClr val="tx1">
                    <a:lumMod val="50000"/>
                    <a:lumOff val="50000"/>
                  </a:schemeClr>
                </a:solidFill>
                <a:latin typeface="Avenir Next" panose="020B0503020202020204" pitchFamily="34" charset="0"/>
              </a:rPr>
              <a:t>, 2025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528BEC5-594F-9ED7-2B46-2B677FB8F6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324602" y="0"/>
            <a:ext cx="5867396" cy="1508759"/>
          </a:xfrm>
          <a:prstGeom prst="rect">
            <a:avLst/>
          </a:prstGeom>
        </p:spPr>
      </p:pic>
      <p:pic>
        <p:nvPicPr>
          <p:cNvPr id="20" name="Graphic 5">
            <a:extLst>
              <a:ext uri="{FF2B5EF4-FFF2-40B4-BE49-F238E27FC236}">
                <a16:creationId xmlns:a16="http://schemas.microsoft.com/office/drawing/2014/main" id="{AB01A546-58E6-9FB4-3E9D-C897E4607A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81959">
            <a:off x="9307079" y="-1268236"/>
            <a:ext cx="1886802" cy="4788655"/>
          </a:xfrm>
          <a:prstGeom prst="rect">
            <a:avLst/>
          </a:prstGeom>
        </p:spPr>
      </p:pic>
      <p:pic>
        <p:nvPicPr>
          <p:cNvPr id="6" name="Picture 5" descr="A diagram of a child's life cycle&#10;&#10;AI-generated content may be incorrect.">
            <a:extLst>
              <a:ext uri="{FF2B5EF4-FFF2-40B4-BE49-F238E27FC236}">
                <a16:creationId xmlns:a16="http://schemas.microsoft.com/office/drawing/2014/main" id="{038010D5-2939-78FF-2DEE-6C2E719059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1028" y="1253808"/>
            <a:ext cx="4749282" cy="4749282"/>
          </a:xfrm>
          <a:prstGeom prst="rect">
            <a:avLst/>
          </a:prstGeom>
        </p:spPr>
      </p:pic>
      <p:pic>
        <p:nvPicPr>
          <p:cNvPr id="3" name="Picture 2" descr="A circular diagram with text and icons&#10;&#10;AI-generated content may be incorrect.">
            <a:extLst>
              <a:ext uri="{FF2B5EF4-FFF2-40B4-BE49-F238E27FC236}">
                <a16:creationId xmlns:a16="http://schemas.microsoft.com/office/drawing/2014/main" id="{22426E57-01FE-ED29-2BE6-53A6B409F9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1028" y="1235783"/>
            <a:ext cx="4748391" cy="474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59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D4BFD-918F-52C6-61AD-A5FD10883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97C9E0-C03F-762A-FCAF-F8F55FE3D8E9}"/>
              </a:ext>
            </a:extLst>
          </p:cNvPr>
          <p:cNvSpPr/>
          <p:nvPr/>
        </p:nvSpPr>
        <p:spPr>
          <a:xfrm>
            <a:off x="8675748" y="5066522"/>
            <a:ext cx="3516252" cy="8669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BFEB8-C3FF-D854-1DD8-A3CDB3AC0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9573"/>
            <a:ext cx="10515599" cy="607241"/>
          </a:xfrm>
        </p:spPr>
        <p:txBody>
          <a:bodyPr rtlCol="0"/>
          <a:lstStyle/>
          <a:p>
            <a:pPr rtl="0"/>
            <a:r>
              <a:rPr lang="pt-br" b="1"/>
              <a:t>Agora é a hora de agir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973697-7940-EC81-B051-F370BAE72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7122459" cy="3766122"/>
          </a:xfrm>
        </p:spPr>
        <p:txBody>
          <a:bodyPr vert="horz" lIns="0" tIns="0" rIns="0" bIns="0" rtlCol="0" anchor="t">
            <a:noAutofit/>
          </a:bodyPr>
          <a:lstStyle/>
          <a:p>
            <a:pPr rtl="0">
              <a:lnSpc>
                <a:spcPct val="100000"/>
              </a:lnSpc>
            </a:pPr>
            <a:r>
              <a:rPr lang="pt-br" b="1" dirty="0"/>
              <a:t>Agora é o momento de garantir que as gestantes de todos os países tenham acesso à </a:t>
            </a:r>
            <a:r>
              <a:rPr lang="en" b="1" dirty="0"/>
              <a:t>SMM</a:t>
            </a:r>
            <a:r>
              <a:rPr lang="en" dirty="0">
                <a:latin typeface="Avenir Book" panose="02000503020000020003" pitchFamily="2" charset="0"/>
                <a:cs typeface="Arial"/>
              </a:rPr>
              <a:t>, o mesmo padrão de tratamento que há muito tempo está disponível para as mulheres de países de alta renda.</a:t>
            </a:r>
          </a:p>
          <a:p>
            <a:pPr rtl="0">
              <a:lnSpc>
                <a:spcPct val="100000"/>
              </a:lnSpc>
            </a:pPr>
            <a:r>
              <a:rPr lang="pt-br" dirty="0">
                <a:latin typeface="Avenir Book" panose="02000503020000020003" pitchFamily="2" charset="0"/>
                <a:cs typeface="Arial"/>
              </a:rPr>
              <a:t>​O suporte está disponível de várias formas, desde uma estrutura científica de implementação comprovada até o suporte à capacidade de fabricação e doações iniciais de produtos.</a:t>
            </a:r>
          </a:p>
          <a:p>
            <a:pPr rtl="0">
              <a:lnSpc>
                <a:spcPct val="100000"/>
              </a:lnSpc>
            </a:pPr>
            <a:r>
              <a:rPr lang="pt-br" b="1" dirty="0"/>
              <a:t>Os países são incentivados a aproveitar os mecanismos existentes para acelerar a coordenação e a colaboração da SMM</a:t>
            </a:r>
            <a:r>
              <a:rPr lang="pt-br" dirty="0">
                <a:latin typeface="Avenir Book" panose="02000503020000020003" pitchFamily="2" charset="0"/>
                <a:cs typeface="Arial"/>
              </a:rPr>
              <a:t>, incluindo o CNF, a Aliança Global de Doadores de SMM, a coordenação com o Fórum de Suprimentos do UNICEF e a colaboração com as Alianças Nacionais de Expansão de SMM.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B0141F-A345-96AF-96F1-92D169F647EB}"/>
              </a:ext>
            </a:extLst>
          </p:cNvPr>
          <p:cNvSpPr/>
          <p:nvPr/>
        </p:nvSpPr>
        <p:spPr>
          <a:xfrm>
            <a:off x="0" y="5842000"/>
            <a:ext cx="12192000" cy="1015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D54853-E4A5-E2FC-2E13-206D03E66A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95" y="6082696"/>
            <a:ext cx="4418552" cy="5346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510866-13A9-E45E-80C5-46D16291C583}"/>
              </a:ext>
            </a:extLst>
          </p:cNvPr>
          <p:cNvSpPr/>
          <p:nvPr/>
        </p:nvSpPr>
        <p:spPr>
          <a:xfrm>
            <a:off x="8675748" y="0"/>
            <a:ext cx="3516252" cy="2509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8" name="Picture 7" descr="A black and white wave&#10;&#10;AI-generated content may be incorrect.">
            <a:extLst>
              <a:ext uri="{FF2B5EF4-FFF2-40B4-BE49-F238E27FC236}">
                <a16:creationId xmlns:a16="http://schemas.microsoft.com/office/drawing/2014/main" id="{3E068F42-18D0-F5DA-D333-7B265AF189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39417" y="0"/>
            <a:ext cx="5852583" cy="1504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ADE591-172B-99F3-31B0-A78AB0B8C4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75748" y="1767320"/>
            <a:ext cx="3516252" cy="3340441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 map of the world&#10;&#10;AI-generated content may be incorrect.">
            <a:extLst>
              <a:ext uri="{FF2B5EF4-FFF2-40B4-BE49-F238E27FC236}">
                <a16:creationId xmlns:a16="http://schemas.microsoft.com/office/drawing/2014/main" id="{815F3DD5-F166-CF0E-D121-DB3BCB8A01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2677" y="1834130"/>
            <a:ext cx="3529323" cy="33405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F9C610-DC38-F122-8D51-7613CCB82C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866292"/>
            <a:ext cx="12192000" cy="99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6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3A7847D-1816-8D1E-B2B4-1101890783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823964"/>
            <a:ext cx="12192000" cy="3034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332AF-E8E1-7C23-1DF9-6C236D3D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6" y="4375206"/>
            <a:ext cx="7183582" cy="676636"/>
          </a:xfrm>
        </p:spPr>
        <p:txBody>
          <a:bodyPr rtlCol="0"/>
          <a:lstStyle/>
          <a:p>
            <a:pPr rtl="0"/>
            <a:r>
              <a:rPr lang="pt-br" dirty="0">
                <a:solidFill>
                  <a:schemeClr val="bg1"/>
                </a:solidFill>
              </a:rPr>
              <a:t>Veja também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9B8D7-6958-3325-AB83-19BFBEF81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727" y="4986884"/>
            <a:ext cx="10515600" cy="1217856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0" indent="0" rtl="0">
              <a:buNone/>
            </a:pPr>
            <a:r>
              <a:rPr lang="pt-br" dirty="0">
                <a:solidFill>
                  <a:schemeClr val="bg1"/>
                </a:solidFill>
              </a:rPr>
              <a:t>Recursos direcionados para:</a:t>
            </a:r>
          </a:p>
          <a:p>
            <a:pPr rtl="0"/>
            <a:r>
              <a:rPr lang="pt-br" dirty="0">
                <a:solidFill>
                  <a:schemeClr val="bg1"/>
                </a:solidFill>
              </a:rPr>
              <a:t>Entendimento desta intervenção de alto impacto para mulheres e bebês mais saudáveis</a:t>
            </a:r>
          </a:p>
          <a:p>
            <a:pPr rtl="0"/>
            <a:r>
              <a:rPr lang="pt-br" dirty="0">
                <a:solidFill>
                  <a:schemeClr val="bg1"/>
                </a:solidFill>
              </a:rPr>
              <a:t>Países que atuam agora: aumento de escala, custeio, fornecimento e fabricação</a:t>
            </a:r>
          </a:p>
          <a:p>
            <a:pPr rtl="0"/>
            <a:endParaRPr lang="en-US" dirty="0">
              <a:solidFill>
                <a:schemeClr val="bg1"/>
              </a:solidFill>
            </a:endParaRPr>
          </a:p>
          <a:p>
            <a:pPr marL="0" indent="0" rtl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535E8-5E3E-39D5-B281-8281D1D038B3}"/>
              </a:ext>
            </a:extLst>
          </p:cNvPr>
          <p:cNvSpPr/>
          <p:nvPr/>
        </p:nvSpPr>
        <p:spPr>
          <a:xfrm>
            <a:off x="0" y="3821668"/>
            <a:ext cx="12192000" cy="6766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C21044-EF6A-AA0C-0F28-D09C90178F40}"/>
              </a:ext>
            </a:extLst>
          </p:cNvPr>
          <p:cNvSpPr txBox="1"/>
          <p:nvPr/>
        </p:nvSpPr>
        <p:spPr>
          <a:xfrm>
            <a:off x="838200" y="3975356"/>
            <a:ext cx="10232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000" b="1">
                <a:solidFill>
                  <a:schemeClr val="tx2"/>
                </a:solidFill>
                <a:latin typeface="Avenir Next" panose="020B0503020202020204" pitchFamily="34" charset="0"/>
              </a:rPr>
              <a:t>Visite estas páginas em </a:t>
            </a:r>
            <a:r>
              <a:rPr lang="pt-br" sz="2000" b="1">
                <a:solidFill>
                  <a:schemeClr val="tx2"/>
                </a:solidFill>
                <a:latin typeface="Avenir Next" panose="020B0503020202020204" pitchFamily="34" charset="0"/>
                <a:hlinkClick r:id="rId3"/>
              </a:rPr>
              <a:t>FurtherWith15.org</a:t>
            </a:r>
            <a:r>
              <a:rPr lang="pt-br" sz="2000" b="1">
                <a:solidFill>
                  <a:schemeClr val="tx2"/>
                </a:solidFill>
                <a:latin typeface="Avenir Next" panose="020B0503020202020204" pitchFamily="34" charset="0"/>
              </a:rPr>
              <a:t> para obter mais informações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C17D38F-F0B7-1167-5904-AB16233C6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2862" y="5248612"/>
            <a:ext cx="2556965" cy="71026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B4CB2858-0F4A-880F-C03A-1154D2517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35266" y="5298289"/>
            <a:ext cx="568458" cy="568457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63C1A3A3-7BFB-2918-CC6F-D5E3DD3126B8}"/>
              </a:ext>
            </a:extLst>
          </p:cNvPr>
          <p:cNvGrpSpPr/>
          <p:nvPr/>
        </p:nvGrpSpPr>
        <p:grpSpPr>
          <a:xfrm>
            <a:off x="6039163" y="5319171"/>
            <a:ext cx="564915" cy="564915"/>
            <a:chOff x="4914232" y="4677724"/>
            <a:chExt cx="834887" cy="83488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8EE8423-A953-0EC7-2D0C-285131CBFFF0}"/>
                </a:ext>
              </a:extLst>
            </p:cNvPr>
            <p:cNvSpPr/>
            <p:nvPr/>
          </p:nvSpPr>
          <p:spPr>
            <a:xfrm>
              <a:off x="4914232" y="4677724"/>
              <a:ext cx="834887" cy="83488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846904A6-11A5-8EA7-2769-48FA4F832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54891" y="4821511"/>
              <a:ext cx="553571" cy="55357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0688D70-FF53-B71C-0BF1-50DABF578A6C}"/>
              </a:ext>
            </a:extLst>
          </p:cNvPr>
          <p:cNvGrpSpPr/>
          <p:nvPr/>
        </p:nvGrpSpPr>
        <p:grpSpPr>
          <a:xfrm>
            <a:off x="7239517" y="5319171"/>
            <a:ext cx="564915" cy="564915"/>
            <a:chOff x="6017476" y="4677724"/>
            <a:chExt cx="834887" cy="834887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4DCD278-30F3-6CB0-1261-15F83F3C4B5C}"/>
                </a:ext>
              </a:extLst>
            </p:cNvPr>
            <p:cNvSpPr/>
            <p:nvPr/>
          </p:nvSpPr>
          <p:spPr>
            <a:xfrm>
              <a:off x="6017476" y="4677724"/>
              <a:ext cx="834887" cy="83488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81F9C69E-DE97-23B2-956C-EAEEB8C73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192079" y="4858838"/>
              <a:ext cx="456196" cy="456196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8A5DF99-4FD4-599E-0D58-E7F5D0AAFA35}"/>
              </a:ext>
            </a:extLst>
          </p:cNvPr>
          <p:cNvGrpSpPr/>
          <p:nvPr/>
        </p:nvGrpSpPr>
        <p:grpSpPr>
          <a:xfrm>
            <a:off x="8439871" y="5319171"/>
            <a:ext cx="564915" cy="564915"/>
            <a:chOff x="7080963" y="4677724"/>
            <a:chExt cx="834887" cy="834887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7B0F0C9-2E37-90FE-1052-382EA9D80073}"/>
                </a:ext>
              </a:extLst>
            </p:cNvPr>
            <p:cNvSpPr/>
            <p:nvPr/>
          </p:nvSpPr>
          <p:spPr>
            <a:xfrm>
              <a:off x="7080963" y="4677724"/>
              <a:ext cx="834887" cy="83488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248E311D-2D32-1E0E-2F6B-C2B98BF8C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279496" y="4870174"/>
              <a:ext cx="440206" cy="449988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13C51C6-E986-422A-B417-70E5FD4E5152}"/>
              </a:ext>
            </a:extLst>
          </p:cNvPr>
          <p:cNvGrpSpPr/>
          <p:nvPr/>
        </p:nvGrpSpPr>
        <p:grpSpPr>
          <a:xfrm>
            <a:off x="9640224" y="5319171"/>
            <a:ext cx="564915" cy="564915"/>
            <a:chOff x="8253781" y="4677724"/>
            <a:chExt cx="834887" cy="834887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BDB9321-CAF4-BDF8-A2CF-19C72A9BA81D}"/>
                </a:ext>
              </a:extLst>
            </p:cNvPr>
            <p:cNvSpPr/>
            <p:nvPr/>
          </p:nvSpPr>
          <p:spPr>
            <a:xfrm>
              <a:off x="8253781" y="4677724"/>
              <a:ext cx="834887" cy="83488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2A97C89F-A4D2-6687-FD74-79BABDD27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383944" y="4875271"/>
              <a:ext cx="601030" cy="422600"/>
            </a:xfrm>
            <a:prstGeom prst="rect">
              <a:avLst/>
            </a:prstGeom>
          </p:spPr>
        </p:pic>
      </p:grpSp>
      <p:sp>
        <p:nvSpPr>
          <p:cNvPr id="49" name="Rectangle 48">
            <a:hlinkClick r:id="rId16"/>
            <a:extLst>
              <a:ext uri="{FF2B5EF4-FFF2-40B4-BE49-F238E27FC236}">
                <a16:creationId xmlns:a16="http://schemas.microsoft.com/office/drawing/2014/main" id="{930D860A-E2C5-1F02-6DBD-36AF41B6E60B}"/>
              </a:ext>
            </a:extLst>
          </p:cNvPr>
          <p:cNvSpPr/>
          <p:nvPr/>
        </p:nvSpPr>
        <p:spPr>
          <a:xfrm>
            <a:off x="1366416" y="5301840"/>
            <a:ext cx="2652351" cy="112492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0" name="Rectangle 49">
            <a:hlinkClick r:id="rId17"/>
            <a:extLst>
              <a:ext uri="{FF2B5EF4-FFF2-40B4-BE49-F238E27FC236}">
                <a16:creationId xmlns:a16="http://schemas.microsoft.com/office/drawing/2014/main" id="{E7CED362-7127-5D08-C001-B5BFB72421C7}"/>
              </a:ext>
            </a:extLst>
          </p:cNvPr>
          <p:cNvSpPr/>
          <p:nvPr/>
        </p:nvSpPr>
        <p:spPr>
          <a:xfrm>
            <a:off x="4592925" y="5469069"/>
            <a:ext cx="914400" cy="112492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1" name="Rectangle 50">
            <a:hlinkClick r:id="rId18"/>
            <a:extLst>
              <a:ext uri="{FF2B5EF4-FFF2-40B4-BE49-F238E27FC236}">
                <a16:creationId xmlns:a16="http://schemas.microsoft.com/office/drawing/2014/main" id="{D30E35F4-16ED-F853-1860-54D61A54DB7E}"/>
              </a:ext>
            </a:extLst>
          </p:cNvPr>
          <p:cNvSpPr/>
          <p:nvPr/>
        </p:nvSpPr>
        <p:spPr>
          <a:xfrm>
            <a:off x="5869516" y="5469069"/>
            <a:ext cx="914400" cy="112492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2" name="Rectangle 51">
            <a:hlinkClick r:id="rId19"/>
            <a:extLst>
              <a:ext uri="{FF2B5EF4-FFF2-40B4-BE49-F238E27FC236}">
                <a16:creationId xmlns:a16="http://schemas.microsoft.com/office/drawing/2014/main" id="{8D7B5085-FFE3-8E90-D676-1595402667ED}"/>
              </a:ext>
            </a:extLst>
          </p:cNvPr>
          <p:cNvSpPr/>
          <p:nvPr/>
        </p:nvSpPr>
        <p:spPr>
          <a:xfrm>
            <a:off x="7059679" y="5469069"/>
            <a:ext cx="914400" cy="112492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3" name="Rectangle 52">
            <a:hlinkClick r:id="rId20"/>
            <a:extLst>
              <a:ext uri="{FF2B5EF4-FFF2-40B4-BE49-F238E27FC236}">
                <a16:creationId xmlns:a16="http://schemas.microsoft.com/office/drawing/2014/main" id="{7DB052A2-8334-7313-D0E2-9BBB4BBE2C82}"/>
              </a:ext>
            </a:extLst>
          </p:cNvPr>
          <p:cNvSpPr/>
          <p:nvPr/>
        </p:nvSpPr>
        <p:spPr>
          <a:xfrm>
            <a:off x="8250525" y="5469069"/>
            <a:ext cx="914400" cy="112492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4" name="Rectangle 53">
            <a:hlinkClick r:id="rId21"/>
            <a:extLst>
              <a:ext uri="{FF2B5EF4-FFF2-40B4-BE49-F238E27FC236}">
                <a16:creationId xmlns:a16="http://schemas.microsoft.com/office/drawing/2014/main" id="{2C57BD8C-82AE-5926-6A38-C12BF76C69F7}"/>
              </a:ext>
            </a:extLst>
          </p:cNvPr>
          <p:cNvSpPr/>
          <p:nvPr/>
        </p:nvSpPr>
        <p:spPr>
          <a:xfrm>
            <a:off x="9462637" y="5469069"/>
            <a:ext cx="914400" cy="112492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D28388-7A01-A9D8-5962-BDD93A4A52DD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339417" y="-19050"/>
            <a:ext cx="5852583" cy="1504949"/>
          </a:xfrm>
          <a:prstGeom prst="rect">
            <a:avLst/>
          </a:prstGeom>
        </p:spPr>
      </p:pic>
      <p:pic>
        <p:nvPicPr>
          <p:cNvPr id="6" name="Picture 5" descr="A pink rectangular object with white text&#10;&#10;AI-generated content may be incorrect.">
            <a:extLst>
              <a:ext uri="{FF2B5EF4-FFF2-40B4-BE49-F238E27FC236}">
                <a16:creationId xmlns:a16="http://schemas.microsoft.com/office/drawing/2014/main" id="{E8445665-18DB-3A67-5A6E-F1606941039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-6113"/>
            <a:ext cx="12192000" cy="38156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39CB84-5DF9-A773-A686-7F24E688F01C}"/>
              </a:ext>
            </a:extLst>
          </p:cNvPr>
          <p:cNvSpPr txBox="1">
            <a:spLocks/>
          </p:cNvSpPr>
          <p:nvPr/>
        </p:nvSpPr>
        <p:spPr>
          <a:xfrm>
            <a:off x="838200" y="1538505"/>
            <a:ext cx="7183582" cy="676636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venir Next" panose="020B0503020202020204" pitchFamily="34" charset="0"/>
                <a:ea typeface="Avenir Next Demi Bold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>
                <a:solidFill>
                  <a:schemeClr val="bg1"/>
                </a:solidFill>
              </a:rPr>
              <a:t>Veja também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7B90F2-4D1E-B2DE-7405-2381DB19E213}"/>
              </a:ext>
            </a:extLst>
          </p:cNvPr>
          <p:cNvSpPr txBox="1">
            <a:spLocks/>
          </p:cNvSpPr>
          <p:nvPr/>
        </p:nvSpPr>
        <p:spPr>
          <a:xfrm>
            <a:off x="838200" y="2183728"/>
            <a:ext cx="10515600" cy="1217856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marL="3474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Avenir Next" panose="020B0503020202020204" pitchFamily="34" charset="0"/>
                <a:cs typeface="Arial" panose="020B0604020202020204" pitchFamily="34" charset="0"/>
              </a:defRPr>
            </a:lvl1pPr>
            <a:lvl2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" panose="020B0503020202020204" pitchFamily="34" charset="0"/>
                <a:ea typeface="Avenir Next" panose="020B0503020202020204" pitchFamily="34" charset="0"/>
                <a:cs typeface="Arial" panose="020B0604020202020204" pitchFamily="34" charset="0"/>
              </a:defRPr>
            </a:lvl2pPr>
            <a:lvl3pPr marL="12618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venir Next" panose="020B0503020202020204" pitchFamily="34" charset="0"/>
                <a:ea typeface="Avenir Next" panose="020B0503020202020204" pitchFamily="34" charset="0"/>
                <a:cs typeface="Arial" panose="020B0604020202020204" pitchFamily="34" charset="0"/>
              </a:defRPr>
            </a:lvl3pPr>
            <a:lvl4pPr marL="1600200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venir Next" panose="020B0503020202020204" pitchFamily="34" charset="0"/>
                <a:ea typeface="Avenir Next" panose="020B0503020202020204" pitchFamily="34" charset="0"/>
                <a:cs typeface="Arial" panose="020B0604020202020204" pitchFamily="34" charset="0"/>
              </a:defRPr>
            </a:lvl4pPr>
            <a:lvl5pPr marL="2057400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venir Next" panose="020B0503020202020204" pitchFamily="34" charset="0"/>
                <a:ea typeface="Avenir Next" panose="020B0503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>
                <a:solidFill>
                  <a:schemeClr val="bg1"/>
                </a:solidFill>
              </a:rPr>
              <a:t>Recursos direcionados para:</a:t>
            </a:r>
          </a:p>
          <a:p>
            <a:r>
              <a:rPr lang="pt-br" dirty="0">
                <a:solidFill>
                  <a:schemeClr val="bg1"/>
                </a:solidFill>
              </a:rPr>
              <a:t>Entendimento desta intervenção de alto impacto para mulheres e bebês mais saudáveis</a:t>
            </a:r>
          </a:p>
          <a:p>
            <a:r>
              <a:rPr lang="pt-br" dirty="0">
                <a:solidFill>
                  <a:schemeClr val="bg1"/>
                </a:solidFill>
              </a:rPr>
              <a:t>Países que atuam agora: aumento de escala, custeio, fornecimento e fabricação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58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935C3-5733-8C27-C7EA-ED924423BC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pt-br" b="1">
                <a:latin typeface="Avenir Next Demi Bold"/>
                <a:cs typeface="Arial"/>
              </a:rPr>
              <a:t>Anexo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670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BE7B0-8C0C-E0BA-E1BE-D653C76AD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AA16-126C-1962-B743-DD721558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b="1"/>
              <a:t>Ferramentas de promoção da causa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F24421-F0CF-FD40-8B72-11D723386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38449"/>
            <a:ext cx="6417732" cy="3909599"/>
          </a:xfrm>
        </p:spPr>
        <p:txBody>
          <a:bodyPr vert="horz" lIns="0" tIns="0" rIns="0" bIns="0" rtlCol="0" anchor="t">
            <a:normAutofit/>
          </a:bodyPr>
          <a:lstStyle/>
          <a:p>
            <a:pPr marL="347345" indent="-347345" rtl="0"/>
            <a:r>
              <a:rPr lang="pt-br">
                <a:latin typeface="Avenir Next"/>
                <a:cs typeface="Arial"/>
              </a:rPr>
              <a:t>Entenda o impacto da SMM nas vidas salvas com a </a:t>
            </a:r>
            <a:r>
              <a:rPr lang="pt-br" b="1">
                <a:latin typeface="Avenir Next"/>
                <a:cs typeface="Arial"/>
                <a:hlinkClick r:id="rId3"/>
              </a:rPr>
              <a:t>Lives Saved Tool (LiST)</a:t>
            </a:r>
            <a:r>
              <a:rPr lang="pt-br" b="1">
                <a:latin typeface="Avenir Next"/>
                <a:cs typeface="Arial"/>
              </a:rPr>
              <a:t> </a:t>
            </a:r>
            <a:r>
              <a:rPr lang="pt-br">
                <a:latin typeface="Avenir Next"/>
                <a:cs typeface="Arial"/>
              </a:rPr>
              <a:t>da Johns Hopkins Bloomberg School of Public Health, financiada pela Gates Foundation.</a:t>
            </a:r>
          </a:p>
          <a:p>
            <a:pPr marL="347345" indent="-347345" rtl="0"/>
            <a:r>
              <a:rPr lang="pt-br"/>
              <a:t>Visite o </a:t>
            </a:r>
            <a:r>
              <a:rPr lang="pt-br" b="1">
                <a:hlinkClick r:id="rId4"/>
              </a:rPr>
              <a:t>Knowledge Hub do HMHB </a:t>
            </a:r>
            <a:r>
              <a:rPr lang="pt-br"/>
              <a:t>para acessar ferramentas e recursos para orientar a exploração e a implementação da SMM.</a:t>
            </a:r>
          </a:p>
          <a:p>
            <a:pPr marL="347345" indent="-347345" rtl="0"/>
            <a:r>
              <a:rPr lang="pt-br"/>
              <a:t>Acesse ferramentas para conectar governos e parceiros de desenvolvimento com recursos para adotar e dimensionar a SMM no </a:t>
            </a:r>
            <a:r>
              <a:rPr lang="pt-br" b="1">
                <a:hlinkClick r:id="rId5"/>
              </a:rPr>
              <a:t>Advocacy Resources Center do HMHB.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5813DF-5378-BA9E-315A-D667027C093D}"/>
              </a:ext>
            </a:extLst>
          </p:cNvPr>
          <p:cNvSpPr/>
          <p:nvPr/>
        </p:nvSpPr>
        <p:spPr>
          <a:xfrm>
            <a:off x="0" y="5640145"/>
            <a:ext cx="12192000" cy="12178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ED0601-063E-F40E-31BF-D7032E71FCCA}"/>
              </a:ext>
            </a:extLst>
          </p:cNvPr>
          <p:cNvSpPr txBox="1"/>
          <p:nvPr/>
        </p:nvSpPr>
        <p:spPr>
          <a:xfrm>
            <a:off x="838200" y="5856179"/>
            <a:ext cx="10232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000" b="1">
                <a:solidFill>
                  <a:schemeClr val="tx2"/>
                </a:solidFill>
                <a:latin typeface="Avenir Next" panose="020B0503020202020204" pitchFamily="34" charset="0"/>
              </a:rPr>
              <a:t>Visite </a:t>
            </a:r>
            <a:r>
              <a:rPr lang="pt-br" sz="2000" b="1">
                <a:solidFill>
                  <a:schemeClr val="tx2"/>
                </a:solidFill>
                <a:latin typeface="Avenir Next" panose="020B0503020202020204" pitchFamily="34" charset="0"/>
                <a:hlinkClick r:id="rId6"/>
              </a:rPr>
              <a:t>FurtherWith15.org</a:t>
            </a:r>
            <a:r>
              <a:rPr lang="pt-br" sz="2000" b="1">
                <a:solidFill>
                  <a:schemeClr val="tx2"/>
                </a:solidFill>
                <a:latin typeface="Avenir Next" panose="020B0503020202020204" pitchFamily="34" charset="0"/>
              </a:rPr>
              <a:t> para acessar esses e outros recursos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9D0D3C-B4D4-F184-F72A-9451295396E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933" y="295263"/>
            <a:ext cx="3140946" cy="234849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0BFE6E-B728-E9C3-9539-439F0D28B3B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782" y="1822734"/>
            <a:ext cx="3219336" cy="217066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E07A43-A16F-7190-FFC8-74F90661567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4248" y="3317402"/>
            <a:ext cx="3140946" cy="210020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674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7DA0A-1193-2D72-86D0-8659C01B1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4338-6F81-1A2E-7333-8177494D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b="1"/>
              <a:t>Ferramentas de promoção da causa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6E944D-0D15-DFCF-FD5C-7303635C5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7525"/>
            <a:ext cx="5798567" cy="3479754"/>
          </a:xfrm>
        </p:spPr>
        <p:txBody>
          <a:bodyPr vert="horz" lIns="0" tIns="0" rIns="0" bIns="0" rtlCol="0" anchor="t">
            <a:normAutofit/>
          </a:bodyPr>
          <a:lstStyle/>
          <a:p>
            <a:pPr marL="347345" indent="-347345" rtl="0"/>
            <a:r>
              <a:rPr lang="pt-br" dirty="0"/>
              <a:t>Saiba mais sobre a vida das mães durante a gestação assistindo à </a:t>
            </a:r>
            <a:r>
              <a:rPr lang="pt-br" b="1" dirty="0">
                <a:hlinkClick r:id="rId3"/>
              </a:rPr>
              <a:t>série de vídeos </a:t>
            </a:r>
            <a:r>
              <a:rPr lang="pt-br" b="1" dirty="0" err="1">
                <a:hlinkClick r:id="rId3"/>
              </a:rPr>
              <a:t>Women's</a:t>
            </a:r>
            <a:r>
              <a:rPr lang="pt-br" b="1" dirty="0">
                <a:hlinkClick r:id="rId3"/>
              </a:rPr>
              <a:t> Voices do HMHB.</a:t>
            </a:r>
            <a:endParaRPr lang="en-US" b="1" dirty="0"/>
          </a:p>
          <a:p>
            <a:pPr marL="347345" indent="-347345" rtl="0"/>
            <a:r>
              <a:rPr lang="pt-br" dirty="0">
                <a:latin typeface="Avenir Next"/>
                <a:cs typeface="Arial"/>
              </a:rPr>
              <a:t>Entenda as consequências da falta de acesso a multivitaminas pré-natais assistindo ao </a:t>
            </a:r>
            <a:r>
              <a:rPr lang="pt-br" b="1" dirty="0">
                <a:latin typeface="Avenir Next"/>
                <a:cs typeface="Arial"/>
                <a:hlinkClick r:id="rId4"/>
              </a:rPr>
              <a:t>vídeo da </a:t>
            </a:r>
            <a:r>
              <a:rPr lang="pt-br" b="1" dirty="0" err="1">
                <a:latin typeface="Avenir Next"/>
                <a:cs typeface="Arial"/>
                <a:hlinkClick r:id="rId4"/>
              </a:rPr>
              <a:t>Devex</a:t>
            </a:r>
            <a:r>
              <a:rPr lang="pt-br" b="1" dirty="0">
                <a:latin typeface="Avenir Next"/>
                <a:cs typeface="Arial"/>
                <a:hlinkClick r:id="rId4"/>
              </a:rPr>
              <a:t>, "</a:t>
            </a:r>
            <a:r>
              <a:rPr lang="pt-br" b="1" dirty="0" err="1">
                <a:latin typeface="Avenir Next"/>
                <a:cs typeface="Arial"/>
                <a:hlinkClick r:id="rId4"/>
              </a:rPr>
              <a:t>Why</a:t>
            </a:r>
            <a:r>
              <a:rPr lang="pt-br" b="1" dirty="0">
                <a:latin typeface="Avenir Next"/>
                <a:cs typeface="Arial"/>
                <a:hlinkClick r:id="rId4"/>
              </a:rPr>
              <a:t> </a:t>
            </a:r>
            <a:r>
              <a:rPr lang="pt-br" b="1" dirty="0" err="1">
                <a:latin typeface="Avenir Next"/>
                <a:cs typeface="Arial"/>
                <a:hlinkClick r:id="rId4"/>
              </a:rPr>
              <a:t>access</a:t>
            </a:r>
            <a:r>
              <a:rPr lang="pt-br" b="1" dirty="0">
                <a:latin typeface="Avenir Next"/>
                <a:cs typeface="Arial"/>
                <a:hlinkClick r:id="rId4"/>
              </a:rPr>
              <a:t> </a:t>
            </a:r>
            <a:r>
              <a:rPr lang="pt-br" b="1" dirty="0" err="1">
                <a:latin typeface="Avenir Next"/>
                <a:cs typeface="Arial"/>
                <a:hlinkClick r:id="rId4"/>
              </a:rPr>
              <a:t>to</a:t>
            </a:r>
            <a:r>
              <a:rPr lang="pt-br" b="1" dirty="0">
                <a:latin typeface="Avenir Next"/>
                <a:cs typeface="Arial"/>
                <a:hlinkClick r:id="rId4"/>
              </a:rPr>
              <a:t> </a:t>
            </a:r>
            <a:r>
              <a:rPr lang="pt-br" b="1" dirty="0" err="1">
                <a:latin typeface="Avenir Next"/>
                <a:cs typeface="Arial"/>
                <a:hlinkClick r:id="rId4"/>
              </a:rPr>
              <a:t>prenatal</a:t>
            </a:r>
            <a:r>
              <a:rPr lang="pt-br" b="1" dirty="0">
                <a:latin typeface="Avenir Next"/>
                <a:cs typeface="Arial"/>
                <a:hlinkClick r:id="rId4"/>
              </a:rPr>
              <a:t> </a:t>
            </a:r>
            <a:r>
              <a:rPr lang="pt-br" b="1" dirty="0" err="1">
                <a:latin typeface="Avenir Next"/>
                <a:cs typeface="Arial"/>
                <a:hlinkClick r:id="rId4"/>
              </a:rPr>
              <a:t>vitamins</a:t>
            </a:r>
            <a:r>
              <a:rPr lang="pt-br" b="1" dirty="0">
                <a:latin typeface="Avenir Next"/>
                <a:cs typeface="Arial"/>
                <a:hlinkClick r:id="rId4"/>
              </a:rPr>
              <a:t> </a:t>
            </a:r>
            <a:r>
              <a:rPr lang="pt-br" b="1" dirty="0" err="1">
                <a:latin typeface="Avenir Next"/>
                <a:cs typeface="Arial"/>
                <a:hlinkClick r:id="rId4"/>
              </a:rPr>
              <a:t>is</a:t>
            </a:r>
            <a:r>
              <a:rPr lang="pt-br" b="1" dirty="0">
                <a:latin typeface="Avenir Next"/>
                <a:cs typeface="Arial"/>
                <a:hlinkClick r:id="rId4"/>
              </a:rPr>
              <a:t> a </a:t>
            </a:r>
            <a:r>
              <a:rPr lang="pt-br" b="1" dirty="0" err="1">
                <a:latin typeface="Avenir Next"/>
                <a:cs typeface="Arial"/>
                <a:hlinkClick r:id="rId4"/>
              </a:rPr>
              <a:t>health</a:t>
            </a:r>
            <a:r>
              <a:rPr lang="pt-br" b="1" dirty="0">
                <a:latin typeface="Avenir Next"/>
                <a:cs typeface="Arial"/>
                <a:hlinkClick r:id="rId4"/>
              </a:rPr>
              <a:t> </a:t>
            </a:r>
            <a:r>
              <a:rPr lang="pt-br" b="1" dirty="0" err="1">
                <a:latin typeface="Avenir Next"/>
                <a:cs typeface="Arial"/>
                <a:hlinkClick r:id="rId4"/>
              </a:rPr>
              <a:t>equity</a:t>
            </a:r>
            <a:r>
              <a:rPr lang="pt-br" b="1" dirty="0">
                <a:latin typeface="Avenir Next"/>
                <a:cs typeface="Arial"/>
                <a:hlinkClick r:id="rId4"/>
              </a:rPr>
              <a:t> </a:t>
            </a:r>
            <a:r>
              <a:rPr lang="pt-br" b="1" dirty="0" err="1">
                <a:latin typeface="Avenir Next"/>
                <a:cs typeface="Arial"/>
                <a:hlinkClick r:id="rId4"/>
              </a:rPr>
              <a:t>issue</a:t>
            </a:r>
            <a:r>
              <a:rPr lang="pt-br" b="1" dirty="0">
                <a:latin typeface="Avenir Next"/>
                <a:cs typeface="Arial"/>
                <a:hlinkClick r:id="rId4"/>
              </a:rPr>
              <a:t>" (Por que o acesso a vitaminas pré-natais é uma questão de igualdade na saúde?)</a:t>
            </a:r>
            <a:r>
              <a:rPr lang="pt-br" dirty="0">
                <a:latin typeface="Avenir Next"/>
                <a:cs typeface="Arial"/>
              </a:rPr>
              <a:t>, patrocinado pela Eleanor </a:t>
            </a:r>
            <a:r>
              <a:rPr lang="pt-br" dirty="0" err="1">
                <a:latin typeface="Avenir Next"/>
                <a:cs typeface="Arial"/>
              </a:rPr>
              <a:t>Crook</a:t>
            </a:r>
            <a:r>
              <a:rPr lang="pt-br" dirty="0">
                <a:latin typeface="Avenir Next"/>
                <a:cs typeface="Arial"/>
              </a:rPr>
              <a:t> Foundation.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36B346-AA85-A6E0-3F67-B22D0FB4BF9E}"/>
              </a:ext>
            </a:extLst>
          </p:cNvPr>
          <p:cNvSpPr/>
          <p:nvPr/>
        </p:nvSpPr>
        <p:spPr>
          <a:xfrm>
            <a:off x="0" y="5640145"/>
            <a:ext cx="12192000" cy="12178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6DDFDB-7CA2-A537-A9BB-7AADCFD9FDDE}"/>
              </a:ext>
            </a:extLst>
          </p:cNvPr>
          <p:cNvSpPr txBox="1"/>
          <p:nvPr/>
        </p:nvSpPr>
        <p:spPr>
          <a:xfrm>
            <a:off x="838200" y="5856179"/>
            <a:ext cx="10232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000" b="1">
                <a:solidFill>
                  <a:schemeClr val="tx2"/>
                </a:solidFill>
                <a:latin typeface="Avenir Next" panose="020B0503020202020204" pitchFamily="34" charset="0"/>
              </a:rPr>
              <a:t>Visite </a:t>
            </a:r>
            <a:r>
              <a:rPr lang="pt-br" sz="2000" b="1">
                <a:solidFill>
                  <a:schemeClr val="tx2"/>
                </a:solidFill>
                <a:latin typeface="Avenir Next" panose="020B0503020202020204" pitchFamily="34" charset="0"/>
                <a:hlinkClick r:id="rId5"/>
              </a:rPr>
              <a:t>FurtherWith15.org</a:t>
            </a:r>
            <a:r>
              <a:rPr lang="pt-br" sz="2000" b="1">
                <a:solidFill>
                  <a:schemeClr val="tx2"/>
                </a:solidFill>
                <a:latin typeface="Avenir Next" panose="020B0503020202020204" pitchFamily="34" charset="0"/>
              </a:rPr>
              <a:t> para acessar esses e outros recursos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9EF81-4F0A-9235-4FB1-39E7CFBB3B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768" y="1001218"/>
            <a:ext cx="3827464" cy="220765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0625BA-7C7B-B7BF-F893-3414B908B29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1768" y="2845157"/>
            <a:ext cx="3921165" cy="231916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34259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05DD2-E77A-1149-D35C-975140ABB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840"/>
            <a:ext cx="4834467" cy="4667359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rtl="0">
              <a:buNone/>
            </a:pPr>
            <a:r>
              <a:rPr lang="pt-br" b="1">
                <a:latin typeface="Avenir Next"/>
                <a:cs typeface="Arial"/>
                <a:hlinkClick r:id="rId2"/>
              </a:rPr>
              <a:t>Kit de ferramentas de promoção do avanço da SMM</a:t>
            </a:r>
            <a:r>
              <a:rPr lang="pt-br" b="1">
                <a:latin typeface="Avenir Next"/>
                <a:cs typeface="Arial"/>
              </a:rPr>
              <a:t> </a:t>
            </a:r>
            <a:endParaRPr lang="en-US">
              <a:latin typeface="Avenir Next"/>
              <a:cs typeface="Arial"/>
            </a:endParaRPr>
          </a:p>
          <a:p>
            <a:pPr marL="347345" indent="-347345" rtl="0"/>
            <a:r>
              <a:rPr lang="pt-br"/>
              <a:t>Esses slides adaptáveis são um recurso para qualquer pessoa que queira comunicar as provas científicas e os benefícios de SMM para mulheres grávidas e seus bebês.</a:t>
            </a:r>
          </a:p>
          <a:p>
            <a:pPr marL="347345" indent="-347345" rtl="0"/>
            <a:r>
              <a:rPr lang="pt-br"/>
              <a:t>Eles contêm as principais mensagens e estatísticas que podem ser adaptadas para serem usadas por decisores de qualquer país.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843F3-8CC7-7322-B562-0E9FF841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823342E-297C-5D4D-AC65-DD80C611455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17B242-88E3-A0FB-166C-D7C031188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b="1"/>
              <a:t>Ferramentas de promoção da causa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539C57-5C12-D321-EEE5-301A83C258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851" y="2970304"/>
            <a:ext cx="3602954" cy="203371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532C3E-6631-87AB-5C5F-58EAACED2E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113" y="4226650"/>
            <a:ext cx="3602955" cy="203124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625E0E-C39D-CF8A-7173-923F2485F1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324" y="1061159"/>
            <a:ext cx="4226429" cy="237548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65124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82B56-515E-A548-E637-0EBDAC467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576BA-FB31-2C9D-1C83-9653A6454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840"/>
            <a:ext cx="4552401" cy="4667359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pt-br" dirty="0"/>
              <a:t>O </a:t>
            </a:r>
            <a:r>
              <a:rPr lang="pt-br" b="1" dirty="0">
                <a:hlinkClick r:id="rId2"/>
              </a:rPr>
              <a:t>Resumo de Promoção da Causa e as Perguntas Frequentes sobre a Inclusão de SMM na EML da OMS</a:t>
            </a:r>
            <a:r>
              <a:rPr lang="pt-br" b="1" dirty="0"/>
              <a:t> </a:t>
            </a:r>
            <a:r>
              <a:rPr lang="pt-br" dirty="0"/>
              <a:t>fornecem as práticas recomendadas</a:t>
            </a:r>
            <a:r>
              <a:rPr lang="pt-br" b="1" dirty="0"/>
              <a:t> </a:t>
            </a:r>
            <a:r>
              <a:rPr lang="pt-br" dirty="0"/>
              <a:t>para incluir a SMM na EML do seu país.</a:t>
            </a:r>
          </a:p>
          <a:p>
            <a:pPr rtl="0"/>
            <a:r>
              <a:rPr lang="pt-br" dirty="0"/>
              <a:t>O Resumo de Promoção da Causa</a:t>
            </a:r>
            <a:r>
              <a:rPr lang="pt-br" b="1" dirty="0"/>
              <a:t> </a:t>
            </a:r>
            <a:r>
              <a:rPr lang="pt-br" dirty="0"/>
              <a:t>aborda o amplo escopo da necessidade de SMM, e </a:t>
            </a:r>
            <a:r>
              <a:rPr lang="pt-br" b="1" dirty="0">
                <a:hlinkClick r:id="rId3"/>
              </a:rPr>
              <a:t>o Resumo de Perguntas Frequentes sobre SMM</a:t>
            </a:r>
            <a:r>
              <a:rPr lang="pt-br" b="1" dirty="0"/>
              <a:t> </a:t>
            </a:r>
            <a:r>
              <a:rPr lang="pt-br" dirty="0"/>
              <a:t>foi adaptado para os decisores.</a:t>
            </a:r>
          </a:p>
          <a:p>
            <a:pPr rtl="0"/>
            <a:r>
              <a:rPr lang="pt-br" dirty="0"/>
              <a:t>Para obter apoio nos esforços de ampliação, consulte </a:t>
            </a:r>
            <a:r>
              <a:rPr lang="pt-br" b="1" dirty="0">
                <a:hlinkClick r:id="rId4"/>
              </a:rPr>
              <a:t>Introducing and Scaling Multiple Micronutrient Supplementation Programming Frequently Asked Questions for Decision-makers (Introdução </a:t>
            </a:r>
            <a:r>
              <a:rPr lang="pt-BR" b="1" dirty="0">
                <a:hlinkClick r:id="rId4"/>
              </a:rPr>
              <a:t>e expansão de programas de suplementação de múltiplos micronutrientes: Perguntas frequentes para decisores políticos</a:t>
            </a:r>
            <a:r>
              <a:rPr lang="pt-br" b="1" dirty="0">
                <a:hlinkClick r:id="rId4"/>
              </a:rPr>
              <a:t>)</a:t>
            </a:r>
            <a:r>
              <a:rPr lang="pt-br" b="1" dirty="0"/>
              <a:t>.</a:t>
            </a:r>
          </a:p>
          <a:p>
            <a:pPr marL="0" indent="0" rtl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7EF4D-5381-205A-F871-67C413E1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823342E-297C-5D4D-AC65-DD80C611455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5E5110-A3A1-3BB8-2126-97BB08C7B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b="1"/>
              <a:t>Ferramentas de promoção da causa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D00531-04E0-C52C-E1D5-8DEB57DAF8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800" y="767851"/>
            <a:ext cx="3073659" cy="238473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1537B8-6D63-E54C-A392-C735FAD0DE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689" y="2409548"/>
            <a:ext cx="3105077" cy="211571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1F09D2-96D2-C12C-2517-E7CB8E577E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2714" y="3850194"/>
            <a:ext cx="2847351" cy="241832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D3BC3-C880-1EEC-98F2-80BDB48FAB5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3711" y="2409548"/>
            <a:ext cx="2988467" cy="219252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3548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BE7B0-8C0C-E0BA-E1BE-D653C76AD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AA16-126C-1962-B743-DD721558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b="1"/>
              <a:t>Ferramentas de cálculo de custos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F24421-F0CF-FD40-8B72-11D723386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495"/>
            <a:ext cx="5879123" cy="4302650"/>
          </a:xfrm>
        </p:spPr>
        <p:txBody>
          <a:bodyPr vert="horz" lIns="0" tIns="0" rIns="0" bIns="0" rtlCol="0" anchor="t">
            <a:normAutofit/>
          </a:bodyPr>
          <a:lstStyle/>
          <a:p>
            <a:pPr rtl="0"/>
            <a:r>
              <a:rPr lang="pt-br" sz="1900" dirty="0"/>
              <a:t>A </a:t>
            </a:r>
            <a:r>
              <a:rPr lang="pt-br" sz="1900" b="1" dirty="0">
                <a:hlinkClick r:id="rId3"/>
              </a:rPr>
              <a:t>Ferramenta de Custo-Benefício de SMM </a:t>
            </a:r>
            <a:r>
              <a:rPr lang="pt-br" sz="1900" b="1" dirty="0"/>
              <a:t>e a </a:t>
            </a:r>
            <a:r>
              <a:rPr lang="pt-br" sz="1900" b="1" dirty="0">
                <a:hlinkClick r:id="rId4"/>
              </a:rPr>
              <a:t>Ferramenta de Custo de Inação </a:t>
            </a:r>
            <a:r>
              <a:rPr lang="pt-br" sz="1900" dirty="0"/>
              <a:t>foram desenvolvidas pela </a:t>
            </a:r>
            <a:r>
              <a:rPr lang="pt-br" sz="1900" dirty="0" err="1"/>
              <a:t>Nutrition</a:t>
            </a:r>
            <a:r>
              <a:rPr lang="pt-br" sz="1900" dirty="0"/>
              <a:t> </a:t>
            </a:r>
            <a:r>
              <a:rPr lang="pt-br" sz="1900" dirty="0" err="1"/>
              <a:t>International</a:t>
            </a:r>
            <a:r>
              <a:rPr lang="pt-br" sz="1900" dirty="0"/>
              <a:t> para ajudar os processos de decisões dos países, calculando os benefícios e custos incrementais da transição da suplementação de ferro e ácido fólico (FAF) para a suplementação de múltiplos micronutrientes (SMM).</a:t>
            </a:r>
          </a:p>
          <a:p>
            <a:pPr rtl="0"/>
            <a:r>
              <a:rPr lang="pt-br" sz="1900" b="1" dirty="0">
                <a:hlinkClick r:id="rId5"/>
              </a:rPr>
              <a:t>A Ferramenta de Custeio do Roteiro de Introdução e Ampliação de SMM </a:t>
            </a:r>
            <a:r>
              <a:rPr lang="pt-br" sz="1900" dirty="0"/>
              <a:t>apoia o desenvolvimento de roteiros de custos nacionais e estatais de introdução e ampliação de SMM. A ferramenta foi desenvolvida pela R4D e custeada pela Fundação Gates.</a:t>
            </a:r>
          </a:p>
          <a:p>
            <a:pPr rtl="0"/>
            <a:endParaRPr lang="en-US" sz="1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5813DF-5378-BA9E-315A-D667027C093D}"/>
              </a:ext>
            </a:extLst>
          </p:cNvPr>
          <p:cNvSpPr/>
          <p:nvPr/>
        </p:nvSpPr>
        <p:spPr>
          <a:xfrm>
            <a:off x="0" y="5640145"/>
            <a:ext cx="12192000" cy="12178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ED0601-063E-F40E-31BF-D7032E71FCCA}"/>
              </a:ext>
            </a:extLst>
          </p:cNvPr>
          <p:cNvSpPr txBox="1"/>
          <p:nvPr/>
        </p:nvSpPr>
        <p:spPr>
          <a:xfrm>
            <a:off x="838200" y="5856179"/>
            <a:ext cx="10232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000" b="1">
                <a:solidFill>
                  <a:schemeClr val="tx2"/>
                </a:solidFill>
                <a:latin typeface="Avenir Next" panose="020B0503020202020204" pitchFamily="34" charset="0"/>
              </a:rPr>
              <a:t>Visite </a:t>
            </a:r>
            <a:r>
              <a:rPr lang="pt-br" sz="2000" b="1">
                <a:solidFill>
                  <a:schemeClr val="tx2"/>
                </a:solidFill>
                <a:latin typeface="Avenir Next" panose="020B0503020202020204" pitchFamily="34" charset="0"/>
                <a:hlinkClick r:id="rId6"/>
              </a:rPr>
              <a:t>FurtherWith15.org</a:t>
            </a:r>
            <a:r>
              <a:rPr lang="pt-br" sz="2000" b="1">
                <a:solidFill>
                  <a:schemeClr val="tx2"/>
                </a:solidFill>
                <a:latin typeface="Avenir Next" panose="020B0503020202020204" pitchFamily="34" charset="0"/>
              </a:rPr>
              <a:t> para acessar esses e outros recursos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4ACB37-C590-9EBA-DF93-7CE54B86469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211" y="645673"/>
            <a:ext cx="3402040" cy="203598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F84383-2196-07DB-693A-42EBAA3D76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331" y="1452245"/>
            <a:ext cx="3009900" cy="225276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E775E4-AF40-AD35-7854-A582E6023C1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211" y="3439978"/>
            <a:ext cx="4012223" cy="182975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95504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10CBA-6474-F49C-B174-4D2C671D8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E4214-DC35-3481-48A3-F8A3F5874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841"/>
            <a:ext cx="5634318" cy="4351338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347345" indent="-347345" rtl="0"/>
            <a:r>
              <a:rPr lang="pt-br" b="1">
                <a:latin typeface="Avenir Next"/>
                <a:cs typeface="Arial"/>
                <a:hlinkClick r:id="rId2"/>
              </a:rPr>
              <a:t>O Roteiro de Investimento Global</a:t>
            </a:r>
            <a:r>
              <a:rPr lang="pt-br">
                <a:latin typeface="Avenir Next"/>
                <a:cs typeface="Arial"/>
              </a:rPr>
              <a:t> e o </a:t>
            </a:r>
            <a:r>
              <a:rPr lang="pt-br" b="1">
                <a:latin typeface="Avenir Next"/>
                <a:cs typeface="Arial"/>
                <a:hlinkClick r:id="rId3"/>
              </a:rPr>
              <a:t>Resumo Conceitual da SMM</a:t>
            </a:r>
            <a:r>
              <a:rPr lang="pt-br">
                <a:latin typeface="Avenir Next"/>
                <a:cs typeface="Arial"/>
              </a:rPr>
              <a:t> foram desenvolvidos por uma colaboração de filantropos privados para catalisar e priorizar ações e investimentos em suplementação de múltiplos micronutrientes.</a:t>
            </a:r>
            <a:endParaRPr lang="en-US">
              <a:latin typeface="Avenir Next"/>
              <a:cs typeface="Arial"/>
            </a:endParaRPr>
          </a:p>
          <a:p>
            <a:pPr marL="347345" indent="-347345" rtl="0"/>
            <a:r>
              <a:rPr lang="pt-br">
                <a:latin typeface="Avenir Next"/>
                <a:cs typeface="Arial"/>
                <a:hlinkClick r:id="rId4"/>
              </a:rPr>
              <a:t>Resumo de Promoção da Causa do HMHB: </a:t>
            </a:r>
            <a:r>
              <a:rPr lang="pt-br" b="1">
                <a:latin typeface="Avenir Next"/>
                <a:cs typeface="Arial"/>
                <a:hlinkClick r:id="rId4"/>
              </a:rPr>
              <a:t>O documento SMM na gestação - um dos melhores investimentos para o desenvolvimento</a:t>
            </a:r>
            <a:r>
              <a:rPr lang="pt-br">
                <a:latin typeface="Avenir Next"/>
                <a:cs typeface="Arial"/>
              </a:rPr>
              <a:t> explica os motivos pelos quais a SMM é um investimento tão importante.</a:t>
            </a:r>
          </a:p>
          <a:p>
            <a:pPr marL="347345" indent="-347345" rtl="0"/>
            <a:r>
              <a:rPr lang="pt-br">
                <a:latin typeface="Avenir Next"/>
                <a:cs typeface="Arial"/>
                <a:hlinkClick r:id="rId5"/>
              </a:rPr>
              <a:t>Webinar Knowledge Byte do HMHB: </a:t>
            </a:r>
            <a:r>
              <a:rPr lang="pt-br" b="1">
                <a:latin typeface="Avenir Next"/>
                <a:cs typeface="Arial"/>
                <a:hlinkClick r:id="rId5"/>
              </a:rPr>
              <a:t>"SMM - Invista no melhor"</a:t>
            </a:r>
            <a:r>
              <a:rPr lang="pt-br">
                <a:latin typeface="Avenir Next"/>
                <a:cs typeface="Arial"/>
              </a:rPr>
              <a:t> analisa os principais motivos para investir em SMM.</a:t>
            </a:r>
          </a:p>
          <a:p>
            <a:pPr marL="347345" indent="-347345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BD336-218D-B5C0-D1E4-7097B42B3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823342E-297C-5D4D-AC65-DD80C611455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4C8B82-7150-547B-8304-CAD7A431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74"/>
            <a:ext cx="8163560" cy="676636"/>
          </a:xfrm>
        </p:spPr>
        <p:txBody>
          <a:bodyPr rtlCol="0">
            <a:normAutofit/>
          </a:bodyPr>
          <a:lstStyle/>
          <a:p>
            <a:pPr rtl="0"/>
            <a:r>
              <a:rPr lang="pt-br" b="1"/>
              <a:t>Ferramentas de mobilização de recursos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BFF8F5-C575-4B5E-A565-252BF11CD4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832" y="407539"/>
            <a:ext cx="2713321" cy="196290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220CC4-27F5-66EB-3A04-2645417393A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850" y="1750822"/>
            <a:ext cx="2565089" cy="185622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6B0773-340D-526A-470F-5F37088484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7898" y="2627747"/>
            <a:ext cx="3662081" cy="210552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BEBF2D-49D8-0408-FC54-1098A91CF16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3157" y="3899681"/>
            <a:ext cx="2691731" cy="241963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5246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1A6841-8BB1-B34B-A188-18ED2401A5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15FA9A-7142-724A-9FFA-A49259080A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pt-br"/>
              <a:t>Facilitar o diálogo e criar consenso</a:t>
            </a:r>
          </a:p>
          <a:p>
            <a:pPr lvl="1" rtl="0"/>
            <a:r>
              <a:rPr lang="pt-br"/>
              <a:t>Veja esses slides como um recurso a ser usado por qualquer pessoa que queira comunicar que a SMM é um investimento acessível e econômico que apoia mulheres grávidas, seus bebês e comunidades inteiras. Nosso objetivo é equipar o apresentador desses slides com as principais mensagens que serão transmitidas aos decisores ou àqueles que pensam em testar, ampliar e implementar a SMM.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8B8C-DAEC-DE46-BF33-D6EC8F4E70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pt-br" b="0" dirty="0"/>
              <a:t>Personalizar o diálogo</a:t>
            </a:r>
          </a:p>
          <a:p>
            <a:pPr lvl="1" rtl="0"/>
            <a:r>
              <a:rPr lang="pt-br" dirty="0"/>
              <a:t>As notas de apresentador estão disponíveis em cada slide, mas não devem ser lidas palavra por palavra. Adapte e adicione suas próprias anotações para que sejam relevantes para seu público.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96237-B9F8-2E44-9C8B-4D92EBFA75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ADAPTAR ao seu público</a:t>
            </a:r>
          </a:p>
          <a:p>
            <a:pPr lvl="1" rtl="0"/>
            <a:r>
              <a:rPr lang="pt-br" dirty="0"/>
              <a:t>Os slides podem ser adaptados com dados e estatísticas de seu país e relevantes para seu público. Slides ou partes inteiras podem ser removidos ou reordenados. Recursos adicionais estão disponíveis no final da apresentação. </a:t>
            </a:r>
          </a:p>
        </p:txBody>
      </p:sp>
      <p:sp>
        <p:nvSpPr>
          <p:cNvPr id="79" name="Title 78">
            <a:extLst>
              <a:ext uri="{FF2B5EF4-FFF2-40B4-BE49-F238E27FC236}">
                <a16:creationId xmlns:a16="http://schemas.microsoft.com/office/drawing/2014/main" id="{8EB2AA74-8FBC-EA4D-93C8-33D440B0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Como usar esta apresentação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88BF600-E561-4C00-1973-8B53D94944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812" y="6075665"/>
            <a:ext cx="8662333" cy="438150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pt-br">
                <a:latin typeface="Avenir Oblique"/>
              </a:rPr>
              <a:t>Gostaríamos de ouvir sua opinião! Entre em contato com </a:t>
            </a:r>
            <a:r>
              <a:rPr lang="pt-br">
                <a:latin typeface="Avenir Obliq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HMHBConsortium@micronutrientforum.org</a:t>
            </a:r>
            <a:r>
              <a:rPr lang="pt-br">
                <a:latin typeface="Avenir Oblique"/>
              </a:rPr>
              <a:t> se tiver dúvidas ou quiser suporte adicional.</a:t>
            </a: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5D5991BB-6269-2D49-9CBB-CF95289F8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8742" y="1439868"/>
            <a:ext cx="767942" cy="7679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6F96E99-6A6A-5B40-990B-CCF87C0A6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6382" y="1568324"/>
            <a:ext cx="704658" cy="70465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06FB0AC-08A0-D69A-0255-E2746CC358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16544" y="140283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1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1A6841-8BB1-B34B-A188-18ED2401A5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F91E36-D535-E270-8C50-B1DF9DC49E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2598" y="2001688"/>
            <a:ext cx="5695962" cy="914400"/>
          </a:xfrm>
        </p:spPr>
        <p:txBody>
          <a:bodyPr rtlCol="0"/>
          <a:lstStyle/>
          <a:p>
            <a:pPr rtl="0"/>
            <a:r>
              <a:rPr lang="pt-br"/>
              <a:t>Funcionários do tesouro do governo e representantes do Ministério das Finanças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ECC3442-DE00-AAE7-9E7C-FEF475F650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3033" y="3138472"/>
            <a:ext cx="5708672" cy="914400"/>
          </a:xfrm>
        </p:spPr>
        <p:txBody>
          <a:bodyPr rtlCol="0"/>
          <a:lstStyle/>
          <a:p>
            <a:pPr rtl="0"/>
            <a:r>
              <a:rPr lang="pt-br" b="0" dirty="0"/>
              <a:t>Órgãos nacionais de saúde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F57877-D8B3-B375-A8B0-B07EA717E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42598" y="4275256"/>
            <a:ext cx="5695963" cy="914400"/>
          </a:xfrm>
        </p:spPr>
        <p:txBody>
          <a:bodyPr rtlCol="0">
            <a:normAutofit/>
          </a:bodyPr>
          <a:lstStyle/>
          <a:p>
            <a:pPr rtl="0"/>
            <a:r>
              <a:rPr lang="pt-br"/>
              <a:t>Defensores e ONGs</a:t>
            </a:r>
          </a:p>
        </p:txBody>
      </p:sp>
      <p:sp>
        <p:nvSpPr>
          <p:cNvPr id="79" name="Title 78">
            <a:extLst>
              <a:ext uri="{FF2B5EF4-FFF2-40B4-BE49-F238E27FC236}">
                <a16:creationId xmlns:a16="http://schemas.microsoft.com/office/drawing/2014/main" id="{8EB2AA74-8FBC-EA4D-93C8-33D440B0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Públicos-alvo desta apresentação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7A9391-9A4C-AA47-5332-CACA62AE6C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74152" y="1485212"/>
            <a:ext cx="3419854" cy="4324753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Esta apresentação oferece uma visão geral da necessidade crescente do uso de suplementação de múltiplos micronutrientes (SMM) e porque esta é a melhor opção para o desenvolvimento global, fornecendo mensagens-chave e slides a serem adaptados com dados específicos de cada país para apoiar a introdução, os testes e a ampliação da SMM. Você pode incluir (ou omitir) partes específicas da apresentação. 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17CF5731-D668-D9DC-4295-1A21AEF54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050" y="4263807"/>
            <a:ext cx="864139" cy="864139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59CA792C-FB73-EB0C-D332-8DB4F935F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303" y="2923098"/>
            <a:ext cx="1045634" cy="1045634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0F923B0D-9436-18DD-0295-35C8759DF7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8073" y="2123735"/>
            <a:ext cx="730092" cy="73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3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ottle with a label&#10;&#10;AI-generated content may be incorrect.">
            <a:extLst>
              <a:ext uri="{FF2B5EF4-FFF2-40B4-BE49-F238E27FC236}">
                <a16:creationId xmlns:a16="http://schemas.microsoft.com/office/drawing/2014/main" id="{B586801D-370C-4119-366C-82FDADA604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881" y="0"/>
            <a:ext cx="3332119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CAD72D6-1D7B-E3EA-1576-55841DDAFAE5}"/>
              </a:ext>
            </a:extLst>
          </p:cNvPr>
          <p:cNvSpPr/>
          <p:nvPr/>
        </p:nvSpPr>
        <p:spPr>
          <a:xfrm>
            <a:off x="0" y="5842000"/>
            <a:ext cx="12192000" cy="1015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0A6060-9B3A-66CD-49F8-44AB1C87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8800"/>
            <a:ext cx="7838209" cy="946150"/>
          </a:xfrm>
        </p:spPr>
        <p:txBody>
          <a:bodyPr rtlCol="0">
            <a:noAutofit/>
          </a:bodyPr>
          <a:lstStyle/>
          <a:p>
            <a:pPr rtl="0"/>
            <a:r>
              <a:rPr lang="pt-br"/>
              <a:t>Investimento acessível em economias mais fortes e em uma força de trabalho produtiva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C332969-219A-CFC4-DE18-887573123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720"/>
            <a:ext cx="7838209" cy="3904584"/>
          </a:xfrm>
        </p:spPr>
        <p:txBody>
          <a:bodyPr rtlCol="0"/>
          <a:lstStyle/>
          <a:p>
            <a:pPr marL="0" indent="0" rtl="0">
              <a:lnSpc>
                <a:spcPct val="100000"/>
              </a:lnSpc>
              <a:spcAft>
                <a:spcPts val="1800"/>
              </a:spcAft>
              <a:buNone/>
            </a:pPr>
            <a:r>
              <a:rPr lang="pt-br" dirty="0"/>
              <a:t>Com 15 vitaminas e minerais essenciais, a formulação da OMS/UNICEF de suplementação de múltiplos micronutrientes (conhecida como SMM com a formulação UNIMMAP) é um dos investimentos de melhor custo-benefício que os países podem fazer para o desenvolvimento, promovendo comunidades mais saudáveis e economias mais fortalecidas.</a:t>
            </a:r>
          </a:p>
          <a:p>
            <a:pPr marL="0" indent="0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pt-br" b="1" dirty="0"/>
              <a:t>Tópicos abordados: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pt-br" dirty="0"/>
              <a:t>A crescente necessidade de SMM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pt-br" dirty="0"/>
              <a:t>As provas claras que fundamentam a SMM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pt-br" dirty="0"/>
              <a:t>SMM é um investimento acessível e econômico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pt-br" dirty="0"/>
              <a:t>Agora é a hora de agir em relação à SMM</a:t>
            </a:r>
          </a:p>
          <a:p>
            <a:pPr rtl="0"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 rtl="0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82AD06-8E69-C545-9F55-78817C8B59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95" y="6082696"/>
            <a:ext cx="4418552" cy="534606"/>
          </a:xfrm>
          <a:prstGeom prst="rect">
            <a:avLst/>
          </a:prstGeom>
        </p:spPr>
      </p:pic>
      <p:pic>
        <p:nvPicPr>
          <p:cNvPr id="5" name="Picture 4" descr="A black and white wave&#10;&#10;AI-generated content may be incorrect.">
            <a:extLst>
              <a:ext uri="{FF2B5EF4-FFF2-40B4-BE49-F238E27FC236}">
                <a16:creationId xmlns:a16="http://schemas.microsoft.com/office/drawing/2014/main" id="{4E18D59D-BA8C-D7B4-FA9C-4FA3F11F2B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39417" y="0"/>
            <a:ext cx="5852583" cy="1504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3A3A71-49E8-34D6-7D1A-B1B04B98F7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83969"/>
            <a:ext cx="12192000" cy="98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5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04952D-4FB7-E507-675D-2A5226771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30789E-D733-F0BB-6E26-262E1ACBB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104" y="1554480"/>
            <a:ext cx="10744200" cy="3403601"/>
          </a:xfrm>
        </p:spPr>
        <p:txBody>
          <a:bodyPr vert="horz" lIns="0" tIns="0" rIns="0" bIns="0"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pt-br" sz="2400" dirty="0"/>
              <a:t>Mais de </a:t>
            </a:r>
            <a:r>
              <a:rPr lang="pt-br" sz="2400" b="1" dirty="0"/>
              <a:t>1 bilhão de mulheres e meninas adolescentes </a:t>
            </a:r>
            <a:br>
              <a:rPr lang="en-US" sz="2400" b="1" dirty="0"/>
            </a:br>
            <a:r>
              <a:rPr lang="pt-br" sz="2400" dirty="0"/>
              <a:t>estão desnutridas em todo o mundo;</a:t>
            </a:r>
            <a:r>
              <a:rPr lang="pt-br" sz="2400" baseline="30000" dirty="0"/>
              <a:t>1</a:t>
            </a:r>
          </a:p>
          <a:p>
            <a:pPr marL="347345" indent="-347345" rtl="0">
              <a:lnSpc>
                <a:spcPct val="100000"/>
              </a:lnSpc>
            </a:pPr>
            <a:r>
              <a:rPr lang="pt-br" sz="2400" b="1" dirty="0">
                <a:cs typeface="Arial"/>
              </a:rPr>
              <a:t>2 em cada 3 mulheres </a:t>
            </a:r>
            <a:r>
              <a:rPr lang="pt-br" sz="2400" dirty="0">
                <a:cs typeface="Arial"/>
              </a:rPr>
              <a:t>em idade reprodutiva </a:t>
            </a:r>
            <a:br>
              <a:rPr lang="en-US" sz="2400" dirty="0">
                <a:cs typeface="Arial"/>
              </a:rPr>
            </a:br>
            <a:r>
              <a:rPr lang="pt-br" sz="2400" dirty="0">
                <a:cs typeface="Arial"/>
              </a:rPr>
              <a:t>sofrem de deficiências de micronutrientes;</a:t>
            </a:r>
            <a:r>
              <a:rPr lang="pt-br" sz="2400" baseline="30000" dirty="0">
                <a:cs typeface="Arial"/>
              </a:rPr>
              <a:t>2</a:t>
            </a:r>
          </a:p>
          <a:p>
            <a:pPr rtl="0">
              <a:lnSpc>
                <a:spcPct val="100000"/>
              </a:lnSpc>
            </a:pPr>
            <a:r>
              <a:rPr lang="pt-br" sz="2400" dirty="0"/>
              <a:t>Cerca de </a:t>
            </a:r>
            <a:r>
              <a:rPr lang="pt-br" sz="2400" b="1" dirty="0"/>
              <a:t>50%</a:t>
            </a:r>
            <a:r>
              <a:rPr lang="pt-br" sz="2400" dirty="0"/>
              <a:t> </a:t>
            </a:r>
            <a:r>
              <a:rPr lang="pt-br" sz="2400" b="1" dirty="0"/>
              <a:t>de todas as mortes infantis </a:t>
            </a:r>
            <a:r>
              <a:rPr lang="pt-br" sz="2400" dirty="0"/>
              <a:t>estão associadas a </a:t>
            </a:r>
            <a:br>
              <a:rPr lang="en-US" sz="2400" dirty="0"/>
            </a:br>
            <a:r>
              <a:rPr lang="pt-br" sz="2400" dirty="0"/>
              <a:t>desnutrição infantil e materna;</a:t>
            </a:r>
            <a:r>
              <a:rPr lang="pt-br" sz="2400" baseline="30000" dirty="0">
                <a:cs typeface="Arial"/>
              </a:rPr>
              <a:t>3</a:t>
            </a:r>
          </a:p>
          <a:p>
            <a:pPr rtl="0">
              <a:lnSpc>
                <a:spcPct val="100000"/>
              </a:lnSpc>
            </a:pPr>
            <a:r>
              <a:rPr lang="pt-br" sz="2400" dirty="0"/>
              <a:t>Todo ano, 17 milhões de crianças nascem com </a:t>
            </a:r>
            <a:r>
              <a:rPr lang="pt-br" sz="2400" b="1" dirty="0"/>
              <a:t>baixo peso</a:t>
            </a:r>
            <a:r>
              <a:rPr lang="pt-br" sz="2400" dirty="0"/>
              <a:t>, 146 milhões de crianças com menos de cinco anos sofrem de </a:t>
            </a:r>
            <a:r>
              <a:rPr lang="pt-br" sz="2400" b="1" dirty="0"/>
              <a:t>raquitismo</a:t>
            </a:r>
            <a:r>
              <a:rPr lang="pt-br" sz="2400" dirty="0"/>
              <a:t> e 245 milhões sofrem de </a:t>
            </a:r>
            <a:r>
              <a:rPr lang="pt-br" sz="2400" b="1" dirty="0"/>
              <a:t>anemia</a:t>
            </a:r>
            <a:r>
              <a:rPr lang="pt-br" sz="2400" dirty="0"/>
              <a:t>.</a:t>
            </a:r>
            <a:r>
              <a:rPr lang="pt-br" sz="2400" baseline="30000" dirty="0"/>
              <a:t>4 </a:t>
            </a:r>
            <a:endParaRPr lang="en-US" sz="2400" b="1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DEC48-9CD0-35F7-5A48-49259DDD48A8}"/>
              </a:ext>
            </a:extLst>
          </p:cNvPr>
          <p:cNvSpPr txBox="1"/>
          <p:nvPr/>
        </p:nvSpPr>
        <p:spPr>
          <a:xfrm>
            <a:off x="226663" y="5836761"/>
            <a:ext cx="11965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System Font Regular"/>
              <a:buAutoNum type="arabicPeriod"/>
              <a:tabLst/>
              <a:defRPr/>
            </a:pPr>
            <a:r>
              <a:rPr lang="pt-br" sz="900" b="0" i="0" u="none" strike="noStrike" kern="1200" cap="none" spc="0" normalizeH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cs typeface="Arial" panose="020B0604020202020204" pitchFamily="34" charset="0"/>
              </a:rPr>
              <a:t>Fundo das Nações Unidas para a Infância (UNICEF). Subnutridas e negligenciadas: Uma crise global de nutrição em meninas e mulheres adolescentes. Série de Relatórios sobre Nutrição Infantil do UNICEF, 2022. UNICEF, Nova York, 2023.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System Font Regular"/>
              <a:buAutoNum type="arabicPeriod"/>
              <a:tabLst/>
              <a:defRPr/>
            </a:pPr>
            <a:r>
              <a:rPr lang="pt-br" sz="900" b="0" i="0" u="none" strike="noStrike" kern="1200" cap="none" spc="0" normalizeH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cs typeface="Arial" panose="020B0604020202020204" pitchFamily="34" charset="0"/>
              </a:rPr>
              <a:t>Stevens et al. Deficiências de micronutrientes entre crianças em idade pré-escolar e mulheres em idade reprodutiva em todo o mundo: uma análise conjunta de dados individuais de pesquisas representativas da população. Lancet Glob. Heal. 2022, 10 (11). https://www.thelancet.com/journals/langlo/ article/PIIS2214109X(22)00367-9 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System Font Regular"/>
              <a:buAutoNum type="arabicPeriod"/>
              <a:tabLst/>
              <a:defRPr/>
            </a:pPr>
            <a:r>
              <a:rPr lang="pt-br" sz="900" b="0" i="0" u="none" strike="noStrike" kern="1200" cap="none" spc="0" normalizeH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cs typeface="Arial" panose="020B0604020202020204" pitchFamily="34" charset="0"/>
              </a:rPr>
              <a:t>Institute for Health Metrics and Evaluation (IHME). Carga global de doenças em 2021: Resultados do estudo GBD 2021. Seattle, WA: IHME, 2024.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System Font Regular"/>
              <a:buAutoNum type="arabicPeriod"/>
              <a:tabLst/>
              <a:defRPr/>
            </a:pPr>
            <a:r>
              <a:rPr lang="pt-br" sz="900" b="0" i="0" u="none" strike="noStrike" kern="1200" cap="none" spc="0" normalizeH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cs typeface="Arial" panose="020B0604020202020204" pitchFamily="34" charset="0"/>
              </a:rPr>
              <a:t>Jain S, Ahsan S, Robb Z, Crowley B, Walters D. O custo da inação: uma ferramenta global para informar a política de nutrição e as decisões de investimento em metas globais de nutrição. Health Policy and Planning, 2024. https://doi.org/10.1093/heapol/czae056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AEF71AF-D29B-FD2F-2C2F-7B7FA93E4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4831" y="857954"/>
            <a:ext cx="3058969" cy="305896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DD052C4-E6EC-32C5-D3D4-BD907BF3BCFB}"/>
              </a:ext>
            </a:extLst>
          </p:cNvPr>
          <p:cNvGrpSpPr/>
          <p:nvPr/>
        </p:nvGrpSpPr>
        <p:grpSpPr>
          <a:xfrm>
            <a:off x="8843833" y="1552207"/>
            <a:ext cx="1842218" cy="1945601"/>
            <a:chOff x="9012632" y="1860812"/>
            <a:chExt cx="1320622" cy="13947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673402-9BC6-4976-9A82-0821F31CC1AD}"/>
                </a:ext>
              </a:extLst>
            </p:cNvPr>
            <p:cNvSpPr txBox="1"/>
            <p:nvPr/>
          </p:nvSpPr>
          <p:spPr>
            <a:xfrm>
              <a:off x="9012632" y="1860812"/>
              <a:ext cx="719667" cy="1389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-br" sz="12000" b="1" spc="-300">
                  <a:ln w="34925">
                    <a:solidFill>
                      <a:schemeClr val="accent1"/>
                    </a:solidFill>
                  </a:ln>
                  <a:solidFill>
                    <a:schemeClr val="bg2"/>
                  </a:solidFill>
                  <a:latin typeface="Avenir Next" panose="020B0503020202020204" pitchFamily="34" charset="0"/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33A3F2-6A39-1712-D623-392A9C7B0EE9}"/>
                </a:ext>
              </a:extLst>
            </p:cNvPr>
            <p:cNvSpPr txBox="1"/>
            <p:nvPr/>
          </p:nvSpPr>
          <p:spPr>
            <a:xfrm>
              <a:off x="9541620" y="1865550"/>
              <a:ext cx="791634" cy="1389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-br" sz="12000" b="1" spc="-300">
                  <a:ln w="34925">
                    <a:solidFill>
                      <a:schemeClr val="accent1"/>
                    </a:solidFill>
                  </a:ln>
                  <a:solidFill>
                    <a:schemeClr val="bg2"/>
                  </a:solidFill>
                  <a:latin typeface="Avenir Next" panose="020B0503020202020204" pitchFamily="34" charset="0"/>
                </a:rPr>
                <a:t>B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01A298-856B-C0EC-BE44-52921B07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74"/>
            <a:ext cx="10868696" cy="676636"/>
          </a:xfrm>
        </p:spPr>
        <p:txBody>
          <a:bodyPr rtlCol="0">
            <a:normAutofit/>
          </a:bodyPr>
          <a:lstStyle/>
          <a:p>
            <a:pPr rtl="0"/>
            <a:r>
              <a:rPr lang="pt-br" b="1"/>
              <a:t>A necessidade de SMM é crescente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1ECB63-A1C3-25E6-D260-B21943371E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324600" y="0"/>
            <a:ext cx="5867400" cy="150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09EE04-C874-9260-276E-B3B6B4E7F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1B16E95-198C-3E42-3464-6BC53BBA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pt-br" b="1"/>
              <a:t>As provas que fundamentam a SMM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14472B-EDF3-9B7D-EE11-608C5BA13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104" y="1554480"/>
            <a:ext cx="7726875" cy="3698241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pt-br" sz="2400" b="1" dirty="0"/>
              <a:t>Mais de 25 anos de provas demonstram os benefícios: </a:t>
            </a:r>
            <a:r>
              <a:rPr lang="pt-br" sz="2400" dirty="0"/>
              <a:t>A SMM não apenas melhora vidas - as salva.</a:t>
            </a:r>
          </a:p>
          <a:p>
            <a:pPr marL="0" indent="0" rtl="0">
              <a:lnSpc>
                <a:spcPct val="100000"/>
              </a:lnSpc>
              <a:buNone/>
            </a:pPr>
            <a:endParaRPr lang="en-US" sz="1000" dirty="0"/>
          </a:p>
          <a:p>
            <a:pPr rtl="0">
              <a:lnSpc>
                <a:spcPct val="100000"/>
              </a:lnSpc>
            </a:pPr>
            <a:r>
              <a:rPr lang="pt-br" dirty="0"/>
              <a:t>Está</a:t>
            </a:r>
            <a:r>
              <a:rPr lang="pt-br" b="1" dirty="0"/>
              <a:t> comprovado que </a:t>
            </a:r>
            <a:r>
              <a:rPr lang="pt-br" dirty="0"/>
              <a:t>a SMM</a:t>
            </a:r>
            <a:r>
              <a:rPr lang="pt-br" b="1" dirty="0"/>
              <a:t> </a:t>
            </a:r>
            <a:r>
              <a:rPr lang="pt-br" dirty="0"/>
              <a:t>reduz</a:t>
            </a:r>
            <a:r>
              <a:rPr lang="en" b="1" dirty="0"/>
              <a:t> o risco </a:t>
            </a:r>
            <a:r>
              <a:rPr lang="en" dirty="0"/>
              <a:t>de bebês nascerem natimortos ou nascerem muito pequenos ou muito prematuros;</a:t>
            </a:r>
            <a:r>
              <a:rPr lang="pt-br" baseline="30000" dirty="0"/>
              <a:t>5</a:t>
            </a:r>
            <a:r>
              <a:rPr lang="pt-br" dirty="0"/>
              <a:t> </a:t>
            </a:r>
          </a:p>
          <a:p>
            <a:pPr rtl="0">
              <a:lnSpc>
                <a:spcPct val="100000"/>
              </a:lnSpc>
            </a:pPr>
            <a:r>
              <a:rPr lang="pt-br" dirty="0"/>
              <a:t>Quando uma mulher ingere a SMM durante a gestação, ela tem um </a:t>
            </a:r>
            <a:r>
              <a:rPr lang="pt-br" b="1" dirty="0"/>
              <a:t>risco 27% menor </a:t>
            </a:r>
            <a:r>
              <a:rPr lang="pt-br" dirty="0"/>
              <a:t>de dar à luz a um bebê com baixo peso, que nasce muito pequeno ou prematuro;</a:t>
            </a:r>
            <a:r>
              <a:rPr lang="pt-br" baseline="30000" dirty="0">
                <a:latin typeface="Arial"/>
                <a:cs typeface="Arial"/>
              </a:rPr>
              <a:t>6</a:t>
            </a:r>
            <a:r>
              <a:rPr lang="pt-br" dirty="0"/>
              <a:t> </a:t>
            </a:r>
          </a:p>
          <a:p>
            <a:pPr rtl="0">
              <a:lnSpc>
                <a:spcPct val="100000"/>
              </a:lnSpc>
            </a:pPr>
            <a:r>
              <a:rPr lang="pt-br" b="1" dirty="0"/>
              <a:t>Os benefícios são ainda maiores para as mulheres anêmicas</a:t>
            </a:r>
            <a:r>
              <a:rPr lang="pt-br" dirty="0"/>
              <a:t>, que correm maior risco de morrer devido à hemorragia pós-parto e à eclâmpsia, duas das principais causas de morte materna;</a:t>
            </a:r>
            <a:r>
              <a:rPr lang="pt-br" baseline="30000" dirty="0"/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6B7619-A41F-5AB2-F269-3DA44C912ED9}"/>
              </a:ext>
            </a:extLst>
          </p:cNvPr>
          <p:cNvSpPr txBox="1"/>
          <p:nvPr/>
        </p:nvSpPr>
        <p:spPr>
          <a:xfrm>
            <a:off x="218758" y="5776304"/>
            <a:ext cx="117544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+mj-lt"/>
              <a:buAutoNum type="arabicPeriod" startAt="5"/>
              <a:tabLst/>
              <a:defRPr/>
            </a:pPr>
            <a:r>
              <a:rPr lang="pt-br" sz="900" b="0" i="0" u="none" strike="noStrike" kern="1200" cap="none" spc="0" normalizeH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</a:rPr>
              <a:t>Smith, E. R.et al. Modificadores do efeito da suplementação materna de múltiplos micronutrientes na natimortalidade, resultados nos partos e mortalidade infantil: uma meta-análise de dados individuais de pacientes de 17 ensaios randomizados em países de baixa e média renda. Lancet Glob. Heal. 2017, 5 (11). </a:t>
            </a:r>
            <a:r>
              <a:rPr lang="pt-br" sz="900" b="0" i="0" u="none" strike="noStrike" kern="1200" cap="none" spc="0" normalizeH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https://pubmed.ncbi.nlm.nih.gov/29025632/</a:t>
            </a:r>
            <a:r>
              <a:rPr lang="pt-br" sz="900" b="0" i="0" u="none" strike="noStrike" kern="1200" cap="none" spc="0" normalizeH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+mj-lt"/>
              <a:buAutoNum type="arabicPeriod" startAt="5"/>
              <a:tabLst/>
              <a:defRPr/>
            </a:pPr>
            <a:r>
              <a:rPr lang="pt-br" sz="900" b="0" i="0" u="none" strike="noStrike" kern="1200" cap="none" spc="0" normalizeH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</a:rPr>
              <a:t>Wang, Dongqing Adu-Afarwuah, Seth et al. 2025. Os efeitos da suplementação pré-natal de múltiplos micronutrientes e da suplementação de nutrientes à base de lipídios em pequenas quantidades de recém-nascidos vulneráveis em países de baixa e média renda: uma meta-análise de dados de participantes individuais. Lancet Glob. Heal. Volume 13, Edição 2, e298 - e308, </a:t>
            </a:r>
            <a:r>
              <a:rPr lang="pt-br" sz="900" b="0" i="0" u="none" strike="noStrike" kern="1200" cap="none" spc="0" normalizeH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https://doi.org/10.1016/S2214-109X(24)00449-2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venir Next" panose="020B0503020202020204" pitchFamily="34" charset="0"/>
            </a:endParaRPr>
          </a:p>
          <a:p>
            <a:pPr marL="228600" indent="-228600" rtl="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 startAt="5"/>
              <a:defRPr/>
            </a:pPr>
            <a:r>
              <a:rPr lang="pt-br" sz="900" b="0" i="0" u="none" strike="noStrike" kern="1200" cap="none" spc="0" normalizeH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</a:rPr>
              <a:t>Smith, E. R.et al. Modificadores do efeito da suplementação materna de múltiplos micronutrientes na natimortalidade, resultados nos partos e mortalidade infantil: uma meta-análise de dados individuais de pacientes de 17 ensaios randomizados em países de baixa e média renda. Lancet Glob. Heal. 2017, 5 (11). </a:t>
            </a:r>
            <a:r>
              <a:rPr lang="pt-br" sz="900" b="0" i="0" u="none" strike="noStrike" kern="1200" cap="none" spc="0" normalizeH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https://pubmed.ncbi.nlm.nih.gov/29025632/</a:t>
            </a:r>
            <a:r>
              <a:rPr lang="pt-br" sz="900" b="0" i="0" u="none" strike="noStrike" kern="1200" cap="none" spc="0" normalizeH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+mj-lt"/>
              <a:buAutoNum type="arabicPeriod" startAt="5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pic>
        <p:nvPicPr>
          <p:cNvPr id="5" name="Picture 4" descr="A black and yellow wave&#10;&#10;AI-generated content may be incorrect.">
            <a:extLst>
              <a:ext uri="{FF2B5EF4-FFF2-40B4-BE49-F238E27FC236}">
                <a16:creationId xmlns:a16="http://schemas.microsoft.com/office/drawing/2014/main" id="{D24BBEF0-B754-365C-B972-9EAEE79F0B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24600" y="0"/>
            <a:ext cx="5867400" cy="15087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E0545D2-1B16-74C7-8579-7E01BEE108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76237" y="2028423"/>
            <a:ext cx="2499645" cy="322429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3235C3B-41A1-7851-9187-329229A1B7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8101880">
            <a:off x="9744583" y="-837571"/>
            <a:ext cx="1593635" cy="404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2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E28DC-A8E5-E356-B15B-CD0AA750E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4C04BC14-1234-ECAB-57DE-1228117A4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pt-br" b="1"/>
              <a:t>Diretrizes globais sobre SMM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4EE8A5-970C-6E6F-2C66-553FF8106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105" y="1554480"/>
            <a:ext cx="2591815" cy="376936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pt-br" sz="2000"/>
              <a:t>A SMM com a formulação UNIMMAP está incluída na </a:t>
            </a:r>
            <a:r>
              <a:rPr lang="pt-br" sz="2000" b="1"/>
              <a:t>Lista de Medicamentos Essenciais da Organização Mundial da Saúde (OMS)</a:t>
            </a:r>
            <a:r>
              <a:rPr lang="pt-br" sz="2000"/>
              <a:t> desde 2021 e é </a:t>
            </a:r>
            <a:r>
              <a:rPr lang="pt-br" sz="2000" b="1"/>
              <a:t>aprovada pela OMS</a:t>
            </a:r>
            <a:r>
              <a:rPr lang="pt-br" sz="2000"/>
              <a:t> para uso embasado em pesquisas rigorosas e em situações de emergência.</a:t>
            </a:r>
            <a:endParaRPr lang="en-US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8847E4-7D0B-28A8-F636-469A9EE50616}"/>
              </a:ext>
            </a:extLst>
          </p:cNvPr>
          <p:cNvSpPr txBox="1"/>
          <p:nvPr/>
        </p:nvSpPr>
        <p:spPr>
          <a:xfrm>
            <a:off x="412376" y="5944483"/>
            <a:ext cx="1140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rtl="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 startAt="8"/>
              <a:defRPr/>
            </a:pPr>
            <a:r>
              <a:rPr lang="pt-br" sz="900">
                <a:solidFill>
                  <a:schemeClr val="tx1">
                    <a:lumMod val="50000"/>
                    <a:lumOff val="50000"/>
                  </a:schemeClr>
                </a:solidFill>
                <a:latin typeface="Avenir Next" panose="020B0503020202020204" pitchFamily="34" charset="0"/>
              </a:rPr>
              <a:t>Recomendações sobre cuidados pré-natais da OMS atualizadas para 2020 (em inglês): </a:t>
            </a:r>
            <a:r>
              <a:rPr lang="pt-br" sz="9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Next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https://apps.who.int/iris/bitstream/handle/10665/333561/9789240007789-eng.pdf</a:t>
            </a:r>
            <a:r>
              <a:rPr lang="pt-br" sz="9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</a:p>
          <a:p>
            <a:pPr marL="228600" indent="-228600" rtl="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 startAt="8"/>
              <a:defRPr/>
            </a:pPr>
            <a:r>
              <a:rPr lang="pt-br" sz="900">
                <a:solidFill>
                  <a:schemeClr val="tx1">
                    <a:lumMod val="50000"/>
                    <a:lumOff val="50000"/>
                  </a:schemeClr>
                </a:solidFill>
                <a:latin typeface="Avenir Next" panose="020B0503020202020204" pitchFamily="34" charset="0"/>
              </a:rPr>
              <a:t>Lista de Medicamentos Essenciais da OMS: </a:t>
            </a:r>
            <a:r>
              <a:rPr lang="pt-br" sz="900">
                <a:solidFill>
                  <a:schemeClr val="tx1">
                    <a:lumMod val="50000"/>
                    <a:lumOff val="50000"/>
                  </a:schemeClr>
                </a:solidFill>
                <a:latin typeface="Avenir Next" panose="020B05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https://www.who.int/publications/i/item/WHO-MHP-HPS-EML-2023.02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venir Next" panose="020B0503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+mj-lt"/>
              <a:buAutoNum type="arabicPeriod" startAt="8"/>
              <a:tabLst/>
              <a:defRPr/>
            </a:pPr>
            <a:r>
              <a:rPr lang="pt-br" sz="900">
                <a:solidFill>
                  <a:schemeClr val="tx1">
                    <a:lumMod val="50000"/>
                    <a:lumOff val="50000"/>
                  </a:schemeClr>
                </a:solidFill>
                <a:latin typeface="Avenir Next" panose="020B0503020202020204" pitchFamily="34" charset="0"/>
              </a:rPr>
              <a:t>Prevenção e controle de deficiências de micronutrientes em populações afetadas por uma emergência </a:t>
            </a:r>
            <a:r>
              <a:rPr lang="pt-br" sz="9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Next" panose="020B0503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https://www.who.int/docs/default-source/nutritionlibrary/preventing-and-controlling-micronutrient-deficiencies-in-populations-affected-by-an-emergency.pdf?sfvrsn=e17f6dff_2</a:t>
            </a:r>
            <a:r>
              <a:rPr lang="pt-br" sz="9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3BF9A-A29E-F535-D65A-CB4B3269A905}"/>
              </a:ext>
            </a:extLst>
          </p:cNvPr>
          <p:cNvSpPr/>
          <p:nvPr/>
        </p:nvSpPr>
        <p:spPr>
          <a:xfrm>
            <a:off x="6286154" y="2143939"/>
            <a:ext cx="4858092" cy="347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624C22-774F-09D8-3532-194693B51A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676" y="1629572"/>
            <a:ext cx="2471331" cy="31938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4A8E4EB-478B-81D0-5742-E3840FC2A2C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>
            <a:fillRect/>
          </a:stretch>
        </p:blipFill>
        <p:spPr>
          <a:xfrm>
            <a:off x="6609400" y="1629572"/>
            <a:ext cx="2349416" cy="31938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051087-2B29-D85C-72E9-C3FD50EC3B5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209" y="1629572"/>
            <a:ext cx="2304202" cy="31938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4032BE-EF8A-B8D3-B012-F7D64EDD272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324600" y="0"/>
            <a:ext cx="5867400" cy="150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78C40C-336D-5706-1993-CF2B90949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65466FA-6D37-FE63-998D-13D3C3D0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b="1"/>
              <a:t>A melhor compra para o desenvolvimento global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F55D79-CDA3-C295-7947-6B9ACD2A1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7324827" cy="3160161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rtl="0">
              <a:lnSpc>
                <a:spcPct val="100000"/>
              </a:lnSpc>
            </a:pPr>
            <a:r>
              <a:rPr lang="pt-br" dirty="0"/>
              <a:t>A SMM foi considerada um dos melhores investimentos para o desenvolvimento global, com um</a:t>
            </a:r>
            <a:r>
              <a:rPr lang="pt-br" b="1" dirty="0"/>
              <a:t> retorno de USD 37 para cada USD 1 investido</a:t>
            </a:r>
            <a:r>
              <a:rPr lang="pt-br" dirty="0"/>
              <a:t>;</a:t>
            </a:r>
            <a:r>
              <a:rPr lang="pt-br" b="1" baseline="30000" dirty="0">
                <a:latin typeface="Avenir Book" panose="02000503020000020003" pitchFamily="2" charset="0"/>
                <a:cs typeface="Arial"/>
              </a:rPr>
              <a:t>11</a:t>
            </a:r>
            <a:endParaRPr lang="en-US" baseline="30000" dirty="0">
              <a:latin typeface="Avenir Book" panose="02000503020000020003" pitchFamily="2" charset="0"/>
              <a:cs typeface="Arial"/>
            </a:endParaRPr>
          </a:p>
          <a:p>
            <a:pPr rtl="0">
              <a:lnSpc>
                <a:spcPct val="100000"/>
              </a:lnSpc>
            </a:pPr>
            <a:r>
              <a:rPr lang="pt-br" dirty="0"/>
              <a:t>Mães bem nutridas dão à luz a bebês bem nutridos, que continuam elevando comunidades inteiras;</a:t>
            </a:r>
          </a:p>
          <a:p>
            <a:pPr rtl="0">
              <a:lnSpc>
                <a:spcPct val="100000"/>
              </a:lnSpc>
            </a:pPr>
            <a:r>
              <a:rPr lang="pt-br" dirty="0"/>
              <a:t>A SMM tem o potencial de melhorar o desenvolvimento cognitivo e o comportamental da criança, preparando-a para uma vida inteira de melhor saúde;</a:t>
            </a:r>
            <a:r>
              <a:rPr lang="pt-br" baseline="30000" dirty="0"/>
              <a:t>12</a:t>
            </a:r>
            <a:endParaRPr lang="en-US" dirty="0"/>
          </a:p>
          <a:p>
            <a:pPr rtl="0">
              <a:lnSpc>
                <a:spcPct val="100000"/>
              </a:lnSpc>
            </a:pPr>
            <a:r>
              <a:rPr lang="pt-br" dirty="0"/>
              <a:t>A SMM aumenta a resiliência e ajuda as famílias a resistirem e se recuperarem de conflitos, epidemias e mudanças climáticas.</a:t>
            </a:r>
            <a:r>
              <a:rPr lang="pt-br" baseline="30000" dirty="0"/>
              <a:t>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C71C8-020E-7816-E04C-58B93D65CFAF}"/>
              </a:ext>
            </a:extLst>
          </p:cNvPr>
          <p:cNvSpPr txBox="1"/>
          <p:nvPr/>
        </p:nvSpPr>
        <p:spPr>
          <a:xfrm>
            <a:off x="375255" y="5906012"/>
            <a:ext cx="82324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+mj-lt"/>
              <a:buAutoNum type="arabicPeriod" startAt="11"/>
              <a:tabLst/>
              <a:defRPr/>
            </a:pPr>
            <a:r>
              <a:rPr lang="pt-br" sz="900" b="0" i="0" u="none" strike="noStrike" kern="1200" cap="none" spc="0" normalizeH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</a:rPr>
              <a:t>Larsen B, Hoddinott J, Razvi S. Investir em nutrição – um caso de melhor investimento global. Journal of Benefit Cost Analysis. 2023 (no prelo). Disponível em: </a:t>
            </a:r>
            <a:r>
              <a:rPr lang="pt-br" sz="900" b="0" i="0" u="none" strike="noStrike" kern="1200" cap="none" spc="0" normalizeH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https://copenhagenconsensus.com/sites/default/files/2023-03/Nutrition%20Best%20Investment%20Manuscript%20230211.pdf</a:t>
            </a:r>
            <a:r>
              <a:rPr lang="pt-br" sz="900" b="0" i="0" u="none" strike="noStrike" kern="1200" cap="none" spc="0" normalizeH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+mj-lt"/>
              <a:buAutoNum type="arabicPeriod" startAt="11"/>
              <a:tabLst/>
              <a:defRPr/>
            </a:pPr>
            <a:r>
              <a:rPr lang="pt-br" sz="900" b="0" i="0" u="none" strike="noStrike" kern="1200" cap="none" spc="0" normalizeH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</a:rPr>
              <a:t>Cusick SE, Georgieff MK. O papel da nutrição no desenvolvimento do cérebro: a oportunidade de ouro dos “primeiros 1000 dias”. J Pediatr. 2016;175:16-21. doi:10.1016/j.jpeds.2016.05.013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+mj-lt"/>
              <a:buAutoNum type="arabicPeriod" startAt="11"/>
              <a:tabLst/>
              <a:defRPr/>
            </a:pPr>
            <a:r>
              <a:rPr lang="pt-br" sz="900" b="0" i="0" u="none" strike="noStrike" kern="1200" cap="none" spc="0" normalizeH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</a:rPr>
              <a:t>Bloem et al, 2007. Prevenção e controle de deficiências de micronutrientes em populações afetadas por uma emergência. WHO, WFP, UNICEF.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B1444-D7FD-EEF8-30B9-83CE41C3F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172" y="1861696"/>
            <a:ext cx="2663626" cy="3687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5D1A98-8246-A294-3523-DC1AD327CC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324600" y="0"/>
            <a:ext cx="5867400" cy="150875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7B4C625-8A27-D014-1504-C4BBE084EE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072435">
            <a:off x="10221220" y="-988417"/>
            <a:ext cx="1592309" cy="404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8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149B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04952D-4FB7-E507-675D-2A5226771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B84CAB8C-05F4-16AD-8E36-2ADA8781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784"/>
            <a:ext cx="10036630" cy="1651160"/>
          </a:xfrm>
        </p:spPr>
        <p:txBody>
          <a:bodyPr rtlCol="0" anchor="t">
            <a:normAutofit/>
          </a:bodyPr>
          <a:lstStyle/>
          <a:p>
            <a:pPr rtl="0"/>
            <a:r>
              <a:rPr lang="pt-br" b="1" dirty="0">
                <a:solidFill>
                  <a:schemeClr val="bg1"/>
                </a:solidFill>
                <a:latin typeface="Avenir Next" panose="020B0503020202020204" pitchFamily="34" charset="0"/>
              </a:rPr>
              <a:t>A SMM</a:t>
            </a:r>
            <a:r>
              <a:rPr lang="pt-br" sz="3000" b="1" dirty="0">
                <a:solidFill>
                  <a:schemeClr val="bg1"/>
                </a:solidFill>
                <a:latin typeface="Avenir Next" panose="020B0503020202020204" pitchFamily="34" charset="0"/>
              </a:rPr>
              <a:t> é </a:t>
            </a:r>
            <a:r>
              <a:rPr lang="pt-br" b="1" dirty="0">
                <a:solidFill>
                  <a:schemeClr val="bg1"/>
                </a:solidFill>
                <a:latin typeface="Avenir Next" panose="020B0503020202020204" pitchFamily="34" charset="0"/>
              </a:rPr>
              <a:t>uma solução econômica e  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venir Next" panose="020B0503020202020204" pitchFamily="34" charset="0"/>
              </a:rPr>
              <a:t>um investimento acessível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30789E-D733-F0BB-6E26-262E1ACBB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31321"/>
            <a:ext cx="6003471" cy="3256466"/>
          </a:xfrm>
        </p:spPr>
        <p:txBody>
          <a:bodyPr vert="horz" lIns="0" tIns="0" rIns="0" bIns="0" rtlCol="0" anchor="t">
            <a:normAutofit/>
          </a:bodyPr>
          <a:lstStyle/>
          <a:p>
            <a:pPr rtl="0"/>
            <a:r>
              <a:rPr lang="pt-br" sz="2000" dirty="0">
                <a:solidFill>
                  <a:schemeClr val="bg1"/>
                </a:solidFill>
              </a:rPr>
              <a:t>A má nutrição afeta nações inteiras; </a:t>
            </a:r>
          </a:p>
          <a:p>
            <a:pPr rtl="0"/>
            <a:r>
              <a:rPr lang="pt-br" dirty="0">
                <a:solidFill>
                  <a:schemeClr val="bg1"/>
                </a:solidFill>
              </a:rPr>
              <a:t>A SMM é acessível, econômica e pode ser fornecida em escala; </a:t>
            </a:r>
          </a:p>
          <a:p>
            <a:pPr rtl="0"/>
            <a:r>
              <a:rPr lang="pt-br" dirty="0">
                <a:solidFill>
                  <a:schemeClr val="bg1"/>
                </a:solidFill>
                <a:cs typeface="Arial"/>
              </a:rPr>
              <a:t>P</a:t>
            </a:r>
            <a:r>
              <a:rPr lang="pt-br" sz="2000" dirty="0">
                <a:solidFill>
                  <a:schemeClr val="bg1"/>
                </a:solidFill>
                <a:latin typeface="Avenir Next" panose="020B0503020202020204" pitchFamily="34" charset="0"/>
                <a:cs typeface="Arial"/>
              </a:rPr>
              <a:t>or apenas USD 2,50 por gestação </a:t>
            </a:r>
            <a:r>
              <a:rPr lang="pt-br" dirty="0">
                <a:solidFill>
                  <a:schemeClr val="bg1"/>
                </a:solidFill>
              </a:rPr>
              <a:t>- um preço semelhante ao do ferro e ácido fólico (FAF) - </a:t>
            </a:r>
            <a:r>
              <a:rPr lang="pt-br" dirty="0">
                <a:solidFill>
                  <a:schemeClr val="bg1"/>
                </a:solidFill>
                <a:cs typeface="Arial"/>
              </a:rPr>
              <a:t>a SMM impulsiona as economias locais e globais;</a:t>
            </a:r>
            <a:r>
              <a:rPr lang="pt-br" baseline="30000" dirty="0">
                <a:solidFill>
                  <a:schemeClr val="bg1"/>
                </a:solidFill>
              </a:rPr>
              <a:t>14</a:t>
            </a:r>
            <a:r>
              <a:rPr lang="pt-br" dirty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  <a:latin typeface="Avenir Next" panose="020B0503020202020204" pitchFamily="34" charset="0"/>
              <a:cs typeface="Arial"/>
            </a:endParaRPr>
          </a:p>
          <a:p>
            <a:pPr rtl="0"/>
            <a:r>
              <a:rPr lang="pt-br" b="1" dirty="0">
                <a:solidFill>
                  <a:schemeClr val="bg1"/>
                </a:solidFill>
              </a:rPr>
              <a:t>A SMM é uma das intervenções nutricionais mais econômicas disponíveis</a:t>
            </a:r>
            <a:r>
              <a:rPr lang="pt-br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9EFDC0-E188-DB91-B9FE-5C169B6321CF}"/>
              </a:ext>
            </a:extLst>
          </p:cNvPr>
          <p:cNvSpPr txBox="1"/>
          <p:nvPr/>
        </p:nvSpPr>
        <p:spPr>
          <a:xfrm>
            <a:off x="369277" y="6166666"/>
            <a:ext cx="1133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rtl="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 startAt="14"/>
            </a:pPr>
            <a:r>
              <a:rPr lang="pt-br" sz="900">
                <a:solidFill>
                  <a:schemeClr val="tx1">
                    <a:lumMod val="50000"/>
                    <a:lumOff val="50000"/>
                  </a:schemeClr>
                </a:solidFill>
                <a:latin typeface="Avenir Next" panose="020B0503020202020204" pitchFamily="34" charset="0"/>
              </a:rPr>
              <a:t>Kirk Humanitarian. Suplementos de múltiplos micronutrientes UNIMMAP para mulheres grávidas: Opções de embalagem, custos e impacto ambiental. Agosto de 2024. Acessado em </a:t>
            </a:r>
            <a:r>
              <a:rPr lang="pt-br" sz="900">
                <a:solidFill>
                  <a:schemeClr val="tx1">
                    <a:lumMod val="50000"/>
                    <a:lumOff val="50000"/>
                  </a:schemeClr>
                </a:solidFill>
                <a:latin typeface="Avenir Next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https://kirkhumanitarian.org/wp-content/uploads/2024/07/Kirk-HumanitarianInfographic-8.29.24.pdf</a:t>
            </a:r>
            <a:r>
              <a:rPr lang="pt-br" sz="900">
                <a:solidFill>
                  <a:schemeClr val="tx1">
                    <a:lumMod val="50000"/>
                    <a:lumOff val="50000"/>
                  </a:schemeClr>
                </a:solidFill>
                <a:latin typeface="Avenir Next" panose="020B050302020202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512122-F29A-1F06-610E-DFE152F808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324600" y="0"/>
            <a:ext cx="5867400" cy="150875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82D6EA3-ADF2-82BF-CDE1-607335176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848600" y="1646367"/>
            <a:ext cx="3026229" cy="390353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4E18E71-AE92-EBAA-984D-F211647B207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101880">
            <a:off x="9735567" y="-790266"/>
            <a:ext cx="1712885" cy="434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15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urtherWith15">
      <a:dk1>
        <a:srgbClr val="000000"/>
      </a:dk1>
      <a:lt1>
        <a:srgbClr val="FFFFFF"/>
      </a:lt1>
      <a:dk2>
        <a:srgbClr val="510A75"/>
      </a:dk2>
      <a:lt2>
        <a:srgbClr val="FDEAF3"/>
      </a:lt2>
      <a:accent1>
        <a:srgbClr val="EB3687"/>
      </a:accent1>
      <a:accent2>
        <a:srgbClr val="FEBB4A"/>
      </a:accent2>
      <a:accent3>
        <a:srgbClr val="C7BCF9"/>
      </a:accent3>
      <a:accent4>
        <a:srgbClr val="4049B7"/>
      </a:accent4>
      <a:accent5>
        <a:srgbClr val="FF814F"/>
      </a:accent5>
      <a:accent6>
        <a:srgbClr val="055D80"/>
      </a:accent6>
      <a:hlink>
        <a:srgbClr val="510A75"/>
      </a:hlink>
      <a:folHlink>
        <a:srgbClr val="520B7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2e77cc-b64d-4fc4-9f64-616f45c1eaef">
      <Terms xmlns="http://schemas.microsoft.com/office/infopath/2007/PartnerControls"/>
    </lcf76f155ced4ddcb4097134ff3c332f>
    <TaxCatchAll xmlns="d537de1d-b239-4fda-943d-5a7369d64260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871A718AD66E418366A732CB5B3C94" ma:contentTypeVersion="20" ma:contentTypeDescription="Create a new document." ma:contentTypeScope="" ma:versionID="33c5a8e7ab1e5f436342761ac1f2e9dd">
  <xsd:schema xmlns:xsd="http://www.w3.org/2001/XMLSchema" xmlns:xs="http://www.w3.org/2001/XMLSchema" xmlns:p="http://schemas.microsoft.com/office/2006/metadata/properties" xmlns:ns1="http://schemas.microsoft.com/sharepoint/v3" xmlns:ns2="7b2e77cc-b64d-4fc4-9f64-616f45c1eaef" xmlns:ns3="d537de1d-b239-4fda-943d-5a7369d64260" targetNamespace="http://schemas.microsoft.com/office/2006/metadata/properties" ma:root="true" ma:fieldsID="33deeb9de5be7d1df55a9b8d64d73329" ns1:_="" ns2:_="" ns3:_="">
    <xsd:import namespace="http://schemas.microsoft.com/sharepoint/v3"/>
    <xsd:import namespace="7b2e77cc-b64d-4fc4-9f64-616f45c1eaef"/>
    <xsd:import namespace="d537de1d-b239-4fda-943d-5a7369d64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e77cc-b64d-4fc4-9f64-616f45c1ea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601fe5-46c3-4c52-950a-a1c6b911b1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7de1d-b239-4fda-943d-5a7369d6426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9f8058eb-4c34-4092-b693-1c1087b6fe7a}" ma:internalName="TaxCatchAll" ma:showField="CatchAllData" ma:web="d537de1d-b239-4fda-943d-5a7369d642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705E08-DD15-4351-B384-A7A1946F3299}">
  <ds:schemaRefs>
    <ds:schemaRef ds:uri="http://purl.org/dc/elements/1.1/"/>
    <ds:schemaRef ds:uri="http://schemas.microsoft.com/office/2006/documentManagement/types"/>
    <ds:schemaRef ds:uri="http://purl.org/dc/terms/"/>
    <ds:schemaRef ds:uri="68af16ee-abd2-49a6-a155-ef8a935a7742"/>
    <ds:schemaRef ds:uri="http://schemas.openxmlformats.org/package/2006/metadata/core-properties"/>
    <ds:schemaRef ds:uri="adabad4e-2406-4138-86d6-c9ec08b224e3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7b2e77cc-b64d-4fc4-9f64-616f45c1eaef"/>
    <ds:schemaRef ds:uri="d537de1d-b239-4fda-943d-5a7369d64260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E96A8A0-312B-4C73-B142-90FE80F51E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2e77cc-b64d-4fc4-9f64-616f45c1eaef"/>
    <ds:schemaRef ds:uri="d537de1d-b239-4fda-943d-5a7369d64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3BA348-E59C-4A0A-886C-1D421F577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3969</TotalTime>
  <Words>3308</Words>
  <Application>Microsoft Office PowerPoint</Application>
  <PresentationFormat>Widescreen</PresentationFormat>
  <Paragraphs>178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Avenir Black</vt:lpstr>
      <vt:lpstr>Avenir Book</vt:lpstr>
      <vt:lpstr>Avenir Next</vt:lpstr>
      <vt:lpstr>Avenir Next Demi Bold</vt:lpstr>
      <vt:lpstr>Avenir Oblique</vt:lpstr>
      <vt:lpstr>Lato</vt:lpstr>
      <vt:lpstr>System Font Regular</vt:lpstr>
      <vt:lpstr>Times New Roman</vt:lpstr>
      <vt:lpstr>Office Theme</vt:lpstr>
      <vt:lpstr>PowerPoint Presentation</vt:lpstr>
      <vt:lpstr>Como usar esta apresentação</vt:lpstr>
      <vt:lpstr>Públicos-alvo desta apresentação</vt:lpstr>
      <vt:lpstr>Investimento acessível em economias mais fortes e em uma força de trabalho produtiva</vt:lpstr>
      <vt:lpstr>A necessidade de SMM é crescente</vt:lpstr>
      <vt:lpstr>As provas que fundamentam a SMM</vt:lpstr>
      <vt:lpstr>Diretrizes globais sobre SMM</vt:lpstr>
      <vt:lpstr>A melhor compra para o desenvolvimento global</vt:lpstr>
      <vt:lpstr>A SMM é uma solução econômica e   um investimento acessível</vt:lpstr>
      <vt:lpstr>Impacto intergeracional</vt:lpstr>
      <vt:lpstr>Agora é a hora de agir</vt:lpstr>
      <vt:lpstr>Veja também </vt:lpstr>
      <vt:lpstr>Anexo</vt:lpstr>
      <vt:lpstr>Ferramentas de promoção da causa</vt:lpstr>
      <vt:lpstr>Ferramentas de promoção da causa</vt:lpstr>
      <vt:lpstr>Ferramentas de promoção da causa</vt:lpstr>
      <vt:lpstr>Ferramentas de promoção da causa</vt:lpstr>
      <vt:lpstr>Ferramentas de cálculo de custos</vt:lpstr>
      <vt:lpstr>Ferramentas de mobilização de recursos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Ransom, Serrin</dc:creator>
  <cp:lastModifiedBy>Maurine Waudo</cp:lastModifiedBy>
  <cp:revision>74</cp:revision>
  <cp:lastPrinted>2023-06-01T14:41:54Z</cp:lastPrinted>
  <dcterms:created xsi:type="dcterms:W3CDTF">2021-01-05T20:04:34Z</dcterms:created>
  <dcterms:modified xsi:type="dcterms:W3CDTF">2025-09-10T09:08:21Z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0x010100D4871A718AD66E418366A732CB5B3C94</vt:lpwstr>
  </property>
  <property fmtid="{D5CDD505-2E9C-101B-9397-08002B2CF9AE}" pid="4" name="MSIP_Label_a844c618-538c-404a-b2f6-f58b5e4f4fae_Enabled">
    <vt:lpwstr>true</vt:lpwstr>
  </property>
  <property fmtid="{D5CDD505-2E9C-101B-9397-08002B2CF9AE}" pid="5" name="MSIP_Label_a844c618-538c-404a-b2f6-f58b5e4f4fae_SetDate">
    <vt:lpwstr>2025-06-06T18:21:29Z</vt:lpwstr>
  </property>
  <property fmtid="{D5CDD505-2E9C-101B-9397-08002B2CF9AE}" pid="6" name="MSIP_Label_a844c618-538c-404a-b2f6-f58b5e4f4fae_Method">
    <vt:lpwstr>Privileged</vt:lpwstr>
  </property>
  <property fmtid="{D5CDD505-2E9C-101B-9397-08002B2CF9AE}" pid="7" name="MSIP_Label_a844c618-538c-404a-b2f6-f58b5e4f4fae_Name">
    <vt:lpwstr>Public</vt:lpwstr>
  </property>
  <property fmtid="{D5CDD505-2E9C-101B-9397-08002B2CF9AE}" pid="8" name="MSIP_Label_a844c618-538c-404a-b2f6-f58b5e4f4fae_SiteId">
    <vt:lpwstr>41eb501a-f671-4ce0-a5bf-b64168c3705f</vt:lpwstr>
  </property>
  <property fmtid="{D5CDD505-2E9C-101B-9397-08002B2CF9AE}" pid="9" name="MSIP_Label_a844c618-538c-404a-b2f6-f58b5e4f4fae_ActionId">
    <vt:lpwstr>66150c63-5c5b-4506-b47b-9f524d29342e</vt:lpwstr>
  </property>
  <property fmtid="{D5CDD505-2E9C-101B-9397-08002B2CF9AE}" pid="10" name="MSIP_Label_a844c618-538c-404a-b2f6-f58b5e4f4fae_ContentBits">
    <vt:lpwstr>0</vt:lpwstr>
  </property>
  <property fmtid="{D5CDD505-2E9C-101B-9397-08002B2CF9AE}" pid="11" name="MSIP_Label_a844c618-538c-404a-b2f6-f58b5e4f4fae_Tag">
    <vt:lpwstr>50, 0, 1, 1</vt:lpwstr>
  </property>
  <property fmtid="{D5CDD505-2E9C-101B-9397-08002B2CF9AE}" pid="12" name="Order">
    <vt:r8>111685300</vt:r8>
  </property>
  <property fmtid="{D5CDD505-2E9C-101B-9397-08002B2CF9AE}" pid="13" name="xd_Signature">
    <vt:bool>false</vt:bool>
  </property>
  <property fmtid="{D5CDD505-2E9C-101B-9397-08002B2CF9AE}" pid="14" name="xd_ProgID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_ExtendedDescription">
    <vt:lpwstr/>
  </property>
  <property fmtid="{D5CDD505-2E9C-101B-9397-08002B2CF9AE}" pid="18" name="TriggerFlowInfo">
    <vt:lpwstr/>
  </property>
</Properties>
</file>