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980238" cy="9144000"/>
  <p:embeddedFontLst>
    <p:embeddedFont>
      <p:font typeface="Lato" panose="020F050202020403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d9Sd3ULZ8nHhgTDBaYnHl4So9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477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3853" y="0"/>
            <a:ext cx="302477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venir"/>
                <a:ea typeface="Avenir"/>
                <a:cs typeface="Avenir"/>
                <a:sym typeface="Avenir"/>
              </a:defRPr>
            </a:lvl1pPr>
            <a:lvl2pPr marL="914400" marR="0" lvl="1" indent="-228600" algn="l" rtl="0">
              <a:spcBef>
                <a:spcPts val="0"/>
              </a:spcBef>
              <a:spcAft>
                <a:spcPts val="0"/>
              </a:spcAft>
              <a:buSzPts val="1400"/>
              <a:buNone/>
              <a:defRPr sz="1200" b="0" i="0" u="none" strike="noStrike" cap="none">
                <a:solidFill>
                  <a:schemeClr val="dk1"/>
                </a:solidFill>
                <a:latin typeface="Avenir"/>
                <a:ea typeface="Avenir"/>
                <a:cs typeface="Avenir"/>
                <a:sym typeface="Avenir"/>
              </a:defRPr>
            </a:lvl2pPr>
            <a:lvl3pPr marL="1371600" marR="0" lvl="2" indent="-228600" algn="l" rtl="0">
              <a:spcBef>
                <a:spcPts val="0"/>
              </a:spcBef>
              <a:spcAft>
                <a:spcPts val="0"/>
              </a:spcAft>
              <a:buSzPts val="1400"/>
              <a:buNone/>
              <a:defRPr sz="1200" b="0" i="0" u="none" strike="noStrike" cap="none">
                <a:solidFill>
                  <a:schemeClr val="dk1"/>
                </a:solidFill>
                <a:latin typeface="Avenir"/>
                <a:ea typeface="Avenir"/>
                <a:cs typeface="Avenir"/>
                <a:sym typeface="Avenir"/>
              </a:defRPr>
            </a:lvl3pPr>
            <a:lvl4pPr marL="1828800" marR="0" lvl="3" indent="-228600" algn="l" rtl="0">
              <a:spcBef>
                <a:spcPts val="0"/>
              </a:spcBef>
              <a:spcAft>
                <a:spcPts val="0"/>
              </a:spcAft>
              <a:buSzPts val="1400"/>
              <a:buNone/>
              <a:defRPr sz="1200" b="0" i="0" u="none" strike="noStrike" cap="none">
                <a:solidFill>
                  <a:schemeClr val="dk1"/>
                </a:solidFill>
                <a:latin typeface="Avenir"/>
                <a:ea typeface="Avenir"/>
                <a:cs typeface="Avenir"/>
                <a:sym typeface="Avenir"/>
              </a:defRPr>
            </a:lvl4pPr>
            <a:lvl5pPr marL="2286000" marR="0" lvl="4" indent="-228600" algn="l" rtl="0">
              <a:spcBef>
                <a:spcPts val="0"/>
              </a:spcBef>
              <a:spcAft>
                <a:spcPts val="0"/>
              </a:spcAft>
              <a:buSzPts val="1400"/>
              <a:buNone/>
              <a:defRPr sz="1200" b="0" i="0" u="none" strike="noStrike" cap="none">
                <a:solidFill>
                  <a:schemeClr val="dk1"/>
                </a:solidFill>
                <a:latin typeface="Avenir"/>
                <a:ea typeface="Avenir"/>
                <a:cs typeface="Avenir"/>
                <a:sym typeface="Avenir"/>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4"/>
            <a:ext cx="302477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MA" sz="1200" b="0" i="0" u="none" strike="noStrike" cap="none">
                <a:solidFill>
                  <a:schemeClr val="dk1"/>
                </a:solidFill>
                <a:latin typeface="Avenir"/>
                <a:ea typeface="Avenir"/>
                <a:cs typeface="Avenir"/>
                <a:sym typeface="Avenir"/>
              </a:rPr>
              <a:t>‹#›</a:t>
            </a:fld>
            <a:endParaRPr sz="1200" b="0" i="0" u="none" strike="noStrike" cap="none">
              <a:solidFill>
                <a:schemeClr val="dk1"/>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venir"/>
              <a:buNone/>
            </a:pPr>
            <a:r>
              <a:rPr lang="fr-MA" sz="1800"/>
              <a:t>Une mauvaise alimentation pendant les premiers jours de la vie d’un enfant peut freiner son développement et avoir un impact sur sa capacité à bien réussir à l’école et à bien gagner sa vie.</a:t>
            </a:r>
            <a:endParaRPr/>
          </a:p>
          <a:p>
            <a:pPr marL="0" marR="0" lvl="0" indent="0" algn="l" rtl="0">
              <a:spcBef>
                <a:spcPts val="0"/>
              </a:spcBef>
              <a:spcAft>
                <a:spcPts val="0"/>
              </a:spcAft>
              <a:buClr>
                <a:schemeClr val="dk1"/>
              </a:buClr>
              <a:buSzPts val="1800"/>
              <a:buFont typeface="Avenir"/>
              <a:buNone/>
            </a:pPr>
            <a:r>
              <a:rPr lang="fr-MA" sz="1800"/>
              <a:t> </a:t>
            </a:r>
            <a:endParaRPr/>
          </a:p>
          <a:p>
            <a:pPr marL="0" marR="0" lvl="0" indent="0" algn="l" rtl="0">
              <a:spcBef>
                <a:spcPts val="0"/>
              </a:spcBef>
              <a:spcAft>
                <a:spcPts val="0"/>
              </a:spcAft>
              <a:buClr>
                <a:schemeClr val="dk1"/>
              </a:buClr>
              <a:buSzPts val="1800"/>
              <a:buFont typeface="Avenir"/>
              <a:buNone/>
            </a:pPr>
            <a:r>
              <a:rPr lang="fr-MA" sz="1800"/>
              <a:t>La MMS peut préparer un enfant à une vie de meilleures opportunités.  Il est essentiel d’atteindre les mères dès les premiers stades de la grossesse pour améliorer les résultats de développement des bébés, et ouvrir la voie à une vie plus saine et plus productive.</a:t>
            </a:r>
            <a:endParaRPr/>
          </a:p>
          <a:p>
            <a:pPr marL="0" marR="0" lvl="0" indent="0" algn="l" rtl="0">
              <a:spcBef>
                <a:spcPts val="0"/>
              </a:spcBef>
              <a:spcAft>
                <a:spcPts val="0"/>
              </a:spcAft>
              <a:buClr>
                <a:schemeClr val="dk1"/>
              </a:buClr>
              <a:buSzPts val="1800"/>
              <a:buFont typeface="Avenir"/>
              <a:buNone/>
            </a:pPr>
            <a:r>
              <a:rPr lang="fr-MA" sz="1800"/>
              <a:t> </a:t>
            </a:r>
            <a:endParaRPr/>
          </a:p>
          <a:p>
            <a:pPr marL="0" marR="0" lvl="0" indent="0" algn="l" rtl="0">
              <a:spcBef>
                <a:spcPts val="0"/>
              </a:spcBef>
              <a:spcAft>
                <a:spcPts val="0"/>
              </a:spcAft>
              <a:buNone/>
            </a:pPr>
            <a:r>
              <a:rPr lang="fr-MA" sz="1800"/>
              <a:t>Des mères bien nourries donnent naissance à des bébés en bonne santé qui peuvent devenir des membres productifs de la main-d’œuvre et aider leurs familles à sortir de la pauvreté.</a:t>
            </a:r>
            <a:endParaRPr/>
          </a:p>
          <a:p>
            <a:pPr marL="0" lvl="0" indent="0" algn="l" rtl="0">
              <a:spcBef>
                <a:spcPts val="0"/>
              </a:spcBef>
              <a:spcAft>
                <a:spcPts val="0"/>
              </a:spcAft>
              <a:buNone/>
            </a:pPr>
            <a:endParaRPr/>
          </a:p>
        </p:txBody>
      </p:sp>
      <p:sp>
        <p:nvSpPr>
          <p:cNvPr id="192" name="Google Shape;192;p10: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venir"/>
              <a:buNone/>
            </a:pPr>
            <a:r>
              <a:rPr lang="fr-MA" b="0"/>
              <a:t>La demande en MMS n'a jamais été aussi forte.</a:t>
            </a:r>
            <a:endParaRPr/>
          </a:p>
          <a:p>
            <a:pPr marL="0" lvl="0" indent="0" algn="l" rtl="0">
              <a:lnSpc>
                <a:spcPct val="100000"/>
              </a:lnSpc>
              <a:spcBef>
                <a:spcPts val="0"/>
              </a:spcBef>
              <a:spcAft>
                <a:spcPts val="0"/>
              </a:spcAft>
              <a:buClr>
                <a:schemeClr val="dk1"/>
              </a:buClr>
              <a:buSzPts val="1200"/>
              <a:buFont typeface="Avenir"/>
              <a:buNone/>
            </a:pPr>
            <a:endParaRPr/>
          </a:p>
          <a:p>
            <a:pPr marL="0" lvl="0" indent="0" algn="l" rtl="0">
              <a:lnSpc>
                <a:spcPct val="100000"/>
              </a:lnSpc>
              <a:spcBef>
                <a:spcPts val="0"/>
              </a:spcBef>
              <a:spcAft>
                <a:spcPts val="0"/>
              </a:spcAft>
              <a:buClr>
                <a:schemeClr val="dk1"/>
              </a:buClr>
              <a:buSzPts val="1200"/>
              <a:buFont typeface="Avenir"/>
              <a:buNone/>
            </a:pPr>
            <a:r>
              <a:rPr lang="fr-MA"/>
              <a:t>D’ici à 2030, on estime que plus de 130 millions de personnes auront besoin de MMS chaque année. Ce nombre ne fera qu'augmenter à mesure que d'autres pays introduiront et développeront la MMS.</a:t>
            </a:r>
            <a:endParaRPr/>
          </a:p>
          <a:p>
            <a:pPr marL="0" lvl="0" indent="0" algn="l" rtl="0">
              <a:lnSpc>
                <a:spcPct val="100000"/>
              </a:lnSpc>
              <a:spcBef>
                <a:spcPts val="0"/>
              </a:spcBef>
              <a:spcAft>
                <a:spcPts val="0"/>
              </a:spcAft>
              <a:buClr>
                <a:schemeClr val="dk1"/>
              </a:buClr>
              <a:buSzPts val="1200"/>
              <a:buFont typeface="Avenir"/>
              <a:buNone/>
            </a:pPr>
            <a:endParaRPr/>
          </a:p>
          <a:p>
            <a:pPr marL="0" lvl="0" indent="0" algn="l" rtl="0">
              <a:lnSpc>
                <a:spcPct val="100000"/>
              </a:lnSpc>
              <a:spcBef>
                <a:spcPts val="0"/>
              </a:spcBef>
              <a:spcAft>
                <a:spcPts val="0"/>
              </a:spcAft>
              <a:buClr>
                <a:schemeClr val="dk1"/>
              </a:buClr>
              <a:buSzPts val="1200"/>
              <a:buFont typeface="Avenir"/>
              <a:buNone/>
            </a:pPr>
            <a:r>
              <a:rPr lang="fr-MA"/>
              <a:t>Soutenir la nutrition des femmes et des filles est essentiel pour atteindre plusieurs des objectifs de développement durable des Nations unies, un mouvement mondial en faveur d'un monde meilleur pour tous, et est inextricablement lié à la réalisation de ces objectifs.</a:t>
            </a:r>
            <a:endParaRPr/>
          </a:p>
          <a:p>
            <a:pPr marL="0" lvl="0" indent="0" algn="l" rtl="0">
              <a:lnSpc>
                <a:spcPct val="100000"/>
              </a:lnSpc>
              <a:spcBef>
                <a:spcPts val="0"/>
              </a:spcBef>
              <a:spcAft>
                <a:spcPts val="0"/>
              </a:spcAft>
              <a:buClr>
                <a:schemeClr val="dk1"/>
              </a:buClr>
              <a:buSzPts val="1200"/>
              <a:buFont typeface="Avenir"/>
              <a:buNone/>
            </a:pPr>
            <a:endParaRPr/>
          </a:p>
          <a:p>
            <a:pPr marL="0" lvl="0" indent="0" algn="l" rtl="0">
              <a:lnSpc>
                <a:spcPct val="100000"/>
              </a:lnSpc>
              <a:spcBef>
                <a:spcPts val="0"/>
              </a:spcBef>
              <a:spcAft>
                <a:spcPts val="0"/>
              </a:spcAft>
              <a:buClr>
                <a:schemeClr val="dk1"/>
              </a:buClr>
              <a:buSzPts val="1200"/>
              <a:buFont typeface="Avenir"/>
              <a:buNone/>
            </a:pPr>
            <a:r>
              <a:rPr lang="fr-MA" b="1"/>
              <a:t>Le moment est venu </a:t>
            </a:r>
            <a:r>
              <a:rPr lang="fr-MA"/>
              <a:t>de veiller à ce que les femmes enceintes de </a:t>
            </a:r>
            <a:r>
              <a:rPr lang="fr-MA" b="1"/>
              <a:t>tous les pays </a:t>
            </a:r>
            <a:r>
              <a:rPr lang="fr-MA"/>
              <a:t>aient accès aux mêmes normes de soins que celles dont bénéficient depuis longtemps les femmes des pays à revenu élevé.</a:t>
            </a:r>
            <a:endParaRPr/>
          </a:p>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11</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98024" y="4400550"/>
            <a:ext cx="558419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256" name="Google Shape;256;p14: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14</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268" name="Google Shape;268;p15: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15</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txBox="1">
            <a:spLocks noGrp="1"/>
          </p:cNvSpPr>
          <p:nvPr>
            <p:ph type="body" idx="1"/>
          </p:nvPr>
        </p:nvSpPr>
        <p:spPr>
          <a:xfrm>
            <a:off x="698024" y="4400550"/>
            <a:ext cx="558419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6: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txBox="1">
            <a:spLocks noGrp="1"/>
          </p:cNvSpPr>
          <p:nvPr>
            <p:ph type="body" idx="1"/>
          </p:nvPr>
        </p:nvSpPr>
        <p:spPr>
          <a:xfrm>
            <a:off x="698024" y="4400550"/>
            <a:ext cx="558419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7: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8: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300" name="Google Shape;300;p18: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18</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9:notes"/>
          <p:cNvSpPr txBox="1">
            <a:spLocks noGrp="1"/>
          </p:cNvSpPr>
          <p:nvPr>
            <p:ph type="body" idx="1"/>
          </p:nvPr>
        </p:nvSpPr>
        <p:spPr>
          <a:xfrm>
            <a:off x="698024" y="4400550"/>
            <a:ext cx="558419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9: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MA" i="1"/>
              <a:t>Veuillez lire les instructions figurant sur cette diapo pour savoir comment utiliser/personnaliser cette présentation. </a:t>
            </a:r>
            <a:r>
              <a:rPr lang="fr-MA" b="1" i="1"/>
              <a:t>Puis, supprimez cette diapo avant de commencer votre présentation.</a:t>
            </a:r>
            <a:endParaRPr/>
          </a:p>
        </p:txBody>
      </p:sp>
      <p:sp>
        <p:nvSpPr>
          <p:cNvPr id="93" name="Google Shape;93;p2: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MA" i="1"/>
              <a:t>Veuillez bien lire les instructions figurant sur cette diapo pour savoir comment utiliser/personnaliser votre présentation. </a:t>
            </a:r>
            <a:r>
              <a:rPr lang="fr-MA" b="1" i="1"/>
              <a:t>Puis, supprimez-la avant de commencer.</a:t>
            </a:r>
            <a:endParaRPr/>
          </a:p>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MA"/>
              <a:t>L’UNIMMAP MMS est un investissement important pour le développement mondial. Cette présentation traite du besoin croissant en MMS, des preuves à l’appui, du pourquoi et du comment cet investissement est abordable et rentable, sans oublier pourquoi maintenant, et plus que jamais, il est temps d’agir.</a:t>
            </a:r>
            <a:endParaRPr/>
          </a:p>
        </p:txBody>
      </p:sp>
      <p:sp>
        <p:nvSpPr>
          <p:cNvPr id="121" name="Google Shape;121;p4: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venir"/>
              <a:buNone/>
            </a:pPr>
            <a:r>
              <a:rPr lang="fr-MA"/>
              <a:t>Dans le monde, plus d’</a:t>
            </a:r>
            <a:r>
              <a:rPr lang="fr-MA" b="1"/>
              <a:t>1 milliard de femmes et d'adolescentes souffrent de malnutrition </a:t>
            </a:r>
            <a:r>
              <a:rPr lang="fr-MA"/>
              <a:t>- et </a:t>
            </a:r>
            <a:r>
              <a:rPr lang="fr-MA" b="1"/>
              <a:t>2 femmes sur 3 en âge de procréer </a:t>
            </a:r>
            <a:r>
              <a:rPr lang="fr-MA"/>
              <a:t>présentent des carences en micronutriments.</a:t>
            </a:r>
            <a:br>
              <a:rPr lang="fr-MA"/>
            </a:br>
            <a:endParaRPr/>
          </a:p>
          <a:p>
            <a:pPr marL="0" lvl="0" indent="0" algn="l" rtl="0">
              <a:lnSpc>
                <a:spcPct val="100000"/>
              </a:lnSpc>
              <a:spcBef>
                <a:spcPts val="0"/>
              </a:spcBef>
              <a:spcAft>
                <a:spcPts val="0"/>
              </a:spcAft>
              <a:buClr>
                <a:schemeClr val="dk1"/>
              </a:buClr>
              <a:buSzPts val="1200"/>
              <a:buFont typeface="Avenir"/>
              <a:buNone/>
            </a:pPr>
            <a:r>
              <a:rPr lang="fr-MA"/>
              <a:t>45 millions d'enfants ont souffert d'émaciation - les formes les plus graves de malnutrition chronique et aiguë. Le retard de croissance, l'insuffisance pondérale à la naissance et l'anémie sont à l'origine de 1,3 million de décès d'enfants par an.</a:t>
            </a:r>
            <a:endParaRPr/>
          </a:p>
          <a:p>
            <a:pPr marL="0" lvl="0" indent="0" algn="l" rtl="0">
              <a:lnSpc>
                <a:spcPct val="100000"/>
              </a:lnSpc>
              <a:spcBef>
                <a:spcPts val="0"/>
              </a:spcBef>
              <a:spcAft>
                <a:spcPts val="0"/>
              </a:spcAft>
              <a:buClr>
                <a:schemeClr val="dk1"/>
              </a:buClr>
              <a:buSzPts val="1200"/>
              <a:buFont typeface="Avenir"/>
              <a:buNone/>
            </a:pPr>
            <a:endParaRPr/>
          </a:p>
          <a:p>
            <a:pPr marL="0" lvl="0" indent="0" algn="l" rtl="0">
              <a:lnSpc>
                <a:spcPct val="100000"/>
              </a:lnSpc>
              <a:spcBef>
                <a:spcPts val="0"/>
              </a:spcBef>
              <a:spcAft>
                <a:spcPts val="0"/>
              </a:spcAft>
              <a:buClr>
                <a:schemeClr val="dk1"/>
              </a:buClr>
              <a:buSzPts val="1200"/>
              <a:buFont typeface="Avenir"/>
              <a:buNone/>
            </a:pPr>
            <a:r>
              <a:rPr lang="fr-MA"/>
              <a:t>Près de 50 % des décès d'enfants sont liés à la malnutrition infantile et maternelle.</a:t>
            </a:r>
            <a:br>
              <a:rPr lang="fr-MA"/>
            </a:br>
            <a:endParaRPr/>
          </a:p>
          <a:p>
            <a:pPr marL="0" lvl="0" indent="0" algn="l" rtl="0">
              <a:lnSpc>
                <a:spcPct val="100000"/>
              </a:lnSpc>
              <a:spcBef>
                <a:spcPts val="0"/>
              </a:spcBef>
              <a:spcAft>
                <a:spcPts val="0"/>
              </a:spcAft>
              <a:buClr>
                <a:schemeClr val="dk1"/>
              </a:buClr>
              <a:buSzPts val="1200"/>
              <a:buFont typeface="Avenir"/>
              <a:buNone/>
            </a:pPr>
            <a:r>
              <a:rPr lang="fr-MA"/>
              <a:t>Chaque année, 17 millions d'enfants présentent une insuffisance pondérale à la naissance, 146 millions d'enfants de moins de cinq ans souffrent d'un retard de croissance et 245 millions d'anémie. </a:t>
            </a:r>
            <a:endParaRPr/>
          </a:p>
        </p:txBody>
      </p:sp>
      <p:sp>
        <p:nvSpPr>
          <p:cNvPr id="133" name="Google Shape;133;p5: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5</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venir"/>
              <a:buNone/>
            </a:pPr>
            <a:r>
              <a:rPr lang="fr-MA" b="0"/>
              <a:t>Plus de 25 ans d'expérience ont montré clairement les avantages de ce système : l</a:t>
            </a:r>
            <a:r>
              <a:rPr lang="fr-MA"/>
              <a:t>a MMS ne se contente pas d'améliorer des vies, elle les sauve.</a:t>
            </a:r>
            <a:endParaRPr/>
          </a:p>
          <a:p>
            <a:pPr marL="0" lvl="0" indent="0" algn="l" rtl="0">
              <a:lnSpc>
                <a:spcPct val="100000"/>
              </a:lnSpc>
              <a:spcBef>
                <a:spcPts val="0"/>
              </a:spcBef>
              <a:spcAft>
                <a:spcPts val="0"/>
              </a:spcAft>
              <a:buClr>
                <a:schemeClr val="dk1"/>
              </a:buClr>
              <a:buSzPts val="1200"/>
              <a:buFont typeface="Avenir"/>
              <a:buNone/>
            </a:pPr>
            <a:endParaRPr/>
          </a:p>
          <a:p>
            <a:pPr marL="0" lvl="0" indent="0" algn="l" rtl="0">
              <a:lnSpc>
                <a:spcPct val="100000"/>
              </a:lnSpc>
              <a:spcBef>
                <a:spcPts val="0"/>
              </a:spcBef>
              <a:spcAft>
                <a:spcPts val="0"/>
              </a:spcAft>
              <a:buClr>
                <a:srgbClr val="FFFFFF"/>
              </a:buClr>
              <a:buSzPts val="1200"/>
              <a:buFont typeface="Lato"/>
              <a:buNone/>
            </a:pPr>
            <a:r>
              <a:rPr lang="fr-MA" b="0" i="0">
                <a:solidFill>
                  <a:srgbClr val="FFFFFF"/>
                </a:solidFill>
                <a:latin typeface="Lato"/>
                <a:ea typeface="Lato"/>
                <a:cs typeface="Lato"/>
                <a:sym typeface="Lato"/>
              </a:rPr>
              <a:t>La MMS favorise l'issue de la grossesse et réduit le risque de faire naître un bébé mort-né, trop petit ou prématuré. Lorsqu'une femme prend de la MMS au cours de sa grossesse, elle a 27 % de risques en moins de donner naissance à un bébé en sous-poids, trop petit ou prématuré. Les avantages sont encore plus importants pour les femmes anémiques, qui courent un risque plus élevé de mourir d'une hémorragie post-partum ou d'une éclampsie, deux des principales causes de décès maternel.</a:t>
            </a:r>
            <a:endParaRPr/>
          </a:p>
          <a:p>
            <a:pPr marL="0" lvl="0" indent="0" algn="l" rtl="0">
              <a:lnSpc>
                <a:spcPct val="100000"/>
              </a:lnSpc>
              <a:spcBef>
                <a:spcPts val="0"/>
              </a:spcBef>
              <a:spcAft>
                <a:spcPts val="0"/>
              </a:spcAft>
              <a:buClr>
                <a:schemeClr val="dk1"/>
              </a:buClr>
              <a:buSzPts val="900"/>
              <a:buFont typeface="Avenir"/>
              <a:buNone/>
            </a:pPr>
            <a:endParaRPr sz="900"/>
          </a:p>
          <a:p>
            <a:pPr marL="0" lvl="0" indent="0" algn="l" rtl="0">
              <a:lnSpc>
                <a:spcPct val="100000"/>
              </a:lnSpc>
              <a:spcBef>
                <a:spcPts val="0"/>
              </a:spcBef>
              <a:spcAft>
                <a:spcPts val="0"/>
              </a:spcAft>
              <a:buClr>
                <a:schemeClr val="dk1"/>
              </a:buClr>
              <a:buSzPts val="1200"/>
              <a:buFont typeface="Avenir"/>
              <a:buNone/>
            </a:pPr>
            <a:r>
              <a:rPr lang="fr-MA"/>
              <a:t>La MMS est une intervention petite mais puissante qui permet de réduire le risque de complications de grossesse potentiellement mortelles et améliorer l'issue de la grossesse pour des millions de bébés.</a:t>
            </a:r>
            <a:endParaRPr/>
          </a:p>
          <a:p>
            <a:pPr marL="0" lvl="0" indent="0" algn="l" rtl="0">
              <a:lnSpc>
                <a:spcPct val="100000"/>
              </a:lnSpc>
              <a:spcBef>
                <a:spcPts val="0"/>
              </a:spcBef>
              <a:spcAft>
                <a:spcPts val="0"/>
              </a:spcAft>
              <a:buClr>
                <a:schemeClr val="dk1"/>
              </a:buClr>
              <a:buSzPts val="1200"/>
              <a:buFont typeface="Avenir"/>
              <a:buNone/>
            </a:pPr>
            <a:endParaRPr/>
          </a:p>
          <a:p>
            <a:pPr marL="0" lvl="0" indent="0" algn="l" rtl="0">
              <a:lnSpc>
                <a:spcPct val="100000"/>
              </a:lnSpc>
              <a:spcBef>
                <a:spcPts val="0"/>
              </a:spcBef>
              <a:spcAft>
                <a:spcPts val="0"/>
              </a:spcAft>
              <a:buClr>
                <a:schemeClr val="dk1"/>
              </a:buClr>
              <a:buSzPts val="1200"/>
              <a:buFont typeface="Avenir"/>
              <a:buNone/>
            </a:pPr>
            <a:r>
              <a:rPr lang="fr-MA"/>
              <a:t>Une seule dose par jour suffit pour protéger la santé et le bien-être de générations entières.</a:t>
            </a:r>
            <a:endParaRPr/>
          </a:p>
          <a:p>
            <a:pPr marL="0" lvl="0" indent="0" algn="l" rtl="0">
              <a:spcBef>
                <a:spcPts val="0"/>
              </a:spcBef>
              <a:spcAft>
                <a:spcPts val="0"/>
              </a:spcAft>
              <a:buNone/>
            </a:pPr>
            <a:endParaRPr/>
          </a:p>
        </p:txBody>
      </p:sp>
      <p:sp>
        <p:nvSpPr>
          <p:cNvPr id="146" name="Google Shape;146;p6: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6</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200"/>
              <a:buFont typeface="Arial"/>
              <a:buNone/>
            </a:pPr>
            <a:r>
              <a:rPr lang="fr-MA" sz="1200" i="0">
                <a:latin typeface="Arial"/>
                <a:ea typeface="Arial"/>
                <a:cs typeface="Arial"/>
                <a:sym typeface="Arial"/>
              </a:rPr>
              <a:t>Après des décennies de recherche, l'OMS a publié une recommandation spécifique au contexte pour la MMS, </a:t>
            </a:r>
            <a:r>
              <a:rPr lang="fr-MA" u="sng">
                <a:latin typeface="Arial"/>
                <a:ea typeface="Arial"/>
                <a:cs typeface="Arial"/>
                <a:sym typeface="Arial"/>
              </a:rPr>
              <a:t>notamment</a:t>
            </a:r>
            <a:r>
              <a:rPr lang="fr-MA" sz="1200" i="0" u="sng">
                <a:latin typeface="Arial"/>
                <a:ea typeface="Arial"/>
                <a:cs typeface="Arial"/>
                <a:sym typeface="Arial"/>
              </a:rPr>
              <a:t> dans les populations touchées par une situation d'urgence</a:t>
            </a:r>
            <a:r>
              <a:rPr lang="fr-MA" sz="1200" i="0" u="none">
                <a:latin typeface="Arial"/>
                <a:ea typeface="Arial"/>
                <a:cs typeface="Arial"/>
                <a:sym typeface="Arial"/>
              </a:rPr>
              <a:t> et </a:t>
            </a:r>
            <a:r>
              <a:rPr lang="fr-MA" sz="1200" i="0">
                <a:latin typeface="Arial"/>
                <a:ea typeface="Arial"/>
                <a:cs typeface="Arial"/>
                <a:sym typeface="Arial"/>
              </a:rPr>
              <a:t>dans d'autres </a:t>
            </a:r>
            <a:r>
              <a:rPr lang="fr-MA" sz="1200" i="0" u="sng">
                <a:latin typeface="Arial"/>
                <a:ea typeface="Arial"/>
                <a:cs typeface="Arial"/>
                <a:sym typeface="Arial"/>
              </a:rPr>
              <a:t>contextes étayés par des recherches rigoureuses</a:t>
            </a:r>
            <a:r>
              <a:rPr lang="fr-MA" sz="1200" i="0" u="none">
                <a:latin typeface="Arial"/>
                <a:ea typeface="Arial"/>
                <a:cs typeface="Arial"/>
                <a:sym typeface="Arial"/>
              </a:rPr>
              <a:t> </a:t>
            </a:r>
            <a:r>
              <a:rPr lang="fr-MA" sz="1200" i="0">
                <a:latin typeface="Arial"/>
                <a:ea typeface="Arial"/>
                <a:cs typeface="Arial"/>
                <a:sym typeface="Arial"/>
              </a:rPr>
              <a:t>dans le cadre des soins prénatals pour les femmes enceintes.</a:t>
            </a:r>
            <a:endParaRPr/>
          </a:p>
          <a:p>
            <a:pPr marL="0" lvl="0" indent="0" algn="l" rtl="0">
              <a:spcBef>
                <a:spcPts val="600"/>
              </a:spcBef>
              <a:spcAft>
                <a:spcPts val="0"/>
              </a:spcAft>
              <a:buNone/>
            </a:pPr>
            <a:endParaRPr sz="1200" b="1" i="0">
              <a:solidFill>
                <a:schemeClr val="dk1"/>
              </a:solidFill>
              <a:latin typeface="Avenir"/>
              <a:ea typeface="Avenir"/>
              <a:cs typeface="Avenir"/>
              <a:sym typeface="Avenir"/>
            </a:endParaRPr>
          </a:p>
          <a:p>
            <a:pPr marL="0" lvl="0" indent="0" algn="l" rtl="0">
              <a:spcBef>
                <a:spcPts val="0"/>
              </a:spcBef>
              <a:spcAft>
                <a:spcPts val="0"/>
              </a:spcAft>
              <a:buNone/>
            </a:pPr>
            <a:r>
              <a:rPr lang="fr-MA" b="1" i="1"/>
              <a:t>Prévenir et contrôler les carences en micronutriments chez les populations touchées par une situation d’urgence (« In English »)</a:t>
            </a:r>
            <a:endParaRPr/>
          </a:p>
          <a:p>
            <a:pPr marL="0" lvl="0" indent="0" algn="l" rtl="0">
              <a:spcBef>
                <a:spcPts val="0"/>
              </a:spcBef>
              <a:spcAft>
                <a:spcPts val="0"/>
              </a:spcAft>
              <a:buNone/>
            </a:pPr>
            <a:r>
              <a:rPr lang="fr-MA" sz="1200" b="0" i="1">
                <a:solidFill>
                  <a:schemeClr val="dk1"/>
                </a:solidFill>
                <a:latin typeface="Avenir"/>
                <a:ea typeface="Avenir"/>
                <a:cs typeface="Avenir"/>
                <a:sym typeface="Avenir"/>
              </a:rPr>
              <a:t>https://www.who.int/docs/default-source/nutritionlibrary/preventing-and-controlling-micronutrient-deficiencies-in-populations-affected-by-an-emergency.pdf?sfvrsn=e17f6dff_2</a:t>
            </a:r>
            <a:endParaRPr/>
          </a:p>
          <a:p>
            <a:pPr marL="0" lvl="0" indent="0" algn="l" rtl="0">
              <a:spcBef>
                <a:spcPts val="0"/>
              </a:spcBef>
              <a:spcAft>
                <a:spcPts val="0"/>
              </a:spcAft>
              <a:buNone/>
            </a:pPr>
            <a:endParaRPr sz="1200" b="1" i="1">
              <a:solidFill>
                <a:schemeClr val="dk1"/>
              </a:solidFill>
              <a:latin typeface="Avenir"/>
              <a:ea typeface="Avenir"/>
              <a:cs typeface="Avenir"/>
              <a:sym typeface="Avenir"/>
            </a:endParaRPr>
          </a:p>
          <a:p>
            <a:pPr marL="0" lvl="0" indent="0" algn="l" rtl="0">
              <a:spcBef>
                <a:spcPts val="0"/>
              </a:spcBef>
              <a:spcAft>
                <a:spcPts val="0"/>
              </a:spcAft>
              <a:buNone/>
            </a:pPr>
            <a:r>
              <a:rPr lang="fr-MA" sz="1200" b="1" i="1">
                <a:solidFill>
                  <a:schemeClr val="dk1"/>
                </a:solidFill>
                <a:latin typeface="Avenir"/>
                <a:ea typeface="Avenir"/>
                <a:cs typeface="Avenir"/>
                <a:sym typeface="Avenir"/>
              </a:rPr>
              <a:t>Recommandations de l’OMS sur les soins prénatals mises à jour en 2020 (« In English »)</a:t>
            </a:r>
            <a:endParaRPr/>
          </a:p>
          <a:p>
            <a:pPr marL="0" lvl="0" indent="0" algn="l" rtl="0">
              <a:spcBef>
                <a:spcPts val="0"/>
              </a:spcBef>
              <a:spcAft>
                <a:spcPts val="0"/>
              </a:spcAft>
              <a:buNone/>
            </a:pPr>
            <a:r>
              <a:rPr lang="fr-MA" sz="1200" b="0" i="1">
                <a:solidFill>
                  <a:schemeClr val="dk1"/>
                </a:solidFill>
                <a:latin typeface="Avenir"/>
                <a:ea typeface="Avenir"/>
                <a:cs typeface="Avenir"/>
                <a:sym typeface="Avenir"/>
              </a:rPr>
              <a:t>https://apps.who.int/iris/bitstream/handle/10665/333561/9789240007789-eng.pdf</a:t>
            </a:r>
            <a:endParaRPr sz="1200" i="0">
              <a:latin typeface="Arial"/>
              <a:ea typeface="Arial"/>
              <a:cs typeface="Arial"/>
              <a:sym typeface="Arial"/>
            </a:endParaRPr>
          </a:p>
          <a:p>
            <a:pPr marL="0" marR="0" lvl="0" indent="0" algn="l" rtl="0">
              <a:lnSpc>
                <a:spcPct val="107000"/>
              </a:lnSpc>
              <a:spcBef>
                <a:spcPts val="0"/>
              </a:spcBef>
              <a:spcAft>
                <a:spcPts val="0"/>
              </a:spcAft>
              <a:buClr>
                <a:schemeClr val="dk1"/>
              </a:buClr>
              <a:buSzPts val="1200"/>
              <a:buFont typeface="Arial"/>
              <a:buNone/>
            </a:pPr>
            <a:endParaRPr sz="1200" i="0">
              <a:latin typeface="Arial"/>
              <a:ea typeface="Arial"/>
              <a:cs typeface="Arial"/>
              <a:sym typeface="Arial"/>
            </a:endParaRPr>
          </a:p>
          <a:p>
            <a:pPr marL="0" marR="0" lvl="0" indent="0" algn="l" rtl="0">
              <a:lnSpc>
                <a:spcPct val="107000"/>
              </a:lnSpc>
              <a:spcBef>
                <a:spcPts val="600"/>
              </a:spcBef>
              <a:spcAft>
                <a:spcPts val="0"/>
              </a:spcAft>
              <a:buClr>
                <a:schemeClr val="dk1"/>
              </a:buClr>
              <a:buSzPts val="1200"/>
              <a:buFont typeface="Arial"/>
              <a:buNone/>
            </a:pPr>
            <a:r>
              <a:rPr lang="fr-MA" sz="1200" i="0">
                <a:latin typeface="Arial"/>
                <a:ea typeface="Arial"/>
                <a:cs typeface="Arial"/>
                <a:sym typeface="Arial"/>
              </a:rPr>
              <a:t>Depuis 2021, la MMS figure sur la liste modèle des médicaments essentiels de l'OMS. </a:t>
            </a:r>
            <a:r>
              <a:rPr lang="fr-MA" sz="1200" i="0">
                <a:solidFill>
                  <a:schemeClr val="dk1"/>
                </a:solidFill>
                <a:latin typeface="Arial"/>
                <a:ea typeface="Arial"/>
                <a:cs typeface="Arial"/>
                <a:sym typeface="Arial"/>
              </a:rPr>
              <a:t>liste modèle des médicaments essentiels de l'OMS :</a:t>
            </a:r>
            <a:endParaRPr sz="1200" b="0" i="0">
              <a:solidFill>
                <a:schemeClr val="dk1"/>
              </a:solidFill>
              <a:latin typeface="Avenir"/>
              <a:ea typeface="Avenir"/>
              <a:cs typeface="Avenir"/>
              <a:sym typeface="Avenir"/>
            </a:endParaRPr>
          </a:p>
          <a:p>
            <a:pPr marL="0" lvl="0" indent="0" algn="l" rtl="0">
              <a:spcBef>
                <a:spcPts val="600"/>
              </a:spcBef>
              <a:spcAft>
                <a:spcPts val="0"/>
              </a:spcAft>
              <a:buNone/>
            </a:pPr>
            <a:endParaRPr sz="1200" b="0" i="0">
              <a:solidFill>
                <a:schemeClr val="dk1"/>
              </a:solidFill>
              <a:latin typeface="Avenir"/>
              <a:ea typeface="Avenir"/>
              <a:cs typeface="Avenir"/>
              <a:sym typeface="Avenir"/>
            </a:endParaRPr>
          </a:p>
          <a:p>
            <a:pPr marL="0" lvl="0" indent="0" algn="l" rtl="0">
              <a:spcBef>
                <a:spcPts val="0"/>
              </a:spcBef>
              <a:spcAft>
                <a:spcPts val="0"/>
              </a:spcAft>
              <a:buNone/>
            </a:pPr>
            <a:r>
              <a:rPr lang="fr-MA" sz="1200" b="1" i="1">
                <a:solidFill>
                  <a:schemeClr val="dk1"/>
                </a:solidFill>
                <a:latin typeface="Avenir"/>
                <a:ea typeface="Avenir"/>
                <a:cs typeface="Avenir"/>
                <a:sym typeface="Avenir"/>
              </a:rPr>
              <a:t>Liste modèle des médicaments essentiels de l’OMS</a:t>
            </a:r>
            <a:endParaRPr/>
          </a:p>
          <a:p>
            <a:pPr marL="0" lvl="0" indent="0" algn="l" rtl="0">
              <a:spcBef>
                <a:spcPts val="0"/>
              </a:spcBef>
              <a:spcAft>
                <a:spcPts val="0"/>
              </a:spcAft>
              <a:buNone/>
            </a:pPr>
            <a:r>
              <a:rPr lang="fr-MA" i="1"/>
              <a:t>https://www.who.int/publications/i/item/WHO-MHP-HPS-EML-2021.02</a:t>
            </a:r>
            <a:endParaRPr/>
          </a:p>
          <a:p>
            <a:pPr marL="0" lvl="0" indent="0" algn="l" rtl="0">
              <a:spcBef>
                <a:spcPts val="0"/>
              </a:spcBef>
              <a:spcAft>
                <a:spcPts val="0"/>
              </a:spcAft>
              <a:buNone/>
            </a:pPr>
            <a:r>
              <a:rPr lang="fr-MA" i="1"/>
              <a:t>https://www.who.int/publications/i/item/WHO-MHP-HPS-EML-2023.02</a:t>
            </a:r>
            <a:endParaRPr/>
          </a:p>
          <a:p>
            <a:pPr marL="0" lvl="0" indent="0" algn="l" rtl="0">
              <a:spcBef>
                <a:spcPts val="0"/>
              </a:spcBef>
              <a:spcAft>
                <a:spcPts val="0"/>
              </a:spcAft>
              <a:buNone/>
            </a:pPr>
            <a:endParaRPr/>
          </a:p>
        </p:txBody>
      </p:sp>
      <p:sp>
        <p:nvSpPr>
          <p:cNvPr id="157" name="Google Shape;157;p7: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7</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venir"/>
              <a:buNone/>
            </a:pPr>
            <a:r>
              <a:rPr lang="fr-MA"/>
              <a:t>La supplémentation en micronutriments multiples constituent l'un des investissements les plus rentables que les pays puissent faire pour leur développement, en favorisant des communautés plus saines et des économies plus fortes.</a:t>
            </a:r>
            <a:endParaRPr/>
          </a:p>
          <a:p>
            <a:pPr marL="0" lvl="0" indent="0" algn="l" rtl="0">
              <a:lnSpc>
                <a:spcPct val="100000"/>
              </a:lnSpc>
              <a:spcBef>
                <a:spcPts val="0"/>
              </a:spcBef>
              <a:spcAft>
                <a:spcPts val="0"/>
              </a:spcAft>
              <a:buNone/>
            </a:pPr>
            <a:endParaRPr sz="1200"/>
          </a:p>
          <a:p>
            <a:pPr marL="171450" lvl="0" indent="-171450" algn="l" rtl="0">
              <a:lnSpc>
                <a:spcPct val="100000"/>
              </a:lnSpc>
              <a:spcBef>
                <a:spcPts val="0"/>
              </a:spcBef>
              <a:spcAft>
                <a:spcPts val="0"/>
              </a:spcAft>
              <a:buClr>
                <a:schemeClr val="dk1"/>
              </a:buClr>
              <a:buSzPts val="1200"/>
              <a:buFont typeface="Arial"/>
              <a:buChar char="•"/>
            </a:pPr>
            <a:r>
              <a:rPr lang="fr-MA" sz="1200"/>
              <a:t>La MMS a été désignée comme l'un des meilleurs investissements pour le développement mondial, avec un </a:t>
            </a:r>
            <a:r>
              <a:rPr lang="fr-MA" sz="1200" b="1"/>
              <a:t>rendement de 37 dollars US pour chaque dollar US investi</a:t>
            </a:r>
            <a:r>
              <a:rPr lang="fr-MA" sz="1200" b="1">
                <a:latin typeface="Avenir"/>
                <a:ea typeface="Avenir"/>
                <a:cs typeface="Avenir"/>
                <a:sym typeface="Avenir"/>
              </a:rPr>
              <a:t>.</a:t>
            </a:r>
            <a:endParaRPr sz="1200" b="1" baseline="30000">
              <a:latin typeface="Avenir"/>
              <a:ea typeface="Avenir"/>
              <a:cs typeface="Avenir"/>
              <a:sym typeface="Avenir"/>
            </a:endParaRPr>
          </a:p>
          <a:p>
            <a:pPr marL="171450" lvl="0" indent="-171450" algn="l" rtl="0">
              <a:lnSpc>
                <a:spcPct val="100000"/>
              </a:lnSpc>
              <a:spcBef>
                <a:spcPts val="0"/>
              </a:spcBef>
              <a:spcAft>
                <a:spcPts val="0"/>
              </a:spcAft>
              <a:buClr>
                <a:schemeClr val="dk1"/>
              </a:buClr>
              <a:buSzPts val="1200"/>
              <a:buFont typeface="Arial"/>
              <a:buChar char="•"/>
            </a:pPr>
            <a:r>
              <a:rPr lang="fr-MA" sz="1200"/>
              <a:t>Des mères bien nourries donnent naissance à des bébés bien nourris, qui peuvent à leur tour élever des communautés entières.</a:t>
            </a:r>
            <a:endParaRPr/>
          </a:p>
          <a:p>
            <a:pPr marL="171450" lvl="0" indent="-171450" algn="l" rtl="0">
              <a:lnSpc>
                <a:spcPct val="100000"/>
              </a:lnSpc>
              <a:spcBef>
                <a:spcPts val="0"/>
              </a:spcBef>
              <a:spcAft>
                <a:spcPts val="0"/>
              </a:spcAft>
              <a:buClr>
                <a:schemeClr val="dk1"/>
              </a:buClr>
              <a:buSzPts val="1200"/>
              <a:buFont typeface="Arial"/>
              <a:buChar char="•"/>
            </a:pPr>
            <a:r>
              <a:rPr lang="fr-MA" sz="1200"/>
              <a:t>La MMS a le potentiel d'améliorer le développement cognitif et comportemental de l'enfant, le préparant ainsi à une vie en meilleure santé.</a:t>
            </a:r>
            <a:endParaRPr/>
          </a:p>
          <a:p>
            <a:pPr marL="171450" lvl="0" indent="-171450" algn="l" rtl="0">
              <a:lnSpc>
                <a:spcPct val="100000"/>
              </a:lnSpc>
              <a:spcBef>
                <a:spcPts val="0"/>
              </a:spcBef>
              <a:spcAft>
                <a:spcPts val="0"/>
              </a:spcAft>
              <a:buClr>
                <a:schemeClr val="dk1"/>
              </a:buClr>
              <a:buSzPts val="1200"/>
              <a:buFont typeface="Arial"/>
              <a:buChar char="•"/>
            </a:pPr>
            <a:r>
              <a:rPr lang="fr-MA" sz="1200"/>
              <a:t>La MMS renforce la résilience et aide les familles à résister aux conflits, aux épidémies et au changement climatique et à s'en remettre.</a:t>
            </a:r>
            <a:endParaRPr sz="1200" baseline="30000"/>
          </a:p>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venir"/>
              <a:buNone/>
            </a:pPr>
            <a:fld id="{00000000-1234-1234-1234-123412341234}" type="slidenum">
              <a:rPr lang="fr-MA" sz="1200" b="0" i="0" u="none" strike="noStrike" cap="none">
                <a:solidFill>
                  <a:srgbClr val="000000"/>
                </a:solidFill>
                <a:latin typeface="Avenir"/>
                <a:ea typeface="Avenir"/>
                <a:cs typeface="Avenir"/>
                <a:sym typeface="Avenir"/>
              </a:rPr>
              <a:t>8</a:t>
            </a:fld>
            <a:endParaRPr sz="1200" b="0" i="0" u="none" strike="noStrike" cap="none">
              <a:solidFill>
                <a:srgbClr val="000000"/>
              </a:solidFill>
              <a:latin typeface="Avenir"/>
              <a:ea typeface="Avenir"/>
              <a:cs typeface="Avenir"/>
              <a:sym typeface="Aveni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746125" y="1143000"/>
            <a:ext cx="5487988"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98024" y="4400550"/>
            <a:ext cx="558419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fr-MA" sz="1200"/>
              <a:t>Une mauvaise nutrition a des conséquences générationnelles – affectant les familles, les communautés et les</a:t>
            </a:r>
            <a:r>
              <a:rPr lang="fr-MA" b="1" i="0" u="none" strike="noStrike">
                <a:solidFill>
                  <a:srgbClr val="000000"/>
                </a:solidFill>
                <a:latin typeface="Times New Roman"/>
                <a:ea typeface="Times New Roman"/>
                <a:cs typeface="Times New Roman"/>
                <a:sym typeface="Times New Roman"/>
              </a:rPr>
              <a:t> </a:t>
            </a:r>
            <a:r>
              <a:rPr lang="fr-MA" sz="1200"/>
              <a:t>Nations. </a:t>
            </a:r>
            <a:endParaRPr/>
          </a:p>
          <a:p>
            <a:pPr marL="171450" lvl="0" indent="-171450" algn="l" rtl="0">
              <a:spcBef>
                <a:spcPts val="0"/>
              </a:spcBef>
              <a:spcAft>
                <a:spcPts val="0"/>
              </a:spcAft>
              <a:buClr>
                <a:schemeClr val="dk1"/>
              </a:buClr>
              <a:buSzPts val="1200"/>
              <a:buFont typeface="Arial"/>
              <a:buChar char="•"/>
            </a:pPr>
            <a:r>
              <a:rPr lang="fr-MA"/>
              <a:t>La MMS est un produit abordable et rentable qui peut être distribuée à grande échelle. </a:t>
            </a:r>
            <a:endParaRPr/>
          </a:p>
          <a:p>
            <a:pPr marL="171450" lvl="0" indent="-171450" algn="l" rtl="0">
              <a:spcBef>
                <a:spcPts val="0"/>
              </a:spcBef>
              <a:spcAft>
                <a:spcPts val="0"/>
              </a:spcAft>
              <a:buClr>
                <a:schemeClr val="dk1"/>
              </a:buClr>
              <a:buSzPts val="1200"/>
              <a:buFont typeface="Arial"/>
              <a:buChar char="•"/>
            </a:pPr>
            <a:r>
              <a:rPr lang="fr-MA" sz="1200">
                <a:latin typeface="Avenir"/>
                <a:ea typeface="Avenir"/>
                <a:cs typeface="Avenir"/>
                <a:sym typeface="Avenir"/>
              </a:rPr>
              <a:t>L’accès à la MMS stimule les économies locales et mondiales pour un peu moins que 2,50 dollars US par grossesse</a:t>
            </a:r>
            <a:r>
              <a:rPr lang="fr-MA"/>
              <a:t>—un prix similaire à celui de l’acide fer-folique (FAF).</a:t>
            </a:r>
            <a:r>
              <a:rPr lang="fr-MA" baseline="30000"/>
              <a:t>13</a:t>
            </a:r>
            <a:r>
              <a:rPr lang="fr-MA"/>
              <a:t> </a:t>
            </a:r>
            <a:endParaRPr sz="1200">
              <a:latin typeface="Avenir"/>
              <a:ea typeface="Avenir"/>
              <a:cs typeface="Avenir"/>
              <a:sym typeface="Avenir"/>
            </a:endParaRPr>
          </a:p>
          <a:p>
            <a:pPr marL="171450" lvl="0" indent="-171450" algn="l" rtl="0">
              <a:spcBef>
                <a:spcPts val="0"/>
              </a:spcBef>
              <a:spcAft>
                <a:spcPts val="0"/>
              </a:spcAft>
              <a:buClr>
                <a:schemeClr val="dk1"/>
              </a:buClr>
              <a:buSzPts val="1200"/>
              <a:buFont typeface="Arial"/>
              <a:buChar char="•"/>
            </a:pPr>
            <a:r>
              <a:rPr lang="fr-MA"/>
              <a:t>La MMS est l’une des interventions nutritionnelles les plus rentables disponibles pour les gouvernements et leurs partenaires, avec l’avantage en plus d’être un produit plus efficace que la FAF.</a:t>
            </a:r>
            <a:endParaRPr/>
          </a:p>
        </p:txBody>
      </p:sp>
      <p:sp>
        <p:nvSpPr>
          <p:cNvPr id="181" name="Google Shape;181;p9:notes"/>
          <p:cNvSpPr txBox="1">
            <a:spLocks noGrp="1"/>
          </p:cNvSpPr>
          <p:nvPr>
            <p:ph type="sldNum" idx="12"/>
          </p:nvPr>
        </p:nvSpPr>
        <p:spPr>
          <a:xfrm>
            <a:off x="3953853" y="8685214"/>
            <a:ext cx="302477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M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spTree>
      <p:nvGrpSpPr>
        <p:cNvPr id="1" name="Shape 13"/>
        <p:cNvGrpSpPr/>
        <p:nvPr/>
      </p:nvGrpSpPr>
      <p:grpSpPr>
        <a:xfrm>
          <a:off x="0" y="0"/>
          <a:ext cx="0" cy="0"/>
          <a:chOff x="0" y="0"/>
          <a:chExt cx="0" cy="0"/>
        </a:xfrm>
      </p:grpSpPr>
      <p:sp>
        <p:nvSpPr>
          <p:cNvPr id="14" name="Google Shape;14;p21"/>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solidFill>
                  <a:srgbClr val="888888"/>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1"/>
          <p:cNvSpPr txBox="1">
            <a:spLocks noGrp="1"/>
          </p:cNvSpPr>
          <p:nvPr>
            <p:ph type="sldNum" idx="12"/>
          </p:nvPr>
        </p:nvSpPr>
        <p:spPr>
          <a:xfrm>
            <a:off x="301752" y="6356350"/>
            <a:ext cx="2743200" cy="365125"/>
          </a:xfrm>
          <a:prstGeom prst="rect">
            <a:avLst/>
          </a:prstGeom>
          <a:noFill/>
          <a:ln>
            <a:noFill/>
          </a:ln>
        </p:spPr>
        <p:txBody>
          <a:bodyPr spcFirstLastPara="1" wrap="square" lIns="0" tIns="0" rIns="0" bIns="0" anchor="t" anchorCtr="0">
            <a:noAutofit/>
          </a:bodyPr>
          <a:lstStyle>
            <a:lvl1pPr marL="0" marR="0" lvl="0" indent="0" algn="r">
              <a:spcBef>
                <a:spcPts val="0"/>
              </a:spcBef>
              <a:buNone/>
              <a:defRPr>
                <a:solidFill>
                  <a:srgbClr val="888888"/>
                </a:solidFill>
              </a:defRPr>
            </a:lvl1pPr>
            <a:lvl2pPr marL="0" marR="0" lvl="1" indent="0" algn="r">
              <a:spcBef>
                <a:spcPts val="0"/>
              </a:spcBef>
              <a:buNone/>
              <a:defRPr>
                <a:solidFill>
                  <a:srgbClr val="888888"/>
                </a:solidFill>
              </a:defRPr>
            </a:lvl2pPr>
            <a:lvl3pPr marL="0" marR="0" lvl="2" indent="0" algn="r">
              <a:spcBef>
                <a:spcPts val="0"/>
              </a:spcBef>
              <a:buNone/>
              <a:defRPr>
                <a:solidFill>
                  <a:srgbClr val="888888"/>
                </a:solidFill>
              </a:defRPr>
            </a:lvl3pPr>
            <a:lvl4pPr marL="0" marR="0" lvl="3" indent="0" algn="r">
              <a:spcBef>
                <a:spcPts val="0"/>
              </a:spcBef>
              <a:buNone/>
              <a:defRPr>
                <a:solidFill>
                  <a:srgbClr val="888888"/>
                </a:solidFill>
              </a:defRPr>
            </a:lvl4pPr>
            <a:lvl5pPr marL="0" marR="0" lvl="4" indent="0" algn="r">
              <a:spcBef>
                <a:spcPts val="0"/>
              </a:spcBef>
              <a:buNone/>
              <a:defRPr>
                <a:solidFill>
                  <a:srgbClr val="888888"/>
                </a:solidFill>
              </a:defRPr>
            </a:lvl5pPr>
            <a:lvl6pPr marL="0" marR="0" lvl="5" indent="0" algn="r">
              <a:spcBef>
                <a:spcPts val="0"/>
              </a:spcBef>
              <a:buNone/>
              <a:defRPr>
                <a:solidFill>
                  <a:srgbClr val="888888"/>
                </a:solidFill>
              </a:defRPr>
            </a:lvl6pPr>
            <a:lvl7pPr marL="0" marR="0" lvl="6" indent="0" algn="r">
              <a:spcBef>
                <a:spcPts val="0"/>
              </a:spcBef>
              <a:buNone/>
              <a:defRPr>
                <a:solidFill>
                  <a:srgbClr val="888888"/>
                </a:solidFill>
              </a:defRPr>
            </a:lvl7pPr>
            <a:lvl8pPr marL="0" marR="0" lvl="7" indent="0" algn="r">
              <a:spcBef>
                <a:spcPts val="0"/>
              </a:spcBef>
              <a:buNone/>
              <a:defRPr>
                <a:solidFill>
                  <a:srgbClr val="888888"/>
                </a:solidFill>
              </a:defRPr>
            </a:lvl8pPr>
            <a:lvl9pPr marL="0" marR="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fr-MA"/>
              <a:t>‹#›</a:t>
            </a:fld>
            <a:endParaRPr sz="1400" b="0" i="0" u="none" strike="noStrike" cap="none">
              <a:latin typeface="Avenir"/>
              <a:ea typeface="Avenir"/>
              <a:cs typeface="Avenir"/>
              <a:sym typeface="Aveni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mall Title">
  <p:cSld name="Small Title">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8200" y="559574"/>
            <a:ext cx="4019550" cy="365095"/>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2"/>
              </a:buClr>
              <a:buSzPts val="2000"/>
              <a:buFont typeface="Avenir"/>
              <a:buNone/>
              <a:defRPr sz="20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cxnSp>
        <p:nvCxnSpPr>
          <p:cNvPr id="61" name="Google Shape;61;p30"/>
          <p:cNvCxnSpPr/>
          <p:nvPr/>
        </p:nvCxnSpPr>
        <p:spPr>
          <a:xfrm>
            <a:off x="838199" y="398033"/>
            <a:ext cx="1410149" cy="0"/>
          </a:xfrm>
          <a:prstGeom prst="straightConnector1">
            <a:avLst/>
          </a:prstGeom>
          <a:noFill/>
          <a:ln w="31750" cap="flat" cmpd="sng">
            <a:solidFill>
              <a:srgbClr val="F8981D"/>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mparison">
  <p:cSld name="Comparison">
    <p:spTree>
      <p:nvGrpSpPr>
        <p:cNvPr id="1" name="Shape 62"/>
        <p:cNvGrpSpPr/>
        <p:nvPr/>
      </p:nvGrpSpPr>
      <p:grpSpPr>
        <a:xfrm>
          <a:off x="0" y="0"/>
          <a:ext cx="0" cy="0"/>
          <a:chOff x="0" y="0"/>
          <a:chExt cx="0" cy="0"/>
        </a:xfrm>
      </p:grpSpPr>
      <p:sp>
        <p:nvSpPr>
          <p:cNvPr id="63" name="Google Shape;63;p31"/>
          <p:cNvSpPr txBox="1">
            <a:spLocks noGrp="1"/>
          </p:cNvSpPr>
          <p:nvPr>
            <p:ph type="body" idx="1"/>
          </p:nvPr>
        </p:nvSpPr>
        <p:spPr>
          <a:xfrm>
            <a:off x="839788" y="1435458"/>
            <a:ext cx="5157787" cy="823912"/>
          </a:xfrm>
          <a:prstGeom prst="rect">
            <a:avLst/>
          </a:prstGeom>
          <a:noFill/>
          <a:ln>
            <a:noFill/>
          </a:ln>
        </p:spPr>
        <p:txBody>
          <a:bodyPr spcFirstLastPara="1" wrap="square" lIns="0" tIns="0" rIns="0" bIns="0" anchor="b" anchorCtr="0">
            <a:normAutofit/>
          </a:bodyPr>
          <a:lstStyle>
            <a:lvl1pPr marL="457200" lvl="0" indent="-228600" algn="l">
              <a:lnSpc>
                <a:spcPct val="110000"/>
              </a:lnSpc>
              <a:spcBef>
                <a:spcPts val="0"/>
              </a:spcBef>
              <a:spcAft>
                <a:spcPts val="0"/>
              </a:spcAft>
              <a:buClr>
                <a:schemeClr val="dk1"/>
              </a:buClr>
              <a:buSzPts val="2400"/>
              <a:buNone/>
              <a:defRPr sz="2400" b="0" i="0"/>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Clr>
                <a:schemeClr val="dk1"/>
              </a:buClr>
              <a:buSzPts val="1800"/>
              <a:buNone/>
              <a:defRPr sz="1800" b="1"/>
            </a:lvl3pPr>
            <a:lvl4pPr marL="1828800" lvl="3" indent="-228600" algn="l">
              <a:lnSpc>
                <a:spcPct val="110000"/>
              </a:lnSpc>
              <a:spcBef>
                <a:spcPts val="600"/>
              </a:spcBef>
              <a:spcAft>
                <a:spcPts val="0"/>
              </a:spcAft>
              <a:buClr>
                <a:schemeClr val="dk1"/>
              </a:buClr>
              <a:buSzPts val="1600"/>
              <a:buNone/>
              <a:defRPr sz="1600" b="1"/>
            </a:lvl4pPr>
            <a:lvl5pPr marL="2286000" lvl="4" indent="-228600" algn="l">
              <a:lnSpc>
                <a:spcPct val="11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31"/>
          <p:cNvSpPr txBox="1">
            <a:spLocks noGrp="1"/>
          </p:cNvSpPr>
          <p:nvPr>
            <p:ph type="body" idx="2"/>
          </p:nvPr>
        </p:nvSpPr>
        <p:spPr>
          <a:xfrm>
            <a:off x="839788" y="2384488"/>
            <a:ext cx="5157787" cy="3684588"/>
          </a:xfrm>
          <a:prstGeom prst="rect">
            <a:avLst/>
          </a:prstGeom>
          <a:noFill/>
          <a:ln>
            <a:noFill/>
          </a:ln>
        </p:spPr>
        <p:txBody>
          <a:bodyPr spcFirstLastPara="1" wrap="square" lIns="0" tIns="0" rIns="0" bIns="0" anchor="t" anchorCtr="0">
            <a:normAutofit/>
          </a:bodyPr>
          <a:lstStyle>
            <a:lvl1pPr marL="457200" lvl="0" indent="-355600" algn="l">
              <a:lnSpc>
                <a:spcPct val="110000"/>
              </a:lnSpc>
              <a:spcBef>
                <a:spcPts val="0"/>
              </a:spcBef>
              <a:spcAft>
                <a:spcPts val="0"/>
              </a:spcAft>
              <a:buClr>
                <a:schemeClr val="dk1"/>
              </a:buClr>
              <a:buSzPts val="2000"/>
              <a:buChar char="•"/>
              <a:defRPr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1"/>
          <p:cNvSpPr txBox="1">
            <a:spLocks noGrp="1"/>
          </p:cNvSpPr>
          <p:nvPr>
            <p:ph type="body" idx="3"/>
          </p:nvPr>
        </p:nvSpPr>
        <p:spPr>
          <a:xfrm>
            <a:off x="6172200" y="1435458"/>
            <a:ext cx="5183188" cy="823912"/>
          </a:xfrm>
          <a:prstGeom prst="rect">
            <a:avLst/>
          </a:prstGeom>
          <a:noFill/>
          <a:ln>
            <a:noFill/>
          </a:ln>
        </p:spPr>
        <p:txBody>
          <a:bodyPr spcFirstLastPara="1" wrap="square" lIns="0" tIns="0" rIns="0" bIns="0" anchor="b" anchorCtr="0">
            <a:normAutofit/>
          </a:bodyPr>
          <a:lstStyle>
            <a:lvl1pPr marL="457200" lvl="0" indent="-228600" algn="l">
              <a:lnSpc>
                <a:spcPct val="110000"/>
              </a:lnSpc>
              <a:spcBef>
                <a:spcPts val="0"/>
              </a:spcBef>
              <a:spcAft>
                <a:spcPts val="0"/>
              </a:spcAft>
              <a:buClr>
                <a:schemeClr val="dk1"/>
              </a:buClr>
              <a:buSzPts val="2400"/>
              <a:buNone/>
              <a:defRPr sz="2400" b="0" i="0"/>
            </a:lvl1pPr>
            <a:lvl2pPr marL="914400" lvl="1" indent="-228600" algn="l">
              <a:lnSpc>
                <a:spcPct val="110000"/>
              </a:lnSpc>
              <a:spcBef>
                <a:spcPts val="600"/>
              </a:spcBef>
              <a:spcAft>
                <a:spcPts val="0"/>
              </a:spcAft>
              <a:buSzPts val="2000"/>
              <a:buNone/>
              <a:defRPr sz="2000" b="1"/>
            </a:lvl2pPr>
            <a:lvl3pPr marL="1371600" lvl="2" indent="-228600" algn="l">
              <a:lnSpc>
                <a:spcPct val="110000"/>
              </a:lnSpc>
              <a:spcBef>
                <a:spcPts val="600"/>
              </a:spcBef>
              <a:spcAft>
                <a:spcPts val="0"/>
              </a:spcAft>
              <a:buClr>
                <a:schemeClr val="dk1"/>
              </a:buClr>
              <a:buSzPts val="1800"/>
              <a:buNone/>
              <a:defRPr sz="1800" b="1"/>
            </a:lvl3pPr>
            <a:lvl4pPr marL="1828800" lvl="3" indent="-228600" algn="l">
              <a:lnSpc>
                <a:spcPct val="110000"/>
              </a:lnSpc>
              <a:spcBef>
                <a:spcPts val="600"/>
              </a:spcBef>
              <a:spcAft>
                <a:spcPts val="0"/>
              </a:spcAft>
              <a:buClr>
                <a:schemeClr val="dk1"/>
              </a:buClr>
              <a:buSzPts val="1600"/>
              <a:buNone/>
              <a:defRPr sz="1600" b="1"/>
            </a:lvl4pPr>
            <a:lvl5pPr marL="2286000" lvl="4" indent="-228600" algn="l">
              <a:lnSpc>
                <a:spcPct val="110000"/>
              </a:lnSpc>
              <a:spcBef>
                <a:spcPts val="600"/>
              </a:spcBef>
              <a:spcAft>
                <a:spcPts val="0"/>
              </a:spcAft>
              <a:buClr>
                <a:schemeClr val="dk1"/>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31"/>
          <p:cNvSpPr txBox="1">
            <a:spLocks noGrp="1"/>
          </p:cNvSpPr>
          <p:nvPr>
            <p:ph type="body" idx="4"/>
          </p:nvPr>
        </p:nvSpPr>
        <p:spPr>
          <a:xfrm>
            <a:off x="6172200" y="2384488"/>
            <a:ext cx="5183188" cy="3684588"/>
          </a:xfrm>
          <a:prstGeom prst="rect">
            <a:avLst/>
          </a:prstGeom>
          <a:noFill/>
          <a:ln>
            <a:noFill/>
          </a:ln>
        </p:spPr>
        <p:txBody>
          <a:bodyPr spcFirstLastPara="1" wrap="square" lIns="0" tIns="0" rIns="0" bIns="0" anchor="t" anchorCtr="0">
            <a:normAutofit/>
          </a:bodyPr>
          <a:lstStyle>
            <a:lvl1pPr marL="457200" lvl="0" indent="-355600" algn="l">
              <a:lnSpc>
                <a:spcPct val="110000"/>
              </a:lnSpc>
              <a:spcBef>
                <a:spcPts val="0"/>
              </a:spcBef>
              <a:spcAft>
                <a:spcPts val="0"/>
              </a:spcAft>
              <a:buClr>
                <a:schemeClr val="dk1"/>
              </a:buClr>
              <a:buSzPts val="2000"/>
              <a:buChar char="•"/>
              <a:defRPr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1"/>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cxnSp>
        <p:nvCxnSpPr>
          <p:cNvPr id="68" name="Google Shape;68;p31"/>
          <p:cNvCxnSpPr/>
          <p:nvPr/>
        </p:nvCxnSpPr>
        <p:spPr>
          <a:xfrm>
            <a:off x="838199" y="398033"/>
            <a:ext cx="1410149" cy="0"/>
          </a:xfrm>
          <a:prstGeom prst="straightConnector1">
            <a:avLst/>
          </a:prstGeom>
          <a:noFill/>
          <a:ln w="31750" cap="flat" cmpd="sng">
            <a:solidFill>
              <a:srgbClr val="F8981D"/>
            </a:solidFill>
            <a:prstDash val="solid"/>
            <a:miter lim="800000"/>
            <a:headEnd type="none" w="sm" len="sm"/>
            <a:tailEnd type="none" w="sm" len="sm"/>
          </a:ln>
        </p:spPr>
      </p:cxnSp>
      <p:sp>
        <p:nvSpPr>
          <p:cNvPr id="69" name="Google Shape;69;p31"/>
          <p:cNvSpPr txBox="1">
            <a:spLocks noGrp="1"/>
          </p:cNvSpPr>
          <p:nvPr>
            <p:ph type="title"/>
          </p:nvPr>
        </p:nvSpPr>
        <p:spPr>
          <a:xfrm>
            <a:off x="838200" y="559574"/>
            <a:ext cx="7183582" cy="676636"/>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2"/>
              </a:buClr>
              <a:buSzPts val="3200"/>
              <a:buFont typeface="Avenir"/>
              <a:buNone/>
              <a:defRPr sz="32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70"/>
        <p:cNvGrpSpPr/>
        <p:nvPr/>
      </p:nvGrpSpPr>
      <p:grpSpPr>
        <a:xfrm>
          <a:off x="0" y="0"/>
          <a:ext cx="0" cy="0"/>
          <a:chOff x="0" y="0"/>
          <a:chExt cx="0" cy="0"/>
        </a:xfrm>
      </p:grpSpPr>
      <p:sp>
        <p:nvSpPr>
          <p:cNvPr id="71" name="Google Shape;71;p32"/>
          <p:cNvSpPr txBox="1">
            <a:spLocks noGrp="1"/>
          </p:cNvSpPr>
          <p:nvPr>
            <p:ph type="body" idx="1"/>
          </p:nvPr>
        </p:nvSpPr>
        <p:spPr>
          <a:xfrm>
            <a:off x="5183188" y="559575"/>
            <a:ext cx="6172200" cy="5301476"/>
          </a:xfrm>
          <a:prstGeom prst="rect">
            <a:avLst/>
          </a:prstGeom>
          <a:noFill/>
          <a:ln>
            <a:noFill/>
          </a:ln>
        </p:spPr>
        <p:txBody>
          <a:bodyPr spcFirstLastPara="1" wrap="square" lIns="0" tIns="0" rIns="0" bIns="0" anchor="t" anchorCtr="0">
            <a:normAutofit/>
          </a:bodyPr>
          <a:lstStyle>
            <a:lvl1pPr marL="457200" lvl="0" indent="-431800" algn="l">
              <a:lnSpc>
                <a:spcPct val="110000"/>
              </a:lnSpc>
              <a:spcBef>
                <a:spcPts val="0"/>
              </a:spcBef>
              <a:spcAft>
                <a:spcPts val="0"/>
              </a:spcAft>
              <a:buClr>
                <a:schemeClr val="dk1"/>
              </a:buClr>
              <a:buSzPts val="3200"/>
              <a:buChar char="•"/>
              <a:defRPr sz="3200" b="0" i="0"/>
            </a:lvl1pPr>
            <a:lvl2pPr marL="914400" lvl="1" indent="-406400" algn="l">
              <a:lnSpc>
                <a:spcPct val="110000"/>
              </a:lnSpc>
              <a:spcBef>
                <a:spcPts val="600"/>
              </a:spcBef>
              <a:spcAft>
                <a:spcPts val="0"/>
              </a:spcAft>
              <a:buSzPts val="2800"/>
              <a:buChar char="•"/>
              <a:defRPr sz="2800" b="0" i="0"/>
            </a:lvl2pPr>
            <a:lvl3pPr marL="1371600" lvl="2" indent="-381000" algn="l">
              <a:lnSpc>
                <a:spcPct val="110000"/>
              </a:lnSpc>
              <a:spcBef>
                <a:spcPts val="600"/>
              </a:spcBef>
              <a:spcAft>
                <a:spcPts val="0"/>
              </a:spcAft>
              <a:buClr>
                <a:schemeClr val="dk1"/>
              </a:buClr>
              <a:buSzPts val="2400"/>
              <a:buChar char="•"/>
              <a:defRPr sz="2400" b="0" i="0"/>
            </a:lvl3pPr>
            <a:lvl4pPr marL="1828800" lvl="3" indent="-355600" algn="l">
              <a:lnSpc>
                <a:spcPct val="110000"/>
              </a:lnSpc>
              <a:spcBef>
                <a:spcPts val="600"/>
              </a:spcBef>
              <a:spcAft>
                <a:spcPts val="0"/>
              </a:spcAft>
              <a:buClr>
                <a:schemeClr val="dk1"/>
              </a:buClr>
              <a:buSzPts val="2000"/>
              <a:buChar char="•"/>
              <a:defRPr sz="2000" b="0" i="0"/>
            </a:lvl4pPr>
            <a:lvl5pPr marL="2286000" lvl="4" indent="-355600" algn="l">
              <a:lnSpc>
                <a:spcPct val="110000"/>
              </a:lnSpc>
              <a:spcBef>
                <a:spcPts val="600"/>
              </a:spcBef>
              <a:spcAft>
                <a:spcPts val="0"/>
              </a:spcAft>
              <a:buClr>
                <a:schemeClr val="dk1"/>
              </a:buClr>
              <a:buSzPts val="2000"/>
              <a:buChar char="•"/>
              <a:defRPr sz="2000" b="0" i="0"/>
            </a:lvl5pPr>
            <a:lvl6pPr marL="2743200" lvl="5" indent="-355600" algn="l">
              <a:lnSpc>
                <a:spcPct val="90000"/>
              </a:lnSpc>
              <a:spcBef>
                <a:spcPts val="6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32"/>
          <p:cNvSpPr txBox="1">
            <a:spLocks noGrp="1"/>
          </p:cNvSpPr>
          <p:nvPr>
            <p:ph type="body" idx="2"/>
          </p:nvPr>
        </p:nvSpPr>
        <p:spPr>
          <a:xfrm>
            <a:off x="839788" y="1397750"/>
            <a:ext cx="3932237" cy="447123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chemeClr val="dk1"/>
              </a:buClr>
              <a:buSzPts val="1600"/>
              <a:buNone/>
              <a:defRPr sz="1600" b="0" i="0"/>
            </a:lvl1pPr>
            <a:lvl2pPr marL="914400" lvl="1" indent="-228600" algn="l">
              <a:lnSpc>
                <a:spcPct val="110000"/>
              </a:lnSpc>
              <a:spcBef>
                <a:spcPts val="600"/>
              </a:spcBef>
              <a:spcAft>
                <a:spcPts val="0"/>
              </a:spcAft>
              <a:buSzPts val="1400"/>
              <a:buNone/>
              <a:defRPr sz="1400"/>
            </a:lvl2pPr>
            <a:lvl3pPr marL="1371600" lvl="2" indent="-228600" algn="l">
              <a:lnSpc>
                <a:spcPct val="110000"/>
              </a:lnSpc>
              <a:spcBef>
                <a:spcPts val="600"/>
              </a:spcBef>
              <a:spcAft>
                <a:spcPts val="0"/>
              </a:spcAft>
              <a:buClr>
                <a:schemeClr val="dk1"/>
              </a:buClr>
              <a:buSzPts val="1200"/>
              <a:buNone/>
              <a:defRPr sz="1200"/>
            </a:lvl3pPr>
            <a:lvl4pPr marL="1828800" lvl="3" indent="-228600" algn="l">
              <a:lnSpc>
                <a:spcPct val="110000"/>
              </a:lnSpc>
              <a:spcBef>
                <a:spcPts val="600"/>
              </a:spcBef>
              <a:spcAft>
                <a:spcPts val="0"/>
              </a:spcAft>
              <a:buClr>
                <a:schemeClr val="dk1"/>
              </a:buClr>
              <a:buSzPts val="1000"/>
              <a:buNone/>
              <a:defRPr sz="1000"/>
            </a:lvl4pPr>
            <a:lvl5pPr marL="2286000" lvl="4" indent="-228600" algn="l">
              <a:lnSpc>
                <a:spcPct val="110000"/>
              </a:lnSpc>
              <a:spcBef>
                <a:spcPts val="600"/>
              </a:spcBef>
              <a:spcAft>
                <a:spcPts val="0"/>
              </a:spcAft>
              <a:buClr>
                <a:schemeClr val="dk1"/>
              </a:buClr>
              <a:buSzPts val="10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2"/>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cxnSp>
        <p:nvCxnSpPr>
          <p:cNvPr id="74" name="Google Shape;74;p32"/>
          <p:cNvCxnSpPr/>
          <p:nvPr/>
        </p:nvCxnSpPr>
        <p:spPr>
          <a:xfrm>
            <a:off x="838199" y="398033"/>
            <a:ext cx="1410149" cy="0"/>
          </a:xfrm>
          <a:prstGeom prst="straightConnector1">
            <a:avLst/>
          </a:prstGeom>
          <a:noFill/>
          <a:ln w="31750" cap="flat" cmpd="sng">
            <a:solidFill>
              <a:srgbClr val="F8981D"/>
            </a:solidFill>
            <a:prstDash val="solid"/>
            <a:miter lim="800000"/>
            <a:headEnd type="none" w="sm" len="sm"/>
            <a:tailEnd type="none" w="sm" len="sm"/>
          </a:ln>
        </p:spPr>
      </p:cxnSp>
      <p:sp>
        <p:nvSpPr>
          <p:cNvPr id="75" name="Google Shape;75;p32"/>
          <p:cNvSpPr txBox="1">
            <a:spLocks noGrp="1"/>
          </p:cNvSpPr>
          <p:nvPr>
            <p:ph type="title"/>
          </p:nvPr>
        </p:nvSpPr>
        <p:spPr>
          <a:xfrm>
            <a:off x="838200" y="559574"/>
            <a:ext cx="3932237" cy="676636"/>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dk2"/>
              </a:buClr>
              <a:buSzPts val="3200"/>
              <a:buFont typeface="Avenir"/>
              <a:buNone/>
              <a:defRPr sz="32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accent5"/>
        </a:solidFill>
        <a:effectLst/>
      </p:bgPr>
    </p:bg>
    <p:spTree>
      <p:nvGrpSpPr>
        <p:cNvPr id="1" name="Shape 17"/>
        <p:cNvGrpSpPr/>
        <p:nvPr/>
      </p:nvGrpSpPr>
      <p:grpSpPr>
        <a:xfrm>
          <a:off x="0" y="0"/>
          <a:ext cx="0" cy="0"/>
          <a:chOff x="0" y="0"/>
          <a:chExt cx="0" cy="0"/>
        </a:xfrm>
      </p:grpSpPr>
      <p:sp>
        <p:nvSpPr>
          <p:cNvPr id="18" name="Google Shape;18;p22"/>
          <p:cNvSpPr txBox="1">
            <a:spLocks noGrp="1"/>
          </p:cNvSpPr>
          <p:nvPr>
            <p:ph type="sldNum" idx="12"/>
          </p:nvPr>
        </p:nvSpPr>
        <p:spPr>
          <a:xfrm>
            <a:off x="11183112" y="6128172"/>
            <a:ext cx="310896" cy="365125"/>
          </a:xfrm>
          <a:prstGeom prst="rect">
            <a:avLst/>
          </a:prstGeom>
          <a:noFill/>
          <a:ln>
            <a:noFill/>
          </a:ln>
        </p:spPr>
        <p:txBody>
          <a:bodyPr spcFirstLastPara="1" wrap="square" lIns="0" tIns="0" rIns="0" bIns="0" anchor="t" anchorCtr="0">
            <a:noAutofit/>
          </a:bodyPr>
          <a:lstStyle>
            <a:lvl1pPr marL="0" marR="0" lvl="0" indent="0" algn="r">
              <a:spcBef>
                <a:spcPts val="0"/>
              </a:spcBef>
              <a:buNone/>
              <a:defRPr sz="1050" b="0" i="0">
                <a:solidFill>
                  <a:srgbClr val="C96DF5"/>
                </a:solidFill>
                <a:latin typeface="Avenir"/>
                <a:ea typeface="Avenir"/>
                <a:cs typeface="Avenir"/>
                <a:sym typeface="Avenir"/>
              </a:defRPr>
            </a:lvl1pPr>
            <a:lvl2pPr marL="0" marR="0" lvl="1" indent="0" algn="r">
              <a:spcBef>
                <a:spcPts val="0"/>
              </a:spcBef>
              <a:buNone/>
              <a:defRPr sz="1050" b="0" i="0">
                <a:solidFill>
                  <a:srgbClr val="C96DF5"/>
                </a:solidFill>
                <a:latin typeface="Avenir"/>
                <a:ea typeface="Avenir"/>
                <a:cs typeface="Avenir"/>
                <a:sym typeface="Avenir"/>
              </a:defRPr>
            </a:lvl2pPr>
            <a:lvl3pPr marL="0" marR="0" lvl="2" indent="0" algn="r">
              <a:spcBef>
                <a:spcPts val="0"/>
              </a:spcBef>
              <a:buNone/>
              <a:defRPr sz="1050" b="0" i="0">
                <a:solidFill>
                  <a:srgbClr val="C96DF5"/>
                </a:solidFill>
                <a:latin typeface="Avenir"/>
                <a:ea typeface="Avenir"/>
                <a:cs typeface="Avenir"/>
                <a:sym typeface="Avenir"/>
              </a:defRPr>
            </a:lvl3pPr>
            <a:lvl4pPr marL="0" marR="0" lvl="3" indent="0" algn="r">
              <a:spcBef>
                <a:spcPts val="0"/>
              </a:spcBef>
              <a:buNone/>
              <a:defRPr sz="1050" b="0" i="0">
                <a:solidFill>
                  <a:srgbClr val="C96DF5"/>
                </a:solidFill>
                <a:latin typeface="Avenir"/>
                <a:ea typeface="Avenir"/>
                <a:cs typeface="Avenir"/>
                <a:sym typeface="Avenir"/>
              </a:defRPr>
            </a:lvl4pPr>
            <a:lvl5pPr marL="0" marR="0" lvl="4" indent="0" algn="r">
              <a:spcBef>
                <a:spcPts val="0"/>
              </a:spcBef>
              <a:buNone/>
              <a:defRPr sz="1050" b="0" i="0">
                <a:solidFill>
                  <a:srgbClr val="C96DF5"/>
                </a:solidFill>
                <a:latin typeface="Avenir"/>
                <a:ea typeface="Avenir"/>
                <a:cs typeface="Avenir"/>
                <a:sym typeface="Avenir"/>
              </a:defRPr>
            </a:lvl5pPr>
            <a:lvl6pPr marL="0" marR="0" lvl="5" indent="0" algn="r">
              <a:spcBef>
                <a:spcPts val="0"/>
              </a:spcBef>
              <a:buNone/>
              <a:defRPr sz="1050" b="0" i="0">
                <a:solidFill>
                  <a:srgbClr val="C96DF5"/>
                </a:solidFill>
                <a:latin typeface="Avenir"/>
                <a:ea typeface="Avenir"/>
                <a:cs typeface="Avenir"/>
                <a:sym typeface="Avenir"/>
              </a:defRPr>
            </a:lvl6pPr>
            <a:lvl7pPr marL="0" marR="0" lvl="6" indent="0" algn="r">
              <a:spcBef>
                <a:spcPts val="0"/>
              </a:spcBef>
              <a:buNone/>
              <a:defRPr sz="1050" b="0" i="0">
                <a:solidFill>
                  <a:srgbClr val="C96DF5"/>
                </a:solidFill>
                <a:latin typeface="Avenir"/>
                <a:ea typeface="Avenir"/>
                <a:cs typeface="Avenir"/>
                <a:sym typeface="Avenir"/>
              </a:defRPr>
            </a:lvl7pPr>
            <a:lvl8pPr marL="0" marR="0" lvl="7" indent="0" algn="r">
              <a:spcBef>
                <a:spcPts val="0"/>
              </a:spcBef>
              <a:buNone/>
              <a:defRPr sz="1050" b="0" i="0">
                <a:solidFill>
                  <a:srgbClr val="C96DF5"/>
                </a:solidFill>
                <a:latin typeface="Avenir"/>
                <a:ea typeface="Avenir"/>
                <a:cs typeface="Avenir"/>
                <a:sym typeface="Avenir"/>
              </a:defRPr>
            </a:lvl8pPr>
            <a:lvl9pPr marL="0" marR="0" lvl="8" indent="0" algn="r">
              <a:spcBef>
                <a:spcPts val="0"/>
              </a:spcBef>
              <a:buNone/>
              <a:defRPr sz="1050" b="0" i="0">
                <a:solidFill>
                  <a:srgbClr val="C96DF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fr-MA"/>
              <a:t>‹#›</a:t>
            </a:fld>
            <a:endParaRPr/>
          </a:p>
        </p:txBody>
      </p:sp>
      <p:sp>
        <p:nvSpPr>
          <p:cNvPr id="19" name="Google Shape;19;p22"/>
          <p:cNvSpPr txBox="1">
            <a:spLocks noGrp="1"/>
          </p:cNvSpPr>
          <p:nvPr>
            <p:ph type="body" idx="1"/>
          </p:nvPr>
        </p:nvSpPr>
        <p:spPr>
          <a:xfrm>
            <a:off x="814889" y="2503953"/>
            <a:ext cx="3341551" cy="326762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chemeClr val="lt1"/>
              </a:buClr>
              <a:buSzPts val="1800"/>
              <a:buNone/>
              <a:defRPr sz="1800" b="0" i="0" cap="none">
                <a:solidFill>
                  <a:schemeClr val="lt1"/>
                </a:solidFill>
                <a:latin typeface="Avenir"/>
                <a:ea typeface="Avenir"/>
                <a:cs typeface="Avenir"/>
                <a:sym typeface="Avenir"/>
              </a:defRPr>
            </a:lvl1pPr>
            <a:lvl2pPr marL="914400" lvl="1" indent="-228600" algn="ctr">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2"/>
          <p:cNvSpPr txBox="1">
            <a:spLocks noGrp="1"/>
          </p:cNvSpPr>
          <p:nvPr>
            <p:ph type="body" idx="2"/>
          </p:nvPr>
        </p:nvSpPr>
        <p:spPr>
          <a:xfrm>
            <a:off x="4425225" y="2503953"/>
            <a:ext cx="3341551" cy="326762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chemeClr val="lt1"/>
              </a:buClr>
              <a:buSzPts val="1800"/>
              <a:buNone/>
              <a:defRPr sz="1800" b="1" i="0" cap="none">
                <a:solidFill>
                  <a:schemeClr val="lt1"/>
                </a:solidFill>
                <a:latin typeface="Avenir"/>
                <a:ea typeface="Avenir"/>
                <a:cs typeface="Avenir"/>
                <a:sym typeface="Avenir"/>
              </a:defRPr>
            </a:lvl1pPr>
            <a:lvl2pPr marL="914400" lvl="1" indent="-228600" algn="ctr">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2"/>
          <p:cNvSpPr txBox="1">
            <a:spLocks noGrp="1"/>
          </p:cNvSpPr>
          <p:nvPr>
            <p:ph type="body" idx="3"/>
          </p:nvPr>
        </p:nvSpPr>
        <p:spPr>
          <a:xfrm>
            <a:off x="8035561" y="2503953"/>
            <a:ext cx="3341551" cy="3267627"/>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0"/>
              </a:spcBef>
              <a:spcAft>
                <a:spcPts val="0"/>
              </a:spcAft>
              <a:buClr>
                <a:schemeClr val="lt1"/>
              </a:buClr>
              <a:buSzPts val="1800"/>
              <a:buNone/>
              <a:defRPr sz="1800" b="0" i="0" cap="none">
                <a:solidFill>
                  <a:schemeClr val="lt1"/>
                </a:solidFill>
                <a:latin typeface="Avenir"/>
                <a:ea typeface="Avenir"/>
                <a:cs typeface="Avenir"/>
                <a:sym typeface="Avenir"/>
              </a:defRPr>
            </a:lvl1pPr>
            <a:lvl2pPr marL="914400" lvl="1" indent="-228600" algn="ctr">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2"/>
          <p:cNvPicPr preferRelativeResize="0"/>
          <p:nvPr/>
        </p:nvPicPr>
        <p:blipFill rotWithShape="1">
          <a:blip r:embed="rId2">
            <a:alphaModFix/>
          </a:blip>
          <a:srcRect/>
          <a:stretch/>
        </p:blipFill>
        <p:spPr>
          <a:xfrm>
            <a:off x="704089" y="6055076"/>
            <a:ext cx="539656" cy="510005"/>
          </a:xfrm>
          <a:prstGeom prst="rect">
            <a:avLst/>
          </a:prstGeom>
          <a:noFill/>
          <a:ln>
            <a:noFill/>
          </a:ln>
        </p:spPr>
      </p:pic>
      <p:sp>
        <p:nvSpPr>
          <p:cNvPr id="23" name="Google Shape;23;p22"/>
          <p:cNvSpPr txBox="1">
            <a:spLocks noGrp="1"/>
          </p:cNvSpPr>
          <p:nvPr>
            <p:ph type="title"/>
          </p:nvPr>
        </p:nvSpPr>
        <p:spPr>
          <a:xfrm>
            <a:off x="838200" y="365125"/>
            <a:ext cx="10515600" cy="7827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venir"/>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2"/>
          <p:cNvSpPr txBox="1">
            <a:spLocks noGrp="1"/>
          </p:cNvSpPr>
          <p:nvPr>
            <p:ph type="body" idx="4"/>
          </p:nvPr>
        </p:nvSpPr>
        <p:spPr>
          <a:xfrm>
            <a:off x="1819813" y="6075665"/>
            <a:ext cx="8552374" cy="43815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rmAutofit/>
          </a:bodyPr>
          <a:lstStyle>
            <a:lvl1pPr marL="457200" lvl="0" indent="-228600" algn="ctr">
              <a:lnSpc>
                <a:spcPct val="110000"/>
              </a:lnSpc>
              <a:spcBef>
                <a:spcPts val="0"/>
              </a:spcBef>
              <a:spcAft>
                <a:spcPts val="0"/>
              </a:spcAft>
              <a:buClr>
                <a:schemeClr val="lt1"/>
              </a:buClr>
              <a:buSzPts val="1300"/>
              <a:buNone/>
              <a:defRPr sz="1300" b="0" i="1">
                <a:solidFill>
                  <a:schemeClr val="lt1"/>
                </a:solidFill>
                <a:latin typeface="Avenir"/>
                <a:ea typeface="Avenir"/>
                <a:cs typeface="Avenir"/>
                <a:sym typeface="Avenir"/>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accent5"/>
        </a:solidFill>
        <a:effectLst/>
      </p:bgPr>
    </p:bg>
    <p:spTree>
      <p:nvGrpSpPr>
        <p:cNvPr id="1" name="Shape 25"/>
        <p:cNvGrpSpPr/>
        <p:nvPr/>
      </p:nvGrpSpPr>
      <p:grpSpPr>
        <a:xfrm>
          <a:off x="0" y="0"/>
          <a:ext cx="0" cy="0"/>
          <a:chOff x="0" y="0"/>
          <a:chExt cx="0" cy="0"/>
        </a:xfrm>
      </p:grpSpPr>
      <p:sp>
        <p:nvSpPr>
          <p:cNvPr id="26" name="Google Shape;26;p23"/>
          <p:cNvSpPr txBox="1">
            <a:spLocks noGrp="1"/>
          </p:cNvSpPr>
          <p:nvPr>
            <p:ph type="sldNum" idx="12"/>
          </p:nvPr>
        </p:nvSpPr>
        <p:spPr>
          <a:xfrm>
            <a:off x="11183112" y="6128172"/>
            <a:ext cx="310896" cy="365125"/>
          </a:xfrm>
          <a:prstGeom prst="rect">
            <a:avLst/>
          </a:prstGeom>
          <a:noFill/>
          <a:ln>
            <a:noFill/>
          </a:ln>
        </p:spPr>
        <p:txBody>
          <a:bodyPr spcFirstLastPara="1" wrap="square" lIns="0" tIns="0" rIns="0" bIns="0" anchor="t" anchorCtr="0">
            <a:noAutofit/>
          </a:bodyPr>
          <a:lstStyle>
            <a:lvl1pPr marL="0" marR="0" lvl="0" indent="0" algn="r">
              <a:spcBef>
                <a:spcPts val="0"/>
              </a:spcBef>
              <a:buNone/>
              <a:defRPr sz="1050" b="0" i="0">
                <a:solidFill>
                  <a:srgbClr val="C96DF5"/>
                </a:solidFill>
                <a:latin typeface="Avenir"/>
                <a:ea typeface="Avenir"/>
                <a:cs typeface="Avenir"/>
                <a:sym typeface="Avenir"/>
              </a:defRPr>
            </a:lvl1pPr>
            <a:lvl2pPr marL="0" marR="0" lvl="1" indent="0" algn="r">
              <a:spcBef>
                <a:spcPts val="0"/>
              </a:spcBef>
              <a:buNone/>
              <a:defRPr sz="1050" b="0" i="0">
                <a:solidFill>
                  <a:srgbClr val="C96DF5"/>
                </a:solidFill>
                <a:latin typeface="Avenir"/>
                <a:ea typeface="Avenir"/>
                <a:cs typeface="Avenir"/>
                <a:sym typeface="Avenir"/>
              </a:defRPr>
            </a:lvl2pPr>
            <a:lvl3pPr marL="0" marR="0" lvl="2" indent="0" algn="r">
              <a:spcBef>
                <a:spcPts val="0"/>
              </a:spcBef>
              <a:buNone/>
              <a:defRPr sz="1050" b="0" i="0">
                <a:solidFill>
                  <a:srgbClr val="C96DF5"/>
                </a:solidFill>
                <a:latin typeface="Avenir"/>
                <a:ea typeface="Avenir"/>
                <a:cs typeface="Avenir"/>
                <a:sym typeface="Avenir"/>
              </a:defRPr>
            </a:lvl3pPr>
            <a:lvl4pPr marL="0" marR="0" lvl="3" indent="0" algn="r">
              <a:spcBef>
                <a:spcPts val="0"/>
              </a:spcBef>
              <a:buNone/>
              <a:defRPr sz="1050" b="0" i="0">
                <a:solidFill>
                  <a:srgbClr val="C96DF5"/>
                </a:solidFill>
                <a:latin typeface="Avenir"/>
                <a:ea typeface="Avenir"/>
                <a:cs typeface="Avenir"/>
                <a:sym typeface="Avenir"/>
              </a:defRPr>
            </a:lvl4pPr>
            <a:lvl5pPr marL="0" marR="0" lvl="4" indent="0" algn="r">
              <a:spcBef>
                <a:spcPts val="0"/>
              </a:spcBef>
              <a:buNone/>
              <a:defRPr sz="1050" b="0" i="0">
                <a:solidFill>
                  <a:srgbClr val="C96DF5"/>
                </a:solidFill>
                <a:latin typeface="Avenir"/>
                <a:ea typeface="Avenir"/>
                <a:cs typeface="Avenir"/>
                <a:sym typeface="Avenir"/>
              </a:defRPr>
            </a:lvl5pPr>
            <a:lvl6pPr marL="0" marR="0" lvl="5" indent="0" algn="r">
              <a:spcBef>
                <a:spcPts val="0"/>
              </a:spcBef>
              <a:buNone/>
              <a:defRPr sz="1050" b="0" i="0">
                <a:solidFill>
                  <a:srgbClr val="C96DF5"/>
                </a:solidFill>
                <a:latin typeface="Avenir"/>
                <a:ea typeface="Avenir"/>
                <a:cs typeface="Avenir"/>
                <a:sym typeface="Avenir"/>
              </a:defRPr>
            </a:lvl6pPr>
            <a:lvl7pPr marL="0" marR="0" lvl="6" indent="0" algn="r">
              <a:spcBef>
                <a:spcPts val="0"/>
              </a:spcBef>
              <a:buNone/>
              <a:defRPr sz="1050" b="0" i="0">
                <a:solidFill>
                  <a:srgbClr val="C96DF5"/>
                </a:solidFill>
                <a:latin typeface="Avenir"/>
                <a:ea typeface="Avenir"/>
                <a:cs typeface="Avenir"/>
                <a:sym typeface="Avenir"/>
              </a:defRPr>
            </a:lvl7pPr>
            <a:lvl8pPr marL="0" marR="0" lvl="7" indent="0" algn="r">
              <a:spcBef>
                <a:spcPts val="0"/>
              </a:spcBef>
              <a:buNone/>
              <a:defRPr sz="1050" b="0" i="0">
                <a:solidFill>
                  <a:srgbClr val="C96DF5"/>
                </a:solidFill>
                <a:latin typeface="Avenir"/>
                <a:ea typeface="Avenir"/>
                <a:cs typeface="Avenir"/>
                <a:sym typeface="Avenir"/>
              </a:defRPr>
            </a:lvl8pPr>
            <a:lvl9pPr marL="0" marR="0" lvl="8" indent="0" algn="r">
              <a:spcBef>
                <a:spcPts val="0"/>
              </a:spcBef>
              <a:buNone/>
              <a:defRPr sz="1050" b="0" i="0">
                <a:solidFill>
                  <a:srgbClr val="C96DF5"/>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fr-MA"/>
              <a:t>‹#›</a:t>
            </a:fld>
            <a:endParaRPr/>
          </a:p>
        </p:txBody>
      </p:sp>
      <p:sp>
        <p:nvSpPr>
          <p:cNvPr id="27" name="Google Shape;27;p23"/>
          <p:cNvSpPr txBox="1">
            <a:spLocks noGrp="1"/>
          </p:cNvSpPr>
          <p:nvPr>
            <p:ph type="body" idx="1"/>
          </p:nvPr>
        </p:nvSpPr>
        <p:spPr>
          <a:xfrm>
            <a:off x="1842598" y="1485212"/>
            <a:ext cx="5695962" cy="91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lt1"/>
              </a:buClr>
              <a:buSzPts val="1800"/>
              <a:buNone/>
              <a:defRPr sz="1800" b="0" i="0" cap="none">
                <a:solidFill>
                  <a:schemeClr val="lt1"/>
                </a:solidFill>
                <a:latin typeface="Avenir"/>
                <a:ea typeface="Avenir"/>
                <a:cs typeface="Avenir"/>
                <a:sym typeface="Avenir"/>
              </a:defRPr>
            </a:lvl1pPr>
            <a:lvl2pPr marL="914400" lvl="1" indent="-228600" algn="l">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txBox="1">
            <a:spLocks noGrp="1"/>
          </p:cNvSpPr>
          <p:nvPr>
            <p:ph type="body" idx="2"/>
          </p:nvPr>
        </p:nvSpPr>
        <p:spPr>
          <a:xfrm>
            <a:off x="1833033" y="2621996"/>
            <a:ext cx="5708672" cy="91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lt1"/>
              </a:buClr>
              <a:buSzPts val="1800"/>
              <a:buNone/>
              <a:defRPr sz="1800" b="1" i="0" cap="none">
                <a:solidFill>
                  <a:schemeClr val="lt1"/>
                </a:solidFill>
                <a:latin typeface="Avenir"/>
                <a:ea typeface="Avenir"/>
                <a:cs typeface="Avenir"/>
                <a:sym typeface="Avenir"/>
              </a:defRPr>
            </a:lvl1pPr>
            <a:lvl2pPr marL="914400" lvl="1" indent="-228600" algn="l">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3"/>
          <p:cNvSpPr txBox="1">
            <a:spLocks noGrp="1"/>
          </p:cNvSpPr>
          <p:nvPr>
            <p:ph type="body" idx="3"/>
          </p:nvPr>
        </p:nvSpPr>
        <p:spPr>
          <a:xfrm>
            <a:off x="1842598" y="3758780"/>
            <a:ext cx="5695963" cy="91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lt1"/>
              </a:buClr>
              <a:buSzPts val="1800"/>
              <a:buNone/>
              <a:defRPr sz="1800" b="0" i="0" cap="none">
                <a:solidFill>
                  <a:schemeClr val="lt1"/>
                </a:solidFill>
                <a:latin typeface="Avenir"/>
                <a:ea typeface="Avenir"/>
                <a:cs typeface="Avenir"/>
                <a:sym typeface="Avenir"/>
              </a:defRPr>
            </a:lvl1pPr>
            <a:lvl2pPr marL="914400" lvl="1" indent="-228600" algn="l">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23"/>
          <p:cNvPicPr preferRelativeResize="0"/>
          <p:nvPr/>
        </p:nvPicPr>
        <p:blipFill rotWithShape="1">
          <a:blip r:embed="rId2">
            <a:alphaModFix/>
          </a:blip>
          <a:srcRect/>
          <a:stretch/>
        </p:blipFill>
        <p:spPr>
          <a:xfrm>
            <a:off x="704089" y="6055076"/>
            <a:ext cx="539656" cy="510005"/>
          </a:xfrm>
          <a:prstGeom prst="rect">
            <a:avLst/>
          </a:prstGeom>
          <a:noFill/>
          <a:ln>
            <a:noFill/>
          </a:ln>
        </p:spPr>
      </p:pic>
      <p:sp>
        <p:nvSpPr>
          <p:cNvPr id="31" name="Google Shape;31;p23"/>
          <p:cNvSpPr txBox="1">
            <a:spLocks noGrp="1"/>
          </p:cNvSpPr>
          <p:nvPr>
            <p:ph type="title"/>
          </p:nvPr>
        </p:nvSpPr>
        <p:spPr>
          <a:xfrm>
            <a:off x="838200" y="365125"/>
            <a:ext cx="10515600" cy="78273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800"/>
              <a:buFont typeface="Avenir"/>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3"/>
          <p:cNvSpPr txBox="1">
            <a:spLocks noGrp="1"/>
          </p:cNvSpPr>
          <p:nvPr>
            <p:ph type="body" idx="4"/>
          </p:nvPr>
        </p:nvSpPr>
        <p:spPr>
          <a:xfrm>
            <a:off x="1842596" y="4895565"/>
            <a:ext cx="5697947" cy="9144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0"/>
              </a:spcBef>
              <a:spcAft>
                <a:spcPts val="0"/>
              </a:spcAft>
              <a:buClr>
                <a:schemeClr val="lt1"/>
              </a:buClr>
              <a:buSzPts val="1800"/>
              <a:buNone/>
              <a:defRPr sz="1800" b="0" i="0" cap="none">
                <a:solidFill>
                  <a:schemeClr val="lt1"/>
                </a:solidFill>
                <a:latin typeface="Avenir"/>
                <a:ea typeface="Avenir"/>
                <a:cs typeface="Avenir"/>
                <a:sym typeface="Avenir"/>
              </a:defRPr>
            </a:lvl1pPr>
            <a:lvl2pPr marL="914400" lvl="1" indent="-228600" algn="l">
              <a:lnSpc>
                <a:spcPct val="110000"/>
              </a:lnSpc>
              <a:spcBef>
                <a:spcPts val="0"/>
              </a:spcBef>
              <a:spcAft>
                <a:spcPts val="0"/>
              </a:spcAft>
              <a:buSzPts val="1500"/>
              <a:buNone/>
              <a:defRPr sz="1500">
                <a:solidFill>
                  <a:schemeClr val="lt1"/>
                </a:solidFill>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body" idx="5"/>
          </p:nvPr>
        </p:nvSpPr>
        <p:spPr>
          <a:xfrm>
            <a:off x="8041136" y="2406622"/>
            <a:ext cx="3452870" cy="2481932"/>
          </a:xfrm>
          <a:prstGeom prst="rect">
            <a:avLst/>
          </a:prstGeom>
          <a:noFill/>
          <a:ln>
            <a:noFill/>
          </a:ln>
        </p:spPr>
        <p:txBody>
          <a:bodyPr spcFirstLastPara="1" wrap="square" lIns="0" tIns="0" rIns="0" bIns="0" anchor="ctr" anchorCtr="0">
            <a:normAutofit/>
          </a:bodyPr>
          <a:lstStyle>
            <a:lvl1pPr marL="457200" lvl="0" indent="-228600" algn="l">
              <a:lnSpc>
                <a:spcPct val="110000"/>
              </a:lnSpc>
              <a:spcBef>
                <a:spcPts val="0"/>
              </a:spcBef>
              <a:spcAft>
                <a:spcPts val="0"/>
              </a:spcAft>
              <a:buClr>
                <a:schemeClr val="lt1"/>
              </a:buClr>
              <a:buSzPts val="1800"/>
              <a:buNone/>
              <a:defRPr sz="1800">
                <a:solidFill>
                  <a:schemeClr val="lt1"/>
                </a:solidFill>
              </a:defRPr>
            </a:lvl1pPr>
            <a:lvl2pPr marL="914400" lvl="1" indent="-228600" algn="l">
              <a:lnSpc>
                <a:spcPct val="110000"/>
              </a:lnSpc>
              <a:spcBef>
                <a:spcPts val="600"/>
              </a:spcBef>
              <a:spcAft>
                <a:spcPts val="0"/>
              </a:spcAft>
              <a:buSzPts val="1800"/>
              <a:buNone/>
              <a:defRPr/>
            </a:lvl2pPr>
            <a:lvl3pPr marL="1371600" lvl="2" indent="-342900" algn="l">
              <a:lnSpc>
                <a:spcPct val="110000"/>
              </a:lnSpc>
              <a:spcBef>
                <a:spcPts val="600"/>
              </a:spcBef>
              <a:spcAft>
                <a:spcPts val="0"/>
              </a:spcAft>
              <a:buClr>
                <a:schemeClr val="dk1"/>
              </a:buClr>
              <a:buSzPts val="1800"/>
              <a:buChar char="•"/>
              <a:defRPr/>
            </a:lvl3pPr>
            <a:lvl4pPr marL="1828800" lvl="3" indent="-342900" algn="l">
              <a:lnSpc>
                <a:spcPct val="110000"/>
              </a:lnSpc>
              <a:spcBef>
                <a:spcPts val="600"/>
              </a:spcBef>
              <a:spcAft>
                <a:spcPts val="0"/>
              </a:spcAft>
              <a:buClr>
                <a:schemeClr val="dk1"/>
              </a:buClr>
              <a:buSzPts val="1800"/>
              <a:buChar char="•"/>
              <a:defRPr/>
            </a:lvl4pPr>
            <a:lvl5pPr marL="2286000" lvl="4" indent="-342900" algn="l">
              <a:lnSpc>
                <a:spcPct val="11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2"/>
              </a:buClr>
              <a:buSzPts val="3200"/>
              <a:buFont typeface="Avenir"/>
              <a:buNone/>
              <a:defRPr sz="3200" b="1" i="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838200" y="1696719"/>
            <a:ext cx="10515600" cy="4159459"/>
          </a:xfrm>
          <a:prstGeom prst="rect">
            <a:avLst/>
          </a:prstGeom>
          <a:noFill/>
          <a:ln>
            <a:noFill/>
          </a:ln>
        </p:spPr>
        <p:txBody>
          <a:bodyPr spcFirstLastPara="1" wrap="square" lIns="0" tIns="0" rIns="0" bIns="0" anchor="t" anchorCtr="0">
            <a:normAutofit/>
          </a:bodyPr>
          <a:lstStyle>
            <a:lvl1pPr marL="457200" lvl="0" indent="-355600" algn="l">
              <a:lnSpc>
                <a:spcPct val="110000"/>
              </a:lnSpc>
              <a:spcBef>
                <a:spcPts val="0"/>
              </a:spcBef>
              <a:spcAft>
                <a:spcPts val="0"/>
              </a:spcAft>
              <a:buClr>
                <a:schemeClr val="dk1"/>
              </a:buClr>
              <a:buSzPts val="2000"/>
              <a:buChar char="•"/>
              <a:defRPr sz="2000"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Content + Image">
  <p:cSld name="Title, Content + Image">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838200" y="657209"/>
            <a:ext cx="5257800" cy="126906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3200"/>
              <a:buFont typeface="Avenir"/>
              <a:buNone/>
              <a:defRPr sz="32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5"/>
          <p:cNvSpPr txBox="1">
            <a:spLocks noGrp="1"/>
          </p:cNvSpPr>
          <p:nvPr>
            <p:ph type="body" idx="1"/>
          </p:nvPr>
        </p:nvSpPr>
        <p:spPr>
          <a:xfrm>
            <a:off x="838200" y="2119225"/>
            <a:ext cx="5257800" cy="3944022"/>
          </a:xfrm>
          <a:prstGeom prst="rect">
            <a:avLst/>
          </a:prstGeom>
          <a:noFill/>
          <a:ln>
            <a:noFill/>
          </a:ln>
        </p:spPr>
        <p:txBody>
          <a:bodyPr spcFirstLastPara="1" wrap="square" lIns="0" tIns="0" rIns="0" bIns="0" anchor="t" anchorCtr="0">
            <a:normAutofit/>
          </a:bodyPr>
          <a:lstStyle>
            <a:lvl1pPr marL="457200" lvl="0" indent="-355600" algn="l">
              <a:lnSpc>
                <a:spcPct val="110000"/>
              </a:lnSpc>
              <a:spcBef>
                <a:spcPts val="0"/>
              </a:spcBef>
              <a:spcAft>
                <a:spcPts val="0"/>
              </a:spcAft>
              <a:buClr>
                <a:schemeClr val="dk1"/>
              </a:buClr>
              <a:buSzPts val="2000"/>
              <a:buChar char="•"/>
              <a:defRPr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a:spLocks noGrp="1"/>
          </p:cNvSpPr>
          <p:nvPr>
            <p:ph type="pic" idx="2"/>
          </p:nvPr>
        </p:nvSpPr>
        <p:spPr>
          <a:xfrm>
            <a:off x="6623050" y="657209"/>
            <a:ext cx="5568950" cy="5406038"/>
          </a:xfrm>
          <a:prstGeom prst="rect">
            <a:avLst/>
          </a:prstGeom>
          <a:noFill/>
          <a:ln>
            <a:noFill/>
          </a:ln>
        </p:spPr>
      </p:sp>
      <p:sp>
        <p:nvSpPr>
          <p:cNvPr id="42" name="Google Shape;42;p25"/>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43"/>
        <p:cNvGrpSpPr/>
        <p:nvPr/>
      </p:nvGrpSpPr>
      <p:grpSpPr>
        <a:xfrm>
          <a:off x="0" y="0"/>
          <a:ext cx="0" cy="0"/>
          <a:chOff x="0" y="0"/>
          <a:chExt cx="0" cy="0"/>
        </a:xfrm>
      </p:grpSpPr>
      <p:sp>
        <p:nvSpPr>
          <p:cNvPr id="44" name="Google Shape;44;p26"/>
          <p:cNvSpPr txBox="1">
            <a:spLocks noGrp="1"/>
          </p:cNvSpPr>
          <p:nvPr>
            <p:ph type="body" idx="1"/>
          </p:nvPr>
        </p:nvSpPr>
        <p:spPr>
          <a:xfrm>
            <a:off x="838200" y="1508759"/>
            <a:ext cx="5181600" cy="4533821"/>
          </a:xfrm>
          <a:prstGeom prst="rect">
            <a:avLst/>
          </a:prstGeom>
          <a:noFill/>
          <a:ln>
            <a:noFill/>
          </a:ln>
        </p:spPr>
        <p:txBody>
          <a:bodyPr spcFirstLastPara="1" wrap="square" lIns="0" tIns="0" rIns="0" bIns="0" anchor="t" anchorCtr="0">
            <a:normAutofit/>
          </a:bodyPr>
          <a:lstStyle>
            <a:lvl1pPr marL="457200" lvl="0" indent="-355600" algn="l">
              <a:lnSpc>
                <a:spcPct val="110000"/>
              </a:lnSpc>
              <a:spcBef>
                <a:spcPts val="0"/>
              </a:spcBef>
              <a:spcAft>
                <a:spcPts val="0"/>
              </a:spcAft>
              <a:buClr>
                <a:schemeClr val="dk1"/>
              </a:buClr>
              <a:buSzPts val="2000"/>
              <a:buChar char="•"/>
              <a:defRPr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6"/>
          <p:cNvSpPr txBox="1">
            <a:spLocks noGrp="1"/>
          </p:cNvSpPr>
          <p:nvPr>
            <p:ph type="body" idx="2"/>
          </p:nvPr>
        </p:nvSpPr>
        <p:spPr>
          <a:xfrm>
            <a:off x="6172200" y="1508759"/>
            <a:ext cx="5181600" cy="4533821"/>
          </a:xfrm>
          <a:prstGeom prst="rect">
            <a:avLst/>
          </a:prstGeom>
          <a:noFill/>
          <a:ln>
            <a:noFill/>
          </a:ln>
        </p:spPr>
        <p:txBody>
          <a:bodyPr spcFirstLastPara="1" wrap="square" lIns="0" tIns="0" rIns="0" bIns="0" anchor="t" anchorCtr="0">
            <a:normAutofit/>
          </a:bodyPr>
          <a:lstStyle>
            <a:lvl1pPr marL="457200" lvl="0" indent="-355600" algn="l">
              <a:lnSpc>
                <a:spcPct val="110000"/>
              </a:lnSpc>
              <a:spcBef>
                <a:spcPts val="0"/>
              </a:spcBef>
              <a:spcAft>
                <a:spcPts val="0"/>
              </a:spcAft>
              <a:buClr>
                <a:schemeClr val="dk1"/>
              </a:buClr>
              <a:buSzPts val="2000"/>
              <a:buChar char="•"/>
              <a:defRPr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cxnSp>
        <p:nvCxnSpPr>
          <p:cNvPr id="47" name="Google Shape;47;p26"/>
          <p:cNvCxnSpPr/>
          <p:nvPr/>
        </p:nvCxnSpPr>
        <p:spPr>
          <a:xfrm>
            <a:off x="838199" y="398033"/>
            <a:ext cx="1410149" cy="0"/>
          </a:xfrm>
          <a:prstGeom prst="straightConnector1">
            <a:avLst/>
          </a:prstGeom>
          <a:noFill/>
          <a:ln w="31750" cap="flat" cmpd="sng">
            <a:solidFill>
              <a:srgbClr val="F8981D"/>
            </a:solidFill>
            <a:prstDash val="solid"/>
            <a:miter lim="800000"/>
            <a:headEnd type="none" w="sm" len="sm"/>
            <a:tailEnd type="none" w="sm" len="sm"/>
          </a:ln>
        </p:spPr>
      </p:cxnSp>
      <p:sp>
        <p:nvSpPr>
          <p:cNvPr id="48" name="Google Shape;48;p26"/>
          <p:cNvSpPr txBox="1">
            <a:spLocks noGrp="1"/>
          </p:cNvSpPr>
          <p:nvPr>
            <p:ph type="title"/>
          </p:nvPr>
        </p:nvSpPr>
        <p:spPr>
          <a:xfrm>
            <a:off x="838200" y="559574"/>
            <a:ext cx="7183582" cy="676636"/>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2"/>
              </a:buClr>
              <a:buSzPts val="3200"/>
              <a:buFont typeface="Avenir"/>
              <a:buNone/>
              <a:defRPr sz="32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Slide_One Line">
  <p:cSld name="Cover Slide_One Line">
    <p:spTree>
      <p:nvGrpSpPr>
        <p:cNvPr id="1" name="Shape 49"/>
        <p:cNvGrpSpPr/>
        <p:nvPr/>
      </p:nvGrpSpPr>
      <p:grpSpPr>
        <a:xfrm>
          <a:off x="0" y="0"/>
          <a:ext cx="0" cy="0"/>
          <a:chOff x="0" y="0"/>
          <a:chExt cx="0" cy="0"/>
        </a:xfrm>
      </p:grpSpPr>
      <p:sp>
        <p:nvSpPr>
          <p:cNvPr id="50" name="Google Shape;50;p27"/>
          <p:cNvSpPr txBox="1">
            <a:spLocks noGrp="1"/>
          </p:cNvSpPr>
          <p:nvPr>
            <p:ph type="ctrTitle"/>
          </p:nvPr>
        </p:nvSpPr>
        <p:spPr>
          <a:xfrm>
            <a:off x="1524000" y="2886828"/>
            <a:ext cx="9144000" cy="7732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800"/>
              <a:buFont typeface="Avenir"/>
              <a:buNone/>
              <a:defRPr sz="48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1" type="title">
  <p:cSld name="TITLE">
    <p:spTree>
      <p:nvGrpSpPr>
        <p:cNvPr id="1" name="Shape 51"/>
        <p:cNvGrpSpPr/>
        <p:nvPr/>
      </p:nvGrpSpPr>
      <p:grpSpPr>
        <a:xfrm>
          <a:off x="0" y="0"/>
          <a:ext cx="0" cy="0"/>
          <a:chOff x="0" y="0"/>
          <a:chExt cx="0" cy="0"/>
        </a:xfrm>
      </p:grpSpPr>
      <p:sp>
        <p:nvSpPr>
          <p:cNvPr id="52" name="Google Shape;52;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800"/>
              <a:buFont typeface="Avenir"/>
              <a:buNone/>
              <a:defRPr sz="48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0"/>
              </a:spcBef>
              <a:spcAft>
                <a:spcPts val="0"/>
              </a:spcAft>
              <a:buClr>
                <a:schemeClr val="dk1"/>
              </a:buClr>
              <a:buSzPts val="2400"/>
              <a:buNone/>
              <a:defRPr sz="2400" b="0" i="0"/>
            </a:lvl1pPr>
            <a:lvl2pPr lvl="1" algn="ctr">
              <a:lnSpc>
                <a:spcPct val="110000"/>
              </a:lnSpc>
              <a:spcBef>
                <a:spcPts val="600"/>
              </a:spcBef>
              <a:spcAft>
                <a:spcPts val="0"/>
              </a:spcAft>
              <a:buSzPts val="2000"/>
              <a:buNone/>
              <a:defRPr sz="2000"/>
            </a:lvl2pPr>
            <a:lvl3pPr lvl="2" algn="ctr">
              <a:lnSpc>
                <a:spcPct val="110000"/>
              </a:lnSpc>
              <a:spcBef>
                <a:spcPts val="600"/>
              </a:spcBef>
              <a:spcAft>
                <a:spcPts val="0"/>
              </a:spcAft>
              <a:buClr>
                <a:schemeClr val="dk1"/>
              </a:buClr>
              <a:buSzPts val="1800"/>
              <a:buNone/>
              <a:defRPr sz="1800"/>
            </a:lvl3pPr>
            <a:lvl4pPr lvl="3" algn="ctr">
              <a:lnSpc>
                <a:spcPct val="110000"/>
              </a:lnSpc>
              <a:spcBef>
                <a:spcPts val="600"/>
              </a:spcBef>
              <a:spcAft>
                <a:spcPts val="0"/>
              </a:spcAft>
              <a:buClr>
                <a:schemeClr val="dk1"/>
              </a:buClr>
              <a:buSzPts val="1600"/>
              <a:buNone/>
              <a:defRPr sz="1600"/>
            </a:lvl4pPr>
            <a:lvl5pPr lvl="4" algn="ctr">
              <a:lnSpc>
                <a:spcPct val="11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ontent_Centered ">
  <p:cSld name="Title and Content_Centered ">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8200" y="2575944"/>
            <a:ext cx="4745019" cy="1039138"/>
          </a:xfrm>
          <a:prstGeom prst="rect">
            <a:avLst/>
          </a:prstGeom>
          <a:noFill/>
          <a:ln>
            <a:noFill/>
          </a:ln>
        </p:spPr>
        <p:txBody>
          <a:bodyPr spcFirstLastPara="1" wrap="square" lIns="0" tIns="0" rIns="0" bIns="0" anchor="t" anchorCtr="0">
            <a:normAutofit/>
          </a:bodyPr>
          <a:lstStyle>
            <a:lvl1pPr lvl="0" algn="r">
              <a:lnSpc>
                <a:spcPct val="90000"/>
              </a:lnSpc>
              <a:spcBef>
                <a:spcPts val="0"/>
              </a:spcBef>
              <a:spcAft>
                <a:spcPts val="0"/>
              </a:spcAft>
              <a:buClr>
                <a:schemeClr val="dk2"/>
              </a:buClr>
              <a:buSzPts val="3600"/>
              <a:buFont typeface="Avenir"/>
              <a:buNone/>
              <a:defRPr sz="3600" b="0" i="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6511382" y="1123502"/>
            <a:ext cx="5257800" cy="3941064"/>
          </a:xfrm>
          <a:prstGeom prst="rect">
            <a:avLst/>
          </a:prstGeom>
          <a:noFill/>
          <a:ln>
            <a:noFill/>
          </a:ln>
        </p:spPr>
        <p:txBody>
          <a:bodyPr spcFirstLastPara="1" wrap="square" lIns="0" tIns="0" rIns="0" bIns="0" anchor="ctr" anchorCtr="0">
            <a:normAutofit/>
          </a:bodyPr>
          <a:lstStyle>
            <a:lvl1pPr marL="457200" lvl="0" indent="-355600" algn="l">
              <a:lnSpc>
                <a:spcPct val="110000"/>
              </a:lnSpc>
              <a:spcBef>
                <a:spcPts val="0"/>
              </a:spcBef>
              <a:spcAft>
                <a:spcPts val="0"/>
              </a:spcAft>
              <a:buClr>
                <a:schemeClr val="dk1"/>
              </a:buClr>
              <a:buSzPts val="2000"/>
              <a:buChar char="•"/>
              <a:defRPr b="0" i="0"/>
            </a:lvl1pPr>
            <a:lvl2pPr marL="914400" lvl="1" indent="-342900" algn="l">
              <a:lnSpc>
                <a:spcPct val="110000"/>
              </a:lnSpc>
              <a:spcBef>
                <a:spcPts val="600"/>
              </a:spcBef>
              <a:spcAft>
                <a:spcPts val="0"/>
              </a:spcAft>
              <a:buSzPts val="1800"/>
              <a:buChar char="•"/>
              <a:defRPr b="0" i="0"/>
            </a:lvl2pPr>
            <a:lvl3pPr marL="1371600" lvl="2" indent="-330200" algn="l">
              <a:lnSpc>
                <a:spcPct val="110000"/>
              </a:lnSpc>
              <a:spcBef>
                <a:spcPts val="600"/>
              </a:spcBef>
              <a:spcAft>
                <a:spcPts val="0"/>
              </a:spcAft>
              <a:buClr>
                <a:schemeClr val="dk1"/>
              </a:buClr>
              <a:buSzPts val="1600"/>
              <a:buChar char="•"/>
              <a:defRPr b="0" i="0"/>
            </a:lvl3pPr>
            <a:lvl4pPr marL="1828800" lvl="3" indent="-317500" algn="l">
              <a:lnSpc>
                <a:spcPct val="110000"/>
              </a:lnSpc>
              <a:spcBef>
                <a:spcPts val="600"/>
              </a:spcBef>
              <a:spcAft>
                <a:spcPts val="0"/>
              </a:spcAft>
              <a:buClr>
                <a:schemeClr val="dk1"/>
              </a:buClr>
              <a:buSzPts val="1400"/>
              <a:buChar char="•"/>
              <a:defRPr b="0" i="0"/>
            </a:lvl4pPr>
            <a:lvl5pPr marL="2286000" lvl="4" indent="-317500" algn="l">
              <a:lnSpc>
                <a:spcPct val="110000"/>
              </a:lnSpc>
              <a:spcBef>
                <a:spcPts val="600"/>
              </a:spcBef>
              <a:spcAft>
                <a:spcPts val="0"/>
              </a:spcAft>
              <a:buClr>
                <a:schemeClr val="dk1"/>
              </a:buClr>
              <a:buSzPts val="1400"/>
              <a:buChar char="•"/>
              <a:defRPr b="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0" i="0">
                <a:solidFill>
                  <a:schemeClr val="dk1"/>
                </a:solidFill>
                <a:latin typeface="Avenir"/>
                <a:ea typeface="Avenir"/>
                <a:cs typeface="Avenir"/>
                <a:sym typeface="Avenir"/>
              </a:defRPr>
            </a:lvl1pPr>
            <a:lvl2pPr marL="0" marR="0" lvl="1" indent="0" algn="l">
              <a:spcBef>
                <a:spcPts val="0"/>
              </a:spcBef>
              <a:buNone/>
              <a:defRPr sz="1400" b="0" i="0">
                <a:solidFill>
                  <a:schemeClr val="dk1"/>
                </a:solidFill>
                <a:latin typeface="Avenir"/>
                <a:ea typeface="Avenir"/>
                <a:cs typeface="Avenir"/>
                <a:sym typeface="Avenir"/>
              </a:defRPr>
            </a:lvl2pPr>
            <a:lvl3pPr marL="0" marR="0" lvl="2" indent="0" algn="l">
              <a:spcBef>
                <a:spcPts val="0"/>
              </a:spcBef>
              <a:buNone/>
              <a:defRPr sz="1400" b="0" i="0">
                <a:solidFill>
                  <a:schemeClr val="dk1"/>
                </a:solidFill>
                <a:latin typeface="Avenir"/>
                <a:ea typeface="Avenir"/>
                <a:cs typeface="Avenir"/>
                <a:sym typeface="Avenir"/>
              </a:defRPr>
            </a:lvl3pPr>
            <a:lvl4pPr marL="0" marR="0" lvl="3" indent="0" algn="l">
              <a:spcBef>
                <a:spcPts val="0"/>
              </a:spcBef>
              <a:buNone/>
              <a:defRPr sz="1400" b="0" i="0">
                <a:solidFill>
                  <a:schemeClr val="dk1"/>
                </a:solidFill>
                <a:latin typeface="Avenir"/>
                <a:ea typeface="Avenir"/>
                <a:cs typeface="Avenir"/>
                <a:sym typeface="Avenir"/>
              </a:defRPr>
            </a:lvl4pPr>
            <a:lvl5pPr marL="0" marR="0" lvl="4" indent="0" algn="l">
              <a:spcBef>
                <a:spcPts val="0"/>
              </a:spcBef>
              <a:buNone/>
              <a:defRPr sz="1400" b="0" i="0">
                <a:solidFill>
                  <a:schemeClr val="dk1"/>
                </a:solidFill>
                <a:latin typeface="Avenir"/>
                <a:ea typeface="Avenir"/>
                <a:cs typeface="Avenir"/>
                <a:sym typeface="Avenir"/>
              </a:defRPr>
            </a:lvl5pPr>
            <a:lvl6pPr marL="0" marR="0" lvl="5" indent="0" algn="l">
              <a:spcBef>
                <a:spcPts val="0"/>
              </a:spcBef>
              <a:buNone/>
              <a:defRPr sz="1400" b="0" i="0">
                <a:solidFill>
                  <a:schemeClr val="dk1"/>
                </a:solidFill>
                <a:latin typeface="Avenir"/>
                <a:ea typeface="Avenir"/>
                <a:cs typeface="Avenir"/>
                <a:sym typeface="Avenir"/>
              </a:defRPr>
            </a:lvl6pPr>
            <a:lvl7pPr marL="0" marR="0" lvl="6" indent="0" algn="l">
              <a:spcBef>
                <a:spcPts val="0"/>
              </a:spcBef>
              <a:buNone/>
              <a:defRPr sz="1400" b="0" i="0">
                <a:solidFill>
                  <a:schemeClr val="dk1"/>
                </a:solidFill>
                <a:latin typeface="Avenir"/>
                <a:ea typeface="Avenir"/>
                <a:cs typeface="Avenir"/>
                <a:sym typeface="Avenir"/>
              </a:defRPr>
            </a:lvl7pPr>
            <a:lvl8pPr marL="0" marR="0" lvl="7" indent="0" algn="l">
              <a:spcBef>
                <a:spcPts val="0"/>
              </a:spcBef>
              <a:buNone/>
              <a:defRPr sz="1400" b="0" i="0">
                <a:solidFill>
                  <a:schemeClr val="dk1"/>
                </a:solidFill>
                <a:latin typeface="Avenir"/>
                <a:ea typeface="Avenir"/>
                <a:cs typeface="Avenir"/>
                <a:sym typeface="Avenir"/>
              </a:defRPr>
            </a:lvl8pPr>
            <a:lvl9pPr marL="0" marR="0" lvl="8" indent="0" algn="l">
              <a:spcBef>
                <a:spcPts val="0"/>
              </a:spcBef>
              <a:buNone/>
              <a:defRPr sz="1400" b="0" i="0">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Avenir"/>
              <a:buNone/>
              <a:defRPr sz="4000" b="1" i="0" u="none" strike="noStrike" cap="none">
                <a:solidFill>
                  <a:schemeClr val="dk2"/>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1pPr>
            <a:lvl2pPr marL="914400" marR="0" lvl="1" indent="-342900" algn="l" rtl="0">
              <a:lnSpc>
                <a:spcPct val="110000"/>
              </a:lnSpc>
              <a:spcBef>
                <a:spcPts val="6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2pPr>
            <a:lvl3pPr marL="1371600" marR="0" lvl="2" indent="-330200" algn="l" rtl="0">
              <a:lnSpc>
                <a:spcPct val="110000"/>
              </a:lnSpc>
              <a:spcBef>
                <a:spcPts val="6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3pPr>
            <a:lvl4pPr marL="1828800" marR="0" lvl="3" indent="-317500"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4pPr>
            <a:lvl5pPr marL="2286000" marR="0" lvl="4" indent="-317500"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301752"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400" b="0" i="0" u="none" strike="noStrike" cap="none">
                <a:solidFill>
                  <a:schemeClr val="dk1"/>
                </a:solidFill>
                <a:latin typeface="Avenir"/>
                <a:ea typeface="Avenir"/>
                <a:cs typeface="Avenir"/>
                <a:sym typeface="Avenir"/>
              </a:defRPr>
            </a:lvl1pPr>
            <a:lvl2pPr marL="0" marR="0" lvl="1" indent="0" algn="l" rtl="0">
              <a:spcBef>
                <a:spcPts val="0"/>
              </a:spcBef>
              <a:buNone/>
              <a:defRPr sz="1400" b="0" i="0" u="none" strike="noStrike" cap="none">
                <a:solidFill>
                  <a:schemeClr val="dk1"/>
                </a:solidFill>
                <a:latin typeface="Avenir"/>
                <a:ea typeface="Avenir"/>
                <a:cs typeface="Avenir"/>
                <a:sym typeface="Avenir"/>
              </a:defRPr>
            </a:lvl2pPr>
            <a:lvl3pPr marL="0" marR="0" lvl="2" indent="0" algn="l" rtl="0">
              <a:spcBef>
                <a:spcPts val="0"/>
              </a:spcBef>
              <a:buNone/>
              <a:defRPr sz="1400" b="0" i="0" u="none" strike="noStrike" cap="none">
                <a:solidFill>
                  <a:schemeClr val="dk1"/>
                </a:solidFill>
                <a:latin typeface="Avenir"/>
                <a:ea typeface="Avenir"/>
                <a:cs typeface="Avenir"/>
                <a:sym typeface="Avenir"/>
              </a:defRPr>
            </a:lvl3pPr>
            <a:lvl4pPr marL="0" marR="0" lvl="3" indent="0" algn="l" rtl="0">
              <a:spcBef>
                <a:spcPts val="0"/>
              </a:spcBef>
              <a:buNone/>
              <a:defRPr sz="1400" b="0" i="0" u="none" strike="noStrike" cap="none">
                <a:solidFill>
                  <a:schemeClr val="dk1"/>
                </a:solidFill>
                <a:latin typeface="Avenir"/>
                <a:ea typeface="Avenir"/>
                <a:cs typeface="Avenir"/>
                <a:sym typeface="Avenir"/>
              </a:defRPr>
            </a:lvl4pPr>
            <a:lvl5pPr marL="0" marR="0" lvl="4" indent="0" algn="l" rtl="0">
              <a:spcBef>
                <a:spcPts val="0"/>
              </a:spcBef>
              <a:buNone/>
              <a:defRPr sz="1400" b="0" i="0" u="none" strike="noStrike" cap="none">
                <a:solidFill>
                  <a:schemeClr val="dk1"/>
                </a:solidFill>
                <a:latin typeface="Avenir"/>
                <a:ea typeface="Avenir"/>
                <a:cs typeface="Avenir"/>
                <a:sym typeface="Avenir"/>
              </a:defRPr>
            </a:lvl5pPr>
            <a:lvl6pPr marL="0" marR="0" lvl="5" indent="0" algn="l" rtl="0">
              <a:spcBef>
                <a:spcPts val="0"/>
              </a:spcBef>
              <a:buNone/>
              <a:defRPr sz="1400" b="0" i="0" u="none" strike="noStrike" cap="none">
                <a:solidFill>
                  <a:schemeClr val="dk1"/>
                </a:solidFill>
                <a:latin typeface="Avenir"/>
                <a:ea typeface="Avenir"/>
                <a:cs typeface="Avenir"/>
                <a:sym typeface="Avenir"/>
              </a:defRPr>
            </a:lvl6pPr>
            <a:lvl7pPr marL="0" marR="0" lvl="6" indent="0" algn="l" rtl="0">
              <a:spcBef>
                <a:spcPts val="0"/>
              </a:spcBef>
              <a:buNone/>
              <a:defRPr sz="1400" b="0" i="0" u="none" strike="noStrike" cap="none">
                <a:solidFill>
                  <a:schemeClr val="dk1"/>
                </a:solidFill>
                <a:latin typeface="Avenir"/>
                <a:ea typeface="Avenir"/>
                <a:cs typeface="Avenir"/>
                <a:sym typeface="Avenir"/>
              </a:defRPr>
            </a:lvl7pPr>
            <a:lvl8pPr marL="0" marR="0" lvl="7" indent="0" algn="l" rtl="0">
              <a:spcBef>
                <a:spcPts val="0"/>
              </a:spcBef>
              <a:buNone/>
              <a:defRPr sz="1400" b="0" i="0" u="none" strike="noStrike" cap="none">
                <a:solidFill>
                  <a:schemeClr val="dk1"/>
                </a:solidFill>
                <a:latin typeface="Avenir"/>
                <a:ea typeface="Avenir"/>
                <a:cs typeface="Avenir"/>
                <a:sym typeface="Avenir"/>
              </a:defRPr>
            </a:lvl8pPr>
            <a:lvl9pPr marL="0" marR="0" lvl="8" indent="0" algn="l" rtl="0">
              <a:spcBef>
                <a:spcPts val="0"/>
              </a:spcBef>
              <a:buNone/>
              <a:defRPr sz="1400" b="0" i="0" u="none" strike="noStrike" cap="none">
                <a:solidFill>
                  <a:schemeClr val="dk1"/>
                </a:solidFill>
                <a:latin typeface="Avenir"/>
                <a:ea typeface="Avenir"/>
                <a:cs typeface="Avenir"/>
                <a:sym typeface="Avenir"/>
              </a:defRPr>
            </a:lvl9pPr>
          </a:lstStyle>
          <a:p>
            <a:pPr marL="0" lvl="0" indent="0" algn="l" rtl="0">
              <a:spcBef>
                <a:spcPts val="0"/>
              </a:spcBef>
              <a:spcAft>
                <a:spcPts val="0"/>
              </a:spcAft>
              <a:buNone/>
            </a:pPr>
            <a:fld id="{00000000-1234-1234-1234-123412341234}" type="slidenum">
              <a:rPr lang="fr-M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impekacdn.s3.us-east-2.amazonaws.com/hmhbconsortium.org/content/user_files/2025/04/03124709/FurtherWith15_FactSheet_Focus2.pdf" TargetMode="External"/><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linkedin.com/company/healthy-mothers-healthy-babies-consortium/" TargetMode="External"/><Relationship Id="rId3" Type="http://schemas.openxmlformats.org/officeDocument/2006/relationships/hyperlink" Target="http://furtherwith15.org/" TargetMode="External"/><Relationship Id="rId7" Type="http://schemas.openxmlformats.org/officeDocument/2006/relationships/image" Target="../media/image39.png"/><Relationship Id="rId12" Type="http://schemas.openxmlformats.org/officeDocument/2006/relationships/hyperlink" Target="https://www.instagram.com/hmhbconsortium/" TargetMode="External"/><Relationship Id="rId17" Type="http://schemas.openxmlformats.org/officeDocument/2006/relationships/image" Target="../media/image43.pn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hyperlink" Target="https://www.facebook.com/HMHBConsortium" TargetMode="External"/><Relationship Id="rId5" Type="http://schemas.openxmlformats.org/officeDocument/2006/relationships/image" Target="../media/image37.png"/><Relationship Id="rId15" Type="http://schemas.openxmlformats.org/officeDocument/2006/relationships/hyperlink" Target="https://www.youtube.com/channel/UCpY-zzkoyWsAvNmRM16P3Tw" TargetMode="External"/><Relationship Id="rId10" Type="http://schemas.openxmlformats.org/officeDocument/2006/relationships/hyperlink" Target="https://hmhbconsortium.org/" TargetMode="External"/><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hyperlink" Target="https://twitter.com/HMHBConsortiu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www.livessavedtool.org/" TargetMode="External"/><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furtherwith15.org/" TargetMode="External"/><Relationship Id="rId5" Type="http://schemas.openxmlformats.org/officeDocument/2006/relationships/hyperlink" Target="https://hmhbconsortium.org/advocacy-resource-center/" TargetMode="External"/><Relationship Id="rId4" Type="http://schemas.openxmlformats.org/officeDocument/2006/relationships/hyperlink" Target="https://hmhbconsortium.org/knowledge-hub/" TargetMode="External"/><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hyperlink" Target="https://hmhbconsortium.org/womens-voices/" TargetMode="External"/><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hyperlink" Target="http://furtherwith15.org/" TargetMode="External"/><Relationship Id="rId4" Type="http://schemas.openxmlformats.org/officeDocument/2006/relationships/hyperlink" Target="https://www.devex.com/news/sponsored/why-access-to-prenatal-vitamins-is-a-health-equity-issue-10713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mhbconsortium.org/knowledge-hub/mms-advocacy-slide-deck-complet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hmhbconsortium.org/knowledge-hub/faq-and-advocacy-brief-for-inclusion-of-mms-into-the-whos-model-list-of-essential-medicines/" TargetMode="External"/><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hmhbconsortium.org/knowledge-hub/introducing-and-scaling-multiple-micronutrient-supplementation-programming-frequently-asked-questions-for-decision-makers/" TargetMode="External"/><Relationship Id="rId5" Type="http://schemas.openxmlformats.org/officeDocument/2006/relationships/hyperlink" Target="https://hmhbconsortium.org/knowledge-hub/hmhb-mms-frequently-asked-questions-brief/" TargetMode="External"/><Relationship Id="rId10" Type="http://schemas.openxmlformats.org/officeDocument/2006/relationships/image" Target="../media/image55.png"/><Relationship Id="rId4" Type="http://schemas.openxmlformats.org/officeDocument/2006/relationships/hyperlink" Target="https://hmhbconsortium.org/knowledge-hub/hmhb-mms-advocacy-brief/" TargetMode="External"/><Relationship Id="rId9"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hyperlink" Target="https://www.nutritionintl.org/learning-resources-home/mms-cost-benefit-tool/" TargetMode="External"/><Relationship Id="rId7"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furtherwith15.org/" TargetMode="External"/><Relationship Id="rId5" Type="http://schemas.openxmlformats.org/officeDocument/2006/relationships/hyperlink" Target="https://r4d.org/resources/multiple-micronutrient-supplements-costing-tool/" TargetMode="External"/><Relationship Id="rId4" Type="http://schemas.openxmlformats.org/officeDocument/2006/relationships/hyperlink" Target="https://www.nutritionintl.org/learning-resource/cost-inaction-tool/" TargetMode="External"/><Relationship Id="rId9"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hmhbconsortium.org/knowledge-hub/mms-global-investment-roadmap/" TargetMode="External"/><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youtube.com/watch?v=eraaTSeDUng" TargetMode="External"/><Relationship Id="rId5" Type="http://schemas.openxmlformats.org/officeDocument/2006/relationships/hyperlink" Target="https://hmhbconsortium.org/brief-mms-copenhagen-consensus/" TargetMode="External"/><Relationship Id="rId10" Type="http://schemas.openxmlformats.org/officeDocument/2006/relationships/image" Target="../media/image62.png"/><Relationship Id="rId4" Type="http://schemas.openxmlformats.org/officeDocument/2006/relationships/hyperlink" Target="https://hmhbconsortium.org/knowledge-hub/brief-investment-roadmap-mms/" TargetMode="External"/><Relationship Id="rId9"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hyperlink" Target="mailto:HMHB@micronutrientforum.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29025632/" TargetMode="Externa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oi.org/10.1016/S2214-109X(24)00449-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apps.who.int/iris/bitstream/handle/10665/333561/9789240007789-eng.pdf"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s://www.who.int/docs/default-source/nutritionlibrary/preventing-and-controlling-micronutrient-deficiencies-in-populations-affected-by-an-emergency.pdf?sfvrsn=e17f6dff_2" TargetMode="External"/><Relationship Id="rId4" Type="http://schemas.openxmlformats.org/officeDocument/2006/relationships/hyperlink" Target="https://www.who.int/publications/i/item/WHO-MHP-HPS-EML-2023.02" TargetMode="Externa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hyperlink" Target="https://copenhagenconsensus.com/sites/default/files/2023-03/Nutrition%20Best%20Investment%20Manuscript%20230211.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kirkhumanitarian.org/wp-content/uploads/2024/07/Kirk-HumanitarianInfographic-8.29.24.pdf"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0"/>
        <p:cNvGrpSpPr/>
        <p:nvPr/>
      </p:nvGrpSpPr>
      <p:grpSpPr>
        <a:xfrm>
          <a:off x="0" y="0"/>
          <a:ext cx="0" cy="0"/>
          <a:chOff x="0" y="0"/>
          <a:chExt cx="0" cy="0"/>
        </a:xfrm>
      </p:grpSpPr>
      <p:pic>
        <p:nvPicPr>
          <p:cNvPr id="81" name="Google Shape;81;p1" descr="A person and child walking in the desert&#10;&#10;AI-generated content may be incorrect."/>
          <p:cNvPicPr preferRelativeResize="0"/>
          <p:nvPr/>
        </p:nvPicPr>
        <p:blipFill rotWithShape="1">
          <a:blip r:embed="rId3">
            <a:alphaModFix/>
          </a:blip>
          <a:srcRect/>
          <a:stretch/>
        </p:blipFill>
        <p:spPr>
          <a:xfrm>
            <a:off x="-13663" y="1417266"/>
            <a:ext cx="8161102" cy="5440734"/>
          </a:xfrm>
          <a:prstGeom prst="rect">
            <a:avLst/>
          </a:prstGeom>
          <a:noFill/>
          <a:ln>
            <a:noFill/>
          </a:ln>
        </p:spPr>
      </p:pic>
      <p:sp>
        <p:nvSpPr>
          <p:cNvPr id="82" name="Google Shape;82;p1"/>
          <p:cNvSpPr/>
          <p:nvPr/>
        </p:nvSpPr>
        <p:spPr>
          <a:xfrm>
            <a:off x="-21075" y="1"/>
            <a:ext cx="12208077" cy="6203576"/>
          </a:xfrm>
          <a:custGeom>
            <a:avLst/>
            <a:gdLst/>
            <a:ahLst/>
            <a:cxnLst/>
            <a:rect l="l" t="t" r="r" b="b"/>
            <a:pathLst>
              <a:path w="12208077" h="6333067" extrusionOk="0">
                <a:moveTo>
                  <a:pt x="0" y="0"/>
                </a:moveTo>
                <a:lnTo>
                  <a:pt x="12208077" y="0"/>
                </a:lnTo>
                <a:cubicBezTo>
                  <a:pt x="12208077" y="1360311"/>
                  <a:pt x="12191142" y="4972756"/>
                  <a:pt x="12191142" y="6333067"/>
                </a:cubicBezTo>
                <a:lnTo>
                  <a:pt x="16934" y="1439333"/>
                </a:lnTo>
                <a:lnTo>
                  <a:pt x="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3" name="Google Shape;83;p1"/>
          <p:cNvSpPr/>
          <p:nvPr/>
        </p:nvSpPr>
        <p:spPr>
          <a:xfrm>
            <a:off x="2444161" y="-4"/>
            <a:ext cx="9837409" cy="6333067"/>
          </a:xfrm>
          <a:custGeom>
            <a:avLst/>
            <a:gdLst/>
            <a:ahLst/>
            <a:cxnLst/>
            <a:rect l="l" t="t" r="r" b="b"/>
            <a:pathLst>
              <a:path w="9837409" h="6333067" extrusionOk="0">
                <a:moveTo>
                  <a:pt x="1320799" y="0"/>
                </a:moveTo>
                <a:lnTo>
                  <a:pt x="9837409" y="0"/>
                </a:lnTo>
                <a:cubicBezTo>
                  <a:pt x="9837409" y="1360311"/>
                  <a:pt x="9820474" y="4972756"/>
                  <a:pt x="9820474" y="6333067"/>
                </a:cubicBezTo>
                <a:lnTo>
                  <a:pt x="0" y="2387599"/>
                </a:lnTo>
                <a:lnTo>
                  <a:pt x="1320799"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4" name="Google Shape;84;p1"/>
          <p:cNvSpPr/>
          <p:nvPr/>
        </p:nvSpPr>
        <p:spPr>
          <a:xfrm>
            <a:off x="5554989" y="-2"/>
            <a:ext cx="6768391"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5" name="Google Shape;85;p1"/>
          <p:cNvSpPr/>
          <p:nvPr/>
        </p:nvSpPr>
        <p:spPr>
          <a:xfrm>
            <a:off x="10273863" y="3584027"/>
            <a:ext cx="825061" cy="273269"/>
          </a:xfrm>
          <a:prstGeom prst="rect">
            <a:avLst/>
          </a:prstGeom>
          <a:solidFill>
            <a:srgbClr val="ED4B8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86" name="Google Shape;86;p1"/>
          <p:cNvPicPr preferRelativeResize="0"/>
          <p:nvPr/>
        </p:nvPicPr>
        <p:blipFill rotWithShape="1">
          <a:blip r:embed="rId4">
            <a:alphaModFix/>
          </a:blip>
          <a:srcRect/>
          <a:stretch/>
        </p:blipFill>
        <p:spPr>
          <a:xfrm>
            <a:off x="846666" y="477576"/>
            <a:ext cx="838495" cy="792424"/>
          </a:xfrm>
          <a:prstGeom prst="rect">
            <a:avLst/>
          </a:prstGeom>
          <a:noFill/>
          <a:ln>
            <a:noFill/>
          </a:ln>
        </p:spPr>
      </p:pic>
      <p:pic>
        <p:nvPicPr>
          <p:cNvPr id="87" name="Google Shape;87;p1" descr="A purple and white text&#10;&#10;AI-generated content may be incorrect."/>
          <p:cNvPicPr preferRelativeResize="0"/>
          <p:nvPr/>
        </p:nvPicPr>
        <p:blipFill rotWithShape="1">
          <a:blip r:embed="rId5">
            <a:alphaModFix/>
          </a:blip>
          <a:srcRect/>
          <a:stretch/>
        </p:blipFill>
        <p:spPr>
          <a:xfrm>
            <a:off x="6015993" y="1073531"/>
            <a:ext cx="5532406" cy="1855844"/>
          </a:xfrm>
          <a:prstGeom prst="rect">
            <a:avLst/>
          </a:prstGeom>
          <a:noFill/>
          <a:ln>
            <a:noFill/>
          </a:ln>
        </p:spPr>
      </p:pic>
      <p:pic>
        <p:nvPicPr>
          <p:cNvPr id="88" name="Google Shape;88;p1" descr="A pink background with white text&#10;&#10;AI-generated content may be incorrect."/>
          <p:cNvPicPr preferRelativeResize="0"/>
          <p:nvPr/>
        </p:nvPicPr>
        <p:blipFill rotWithShape="1">
          <a:blip r:embed="rId6">
            <a:alphaModFix/>
          </a:blip>
          <a:srcRect/>
          <a:stretch/>
        </p:blipFill>
        <p:spPr>
          <a:xfrm>
            <a:off x="5542727" y="39336"/>
            <a:ext cx="6780653" cy="6857999"/>
          </a:xfrm>
          <a:prstGeom prst="rect">
            <a:avLst/>
          </a:prstGeom>
          <a:noFill/>
          <a:ln>
            <a:noFill/>
          </a:ln>
        </p:spPr>
      </p:pic>
      <p:sp>
        <p:nvSpPr>
          <p:cNvPr id="89" name="Google Shape;89;p1"/>
          <p:cNvSpPr txBox="1"/>
          <p:nvPr/>
        </p:nvSpPr>
        <p:spPr>
          <a:xfrm>
            <a:off x="6652044" y="3428998"/>
            <a:ext cx="4398780" cy="33239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2400" b="0" i="0" u="none" strike="noStrike" cap="none">
                <a:solidFill>
                  <a:schemeClr val="lt1"/>
                </a:solidFill>
                <a:latin typeface="Avenir"/>
                <a:ea typeface="Avenir"/>
                <a:cs typeface="Avenir"/>
                <a:sym typeface="Avenir"/>
              </a:rPr>
              <a:t>Le mouvement mondial visant à améliorer la nutrition maternelle et la santé des nouveau-nés a commencé.</a:t>
            </a:r>
            <a:endParaRPr/>
          </a:p>
          <a:p>
            <a:pPr marL="0" marR="0" lvl="0" indent="0" algn="l" rtl="0">
              <a:spcBef>
                <a:spcPts val="0"/>
              </a:spcBef>
              <a:spcAft>
                <a:spcPts val="0"/>
              </a:spcAft>
              <a:buNone/>
            </a:pPr>
            <a:endParaRPr sz="2400">
              <a:solidFill>
                <a:schemeClr val="lt1"/>
              </a:solidFill>
              <a:latin typeface="Avenir"/>
              <a:ea typeface="Avenir"/>
              <a:cs typeface="Avenir"/>
              <a:sym typeface="Avenir"/>
            </a:endParaRPr>
          </a:p>
          <a:p>
            <a:pPr marL="0" marR="0" lvl="0" indent="0" algn="ctr" rtl="0">
              <a:spcBef>
                <a:spcPts val="0"/>
              </a:spcBef>
              <a:spcAft>
                <a:spcPts val="0"/>
              </a:spcAft>
              <a:buNone/>
            </a:pPr>
            <a:endParaRPr sz="2400" b="1">
              <a:solidFill>
                <a:schemeClr val="lt1"/>
              </a:solidFill>
              <a:latin typeface="Avenir"/>
              <a:ea typeface="Avenir"/>
              <a:cs typeface="Avenir"/>
              <a:sym typeface="Avenir"/>
            </a:endParaRPr>
          </a:p>
          <a:p>
            <a:pPr marL="0" marR="0" lvl="0" indent="0" algn="ctr" rtl="0">
              <a:spcBef>
                <a:spcPts val="0"/>
              </a:spcBef>
              <a:spcAft>
                <a:spcPts val="0"/>
              </a:spcAft>
              <a:buNone/>
            </a:pPr>
            <a:r>
              <a:rPr lang="fr-MA" sz="2400" b="1">
                <a:solidFill>
                  <a:schemeClr val="lt1"/>
                </a:solidFill>
                <a:latin typeface="Avenir"/>
                <a:ea typeface="Avenir"/>
                <a:cs typeface="Avenir"/>
                <a:sym typeface="Avenir"/>
              </a:rPr>
              <a:t>Ensemble, allons plus loin avec #FurtherWith15</a:t>
            </a:r>
            <a:endParaRPr sz="2400">
              <a:solidFill>
                <a:schemeClr val="dk1"/>
              </a:solidFill>
              <a:latin typeface="Avenir"/>
              <a:ea typeface="Avenir"/>
              <a:cs typeface="Avenir"/>
              <a:sym typeface="Aveni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DDACB"/>
        </a:solidFill>
        <a:effectLst/>
      </p:bgPr>
    </p:bg>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838199" y="2448126"/>
            <a:ext cx="5486403" cy="2833001"/>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r>
              <a:rPr lang="fr-MA"/>
              <a:t>Donner de la MMS aux femmes au cours de leur</a:t>
            </a:r>
            <a:r>
              <a:rPr lang="fr-MA">
                <a:latin typeface="Avenir"/>
                <a:ea typeface="Avenir"/>
                <a:cs typeface="Avenir"/>
                <a:sym typeface="Avenir"/>
              </a:rPr>
              <a:t> grossesse prépare leur enfant à une vie de meilleures opportunités et à un bénéfice estimé à plus de 3,1 milliards de dollars US par an.</a:t>
            </a:r>
            <a:r>
              <a:rPr lang="fr-MA" baseline="30000">
                <a:latin typeface="Avenir"/>
                <a:ea typeface="Avenir"/>
                <a:cs typeface="Avenir"/>
                <a:sym typeface="Avenir"/>
              </a:rPr>
              <a:t>15</a:t>
            </a:r>
            <a:endParaRPr/>
          </a:p>
          <a:p>
            <a:pPr marL="460375" lvl="1" indent="-460375" algn="l" rtl="0">
              <a:lnSpc>
                <a:spcPct val="100000"/>
              </a:lnSpc>
              <a:spcBef>
                <a:spcPts val="1200"/>
              </a:spcBef>
              <a:spcAft>
                <a:spcPts val="0"/>
              </a:spcAft>
              <a:buSzPct val="100000"/>
              <a:buChar char="•"/>
            </a:pPr>
            <a:r>
              <a:rPr lang="fr-MA" sz="2000"/>
              <a:t>94 millions de dollars US provenant de mortinaissances évitées</a:t>
            </a:r>
            <a:endParaRPr/>
          </a:p>
          <a:p>
            <a:pPr marL="460375" lvl="1" indent="-460375" algn="l" rtl="0">
              <a:lnSpc>
                <a:spcPct val="100000"/>
              </a:lnSpc>
              <a:spcBef>
                <a:spcPts val="600"/>
              </a:spcBef>
              <a:spcAft>
                <a:spcPts val="0"/>
              </a:spcAft>
              <a:buSzPct val="100000"/>
              <a:buChar char="•"/>
            </a:pPr>
            <a:r>
              <a:rPr lang="fr-MA" sz="2000"/>
              <a:t>428 millions de dollars US en naissances prématurées évitées</a:t>
            </a:r>
            <a:endParaRPr/>
          </a:p>
          <a:p>
            <a:pPr marL="460375" lvl="1" indent="-460375" algn="l" rtl="0">
              <a:lnSpc>
                <a:spcPct val="100000"/>
              </a:lnSpc>
              <a:spcBef>
                <a:spcPts val="600"/>
              </a:spcBef>
              <a:spcAft>
                <a:spcPts val="0"/>
              </a:spcAft>
              <a:buSzPct val="100000"/>
              <a:buChar char="•"/>
            </a:pPr>
            <a:r>
              <a:rPr lang="fr-MA" sz="2000"/>
              <a:t>2,6 milliards de dollars US provenant de la réduction de l’insuffisance pondérale à la naissance </a:t>
            </a:r>
            <a:endParaRPr/>
          </a:p>
        </p:txBody>
      </p:sp>
      <p:sp>
        <p:nvSpPr>
          <p:cNvPr id="195" name="Google Shape;195;p10"/>
          <p:cNvSpPr txBox="1">
            <a:spLocks noGrp="1"/>
          </p:cNvSpPr>
          <p:nvPr>
            <p:ph type="title"/>
          </p:nvPr>
        </p:nvSpPr>
        <p:spPr>
          <a:xfrm>
            <a:off x="838200" y="559574"/>
            <a:ext cx="7183582" cy="676636"/>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latin typeface="Avenir"/>
                <a:ea typeface="Avenir"/>
                <a:cs typeface="Avenir"/>
                <a:sym typeface="Avenir"/>
              </a:rPr>
              <a:t>Impact intergénérationnel</a:t>
            </a:r>
            <a:endParaRPr/>
          </a:p>
        </p:txBody>
      </p:sp>
      <p:sp>
        <p:nvSpPr>
          <p:cNvPr id="196" name="Google Shape;196;p10"/>
          <p:cNvSpPr txBox="1"/>
          <p:nvPr/>
        </p:nvSpPr>
        <p:spPr>
          <a:xfrm>
            <a:off x="832104" y="6258522"/>
            <a:ext cx="9812867"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MA" sz="1000">
                <a:solidFill>
                  <a:srgbClr val="7F7F7F"/>
                </a:solidFill>
                <a:latin typeface="Avenir"/>
                <a:ea typeface="Avenir"/>
                <a:cs typeface="Avenir"/>
                <a:sym typeface="Avenir"/>
              </a:rPr>
              <a:t>15. Des investissements abordables dans des économies plus fortes et une main-d’œuvre productive </a:t>
            </a:r>
            <a:r>
              <a:rPr lang="fr-MA" sz="1000" u="sng">
                <a:solidFill>
                  <a:srgbClr val="7F7F7F"/>
                </a:solidFill>
                <a:latin typeface="Avenir"/>
                <a:ea typeface="Avenir"/>
                <a:cs typeface="Avenir"/>
                <a:sym typeface="Avenir"/>
                <a:hlinkClick r:id="rId3">
                  <a:extLst>
                    <a:ext uri="{A12FA001-AC4F-418D-AE19-62706E023703}">
                      <ahyp:hlinkClr xmlns:ahyp="http://schemas.microsoft.com/office/drawing/2018/hyperlinkcolor" val="tx"/>
                    </a:ext>
                  </a:extLst>
                </a:hlinkClick>
              </a:rPr>
              <a:t>Fiche</a:t>
            </a:r>
            <a:r>
              <a:rPr lang="fr-MA" sz="1000" u="sng">
                <a:solidFill>
                  <a:srgbClr val="7F7F7F"/>
                </a:solidFill>
                <a:latin typeface="Avenir"/>
                <a:ea typeface="Avenir"/>
                <a:cs typeface="Avenir"/>
                <a:sym typeface="Avenir"/>
              </a:rPr>
              <a:t>, 2025</a:t>
            </a:r>
            <a:endParaRPr/>
          </a:p>
        </p:txBody>
      </p:sp>
      <p:pic>
        <p:nvPicPr>
          <p:cNvPr id="197" name="Google Shape;197;p10"/>
          <p:cNvPicPr preferRelativeResize="0"/>
          <p:nvPr/>
        </p:nvPicPr>
        <p:blipFill rotWithShape="1">
          <a:blip r:embed="rId4">
            <a:alphaModFix/>
          </a:blip>
          <a:srcRect/>
          <a:stretch/>
        </p:blipFill>
        <p:spPr>
          <a:xfrm flipH="1">
            <a:off x="6324602" y="0"/>
            <a:ext cx="5867396" cy="1508759"/>
          </a:xfrm>
          <a:prstGeom prst="rect">
            <a:avLst/>
          </a:prstGeom>
          <a:noFill/>
          <a:ln>
            <a:noFill/>
          </a:ln>
        </p:spPr>
      </p:pic>
      <p:pic>
        <p:nvPicPr>
          <p:cNvPr id="198" name="Google Shape;198;p10"/>
          <p:cNvPicPr preferRelativeResize="0"/>
          <p:nvPr/>
        </p:nvPicPr>
        <p:blipFill rotWithShape="1">
          <a:blip r:embed="rId5">
            <a:alphaModFix/>
          </a:blip>
          <a:srcRect/>
          <a:stretch/>
        </p:blipFill>
        <p:spPr>
          <a:xfrm rot="6781959">
            <a:off x="9307079" y="-1268236"/>
            <a:ext cx="1886802" cy="4788655"/>
          </a:xfrm>
          <a:prstGeom prst="rect">
            <a:avLst/>
          </a:prstGeom>
          <a:noFill/>
          <a:ln>
            <a:noFill/>
          </a:ln>
        </p:spPr>
      </p:pic>
      <p:pic>
        <p:nvPicPr>
          <p:cNvPr id="199" name="Google Shape;199;p10" descr="A diagram of a child's life cycle&#10;&#10;AI-generated content may be incorrect."/>
          <p:cNvPicPr preferRelativeResize="0"/>
          <p:nvPr/>
        </p:nvPicPr>
        <p:blipFill rotWithShape="1">
          <a:blip r:embed="rId6">
            <a:alphaModFix/>
          </a:blip>
          <a:srcRect/>
          <a:stretch/>
        </p:blipFill>
        <p:spPr>
          <a:xfrm>
            <a:off x="6661028" y="1253808"/>
            <a:ext cx="4749282" cy="4749282"/>
          </a:xfrm>
          <a:prstGeom prst="rect">
            <a:avLst/>
          </a:prstGeom>
          <a:noFill/>
          <a:ln>
            <a:noFill/>
          </a:ln>
        </p:spPr>
      </p:pic>
      <p:pic>
        <p:nvPicPr>
          <p:cNvPr id="200" name="Google Shape;200;p10" descr="A diagram of a child nutrition&#10;&#10;AI-generated content may be incorrect."/>
          <p:cNvPicPr preferRelativeResize="0"/>
          <p:nvPr/>
        </p:nvPicPr>
        <p:blipFill rotWithShape="1">
          <a:blip r:embed="rId7">
            <a:alphaModFix/>
          </a:blip>
          <a:srcRect/>
          <a:stretch/>
        </p:blipFill>
        <p:spPr>
          <a:xfrm>
            <a:off x="6661919" y="1229169"/>
            <a:ext cx="4748391" cy="47483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p:nvPr/>
        </p:nvSpPr>
        <p:spPr>
          <a:xfrm>
            <a:off x="8675748" y="5066522"/>
            <a:ext cx="3516252" cy="86690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1"/>
          <p:cNvSpPr txBox="1">
            <a:spLocks noGrp="1"/>
          </p:cNvSpPr>
          <p:nvPr>
            <p:ph type="title"/>
          </p:nvPr>
        </p:nvSpPr>
        <p:spPr>
          <a:xfrm>
            <a:off x="838199" y="559573"/>
            <a:ext cx="10515599" cy="60724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Plan d</a:t>
            </a:r>
            <a:r>
              <a:rPr lang="fr-MA"/>
              <a:t>’</a:t>
            </a:r>
            <a:r>
              <a:rPr lang="fr-MA" b="1"/>
              <a:t>action</a:t>
            </a:r>
            <a:endParaRPr/>
          </a:p>
        </p:txBody>
      </p:sp>
      <p:sp>
        <p:nvSpPr>
          <p:cNvPr id="208" name="Google Shape;208;p11"/>
          <p:cNvSpPr txBox="1">
            <a:spLocks noGrp="1"/>
          </p:cNvSpPr>
          <p:nvPr>
            <p:ph type="body" idx="1"/>
          </p:nvPr>
        </p:nvSpPr>
        <p:spPr>
          <a:xfrm>
            <a:off x="838199" y="1329165"/>
            <a:ext cx="7122459" cy="3766122"/>
          </a:xfrm>
          <a:prstGeom prst="rect">
            <a:avLst/>
          </a:prstGeom>
          <a:noFill/>
          <a:ln>
            <a:noFill/>
          </a:ln>
        </p:spPr>
        <p:txBody>
          <a:bodyPr spcFirstLastPara="1" wrap="square" lIns="0" tIns="0" rIns="0" bIns="0" anchor="t" anchorCtr="0">
            <a:noAutofit/>
          </a:bodyPr>
          <a:lstStyle/>
          <a:p>
            <a:pPr marL="347472" lvl="0" indent="-347472" algn="l" rtl="0">
              <a:lnSpc>
                <a:spcPct val="100000"/>
              </a:lnSpc>
              <a:spcBef>
                <a:spcPts val="0"/>
              </a:spcBef>
              <a:spcAft>
                <a:spcPts val="0"/>
              </a:spcAft>
              <a:buClr>
                <a:schemeClr val="dk1"/>
              </a:buClr>
              <a:buSzPts val="2000"/>
              <a:buChar char="•"/>
            </a:pPr>
            <a:r>
              <a:rPr lang="fr-MA" b="1"/>
              <a:t>Il faut désormais veiller à ce que les femmes enceintes de tous les pays aient accès aux MMS</a:t>
            </a:r>
            <a:r>
              <a:rPr lang="fr-MA">
                <a:latin typeface="Avenir"/>
                <a:ea typeface="Avenir"/>
                <a:cs typeface="Avenir"/>
                <a:sym typeface="Avenir"/>
              </a:rPr>
              <a:t>, la même norme de soins que celle dont bénéficient depuis longtemps les femmes des pays à revenu élevé.</a:t>
            </a:r>
            <a:endParaRPr/>
          </a:p>
          <a:p>
            <a:pPr marL="347472" lvl="0" indent="-347472" algn="l" rtl="0">
              <a:lnSpc>
                <a:spcPct val="100000"/>
              </a:lnSpc>
              <a:spcBef>
                <a:spcPts val="600"/>
              </a:spcBef>
              <a:spcAft>
                <a:spcPts val="0"/>
              </a:spcAft>
              <a:buClr>
                <a:schemeClr val="dk1"/>
              </a:buClr>
              <a:buSzPts val="2000"/>
              <a:buChar char="•"/>
            </a:pPr>
            <a:r>
              <a:rPr lang="fr-MA">
                <a:latin typeface="Avenir"/>
                <a:ea typeface="Avenir"/>
                <a:cs typeface="Avenir"/>
                <a:sym typeface="Avenir"/>
              </a:rPr>
              <a:t>​</a:t>
            </a:r>
            <a:r>
              <a:rPr lang="fr-MA"/>
              <a:t>Soutenir cette action passe par </a:t>
            </a:r>
            <a:r>
              <a:rPr lang="fr-MA">
                <a:latin typeface="Avenir"/>
                <a:ea typeface="Avenir"/>
                <a:cs typeface="Avenir"/>
                <a:sym typeface="Avenir"/>
              </a:rPr>
              <a:t>de nombreuses formes - </a:t>
            </a:r>
            <a:r>
              <a:rPr lang="fr-MA"/>
              <a:t>de la mise en place du cadre scientifique au</a:t>
            </a:r>
            <a:r>
              <a:rPr lang="fr-MA">
                <a:latin typeface="Avenir"/>
                <a:ea typeface="Avenir"/>
                <a:cs typeface="Avenir"/>
                <a:sym typeface="Avenir"/>
              </a:rPr>
              <a:t> soutien des capacités de fabrication, sans oublier les dons de produits.</a:t>
            </a:r>
            <a:endParaRPr/>
          </a:p>
          <a:p>
            <a:pPr marL="347472" lvl="0" indent="-347472" algn="l" rtl="0">
              <a:lnSpc>
                <a:spcPct val="100000"/>
              </a:lnSpc>
              <a:spcBef>
                <a:spcPts val="600"/>
              </a:spcBef>
              <a:spcAft>
                <a:spcPts val="0"/>
              </a:spcAft>
              <a:buClr>
                <a:schemeClr val="dk1"/>
              </a:buClr>
              <a:buSzPts val="2000"/>
              <a:buChar char="•"/>
            </a:pPr>
            <a:r>
              <a:rPr lang="fr-MA" b="1"/>
              <a:t>Les pays sont encouragés à exploiter les mécanismes existants pour accélérer la coordination et la collaboration en matière de MMS</a:t>
            </a:r>
            <a:r>
              <a:rPr lang="fr-MA">
                <a:latin typeface="Avenir"/>
                <a:ea typeface="Avenir"/>
                <a:cs typeface="Avenir"/>
                <a:sym typeface="Avenir"/>
              </a:rPr>
              <a:t>, notamment le CNF, l'Alliance mondiale des donateurs de MMS, la coordination avec le Forum d'approvisionnement de l'UNICEF et la collaboration avec les Alliances nationales pour la mise à l'échelle des MMS.</a:t>
            </a:r>
            <a:endParaRPr/>
          </a:p>
        </p:txBody>
      </p:sp>
      <p:sp>
        <p:nvSpPr>
          <p:cNvPr id="209" name="Google Shape;209;p11"/>
          <p:cNvSpPr/>
          <p:nvPr/>
        </p:nvSpPr>
        <p:spPr>
          <a:xfrm>
            <a:off x="0" y="5842000"/>
            <a:ext cx="12192000" cy="1015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1"/>
          <p:cNvPicPr preferRelativeResize="0"/>
          <p:nvPr/>
        </p:nvPicPr>
        <p:blipFill rotWithShape="1">
          <a:blip r:embed="rId3">
            <a:alphaModFix/>
          </a:blip>
          <a:srcRect/>
          <a:stretch/>
        </p:blipFill>
        <p:spPr>
          <a:xfrm>
            <a:off x="736195" y="6082696"/>
            <a:ext cx="4418552" cy="534606"/>
          </a:xfrm>
          <a:prstGeom prst="rect">
            <a:avLst/>
          </a:prstGeom>
          <a:noFill/>
          <a:ln>
            <a:noFill/>
          </a:ln>
        </p:spPr>
      </p:pic>
      <p:sp>
        <p:nvSpPr>
          <p:cNvPr id="211" name="Google Shape;211;p11"/>
          <p:cNvSpPr/>
          <p:nvPr/>
        </p:nvSpPr>
        <p:spPr>
          <a:xfrm>
            <a:off x="8675748" y="0"/>
            <a:ext cx="3516252" cy="25099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p11" descr="A black and white wave&#10;&#10;AI-generated content may be incorrect."/>
          <p:cNvPicPr preferRelativeResize="0"/>
          <p:nvPr/>
        </p:nvPicPr>
        <p:blipFill rotWithShape="1">
          <a:blip r:embed="rId4">
            <a:alphaModFix/>
          </a:blip>
          <a:srcRect/>
          <a:stretch/>
        </p:blipFill>
        <p:spPr>
          <a:xfrm flipH="1">
            <a:off x="6339417" y="0"/>
            <a:ext cx="5852583" cy="1504950"/>
          </a:xfrm>
          <a:prstGeom prst="rect">
            <a:avLst/>
          </a:prstGeom>
          <a:noFill/>
          <a:ln>
            <a:noFill/>
          </a:ln>
        </p:spPr>
      </p:pic>
      <p:pic>
        <p:nvPicPr>
          <p:cNvPr id="213" name="Google Shape;213;p11"/>
          <p:cNvPicPr preferRelativeResize="0"/>
          <p:nvPr/>
        </p:nvPicPr>
        <p:blipFill rotWithShape="1">
          <a:blip r:embed="rId5">
            <a:alphaModFix/>
          </a:blip>
          <a:srcRect/>
          <a:stretch/>
        </p:blipFill>
        <p:spPr>
          <a:xfrm>
            <a:off x="8675748" y="1767320"/>
            <a:ext cx="3516252" cy="3340441"/>
          </a:xfrm>
          <a:prstGeom prst="rect">
            <a:avLst/>
          </a:prstGeom>
          <a:noFill/>
          <a:ln>
            <a:noFill/>
          </a:ln>
        </p:spPr>
      </p:pic>
      <p:pic>
        <p:nvPicPr>
          <p:cNvPr id="214" name="Google Shape;214;p11" descr="A map of the world&#10;&#10;AI-generated content may be incorrect."/>
          <p:cNvPicPr preferRelativeResize="0"/>
          <p:nvPr/>
        </p:nvPicPr>
        <p:blipFill rotWithShape="1">
          <a:blip r:embed="rId6">
            <a:alphaModFix/>
          </a:blip>
          <a:srcRect/>
          <a:stretch/>
        </p:blipFill>
        <p:spPr>
          <a:xfrm>
            <a:off x="8675748" y="1753520"/>
            <a:ext cx="3540318" cy="3350960"/>
          </a:xfrm>
          <a:prstGeom prst="rect">
            <a:avLst/>
          </a:prstGeom>
          <a:noFill/>
          <a:ln>
            <a:noFill/>
          </a:ln>
        </p:spPr>
      </p:pic>
      <p:pic>
        <p:nvPicPr>
          <p:cNvPr id="215" name="Google Shape;215;p11"/>
          <p:cNvPicPr preferRelativeResize="0"/>
          <p:nvPr/>
        </p:nvPicPr>
        <p:blipFill rotWithShape="1">
          <a:blip r:embed="rId7">
            <a:alphaModFix/>
          </a:blip>
          <a:srcRect/>
          <a:stretch/>
        </p:blipFill>
        <p:spPr>
          <a:xfrm>
            <a:off x="0" y="5854474"/>
            <a:ext cx="12219491" cy="9925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0"/>
        <p:cNvGrpSpPr/>
        <p:nvPr/>
      </p:nvGrpSpPr>
      <p:grpSpPr>
        <a:xfrm>
          <a:off x="0" y="0"/>
          <a:ext cx="0" cy="0"/>
          <a:chOff x="0" y="0"/>
          <a:chExt cx="0" cy="0"/>
        </a:xfrm>
      </p:grpSpPr>
      <p:sp>
        <p:nvSpPr>
          <p:cNvPr id="221" name="Google Shape;221;p12"/>
          <p:cNvSpPr/>
          <p:nvPr/>
        </p:nvSpPr>
        <p:spPr>
          <a:xfrm>
            <a:off x="0" y="3823964"/>
            <a:ext cx="12192000" cy="30340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2"/>
          <p:cNvSpPr txBox="1">
            <a:spLocks noGrp="1"/>
          </p:cNvSpPr>
          <p:nvPr>
            <p:ph type="title"/>
          </p:nvPr>
        </p:nvSpPr>
        <p:spPr>
          <a:xfrm>
            <a:off x="838200" y="1254550"/>
            <a:ext cx="7183582" cy="676636"/>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3200"/>
              <a:buFont typeface="Avenir"/>
              <a:buNone/>
            </a:pPr>
            <a:r>
              <a:rPr lang="fr-MA">
                <a:solidFill>
                  <a:schemeClr val="lt1"/>
                </a:solidFill>
              </a:rPr>
              <a:t>Voir aussi </a:t>
            </a:r>
            <a:endParaRPr/>
          </a:p>
        </p:txBody>
      </p:sp>
      <p:sp>
        <p:nvSpPr>
          <p:cNvPr id="223" name="Google Shape;223;p12"/>
          <p:cNvSpPr txBox="1">
            <a:spLocks noGrp="1"/>
          </p:cNvSpPr>
          <p:nvPr>
            <p:ph type="body" idx="1"/>
          </p:nvPr>
        </p:nvSpPr>
        <p:spPr>
          <a:xfrm>
            <a:off x="838200" y="2044541"/>
            <a:ext cx="10515600" cy="1217856"/>
          </a:xfrm>
          <a:prstGeom prst="rect">
            <a:avLst/>
          </a:prstGeom>
          <a:noFill/>
          <a:ln>
            <a:noFill/>
          </a:ln>
        </p:spPr>
        <p:txBody>
          <a:bodyPr spcFirstLastPara="1" wrap="square" lIns="0" tIns="0" rIns="0" bIns="0" anchor="t" anchorCtr="0">
            <a:normAutofit lnSpcReduction="10000"/>
          </a:bodyPr>
          <a:lstStyle/>
          <a:p>
            <a:pPr marL="0" lvl="0" indent="0" algn="l" rtl="0">
              <a:lnSpc>
                <a:spcPct val="110000"/>
              </a:lnSpc>
              <a:spcBef>
                <a:spcPts val="0"/>
              </a:spcBef>
              <a:spcAft>
                <a:spcPts val="0"/>
              </a:spcAft>
              <a:buClr>
                <a:schemeClr val="lt1"/>
              </a:buClr>
              <a:buSzPts val="2000"/>
              <a:buNone/>
            </a:pPr>
            <a:r>
              <a:rPr lang="fr-MA">
                <a:solidFill>
                  <a:schemeClr val="lt1"/>
                </a:solidFill>
              </a:rPr>
              <a:t>Ressources ciblées pour :</a:t>
            </a:r>
            <a:endParaRPr/>
          </a:p>
          <a:p>
            <a:pPr marL="347472" lvl="0" indent="-347472" algn="l" rtl="0">
              <a:lnSpc>
                <a:spcPct val="110000"/>
              </a:lnSpc>
              <a:spcBef>
                <a:spcPts val="600"/>
              </a:spcBef>
              <a:spcAft>
                <a:spcPts val="0"/>
              </a:spcAft>
              <a:buClr>
                <a:schemeClr val="lt1"/>
              </a:buClr>
              <a:buSzPts val="2000"/>
              <a:buChar char="•"/>
            </a:pPr>
            <a:r>
              <a:rPr lang="fr-MA">
                <a:solidFill>
                  <a:schemeClr val="lt1"/>
                </a:solidFill>
              </a:rPr>
              <a:t>Intervention à fort impact pour des femmes et des bébés en meilleure santé</a:t>
            </a:r>
            <a:endParaRPr/>
          </a:p>
          <a:p>
            <a:pPr marL="347472" lvl="0" indent="-347472" algn="l" rtl="0">
              <a:lnSpc>
                <a:spcPct val="110000"/>
              </a:lnSpc>
              <a:spcBef>
                <a:spcPts val="600"/>
              </a:spcBef>
              <a:spcAft>
                <a:spcPts val="0"/>
              </a:spcAft>
              <a:buClr>
                <a:schemeClr val="lt1"/>
              </a:buClr>
              <a:buSzPts val="2000"/>
              <a:buChar char="•"/>
            </a:pPr>
            <a:r>
              <a:rPr lang="fr-MA">
                <a:solidFill>
                  <a:schemeClr val="lt1"/>
                </a:solidFill>
              </a:rPr>
              <a:t>Les pays sont déjà à l’action : mise à l'échelle, financement, approvisionnement et fabrication</a:t>
            </a:r>
            <a:endParaRPr/>
          </a:p>
          <a:p>
            <a:pPr marL="347472" lvl="0" indent="-220472" algn="l" rtl="0">
              <a:lnSpc>
                <a:spcPct val="110000"/>
              </a:lnSpc>
              <a:spcBef>
                <a:spcPts val="600"/>
              </a:spcBef>
              <a:spcAft>
                <a:spcPts val="0"/>
              </a:spcAft>
              <a:buClr>
                <a:schemeClr val="dk1"/>
              </a:buClr>
              <a:buSzPts val="2000"/>
              <a:buNone/>
            </a:pPr>
            <a:endParaRPr>
              <a:solidFill>
                <a:schemeClr val="lt1"/>
              </a:solidFill>
            </a:endParaRPr>
          </a:p>
          <a:p>
            <a:pPr marL="0" lvl="0" indent="0" algn="l" rtl="0">
              <a:lnSpc>
                <a:spcPct val="110000"/>
              </a:lnSpc>
              <a:spcBef>
                <a:spcPts val="600"/>
              </a:spcBef>
              <a:spcAft>
                <a:spcPts val="0"/>
              </a:spcAft>
              <a:buClr>
                <a:schemeClr val="dk1"/>
              </a:buClr>
              <a:buSzPts val="2000"/>
              <a:buNone/>
            </a:pPr>
            <a:endParaRPr>
              <a:solidFill>
                <a:schemeClr val="lt1"/>
              </a:solidFill>
            </a:endParaRPr>
          </a:p>
        </p:txBody>
      </p:sp>
      <p:sp>
        <p:nvSpPr>
          <p:cNvPr id="224" name="Google Shape;224;p12"/>
          <p:cNvSpPr/>
          <p:nvPr/>
        </p:nvSpPr>
        <p:spPr>
          <a:xfrm>
            <a:off x="0" y="3821668"/>
            <a:ext cx="12192000" cy="6766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2"/>
          <p:cNvSpPr txBox="1"/>
          <p:nvPr/>
        </p:nvSpPr>
        <p:spPr>
          <a:xfrm>
            <a:off x="838200" y="3975356"/>
            <a:ext cx="1023265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2000" b="1">
                <a:solidFill>
                  <a:schemeClr val="dk2"/>
                </a:solidFill>
                <a:latin typeface="Avenir"/>
                <a:ea typeface="Avenir"/>
                <a:cs typeface="Avenir"/>
                <a:sym typeface="Avenir"/>
              </a:rPr>
              <a:t>Visitez ces pages sur le site </a:t>
            </a:r>
            <a:r>
              <a:rPr lang="fr-MA" sz="2000" b="1" u="sng">
                <a:solidFill>
                  <a:schemeClr val="dk2"/>
                </a:solidFill>
                <a:latin typeface="Avenir"/>
                <a:ea typeface="Avenir"/>
                <a:cs typeface="Avenir"/>
                <a:sym typeface="Avenir"/>
                <a:hlinkClick r:id="rId3">
                  <a:extLst>
                    <a:ext uri="{A12FA001-AC4F-418D-AE19-62706E023703}">
                      <ahyp:hlinkClr xmlns:ahyp="http://schemas.microsoft.com/office/drawing/2018/hyperlinkcolor" val="tx"/>
                    </a:ext>
                  </a:extLst>
                </a:hlinkClick>
              </a:rPr>
              <a:t>FurtherWith15.org</a:t>
            </a:r>
            <a:r>
              <a:rPr lang="fr-MA" sz="2000" b="1">
                <a:solidFill>
                  <a:schemeClr val="dk2"/>
                </a:solidFill>
                <a:latin typeface="Avenir"/>
                <a:ea typeface="Avenir"/>
                <a:cs typeface="Avenir"/>
                <a:sym typeface="Avenir"/>
              </a:rPr>
              <a:t> pour plus d'informations.</a:t>
            </a:r>
            <a:endParaRPr/>
          </a:p>
        </p:txBody>
      </p:sp>
      <p:pic>
        <p:nvPicPr>
          <p:cNvPr id="226" name="Google Shape;226;p12"/>
          <p:cNvPicPr preferRelativeResize="0"/>
          <p:nvPr/>
        </p:nvPicPr>
        <p:blipFill rotWithShape="1">
          <a:blip r:embed="rId4">
            <a:alphaModFix/>
          </a:blip>
          <a:srcRect/>
          <a:stretch/>
        </p:blipFill>
        <p:spPr>
          <a:xfrm>
            <a:off x="1642862" y="5248612"/>
            <a:ext cx="2556965" cy="710268"/>
          </a:xfrm>
          <a:prstGeom prst="rect">
            <a:avLst/>
          </a:prstGeom>
          <a:noFill/>
          <a:ln>
            <a:noFill/>
          </a:ln>
        </p:spPr>
      </p:pic>
      <p:pic>
        <p:nvPicPr>
          <p:cNvPr id="227" name="Google Shape;227;p12"/>
          <p:cNvPicPr preferRelativeResize="0"/>
          <p:nvPr/>
        </p:nvPicPr>
        <p:blipFill rotWithShape="1">
          <a:blip r:embed="rId5">
            <a:alphaModFix/>
          </a:blip>
          <a:srcRect/>
          <a:stretch/>
        </p:blipFill>
        <p:spPr>
          <a:xfrm>
            <a:off x="4835266" y="5298289"/>
            <a:ext cx="568458" cy="568457"/>
          </a:xfrm>
          <a:prstGeom prst="rect">
            <a:avLst/>
          </a:prstGeom>
          <a:noFill/>
          <a:ln>
            <a:noFill/>
          </a:ln>
        </p:spPr>
      </p:pic>
      <p:grpSp>
        <p:nvGrpSpPr>
          <p:cNvPr id="228" name="Google Shape;228;p12"/>
          <p:cNvGrpSpPr/>
          <p:nvPr/>
        </p:nvGrpSpPr>
        <p:grpSpPr>
          <a:xfrm>
            <a:off x="6039163" y="5319171"/>
            <a:ext cx="564915" cy="564915"/>
            <a:chOff x="4914232" y="4677724"/>
            <a:chExt cx="834887" cy="834887"/>
          </a:xfrm>
        </p:grpSpPr>
        <p:sp>
          <p:nvSpPr>
            <p:cNvPr id="229" name="Google Shape;229;p12"/>
            <p:cNvSpPr/>
            <p:nvPr/>
          </p:nvSpPr>
          <p:spPr>
            <a:xfrm>
              <a:off x="4914232" y="4677724"/>
              <a:ext cx="834887" cy="83488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12"/>
            <p:cNvPicPr preferRelativeResize="0"/>
            <p:nvPr/>
          </p:nvPicPr>
          <p:blipFill rotWithShape="1">
            <a:blip r:embed="rId6">
              <a:alphaModFix/>
            </a:blip>
            <a:srcRect/>
            <a:stretch/>
          </p:blipFill>
          <p:spPr>
            <a:xfrm>
              <a:off x="5054891" y="4821511"/>
              <a:ext cx="553571" cy="553571"/>
            </a:xfrm>
            <a:prstGeom prst="rect">
              <a:avLst/>
            </a:prstGeom>
            <a:noFill/>
            <a:ln>
              <a:noFill/>
            </a:ln>
          </p:spPr>
        </p:pic>
      </p:grpSp>
      <p:grpSp>
        <p:nvGrpSpPr>
          <p:cNvPr id="231" name="Google Shape;231;p12"/>
          <p:cNvGrpSpPr/>
          <p:nvPr/>
        </p:nvGrpSpPr>
        <p:grpSpPr>
          <a:xfrm>
            <a:off x="7239517" y="5319171"/>
            <a:ext cx="564915" cy="564915"/>
            <a:chOff x="6017476" y="4677724"/>
            <a:chExt cx="834887" cy="834887"/>
          </a:xfrm>
        </p:grpSpPr>
        <p:sp>
          <p:nvSpPr>
            <p:cNvPr id="232" name="Google Shape;232;p12"/>
            <p:cNvSpPr/>
            <p:nvPr/>
          </p:nvSpPr>
          <p:spPr>
            <a:xfrm>
              <a:off x="6017476" y="4677724"/>
              <a:ext cx="834887" cy="83488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12"/>
            <p:cNvPicPr preferRelativeResize="0"/>
            <p:nvPr/>
          </p:nvPicPr>
          <p:blipFill rotWithShape="1">
            <a:blip r:embed="rId7">
              <a:alphaModFix/>
            </a:blip>
            <a:srcRect/>
            <a:stretch/>
          </p:blipFill>
          <p:spPr>
            <a:xfrm>
              <a:off x="6192079" y="4858838"/>
              <a:ext cx="456196" cy="456196"/>
            </a:xfrm>
            <a:prstGeom prst="rect">
              <a:avLst/>
            </a:prstGeom>
            <a:noFill/>
            <a:ln>
              <a:noFill/>
            </a:ln>
          </p:spPr>
        </p:pic>
      </p:grpSp>
      <p:grpSp>
        <p:nvGrpSpPr>
          <p:cNvPr id="234" name="Google Shape;234;p12"/>
          <p:cNvGrpSpPr/>
          <p:nvPr/>
        </p:nvGrpSpPr>
        <p:grpSpPr>
          <a:xfrm>
            <a:off x="8439871" y="5319171"/>
            <a:ext cx="564915" cy="564915"/>
            <a:chOff x="7080963" y="4677724"/>
            <a:chExt cx="834887" cy="834887"/>
          </a:xfrm>
        </p:grpSpPr>
        <p:sp>
          <p:nvSpPr>
            <p:cNvPr id="235" name="Google Shape;235;p12"/>
            <p:cNvSpPr/>
            <p:nvPr/>
          </p:nvSpPr>
          <p:spPr>
            <a:xfrm>
              <a:off x="7080963" y="4677724"/>
              <a:ext cx="834887" cy="83488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6" name="Google Shape;236;p12"/>
            <p:cNvPicPr preferRelativeResize="0"/>
            <p:nvPr/>
          </p:nvPicPr>
          <p:blipFill rotWithShape="1">
            <a:blip r:embed="rId8">
              <a:alphaModFix/>
            </a:blip>
            <a:srcRect/>
            <a:stretch/>
          </p:blipFill>
          <p:spPr>
            <a:xfrm>
              <a:off x="7279496" y="4870174"/>
              <a:ext cx="440206" cy="449988"/>
            </a:xfrm>
            <a:prstGeom prst="rect">
              <a:avLst/>
            </a:prstGeom>
            <a:noFill/>
            <a:ln>
              <a:noFill/>
            </a:ln>
          </p:spPr>
        </p:pic>
      </p:grpSp>
      <p:grpSp>
        <p:nvGrpSpPr>
          <p:cNvPr id="237" name="Google Shape;237;p12"/>
          <p:cNvGrpSpPr/>
          <p:nvPr/>
        </p:nvGrpSpPr>
        <p:grpSpPr>
          <a:xfrm>
            <a:off x="9640224" y="5319171"/>
            <a:ext cx="564915" cy="564915"/>
            <a:chOff x="8253781" y="4677724"/>
            <a:chExt cx="834887" cy="834887"/>
          </a:xfrm>
        </p:grpSpPr>
        <p:sp>
          <p:nvSpPr>
            <p:cNvPr id="238" name="Google Shape;238;p12"/>
            <p:cNvSpPr/>
            <p:nvPr/>
          </p:nvSpPr>
          <p:spPr>
            <a:xfrm>
              <a:off x="8253781" y="4677724"/>
              <a:ext cx="834887" cy="834887"/>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9" name="Google Shape;239;p12"/>
            <p:cNvPicPr preferRelativeResize="0"/>
            <p:nvPr/>
          </p:nvPicPr>
          <p:blipFill rotWithShape="1">
            <a:blip r:embed="rId9">
              <a:alphaModFix/>
            </a:blip>
            <a:srcRect/>
            <a:stretch/>
          </p:blipFill>
          <p:spPr>
            <a:xfrm>
              <a:off x="8383944" y="4875271"/>
              <a:ext cx="601030" cy="422600"/>
            </a:xfrm>
            <a:prstGeom prst="rect">
              <a:avLst/>
            </a:prstGeom>
            <a:noFill/>
            <a:ln>
              <a:noFill/>
            </a:ln>
          </p:spPr>
        </p:pic>
      </p:grpSp>
      <p:sp>
        <p:nvSpPr>
          <p:cNvPr id="240" name="Google Shape;240;p12">
            <a:hlinkClick r:id="rId10"/>
          </p:cNvPr>
          <p:cNvSpPr/>
          <p:nvPr/>
        </p:nvSpPr>
        <p:spPr>
          <a:xfrm>
            <a:off x="1642862" y="5469069"/>
            <a:ext cx="2652351" cy="1124923"/>
          </a:xfrm>
          <a:prstGeom prst="rect">
            <a:avLst/>
          </a:prstGeom>
          <a:solidFill>
            <a:srgbClr val="000000">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2">
            <a:hlinkClick r:id="rId11"/>
          </p:cNvPr>
          <p:cNvSpPr/>
          <p:nvPr/>
        </p:nvSpPr>
        <p:spPr>
          <a:xfrm>
            <a:off x="4592925" y="5469069"/>
            <a:ext cx="914400" cy="1124923"/>
          </a:xfrm>
          <a:prstGeom prst="rect">
            <a:avLst/>
          </a:prstGeom>
          <a:solidFill>
            <a:srgbClr val="000000">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12">
            <a:hlinkClick r:id="rId12"/>
          </p:cNvPr>
          <p:cNvSpPr/>
          <p:nvPr/>
        </p:nvSpPr>
        <p:spPr>
          <a:xfrm>
            <a:off x="5869516" y="5469069"/>
            <a:ext cx="914400" cy="1124923"/>
          </a:xfrm>
          <a:prstGeom prst="rect">
            <a:avLst/>
          </a:prstGeom>
          <a:solidFill>
            <a:srgbClr val="000000">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2">
            <a:hlinkClick r:id="rId13"/>
          </p:cNvPr>
          <p:cNvSpPr/>
          <p:nvPr/>
        </p:nvSpPr>
        <p:spPr>
          <a:xfrm>
            <a:off x="7059679" y="5469069"/>
            <a:ext cx="914400" cy="1124923"/>
          </a:xfrm>
          <a:prstGeom prst="rect">
            <a:avLst/>
          </a:prstGeom>
          <a:solidFill>
            <a:srgbClr val="000000">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12">
            <a:hlinkClick r:id="rId14"/>
          </p:cNvPr>
          <p:cNvSpPr/>
          <p:nvPr/>
        </p:nvSpPr>
        <p:spPr>
          <a:xfrm>
            <a:off x="8250525" y="5469069"/>
            <a:ext cx="914400" cy="1124923"/>
          </a:xfrm>
          <a:prstGeom prst="rect">
            <a:avLst/>
          </a:prstGeom>
          <a:solidFill>
            <a:srgbClr val="000000">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2">
            <a:hlinkClick r:id="rId15"/>
          </p:cNvPr>
          <p:cNvSpPr/>
          <p:nvPr/>
        </p:nvSpPr>
        <p:spPr>
          <a:xfrm>
            <a:off x="9462637" y="5469069"/>
            <a:ext cx="914400" cy="1124923"/>
          </a:xfrm>
          <a:prstGeom prst="rect">
            <a:avLst/>
          </a:prstGeom>
          <a:solidFill>
            <a:srgbClr val="000000">
              <a:alpha val="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6" name="Google Shape;246;p12"/>
          <p:cNvPicPr preferRelativeResize="0"/>
          <p:nvPr/>
        </p:nvPicPr>
        <p:blipFill rotWithShape="1">
          <a:blip r:embed="rId16">
            <a:alphaModFix/>
          </a:blip>
          <a:srcRect/>
          <a:stretch/>
        </p:blipFill>
        <p:spPr>
          <a:xfrm>
            <a:off x="748555" y="730385"/>
            <a:ext cx="5075981" cy="614149"/>
          </a:xfrm>
          <a:prstGeom prst="rect">
            <a:avLst/>
          </a:prstGeom>
          <a:noFill/>
          <a:ln>
            <a:noFill/>
          </a:ln>
        </p:spPr>
      </p:pic>
      <p:pic>
        <p:nvPicPr>
          <p:cNvPr id="247" name="Google Shape;247;p12"/>
          <p:cNvPicPr preferRelativeResize="0"/>
          <p:nvPr/>
        </p:nvPicPr>
        <p:blipFill rotWithShape="1">
          <a:blip r:embed="rId17">
            <a:alphaModFix/>
          </a:blip>
          <a:srcRect/>
          <a:stretch/>
        </p:blipFill>
        <p:spPr>
          <a:xfrm flipH="1">
            <a:off x="6339417" y="-19050"/>
            <a:ext cx="5852583" cy="15049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ctrTitle"/>
          </p:nvPr>
        </p:nvSpPr>
        <p:spPr>
          <a:xfrm>
            <a:off x="1524000" y="2886828"/>
            <a:ext cx="9144000" cy="7732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4800"/>
              <a:buFont typeface="Avenir"/>
              <a:buNone/>
            </a:pPr>
            <a:r>
              <a:rPr lang="fr-MA" b="1">
                <a:latin typeface="Avenir"/>
                <a:ea typeface="Avenir"/>
                <a:cs typeface="Avenir"/>
                <a:sym typeface="Avenir"/>
              </a:rPr>
              <a:t>Annexe</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Outils de plaidoyer</a:t>
            </a:r>
            <a:endParaRPr/>
          </a:p>
        </p:txBody>
      </p:sp>
      <p:sp>
        <p:nvSpPr>
          <p:cNvPr id="259" name="Google Shape;259;p14"/>
          <p:cNvSpPr txBox="1">
            <a:spLocks noGrp="1"/>
          </p:cNvSpPr>
          <p:nvPr>
            <p:ph type="body" idx="1"/>
          </p:nvPr>
        </p:nvSpPr>
        <p:spPr>
          <a:xfrm>
            <a:off x="838201" y="1538449"/>
            <a:ext cx="6417732" cy="3909599"/>
          </a:xfrm>
          <a:prstGeom prst="rect">
            <a:avLst/>
          </a:prstGeom>
          <a:noFill/>
          <a:ln>
            <a:noFill/>
          </a:ln>
        </p:spPr>
        <p:txBody>
          <a:bodyPr spcFirstLastPara="1" wrap="square" lIns="0" tIns="0" rIns="0" bIns="0" anchor="t" anchorCtr="0">
            <a:normAutofit lnSpcReduction="10000"/>
          </a:bodyPr>
          <a:lstStyle/>
          <a:p>
            <a:pPr marL="347345" lvl="0" indent="-347345" algn="l" rtl="0">
              <a:lnSpc>
                <a:spcPct val="110000"/>
              </a:lnSpc>
              <a:spcBef>
                <a:spcPts val="0"/>
              </a:spcBef>
              <a:spcAft>
                <a:spcPts val="0"/>
              </a:spcAft>
              <a:buClr>
                <a:schemeClr val="dk1"/>
              </a:buClr>
              <a:buSzPts val="2000"/>
              <a:buChar char="•"/>
            </a:pPr>
            <a:r>
              <a:rPr lang="fr-MA">
                <a:latin typeface="Avenir"/>
                <a:ea typeface="Avenir"/>
                <a:cs typeface="Avenir"/>
                <a:sym typeface="Avenir"/>
              </a:rPr>
              <a:t>Comprendre l'impact de la MMS sur les vies sauvées grâce à l'</a:t>
            </a:r>
            <a:r>
              <a:rPr lang="fr-MA" b="1" u="sng">
                <a:solidFill>
                  <a:schemeClr val="hlink"/>
                </a:solidFill>
                <a:latin typeface="Avenir"/>
                <a:ea typeface="Avenir"/>
                <a:cs typeface="Avenir"/>
                <a:sym typeface="Avenir"/>
                <a:hlinkClick r:id="rId3"/>
              </a:rPr>
              <a:t>outil Lives Saved Tool (LiST)</a:t>
            </a:r>
            <a:r>
              <a:rPr lang="fr-MA" b="1">
                <a:latin typeface="Avenir"/>
                <a:ea typeface="Avenir"/>
                <a:cs typeface="Avenir"/>
                <a:sym typeface="Avenir"/>
              </a:rPr>
              <a:t> </a:t>
            </a:r>
            <a:r>
              <a:rPr lang="fr-MA">
                <a:latin typeface="Avenir"/>
                <a:ea typeface="Avenir"/>
                <a:cs typeface="Avenir"/>
                <a:sym typeface="Avenir"/>
              </a:rPr>
              <a:t>de l'école de santé publique Johns Hopkins Bloomberg, financé par la Fondation Gates.</a:t>
            </a:r>
            <a:endParaRPr/>
          </a:p>
          <a:p>
            <a:pPr marL="347345" lvl="0" indent="-347345" algn="l" rtl="0">
              <a:lnSpc>
                <a:spcPct val="110000"/>
              </a:lnSpc>
              <a:spcBef>
                <a:spcPts val="600"/>
              </a:spcBef>
              <a:spcAft>
                <a:spcPts val="0"/>
              </a:spcAft>
              <a:buClr>
                <a:schemeClr val="dk1"/>
              </a:buClr>
              <a:buSzPts val="2000"/>
              <a:buChar char="•"/>
            </a:pPr>
            <a:r>
              <a:rPr lang="fr-MA"/>
              <a:t>Visitez le </a:t>
            </a:r>
            <a:r>
              <a:rPr lang="fr-MA" b="1" u="sng">
                <a:solidFill>
                  <a:schemeClr val="hlink"/>
                </a:solidFill>
                <a:hlinkClick r:id="rId4"/>
              </a:rPr>
              <a:t>HMHB Knowledge Hub </a:t>
            </a:r>
            <a:r>
              <a:rPr lang="fr-MA"/>
              <a:t>pour accéder aux outils et aux ressources qui vous guideront dans l'exploration et la mise en œuvre des MMS.</a:t>
            </a:r>
            <a:endParaRPr/>
          </a:p>
          <a:p>
            <a:pPr marL="347345" lvl="0" indent="-347345" algn="l" rtl="0">
              <a:lnSpc>
                <a:spcPct val="110000"/>
              </a:lnSpc>
              <a:spcBef>
                <a:spcPts val="600"/>
              </a:spcBef>
              <a:spcAft>
                <a:spcPts val="0"/>
              </a:spcAft>
              <a:buClr>
                <a:schemeClr val="dk1"/>
              </a:buClr>
              <a:buSzPts val="2000"/>
              <a:buChar char="•"/>
            </a:pPr>
            <a:r>
              <a:rPr lang="fr-MA"/>
              <a:t>Accédez aux outils permettant de mettre en relation les gouvernements et les partenaires de développement avec les ressources nécessaires à l'adoption et à l'expansion de la MMS dans le </a:t>
            </a:r>
            <a:r>
              <a:rPr lang="fr-MA" b="1" u="sng">
                <a:solidFill>
                  <a:schemeClr val="hlink"/>
                </a:solidFill>
                <a:hlinkClick r:id="rId5"/>
              </a:rPr>
              <a:t>Centre de ressources pour le plaidoyer de HMHB</a:t>
            </a:r>
            <a:r>
              <a:rPr lang="fr-MA"/>
              <a:t>.</a:t>
            </a:r>
            <a:endParaRPr b="1"/>
          </a:p>
        </p:txBody>
      </p:sp>
      <p:sp>
        <p:nvSpPr>
          <p:cNvPr id="260" name="Google Shape;260;p14"/>
          <p:cNvSpPr/>
          <p:nvPr/>
        </p:nvSpPr>
        <p:spPr>
          <a:xfrm>
            <a:off x="0" y="5640145"/>
            <a:ext cx="12192000" cy="12178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4"/>
          <p:cNvSpPr txBox="1"/>
          <p:nvPr/>
        </p:nvSpPr>
        <p:spPr>
          <a:xfrm>
            <a:off x="838200" y="5856179"/>
            <a:ext cx="1023265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2000" b="1">
                <a:solidFill>
                  <a:schemeClr val="dk2"/>
                </a:solidFill>
                <a:latin typeface="Avenir"/>
                <a:ea typeface="Avenir"/>
                <a:cs typeface="Avenir"/>
                <a:sym typeface="Avenir"/>
              </a:rPr>
              <a:t>Visitez le site </a:t>
            </a:r>
            <a:r>
              <a:rPr lang="fr-MA" sz="2000" b="1" u="sng">
                <a:solidFill>
                  <a:schemeClr val="dk2"/>
                </a:solidFill>
                <a:latin typeface="Avenir"/>
                <a:ea typeface="Avenir"/>
                <a:cs typeface="Avenir"/>
                <a:sym typeface="Avenir"/>
                <a:hlinkClick r:id="rId6">
                  <a:extLst>
                    <a:ext uri="{A12FA001-AC4F-418D-AE19-62706E023703}">
                      <ahyp:hlinkClr xmlns:ahyp="http://schemas.microsoft.com/office/drawing/2018/hyperlinkcolor" val="tx"/>
                    </a:ext>
                  </a:extLst>
                </a:hlinkClick>
              </a:rPr>
              <a:t>FurtherWith15.org</a:t>
            </a:r>
            <a:r>
              <a:rPr lang="fr-MA" sz="2000" b="1">
                <a:solidFill>
                  <a:schemeClr val="dk2"/>
                </a:solidFill>
                <a:latin typeface="Avenir"/>
                <a:ea typeface="Avenir"/>
                <a:cs typeface="Avenir"/>
                <a:sym typeface="Avenir"/>
              </a:rPr>
              <a:t> pour accéder à ces ressources et à bien d'autres encore </a:t>
            </a:r>
            <a:endParaRPr/>
          </a:p>
        </p:txBody>
      </p:sp>
      <p:pic>
        <p:nvPicPr>
          <p:cNvPr id="262" name="Google Shape;262;p14"/>
          <p:cNvPicPr preferRelativeResize="0"/>
          <p:nvPr/>
        </p:nvPicPr>
        <p:blipFill rotWithShape="1">
          <a:blip r:embed="rId7">
            <a:alphaModFix/>
          </a:blip>
          <a:srcRect/>
          <a:stretch/>
        </p:blipFill>
        <p:spPr>
          <a:xfrm>
            <a:off x="7255933" y="295263"/>
            <a:ext cx="3140946" cy="2348491"/>
          </a:xfrm>
          <a:prstGeom prst="rect">
            <a:avLst/>
          </a:prstGeom>
          <a:noFill/>
          <a:ln w="19050" cap="flat" cmpd="sng">
            <a:solidFill>
              <a:schemeClr val="accent1"/>
            </a:solidFill>
            <a:prstDash val="solid"/>
            <a:round/>
            <a:headEnd type="none" w="sm" len="sm"/>
            <a:tailEnd type="none" w="sm" len="sm"/>
          </a:ln>
        </p:spPr>
      </p:pic>
      <p:pic>
        <p:nvPicPr>
          <p:cNvPr id="263" name="Google Shape;263;p14"/>
          <p:cNvPicPr preferRelativeResize="0"/>
          <p:nvPr/>
        </p:nvPicPr>
        <p:blipFill rotWithShape="1">
          <a:blip r:embed="rId8">
            <a:alphaModFix/>
          </a:blip>
          <a:srcRect/>
          <a:stretch/>
        </p:blipFill>
        <p:spPr>
          <a:xfrm>
            <a:off x="8021782" y="1822734"/>
            <a:ext cx="3219336" cy="2170661"/>
          </a:xfrm>
          <a:prstGeom prst="rect">
            <a:avLst/>
          </a:prstGeom>
          <a:noFill/>
          <a:ln w="19050" cap="flat" cmpd="sng">
            <a:solidFill>
              <a:schemeClr val="accent1"/>
            </a:solidFill>
            <a:prstDash val="solid"/>
            <a:round/>
            <a:headEnd type="none" w="sm" len="sm"/>
            <a:tailEnd type="none" w="sm" len="sm"/>
          </a:ln>
        </p:spPr>
      </p:pic>
      <p:pic>
        <p:nvPicPr>
          <p:cNvPr id="264" name="Google Shape;264;p14"/>
          <p:cNvPicPr preferRelativeResize="0"/>
          <p:nvPr/>
        </p:nvPicPr>
        <p:blipFill rotWithShape="1">
          <a:blip r:embed="rId9">
            <a:alphaModFix/>
          </a:blip>
          <a:srcRect/>
          <a:stretch/>
        </p:blipFill>
        <p:spPr>
          <a:xfrm>
            <a:off x="8914248" y="3317402"/>
            <a:ext cx="3140946" cy="2100203"/>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Outils de plaidoyer</a:t>
            </a:r>
            <a:endParaRPr/>
          </a:p>
        </p:txBody>
      </p:sp>
      <p:sp>
        <p:nvSpPr>
          <p:cNvPr id="271" name="Google Shape;271;p15"/>
          <p:cNvSpPr txBox="1">
            <a:spLocks noGrp="1"/>
          </p:cNvSpPr>
          <p:nvPr>
            <p:ph type="body" idx="1"/>
          </p:nvPr>
        </p:nvSpPr>
        <p:spPr>
          <a:xfrm>
            <a:off x="838201" y="1577525"/>
            <a:ext cx="5798567" cy="3479754"/>
          </a:xfrm>
          <a:prstGeom prst="rect">
            <a:avLst/>
          </a:prstGeom>
          <a:noFill/>
          <a:ln>
            <a:noFill/>
          </a:ln>
        </p:spPr>
        <p:txBody>
          <a:bodyPr spcFirstLastPara="1" wrap="square" lIns="0" tIns="0" rIns="0" bIns="0" anchor="t" anchorCtr="0">
            <a:normAutofit/>
          </a:bodyPr>
          <a:lstStyle/>
          <a:p>
            <a:pPr marL="347345" lvl="0" indent="-347345" algn="l" rtl="0">
              <a:lnSpc>
                <a:spcPct val="110000"/>
              </a:lnSpc>
              <a:spcBef>
                <a:spcPts val="0"/>
              </a:spcBef>
              <a:spcAft>
                <a:spcPts val="0"/>
              </a:spcAft>
              <a:buClr>
                <a:schemeClr val="dk1"/>
              </a:buClr>
              <a:buSzPts val="2000"/>
              <a:buChar char="•"/>
            </a:pPr>
            <a:r>
              <a:rPr lang="fr-MA"/>
              <a:t>Pour en savoir plus sur la vie des mères pendant la grossesse, regardez la </a:t>
            </a:r>
            <a:r>
              <a:rPr lang="fr-MA" b="1" u="sng">
                <a:solidFill>
                  <a:schemeClr val="hlink"/>
                </a:solidFill>
                <a:hlinkClick r:id="rId3"/>
              </a:rPr>
              <a:t>série de vidéos Women's Voices de HMHB.</a:t>
            </a:r>
            <a:endParaRPr b="1"/>
          </a:p>
          <a:p>
            <a:pPr marL="347345" lvl="0" indent="-347345" algn="l" rtl="0">
              <a:lnSpc>
                <a:spcPct val="110000"/>
              </a:lnSpc>
              <a:spcBef>
                <a:spcPts val="600"/>
              </a:spcBef>
              <a:spcAft>
                <a:spcPts val="0"/>
              </a:spcAft>
              <a:buClr>
                <a:schemeClr val="dk1"/>
              </a:buClr>
              <a:buSzPts val="2000"/>
              <a:buChar char="•"/>
            </a:pPr>
            <a:r>
              <a:rPr lang="fr-MA">
                <a:latin typeface="Avenir"/>
                <a:ea typeface="Avenir"/>
                <a:cs typeface="Avenir"/>
                <a:sym typeface="Avenir"/>
              </a:rPr>
              <a:t>Comprenez les conséquences du manque d'accès aux multivitamines prénatales en visionnant </a:t>
            </a:r>
            <a:r>
              <a:rPr lang="fr-MA" b="1" u="sng">
                <a:solidFill>
                  <a:schemeClr val="hlink"/>
                </a:solidFill>
                <a:latin typeface="Avenir"/>
                <a:ea typeface="Avenir"/>
                <a:cs typeface="Avenir"/>
                <a:sym typeface="Avenir"/>
                <a:hlinkClick r:id="rId4"/>
              </a:rPr>
              <a:t>la vidéo de Devex, "Why access to prenatal vitamins is a health equity issue" (Pourquoi l'accès aux vitamines prénatales est une question d'équité en matière de santé)</a:t>
            </a:r>
            <a:r>
              <a:rPr lang="fr-MA">
                <a:latin typeface="Avenir"/>
                <a:ea typeface="Avenir"/>
                <a:cs typeface="Avenir"/>
                <a:sym typeface="Avenir"/>
              </a:rPr>
              <a:t>, sponsorisée par la Fondation Eleanor Crook.</a:t>
            </a:r>
            <a:endParaRPr/>
          </a:p>
        </p:txBody>
      </p:sp>
      <p:sp>
        <p:nvSpPr>
          <p:cNvPr id="272" name="Google Shape;272;p15"/>
          <p:cNvSpPr/>
          <p:nvPr/>
        </p:nvSpPr>
        <p:spPr>
          <a:xfrm>
            <a:off x="0" y="5640145"/>
            <a:ext cx="12192000" cy="12178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15"/>
          <p:cNvSpPr txBox="1"/>
          <p:nvPr/>
        </p:nvSpPr>
        <p:spPr>
          <a:xfrm>
            <a:off x="838200" y="5856179"/>
            <a:ext cx="1023265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2000" b="1">
                <a:solidFill>
                  <a:schemeClr val="dk2"/>
                </a:solidFill>
                <a:latin typeface="Avenir"/>
                <a:ea typeface="Avenir"/>
                <a:cs typeface="Avenir"/>
                <a:sym typeface="Avenir"/>
              </a:rPr>
              <a:t>Visitez le site </a:t>
            </a:r>
            <a:r>
              <a:rPr lang="fr-MA" sz="2000" b="1" u="sng">
                <a:solidFill>
                  <a:schemeClr val="dk2"/>
                </a:solidFill>
                <a:latin typeface="Avenir"/>
                <a:ea typeface="Avenir"/>
                <a:cs typeface="Avenir"/>
                <a:sym typeface="Avenir"/>
                <a:hlinkClick r:id="rId5">
                  <a:extLst>
                    <a:ext uri="{A12FA001-AC4F-418D-AE19-62706E023703}">
                      <ahyp:hlinkClr xmlns:ahyp="http://schemas.microsoft.com/office/drawing/2018/hyperlinkcolor" val="tx"/>
                    </a:ext>
                  </a:extLst>
                </a:hlinkClick>
              </a:rPr>
              <a:t>FurtherWith15.org</a:t>
            </a:r>
            <a:r>
              <a:rPr lang="fr-MA" sz="2000" b="1">
                <a:solidFill>
                  <a:schemeClr val="dk2"/>
                </a:solidFill>
                <a:latin typeface="Avenir"/>
                <a:ea typeface="Avenir"/>
                <a:cs typeface="Avenir"/>
                <a:sym typeface="Avenir"/>
              </a:rPr>
              <a:t> pour accéder à ces ressources et à bien d'autres encore </a:t>
            </a:r>
            <a:endParaRPr/>
          </a:p>
        </p:txBody>
      </p:sp>
      <p:pic>
        <p:nvPicPr>
          <p:cNvPr id="274" name="Google Shape;274;p15"/>
          <p:cNvPicPr preferRelativeResize="0"/>
          <p:nvPr/>
        </p:nvPicPr>
        <p:blipFill rotWithShape="1">
          <a:blip r:embed="rId6">
            <a:alphaModFix/>
          </a:blip>
          <a:srcRect/>
          <a:stretch/>
        </p:blipFill>
        <p:spPr>
          <a:xfrm>
            <a:off x="6636768" y="1001218"/>
            <a:ext cx="3827464" cy="2207653"/>
          </a:xfrm>
          <a:prstGeom prst="rect">
            <a:avLst/>
          </a:prstGeom>
          <a:noFill/>
          <a:ln w="19050" cap="flat" cmpd="sng">
            <a:solidFill>
              <a:schemeClr val="accent1"/>
            </a:solidFill>
            <a:prstDash val="solid"/>
            <a:round/>
            <a:headEnd type="none" w="sm" len="sm"/>
            <a:tailEnd type="none" w="sm" len="sm"/>
          </a:ln>
        </p:spPr>
      </p:pic>
      <p:pic>
        <p:nvPicPr>
          <p:cNvPr id="275" name="Google Shape;275;p15"/>
          <p:cNvPicPr preferRelativeResize="0"/>
          <p:nvPr/>
        </p:nvPicPr>
        <p:blipFill rotWithShape="1">
          <a:blip r:embed="rId7">
            <a:alphaModFix/>
          </a:blip>
          <a:srcRect/>
          <a:stretch/>
        </p:blipFill>
        <p:spPr>
          <a:xfrm>
            <a:off x="7271768" y="2845157"/>
            <a:ext cx="3921165" cy="2319162"/>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body" idx="1"/>
          </p:nvPr>
        </p:nvSpPr>
        <p:spPr>
          <a:xfrm>
            <a:off x="838200" y="1504840"/>
            <a:ext cx="4834467" cy="4667359"/>
          </a:xfrm>
          <a:prstGeom prst="rect">
            <a:avLst/>
          </a:prstGeom>
          <a:noFill/>
          <a:ln>
            <a:noFill/>
          </a:ln>
        </p:spPr>
        <p:txBody>
          <a:bodyPr spcFirstLastPara="1" wrap="square" lIns="0" tIns="0" rIns="0" bIns="0" anchor="t" anchorCtr="0">
            <a:normAutofit/>
          </a:bodyPr>
          <a:lstStyle/>
          <a:p>
            <a:pPr marL="0" lvl="0" indent="0" algn="l" rtl="0">
              <a:lnSpc>
                <a:spcPct val="110000"/>
              </a:lnSpc>
              <a:spcBef>
                <a:spcPts val="0"/>
              </a:spcBef>
              <a:spcAft>
                <a:spcPts val="0"/>
              </a:spcAft>
              <a:buClr>
                <a:schemeClr val="dk1"/>
              </a:buClr>
              <a:buSzPts val="2000"/>
              <a:buNone/>
            </a:pPr>
            <a:r>
              <a:rPr lang="fr-MA" b="1" u="sng">
                <a:solidFill>
                  <a:schemeClr val="hlink"/>
                </a:solidFill>
                <a:latin typeface="Avenir"/>
                <a:ea typeface="Avenir"/>
                <a:cs typeface="Avenir"/>
                <a:sym typeface="Avenir"/>
                <a:hlinkClick r:id="rId3"/>
              </a:rPr>
              <a:t>Boîte à outils de plaidoyer pour l'avancement de la MMS</a:t>
            </a:r>
            <a:r>
              <a:rPr lang="fr-MA" b="1">
                <a:latin typeface="Avenir"/>
                <a:ea typeface="Avenir"/>
                <a:cs typeface="Avenir"/>
                <a:sym typeface="Avenir"/>
              </a:rPr>
              <a:t> </a:t>
            </a:r>
            <a:endParaRPr>
              <a:latin typeface="Avenir"/>
              <a:ea typeface="Avenir"/>
              <a:cs typeface="Avenir"/>
              <a:sym typeface="Avenir"/>
            </a:endParaRPr>
          </a:p>
          <a:p>
            <a:pPr marL="347345" lvl="0" indent="-347345" algn="l" rtl="0">
              <a:lnSpc>
                <a:spcPct val="110000"/>
              </a:lnSpc>
              <a:spcBef>
                <a:spcPts val="600"/>
              </a:spcBef>
              <a:spcAft>
                <a:spcPts val="0"/>
              </a:spcAft>
              <a:buClr>
                <a:schemeClr val="dk1"/>
              </a:buClr>
              <a:buSzPts val="2000"/>
              <a:buChar char="•"/>
            </a:pPr>
            <a:r>
              <a:rPr lang="fr-MA"/>
              <a:t>Ces diapos aident les personnes qui souhaitent communiquer les preuves tangibles et les bienfaits de la MMS auprès des femmes enceintes et de leurs bébés.</a:t>
            </a:r>
            <a:endParaRPr/>
          </a:p>
          <a:p>
            <a:pPr marL="347345" lvl="0" indent="-347345" algn="l" rtl="0">
              <a:lnSpc>
                <a:spcPct val="110000"/>
              </a:lnSpc>
              <a:spcBef>
                <a:spcPts val="600"/>
              </a:spcBef>
              <a:spcAft>
                <a:spcPts val="0"/>
              </a:spcAft>
              <a:buClr>
                <a:schemeClr val="dk1"/>
              </a:buClr>
              <a:buSzPts val="2000"/>
              <a:buChar char="•"/>
            </a:pPr>
            <a:r>
              <a:rPr lang="fr-MA"/>
              <a:t>Elles contiennent des messages clés et des statistiques qui peuvent être adaptées aux décideurs de n'importe quel pays.</a:t>
            </a:r>
            <a:endParaRPr/>
          </a:p>
        </p:txBody>
      </p:sp>
      <p:sp>
        <p:nvSpPr>
          <p:cNvPr id="281" name="Google Shape;281;p16"/>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MA"/>
              <a:t>16</a:t>
            </a:fld>
            <a:endParaRPr/>
          </a:p>
        </p:txBody>
      </p:sp>
      <p:sp>
        <p:nvSpPr>
          <p:cNvPr id="282" name="Google Shape;282;p16"/>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Outils de plaidoyer</a:t>
            </a:r>
            <a:endParaRPr/>
          </a:p>
        </p:txBody>
      </p:sp>
      <p:pic>
        <p:nvPicPr>
          <p:cNvPr id="283" name="Google Shape;283;p16"/>
          <p:cNvPicPr preferRelativeResize="0"/>
          <p:nvPr/>
        </p:nvPicPr>
        <p:blipFill rotWithShape="1">
          <a:blip r:embed="rId4">
            <a:alphaModFix/>
          </a:blip>
          <a:srcRect/>
          <a:stretch/>
        </p:blipFill>
        <p:spPr>
          <a:xfrm>
            <a:off x="7369851" y="2970304"/>
            <a:ext cx="3602954" cy="2033712"/>
          </a:xfrm>
          <a:prstGeom prst="rect">
            <a:avLst/>
          </a:prstGeom>
          <a:noFill/>
          <a:ln w="19050" cap="flat" cmpd="sng">
            <a:solidFill>
              <a:schemeClr val="accent1"/>
            </a:solidFill>
            <a:prstDash val="solid"/>
            <a:round/>
            <a:headEnd type="none" w="sm" len="sm"/>
            <a:tailEnd type="none" w="sm" len="sm"/>
          </a:ln>
        </p:spPr>
      </p:pic>
      <p:pic>
        <p:nvPicPr>
          <p:cNvPr id="284" name="Google Shape;284;p16"/>
          <p:cNvPicPr preferRelativeResize="0"/>
          <p:nvPr/>
        </p:nvPicPr>
        <p:blipFill rotWithShape="1">
          <a:blip r:embed="rId5">
            <a:alphaModFix/>
          </a:blip>
          <a:srcRect/>
          <a:stretch/>
        </p:blipFill>
        <p:spPr>
          <a:xfrm>
            <a:off x="8064113" y="4226650"/>
            <a:ext cx="3602955" cy="2031241"/>
          </a:xfrm>
          <a:prstGeom prst="rect">
            <a:avLst/>
          </a:prstGeom>
          <a:noFill/>
          <a:ln w="19050" cap="flat" cmpd="sng">
            <a:solidFill>
              <a:schemeClr val="accent1"/>
            </a:solidFill>
            <a:prstDash val="solid"/>
            <a:round/>
            <a:headEnd type="none" w="sm" len="sm"/>
            <a:tailEnd type="none" w="sm" len="sm"/>
          </a:ln>
        </p:spPr>
      </p:pic>
      <p:pic>
        <p:nvPicPr>
          <p:cNvPr id="285" name="Google Shape;285;p16"/>
          <p:cNvPicPr preferRelativeResize="0"/>
          <p:nvPr/>
        </p:nvPicPr>
        <p:blipFill rotWithShape="1">
          <a:blip r:embed="rId6">
            <a:alphaModFix/>
          </a:blip>
          <a:srcRect/>
          <a:stretch/>
        </p:blipFill>
        <p:spPr>
          <a:xfrm>
            <a:off x="6011324" y="1061159"/>
            <a:ext cx="4226429" cy="2375482"/>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7"/>
          <p:cNvSpPr txBox="1">
            <a:spLocks noGrp="1"/>
          </p:cNvSpPr>
          <p:nvPr>
            <p:ph type="body" idx="1"/>
          </p:nvPr>
        </p:nvSpPr>
        <p:spPr>
          <a:xfrm>
            <a:off x="838200" y="1504840"/>
            <a:ext cx="4552401" cy="4667359"/>
          </a:xfrm>
          <a:prstGeom prst="rect">
            <a:avLst/>
          </a:prstGeom>
          <a:noFill/>
          <a:ln>
            <a:noFill/>
          </a:ln>
        </p:spPr>
        <p:txBody>
          <a:bodyPr spcFirstLastPara="1" wrap="square" lIns="0" tIns="0" rIns="0" bIns="0" anchor="t" anchorCtr="0">
            <a:normAutofit fontScale="92500" lnSpcReduction="20000"/>
          </a:bodyPr>
          <a:lstStyle/>
          <a:p>
            <a:pPr marL="347472" lvl="0" indent="-347472" algn="l" rtl="0">
              <a:lnSpc>
                <a:spcPct val="110000"/>
              </a:lnSpc>
              <a:spcBef>
                <a:spcPts val="0"/>
              </a:spcBef>
              <a:spcAft>
                <a:spcPts val="0"/>
              </a:spcAft>
              <a:buClr>
                <a:schemeClr val="dk1"/>
              </a:buClr>
              <a:buSzPct val="100000"/>
              <a:buChar char="•"/>
            </a:pPr>
            <a:r>
              <a:rPr lang="fr-MA"/>
              <a:t>Le </a:t>
            </a:r>
            <a:r>
              <a:rPr lang="fr-MA" b="1" u="sng">
                <a:solidFill>
                  <a:schemeClr val="hlink"/>
                </a:solidFill>
                <a:hlinkClick r:id="rId3"/>
              </a:rPr>
              <a:t>document Advocacy Brief and FAQ on Inclusion of MMS in WHO's EML</a:t>
            </a:r>
            <a:r>
              <a:rPr lang="fr-MA" b="1"/>
              <a:t> </a:t>
            </a:r>
            <a:r>
              <a:rPr lang="fr-MA"/>
              <a:t>fournit</a:t>
            </a:r>
            <a:r>
              <a:rPr lang="fr-MA" b="1"/>
              <a:t> </a:t>
            </a:r>
            <a:r>
              <a:rPr lang="fr-MA"/>
              <a:t>les meilleures pratiques pour faire figurer la MMS sur l’EML dans votre pays.</a:t>
            </a:r>
            <a:endParaRPr/>
          </a:p>
          <a:p>
            <a:pPr marL="347472" lvl="0" indent="-347472" algn="l" rtl="0">
              <a:lnSpc>
                <a:spcPct val="110000"/>
              </a:lnSpc>
              <a:spcBef>
                <a:spcPts val="600"/>
              </a:spcBef>
              <a:spcAft>
                <a:spcPts val="0"/>
              </a:spcAft>
              <a:buClr>
                <a:schemeClr val="dk1"/>
              </a:buClr>
              <a:buSzPct val="100000"/>
              <a:buChar char="•"/>
            </a:pPr>
            <a:r>
              <a:rPr lang="fr-MA"/>
              <a:t>Le document</a:t>
            </a:r>
            <a:r>
              <a:rPr lang="fr-MA" u="sng">
                <a:solidFill>
                  <a:schemeClr val="hlink"/>
                </a:solidFill>
                <a:hlinkClick r:id="rId4"/>
              </a:rPr>
              <a:t> </a:t>
            </a:r>
            <a:r>
              <a:rPr lang="fr-MA"/>
              <a:t> </a:t>
            </a:r>
            <a:r>
              <a:rPr lang="fr-MA" b="1" u="sng">
                <a:solidFill>
                  <a:schemeClr val="hlink"/>
                </a:solidFill>
                <a:hlinkClick r:id="rId4"/>
              </a:rPr>
              <a:t>MMS Advocacy Brief</a:t>
            </a:r>
            <a:r>
              <a:rPr lang="fr-MA" b="1"/>
              <a:t> </a:t>
            </a:r>
            <a:r>
              <a:rPr lang="fr-MA"/>
              <a:t>traite de l'étendue des besoins en MMS, et le document </a:t>
            </a:r>
            <a:r>
              <a:rPr lang="fr-MA" b="1" u="sng">
                <a:solidFill>
                  <a:schemeClr val="hlink"/>
                </a:solidFill>
                <a:hlinkClick r:id="rId5"/>
              </a:rPr>
              <a:t>Frequently Asked Questions (FAQ) brief on MMS</a:t>
            </a:r>
            <a:r>
              <a:rPr lang="fr-MA" b="1"/>
              <a:t> </a:t>
            </a:r>
            <a:r>
              <a:rPr lang="fr-MA"/>
              <a:t>s'adresse aux décideurs.</a:t>
            </a:r>
            <a:endParaRPr/>
          </a:p>
          <a:p>
            <a:pPr marL="347472" lvl="0" indent="-347472" algn="l" rtl="0">
              <a:lnSpc>
                <a:spcPct val="110000"/>
              </a:lnSpc>
              <a:spcBef>
                <a:spcPts val="600"/>
              </a:spcBef>
              <a:spcAft>
                <a:spcPts val="0"/>
              </a:spcAft>
              <a:buClr>
                <a:schemeClr val="dk1"/>
              </a:buClr>
              <a:buSzPct val="100000"/>
              <a:buChar char="•"/>
            </a:pPr>
            <a:r>
              <a:rPr lang="fr-MA"/>
              <a:t>Pour obtenir un soutien dans les efforts d'intensification, voir </a:t>
            </a:r>
            <a:r>
              <a:rPr lang="fr-MA" b="1" u="sng">
                <a:solidFill>
                  <a:schemeClr val="hlink"/>
                </a:solidFill>
                <a:hlinkClick r:id="rId6"/>
              </a:rPr>
              <a:t>Introducing and Scaling Multiple Micronutrient Supplementation Programming Frequently Asked Questions for Decision-makers (Questions fréquemment posées aux décideurs)</a:t>
            </a:r>
            <a:r>
              <a:rPr lang="fr-MA" b="1"/>
              <a:t>.</a:t>
            </a:r>
            <a:endParaRPr/>
          </a:p>
          <a:p>
            <a:pPr marL="0" lvl="0" indent="0" algn="l" rtl="0">
              <a:lnSpc>
                <a:spcPct val="110000"/>
              </a:lnSpc>
              <a:spcBef>
                <a:spcPts val="600"/>
              </a:spcBef>
              <a:spcAft>
                <a:spcPts val="0"/>
              </a:spcAft>
              <a:buClr>
                <a:schemeClr val="dk1"/>
              </a:buClr>
              <a:buSzPct val="100000"/>
              <a:buNone/>
            </a:pPr>
            <a:endParaRPr/>
          </a:p>
        </p:txBody>
      </p:sp>
      <p:sp>
        <p:nvSpPr>
          <p:cNvPr id="291" name="Google Shape;291;p17"/>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MA"/>
              <a:t>17</a:t>
            </a:fld>
            <a:endParaRPr/>
          </a:p>
        </p:txBody>
      </p:sp>
      <p:sp>
        <p:nvSpPr>
          <p:cNvPr id="292" name="Google Shape;292;p17"/>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Outils de plaidoyer</a:t>
            </a:r>
            <a:endParaRPr/>
          </a:p>
        </p:txBody>
      </p:sp>
      <p:pic>
        <p:nvPicPr>
          <p:cNvPr id="293" name="Google Shape;293;p17"/>
          <p:cNvPicPr preferRelativeResize="0"/>
          <p:nvPr/>
        </p:nvPicPr>
        <p:blipFill rotWithShape="1">
          <a:blip r:embed="rId7">
            <a:alphaModFix/>
          </a:blip>
          <a:srcRect/>
          <a:stretch/>
        </p:blipFill>
        <p:spPr>
          <a:xfrm>
            <a:off x="7147800" y="767851"/>
            <a:ext cx="3073659" cy="2384735"/>
          </a:xfrm>
          <a:prstGeom prst="rect">
            <a:avLst/>
          </a:prstGeom>
          <a:noFill/>
          <a:ln w="19050" cap="flat" cmpd="sng">
            <a:solidFill>
              <a:schemeClr val="accent1"/>
            </a:solidFill>
            <a:prstDash val="solid"/>
            <a:round/>
            <a:headEnd type="none" w="sm" len="sm"/>
            <a:tailEnd type="none" w="sm" len="sm"/>
          </a:ln>
        </p:spPr>
      </p:pic>
      <p:pic>
        <p:nvPicPr>
          <p:cNvPr id="294" name="Google Shape;294;p17"/>
          <p:cNvPicPr preferRelativeResize="0"/>
          <p:nvPr/>
        </p:nvPicPr>
        <p:blipFill rotWithShape="1">
          <a:blip r:embed="rId8">
            <a:alphaModFix/>
          </a:blip>
          <a:srcRect/>
          <a:stretch/>
        </p:blipFill>
        <p:spPr>
          <a:xfrm>
            <a:off x="5800689" y="2409548"/>
            <a:ext cx="3105077" cy="2115714"/>
          </a:xfrm>
          <a:prstGeom prst="rect">
            <a:avLst/>
          </a:prstGeom>
          <a:noFill/>
          <a:ln w="19050" cap="flat" cmpd="sng">
            <a:solidFill>
              <a:schemeClr val="accent1"/>
            </a:solidFill>
            <a:prstDash val="solid"/>
            <a:round/>
            <a:headEnd type="none" w="sm" len="sm"/>
            <a:tailEnd type="none" w="sm" len="sm"/>
          </a:ln>
        </p:spPr>
      </p:pic>
      <p:pic>
        <p:nvPicPr>
          <p:cNvPr id="295" name="Google Shape;295;p17"/>
          <p:cNvPicPr preferRelativeResize="0"/>
          <p:nvPr/>
        </p:nvPicPr>
        <p:blipFill rotWithShape="1">
          <a:blip r:embed="rId9">
            <a:alphaModFix/>
          </a:blip>
          <a:srcRect/>
          <a:stretch/>
        </p:blipFill>
        <p:spPr>
          <a:xfrm>
            <a:off x="7292714" y="3850194"/>
            <a:ext cx="2847351" cy="2418323"/>
          </a:xfrm>
          <a:prstGeom prst="rect">
            <a:avLst/>
          </a:prstGeom>
          <a:noFill/>
          <a:ln w="19050" cap="flat" cmpd="sng">
            <a:solidFill>
              <a:schemeClr val="accent1"/>
            </a:solidFill>
            <a:prstDash val="solid"/>
            <a:round/>
            <a:headEnd type="none" w="sm" len="sm"/>
            <a:tailEnd type="none" w="sm" len="sm"/>
          </a:ln>
        </p:spPr>
      </p:pic>
      <p:pic>
        <p:nvPicPr>
          <p:cNvPr id="296" name="Google Shape;296;p17"/>
          <p:cNvPicPr preferRelativeResize="0"/>
          <p:nvPr/>
        </p:nvPicPr>
        <p:blipFill rotWithShape="1">
          <a:blip r:embed="rId10">
            <a:alphaModFix/>
          </a:blip>
          <a:srcRect/>
          <a:stretch/>
        </p:blipFill>
        <p:spPr>
          <a:xfrm>
            <a:off x="9053711" y="2409548"/>
            <a:ext cx="2988467" cy="2192525"/>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Outils de calcul des coûts</a:t>
            </a:r>
            <a:endParaRPr/>
          </a:p>
        </p:txBody>
      </p:sp>
      <p:sp>
        <p:nvSpPr>
          <p:cNvPr id="303" name="Google Shape;303;p18"/>
          <p:cNvSpPr txBox="1">
            <a:spLocks noGrp="1"/>
          </p:cNvSpPr>
          <p:nvPr>
            <p:ph type="body" idx="1"/>
          </p:nvPr>
        </p:nvSpPr>
        <p:spPr>
          <a:xfrm>
            <a:off x="838200" y="1337495"/>
            <a:ext cx="5879123" cy="4302650"/>
          </a:xfrm>
          <a:prstGeom prst="rect">
            <a:avLst/>
          </a:prstGeom>
          <a:noFill/>
          <a:ln>
            <a:noFill/>
          </a:ln>
        </p:spPr>
        <p:txBody>
          <a:bodyPr spcFirstLastPara="1" wrap="square" lIns="0" tIns="0" rIns="0" bIns="0" anchor="t" anchorCtr="0">
            <a:normAutofit fontScale="92500" lnSpcReduction="10000"/>
          </a:bodyPr>
          <a:lstStyle/>
          <a:p>
            <a:pPr marL="347472" lvl="0" indent="-338423" algn="l" rtl="0">
              <a:lnSpc>
                <a:spcPct val="110000"/>
              </a:lnSpc>
              <a:spcBef>
                <a:spcPts val="0"/>
              </a:spcBef>
              <a:spcAft>
                <a:spcPts val="0"/>
              </a:spcAft>
              <a:buClr>
                <a:schemeClr val="dk1"/>
              </a:buClr>
              <a:buSzPct val="100000"/>
              <a:buChar char="•"/>
            </a:pPr>
            <a:r>
              <a:rPr lang="fr-MA" sz="1900"/>
              <a:t>Les outils</a:t>
            </a:r>
            <a:r>
              <a:rPr lang="fr-MA" sz="1900" b="1" u="sng">
                <a:solidFill>
                  <a:schemeClr val="hlink"/>
                </a:solidFill>
                <a:hlinkClick r:id="rId3"/>
              </a:rPr>
              <a:t> MMS Cost-Benefit Tool et</a:t>
            </a:r>
            <a:r>
              <a:rPr lang="fr-MA" sz="1900"/>
              <a:t> </a:t>
            </a:r>
            <a:r>
              <a:rPr lang="fr-MA" sz="1900" b="1" u="sng">
                <a:solidFill>
                  <a:schemeClr val="hlink"/>
                </a:solidFill>
                <a:hlinkClick r:id="rId4"/>
              </a:rPr>
              <a:t>Cost of Inaction Tool </a:t>
            </a:r>
            <a:r>
              <a:rPr lang="fr-MA" sz="1900"/>
              <a:t>ont été développés par Nutrition International pour aider les pays à prendre des décisions en calculant les avantages et les coûts supplémentaires du passage de la supplémentation en fer et en acide folique (FAF) à la supplémentation en micronutriments multiples (MMS).</a:t>
            </a:r>
            <a:endParaRPr/>
          </a:p>
          <a:p>
            <a:pPr marL="347472" lvl="0" indent="-338423" algn="l" rtl="0">
              <a:lnSpc>
                <a:spcPct val="110000"/>
              </a:lnSpc>
              <a:spcBef>
                <a:spcPts val="600"/>
              </a:spcBef>
              <a:spcAft>
                <a:spcPts val="0"/>
              </a:spcAft>
              <a:buClr>
                <a:schemeClr val="dk1"/>
              </a:buClr>
              <a:buSzPct val="100000"/>
              <a:buChar char="•"/>
            </a:pPr>
            <a:r>
              <a:rPr lang="fr-MA" sz="1900"/>
              <a:t>L</a:t>
            </a:r>
            <a:r>
              <a:rPr lang="fr-MA" sz="1900" b="1" u="sng">
                <a:solidFill>
                  <a:schemeClr val="hlink"/>
                </a:solidFill>
                <a:hlinkClick r:id="rId5"/>
              </a:rPr>
              <a:t>'outil de calcul des coûts des feuilles de route pour l'introduction et la diffusion</a:t>
            </a:r>
            <a:r>
              <a:rPr lang="fr-MA">
                <a:uFill>
                  <a:noFill/>
                </a:uFill>
                <a:hlinkClick r:id="rId5"/>
              </a:rPr>
              <a:t> </a:t>
            </a:r>
            <a:r>
              <a:rPr lang="fr-MA" sz="1900">
                <a:uFill>
                  <a:noFill/>
                </a:uFill>
                <a:hlinkClick r:id="rId5"/>
              </a:rPr>
              <a:t>des</a:t>
            </a:r>
            <a:r>
              <a:rPr lang="fr-MA" sz="1900">
                <a:solidFill>
                  <a:schemeClr val="hlink"/>
                </a:solidFill>
                <a:uFill>
                  <a:noFill/>
                </a:uFill>
                <a:hlinkClick r:id="rId5"/>
              </a:rPr>
              <a:t> </a:t>
            </a:r>
            <a:r>
              <a:rPr lang="fr-MA" sz="1900"/>
              <a:t>systèmes de gestion de la santé soutient l'élaboration de feuilles de route nationales et infranationales chiffrées pour l'introduction et la diffusion des systèmes de gestion de la santé. L'outil a été développé par R4D et financé par la Fondation Gates.</a:t>
            </a:r>
            <a:endParaRPr/>
          </a:p>
          <a:p>
            <a:pPr marL="347472" lvl="0" indent="-226822" algn="l" rtl="0">
              <a:lnSpc>
                <a:spcPct val="110000"/>
              </a:lnSpc>
              <a:spcBef>
                <a:spcPts val="600"/>
              </a:spcBef>
              <a:spcAft>
                <a:spcPts val="0"/>
              </a:spcAft>
              <a:buClr>
                <a:schemeClr val="dk1"/>
              </a:buClr>
              <a:buSzPct val="100000"/>
              <a:buNone/>
            </a:pPr>
            <a:endParaRPr sz="1900"/>
          </a:p>
        </p:txBody>
      </p:sp>
      <p:sp>
        <p:nvSpPr>
          <p:cNvPr id="304" name="Google Shape;304;p18"/>
          <p:cNvSpPr/>
          <p:nvPr/>
        </p:nvSpPr>
        <p:spPr>
          <a:xfrm>
            <a:off x="0" y="5640145"/>
            <a:ext cx="12192000" cy="12178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8"/>
          <p:cNvSpPr txBox="1"/>
          <p:nvPr/>
        </p:nvSpPr>
        <p:spPr>
          <a:xfrm>
            <a:off x="838200" y="5856179"/>
            <a:ext cx="1023265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2000" b="1">
                <a:solidFill>
                  <a:schemeClr val="dk2"/>
                </a:solidFill>
                <a:latin typeface="Avenir"/>
                <a:ea typeface="Avenir"/>
                <a:cs typeface="Avenir"/>
                <a:sym typeface="Avenir"/>
              </a:rPr>
              <a:t>Visitez le site </a:t>
            </a:r>
            <a:r>
              <a:rPr lang="fr-MA" sz="2000" b="1" u="sng">
                <a:solidFill>
                  <a:schemeClr val="dk2"/>
                </a:solidFill>
                <a:latin typeface="Avenir"/>
                <a:ea typeface="Avenir"/>
                <a:cs typeface="Avenir"/>
                <a:sym typeface="Avenir"/>
                <a:hlinkClick r:id="rId6">
                  <a:extLst>
                    <a:ext uri="{A12FA001-AC4F-418D-AE19-62706E023703}">
                      <ahyp:hlinkClr xmlns:ahyp="http://schemas.microsoft.com/office/drawing/2018/hyperlinkcolor" val="tx"/>
                    </a:ext>
                  </a:extLst>
                </a:hlinkClick>
              </a:rPr>
              <a:t>FurtherWith15.org</a:t>
            </a:r>
            <a:r>
              <a:rPr lang="fr-MA" sz="2000" b="1">
                <a:solidFill>
                  <a:schemeClr val="dk2"/>
                </a:solidFill>
                <a:latin typeface="Avenir"/>
                <a:ea typeface="Avenir"/>
                <a:cs typeface="Avenir"/>
                <a:sym typeface="Avenir"/>
              </a:rPr>
              <a:t> pour accéder à ces ressources et à bien d'autres encore </a:t>
            </a:r>
            <a:endParaRPr/>
          </a:p>
        </p:txBody>
      </p:sp>
      <p:pic>
        <p:nvPicPr>
          <p:cNvPr id="306" name="Google Shape;306;p18"/>
          <p:cNvPicPr preferRelativeResize="0"/>
          <p:nvPr/>
        </p:nvPicPr>
        <p:blipFill rotWithShape="1">
          <a:blip r:embed="rId7">
            <a:alphaModFix/>
          </a:blip>
          <a:srcRect/>
          <a:stretch/>
        </p:blipFill>
        <p:spPr>
          <a:xfrm>
            <a:off x="7353211" y="645673"/>
            <a:ext cx="3402040" cy="2035981"/>
          </a:xfrm>
          <a:prstGeom prst="rect">
            <a:avLst/>
          </a:prstGeom>
          <a:noFill/>
          <a:ln w="19050" cap="flat" cmpd="sng">
            <a:solidFill>
              <a:schemeClr val="accent1"/>
            </a:solidFill>
            <a:prstDash val="solid"/>
            <a:round/>
            <a:headEnd type="none" w="sm" len="sm"/>
            <a:tailEnd type="none" w="sm" len="sm"/>
          </a:ln>
        </p:spPr>
      </p:pic>
      <p:pic>
        <p:nvPicPr>
          <p:cNvPr id="307" name="Google Shape;307;p18"/>
          <p:cNvPicPr preferRelativeResize="0"/>
          <p:nvPr/>
        </p:nvPicPr>
        <p:blipFill rotWithShape="1">
          <a:blip r:embed="rId8">
            <a:alphaModFix/>
          </a:blip>
          <a:srcRect/>
          <a:stretch/>
        </p:blipFill>
        <p:spPr>
          <a:xfrm>
            <a:off x="8537331" y="1452245"/>
            <a:ext cx="3009900" cy="2252762"/>
          </a:xfrm>
          <a:prstGeom prst="rect">
            <a:avLst/>
          </a:prstGeom>
          <a:noFill/>
          <a:ln w="19050" cap="flat" cmpd="sng">
            <a:solidFill>
              <a:schemeClr val="accent1"/>
            </a:solidFill>
            <a:prstDash val="solid"/>
            <a:round/>
            <a:headEnd type="none" w="sm" len="sm"/>
            <a:tailEnd type="none" w="sm" len="sm"/>
          </a:ln>
        </p:spPr>
      </p:pic>
      <p:pic>
        <p:nvPicPr>
          <p:cNvPr id="308" name="Google Shape;308;p18"/>
          <p:cNvPicPr preferRelativeResize="0"/>
          <p:nvPr/>
        </p:nvPicPr>
        <p:blipFill rotWithShape="1">
          <a:blip r:embed="rId9">
            <a:alphaModFix/>
          </a:blip>
          <a:srcRect/>
          <a:stretch/>
        </p:blipFill>
        <p:spPr>
          <a:xfrm>
            <a:off x="7353211" y="3439978"/>
            <a:ext cx="4012223" cy="1829750"/>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body" idx="1"/>
          </p:nvPr>
        </p:nvSpPr>
        <p:spPr>
          <a:xfrm>
            <a:off x="838200" y="1504841"/>
            <a:ext cx="5634318" cy="4351338"/>
          </a:xfrm>
          <a:prstGeom prst="rect">
            <a:avLst/>
          </a:prstGeom>
          <a:noFill/>
          <a:ln>
            <a:noFill/>
          </a:ln>
        </p:spPr>
        <p:txBody>
          <a:bodyPr spcFirstLastPara="1" wrap="square" lIns="0" tIns="0" rIns="0" bIns="0" anchor="t" anchorCtr="0">
            <a:normAutofit fontScale="92500" lnSpcReduction="10000"/>
          </a:bodyPr>
          <a:lstStyle/>
          <a:p>
            <a:pPr marL="347345" lvl="0" indent="-347345" algn="l" rtl="0">
              <a:lnSpc>
                <a:spcPct val="110000"/>
              </a:lnSpc>
              <a:spcBef>
                <a:spcPts val="0"/>
              </a:spcBef>
              <a:spcAft>
                <a:spcPts val="0"/>
              </a:spcAft>
              <a:buClr>
                <a:schemeClr val="dk1"/>
              </a:buClr>
              <a:buSzPct val="100000"/>
              <a:buChar char="•"/>
            </a:pPr>
            <a:r>
              <a:rPr lang="fr-MA">
                <a:latin typeface="Avenir"/>
                <a:ea typeface="Avenir"/>
                <a:cs typeface="Avenir"/>
                <a:sym typeface="Avenir"/>
              </a:rPr>
              <a:t>La </a:t>
            </a:r>
            <a:r>
              <a:rPr lang="fr-MA" b="1" u="sng">
                <a:solidFill>
                  <a:schemeClr val="hlink"/>
                </a:solidFill>
                <a:latin typeface="Avenir"/>
                <a:ea typeface="Avenir"/>
                <a:cs typeface="Avenir"/>
                <a:sym typeface="Avenir"/>
                <a:hlinkClick r:id="rId3"/>
              </a:rPr>
              <a:t>feuille de route mondiale d'investissement MMS </a:t>
            </a:r>
            <a:r>
              <a:rPr lang="fr-MA">
                <a:latin typeface="Avenir"/>
                <a:ea typeface="Avenir"/>
                <a:cs typeface="Avenir"/>
                <a:sym typeface="Avenir"/>
              </a:rPr>
              <a:t>et la </a:t>
            </a:r>
            <a:r>
              <a:rPr lang="fr-MA" b="1" u="sng">
                <a:solidFill>
                  <a:schemeClr val="hlink"/>
                </a:solidFill>
                <a:latin typeface="Avenir"/>
                <a:ea typeface="Avenir"/>
                <a:cs typeface="Avenir"/>
                <a:sym typeface="Avenir"/>
                <a:hlinkClick r:id="rId4"/>
              </a:rPr>
              <a:t>note de synthèse </a:t>
            </a:r>
            <a:r>
              <a:rPr lang="fr-MA">
                <a:latin typeface="Avenir"/>
                <a:ea typeface="Avenir"/>
                <a:cs typeface="Avenir"/>
                <a:sym typeface="Avenir"/>
              </a:rPr>
              <a:t>ont été élaborées par un groupe de philanthropes privés afin de catalyser et de hiérarchiser l'action et l'investissement dans les suppléments de micronutriments multiples.</a:t>
            </a:r>
            <a:endParaRPr>
              <a:latin typeface="Avenir"/>
              <a:ea typeface="Avenir"/>
              <a:cs typeface="Avenir"/>
              <a:sym typeface="Avenir"/>
            </a:endParaRPr>
          </a:p>
          <a:p>
            <a:pPr marL="347345" lvl="0" indent="-347345" algn="l" rtl="0">
              <a:lnSpc>
                <a:spcPct val="110000"/>
              </a:lnSpc>
              <a:spcBef>
                <a:spcPts val="600"/>
              </a:spcBef>
              <a:spcAft>
                <a:spcPts val="0"/>
              </a:spcAft>
              <a:buClr>
                <a:schemeClr val="dk1"/>
              </a:buClr>
              <a:buSzPct val="100000"/>
              <a:buChar char="•"/>
            </a:pPr>
            <a:r>
              <a:rPr lang="fr-MA" u="sng">
                <a:solidFill>
                  <a:schemeClr val="hlink"/>
                </a:solidFill>
                <a:latin typeface="Avenir"/>
                <a:ea typeface="Avenir"/>
                <a:cs typeface="Avenir"/>
                <a:sym typeface="Avenir"/>
                <a:hlinkClick r:id="rId5"/>
              </a:rPr>
              <a:t>Le dossier de plaidoyer de l'HMHB : </a:t>
            </a:r>
            <a:r>
              <a:rPr lang="fr-MA" b="1" u="sng">
                <a:solidFill>
                  <a:schemeClr val="hlink"/>
                </a:solidFill>
                <a:latin typeface="Avenir"/>
                <a:ea typeface="Avenir"/>
                <a:cs typeface="Avenir"/>
                <a:sym typeface="Avenir"/>
                <a:hlinkClick r:id="rId5"/>
              </a:rPr>
              <a:t>La MMS pendant la grossesse - L'un des meilleurs investissements pour le développement</a:t>
            </a:r>
            <a:r>
              <a:rPr lang="fr-MA">
                <a:latin typeface="Avenir"/>
                <a:ea typeface="Avenir"/>
                <a:cs typeface="Avenir"/>
                <a:sym typeface="Avenir"/>
              </a:rPr>
              <a:t> explique les raisons pour lesquelles la MMS est un excellent investissement.</a:t>
            </a:r>
            <a:endParaRPr/>
          </a:p>
          <a:p>
            <a:pPr marL="347345" lvl="0" indent="-347345" algn="l" rtl="0">
              <a:lnSpc>
                <a:spcPct val="110000"/>
              </a:lnSpc>
              <a:spcBef>
                <a:spcPts val="600"/>
              </a:spcBef>
              <a:spcAft>
                <a:spcPts val="0"/>
              </a:spcAft>
              <a:buClr>
                <a:schemeClr val="dk1"/>
              </a:buClr>
              <a:buSzPct val="100000"/>
              <a:buChar char="•"/>
            </a:pPr>
            <a:r>
              <a:rPr lang="fr-MA" u="sng">
                <a:solidFill>
                  <a:schemeClr val="hlink"/>
                </a:solidFill>
                <a:latin typeface="Avenir"/>
                <a:ea typeface="Avenir"/>
                <a:cs typeface="Avenir"/>
                <a:sym typeface="Avenir"/>
                <a:hlinkClick r:id="rId6"/>
              </a:rPr>
              <a:t>Webinaire « Knowledge Byte » de HMHB : </a:t>
            </a:r>
            <a:r>
              <a:rPr lang="fr-MA" b="1" u="sng">
                <a:solidFill>
                  <a:schemeClr val="hlink"/>
                </a:solidFill>
                <a:latin typeface="Avenir"/>
                <a:ea typeface="Avenir"/>
                <a:cs typeface="Avenir"/>
                <a:sym typeface="Avenir"/>
                <a:hlinkClick r:id="rId6"/>
              </a:rPr>
              <a:t>“MMS – Invest in the Best” (« MMS - Investir dans ce qu'il y a de mieux » </a:t>
            </a:r>
            <a:r>
              <a:rPr lang="fr-MA">
                <a:latin typeface="Avenir"/>
                <a:ea typeface="Avenir"/>
                <a:cs typeface="Avenir"/>
                <a:sym typeface="Avenir"/>
              </a:rPr>
              <a:t> passe en revue les principales raisons d'investir dans les MMS.</a:t>
            </a:r>
            <a:endParaRPr/>
          </a:p>
          <a:p>
            <a:pPr marL="347345" lvl="0" indent="-229870" algn="l" rtl="0">
              <a:lnSpc>
                <a:spcPct val="110000"/>
              </a:lnSpc>
              <a:spcBef>
                <a:spcPts val="600"/>
              </a:spcBef>
              <a:spcAft>
                <a:spcPts val="0"/>
              </a:spcAft>
              <a:buClr>
                <a:schemeClr val="dk1"/>
              </a:buClr>
              <a:buSzPct val="100000"/>
              <a:buNone/>
            </a:pPr>
            <a:endParaRPr/>
          </a:p>
        </p:txBody>
      </p:sp>
      <p:sp>
        <p:nvSpPr>
          <p:cNvPr id="314" name="Google Shape;314;p19"/>
          <p:cNvSpPr txBox="1">
            <a:spLocks noGrp="1"/>
          </p:cNvSpPr>
          <p:nvPr>
            <p:ph type="sldNum" idx="12"/>
          </p:nvPr>
        </p:nvSpPr>
        <p:spPr>
          <a:xfrm>
            <a:off x="303788" y="6319313"/>
            <a:ext cx="53441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MA"/>
              <a:t>19</a:t>
            </a:fld>
            <a:endParaRPr/>
          </a:p>
        </p:txBody>
      </p:sp>
      <p:sp>
        <p:nvSpPr>
          <p:cNvPr id="315" name="Google Shape;315;p19"/>
          <p:cNvSpPr txBox="1">
            <a:spLocks noGrp="1"/>
          </p:cNvSpPr>
          <p:nvPr>
            <p:ph type="title"/>
          </p:nvPr>
        </p:nvSpPr>
        <p:spPr>
          <a:xfrm>
            <a:off x="838200" y="559574"/>
            <a:ext cx="8163560" cy="676636"/>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Outils de mobilisation des ressources</a:t>
            </a:r>
            <a:endParaRPr/>
          </a:p>
        </p:txBody>
      </p:sp>
      <p:pic>
        <p:nvPicPr>
          <p:cNvPr id="316" name="Google Shape;316;p19"/>
          <p:cNvPicPr preferRelativeResize="0"/>
          <p:nvPr/>
        </p:nvPicPr>
        <p:blipFill rotWithShape="1">
          <a:blip r:embed="rId7">
            <a:alphaModFix/>
          </a:blip>
          <a:srcRect/>
          <a:stretch/>
        </p:blipFill>
        <p:spPr>
          <a:xfrm>
            <a:off x="8032832" y="407539"/>
            <a:ext cx="2713321" cy="1962902"/>
          </a:xfrm>
          <a:prstGeom prst="rect">
            <a:avLst/>
          </a:prstGeom>
          <a:noFill/>
          <a:ln w="19050" cap="flat" cmpd="sng">
            <a:solidFill>
              <a:schemeClr val="accent1"/>
            </a:solidFill>
            <a:prstDash val="solid"/>
            <a:round/>
            <a:headEnd type="none" w="sm" len="sm"/>
            <a:tailEnd type="none" w="sm" len="sm"/>
          </a:ln>
        </p:spPr>
      </p:pic>
      <p:pic>
        <p:nvPicPr>
          <p:cNvPr id="317" name="Google Shape;317;p19"/>
          <p:cNvPicPr preferRelativeResize="0"/>
          <p:nvPr/>
        </p:nvPicPr>
        <p:blipFill rotWithShape="1">
          <a:blip r:embed="rId8">
            <a:alphaModFix/>
          </a:blip>
          <a:srcRect/>
          <a:stretch/>
        </p:blipFill>
        <p:spPr>
          <a:xfrm>
            <a:off x="7083850" y="1750822"/>
            <a:ext cx="2565089" cy="1856227"/>
          </a:xfrm>
          <a:prstGeom prst="rect">
            <a:avLst/>
          </a:prstGeom>
          <a:noFill/>
          <a:ln w="19050" cap="flat" cmpd="sng">
            <a:solidFill>
              <a:schemeClr val="accent1"/>
            </a:solidFill>
            <a:prstDash val="solid"/>
            <a:round/>
            <a:headEnd type="none" w="sm" len="sm"/>
            <a:tailEnd type="none" w="sm" len="sm"/>
          </a:ln>
        </p:spPr>
      </p:pic>
      <p:pic>
        <p:nvPicPr>
          <p:cNvPr id="318" name="Google Shape;318;p19"/>
          <p:cNvPicPr preferRelativeResize="0"/>
          <p:nvPr/>
        </p:nvPicPr>
        <p:blipFill rotWithShape="1">
          <a:blip r:embed="rId9">
            <a:alphaModFix/>
          </a:blip>
          <a:srcRect/>
          <a:stretch/>
        </p:blipFill>
        <p:spPr>
          <a:xfrm>
            <a:off x="7817898" y="2627747"/>
            <a:ext cx="3662081" cy="2105525"/>
          </a:xfrm>
          <a:prstGeom prst="rect">
            <a:avLst/>
          </a:prstGeom>
          <a:noFill/>
          <a:ln w="19050" cap="flat" cmpd="sng">
            <a:solidFill>
              <a:schemeClr val="accent1"/>
            </a:solidFill>
            <a:prstDash val="solid"/>
            <a:round/>
            <a:headEnd type="none" w="sm" len="sm"/>
            <a:tailEnd type="none" w="sm" len="sm"/>
          </a:ln>
        </p:spPr>
      </p:pic>
      <p:pic>
        <p:nvPicPr>
          <p:cNvPr id="319" name="Google Shape;319;p19"/>
          <p:cNvPicPr preferRelativeResize="0"/>
          <p:nvPr/>
        </p:nvPicPr>
        <p:blipFill rotWithShape="1">
          <a:blip r:embed="rId10">
            <a:alphaModFix/>
          </a:blip>
          <a:srcRect/>
          <a:stretch/>
        </p:blipFill>
        <p:spPr>
          <a:xfrm>
            <a:off x="7583157" y="3899681"/>
            <a:ext cx="2691731" cy="2419632"/>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sldNum" idx="12"/>
          </p:nvPr>
        </p:nvSpPr>
        <p:spPr>
          <a:xfrm>
            <a:off x="11183112" y="6128172"/>
            <a:ext cx="310896" cy="36512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fr-MA"/>
              <a:t>2</a:t>
            </a:fld>
            <a:endParaRPr/>
          </a:p>
        </p:txBody>
      </p:sp>
      <p:sp>
        <p:nvSpPr>
          <p:cNvPr id="96" name="Google Shape;96;p2"/>
          <p:cNvSpPr txBox="1">
            <a:spLocks noGrp="1"/>
          </p:cNvSpPr>
          <p:nvPr>
            <p:ph type="body" idx="1"/>
          </p:nvPr>
        </p:nvSpPr>
        <p:spPr>
          <a:xfrm>
            <a:off x="814889" y="2503953"/>
            <a:ext cx="3341551" cy="3267627"/>
          </a:xfrm>
          <a:prstGeom prst="rect">
            <a:avLst/>
          </a:prstGeom>
          <a:noFill/>
          <a:ln>
            <a:noFill/>
          </a:ln>
        </p:spPr>
        <p:txBody>
          <a:bodyPr spcFirstLastPara="1" wrap="square" lIns="0" tIns="0" rIns="0" bIns="0" anchor="t" anchorCtr="0">
            <a:normAutofit lnSpcReduction="10000"/>
          </a:bodyPr>
          <a:lstStyle/>
          <a:p>
            <a:pPr marL="7938" lvl="0" indent="0" algn="ctr" rtl="0">
              <a:lnSpc>
                <a:spcPct val="100000"/>
              </a:lnSpc>
              <a:spcBef>
                <a:spcPts val="0"/>
              </a:spcBef>
              <a:spcAft>
                <a:spcPts val="0"/>
              </a:spcAft>
              <a:buClr>
                <a:schemeClr val="lt1"/>
              </a:buClr>
              <a:buSzPts val="1800"/>
              <a:buNone/>
            </a:pPr>
            <a:r>
              <a:rPr lang="fr-MA"/>
              <a:t>FACILITEZ LE DIALOGUE ET CRÉEZ LE CONSENSUS</a:t>
            </a:r>
            <a:endParaRPr/>
          </a:p>
          <a:p>
            <a:pPr marL="7938" lvl="1" indent="0" algn="ctr" rtl="0">
              <a:lnSpc>
                <a:spcPct val="110000"/>
              </a:lnSpc>
              <a:spcBef>
                <a:spcPts val="0"/>
              </a:spcBef>
              <a:spcAft>
                <a:spcPts val="0"/>
              </a:spcAft>
              <a:buSzPts val="1500"/>
              <a:buNone/>
            </a:pPr>
            <a:r>
              <a:rPr lang="fr-MA"/>
              <a:t>Ces diapos sont une mine d’or pour toutes les personnes qui souhaitent promouvoir la MMS, l’investissement abordable et rentable qui soutient les femmes enceintes, leurs bébés et des communautés entières. Nous voulons fournir à la personne qui présentera ces diapos des messages clés qu’il pourra transmettre aux décideurs ou à toutes les personnes qui envisageront de piloter, d’introduire et de diffuser la MMS. </a:t>
            </a:r>
            <a:endParaRPr/>
          </a:p>
        </p:txBody>
      </p:sp>
      <p:sp>
        <p:nvSpPr>
          <p:cNvPr id="97" name="Google Shape;97;p2"/>
          <p:cNvSpPr txBox="1">
            <a:spLocks noGrp="1"/>
          </p:cNvSpPr>
          <p:nvPr>
            <p:ph type="body" idx="2"/>
          </p:nvPr>
        </p:nvSpPr>
        <p:spPr>
          <a:xfrm>
            <a:off x="4425225" y="2503953"/>
            <a:ext cx="3341551" cy="3267627"/>
          </a:xfrm>
          <a:prstGeom prst="rect">
            <a:avLst/>
          </a:prstGeom>
          <a:noFill/>
          <a:ln>
            <a:noFill/>
          </a:ln>
        </p:spPr>
        <p:txBody>
          <a:bodyPr spcFirstLastPara="1" wrap="square" lIns="0" tIns="0" rIns="0" bIns="0" anchor="t" anchorCtr="0">
            <a:normAutofit/>
          </a:bodyPr>
          <a:lstStyle/>
          <a:p>
            <a:pPr marL="7938" lvl="0" indent="0" algn="ctr" rtl="0">
              <a:lnSpc>
                <a:spcPct val="100000"/>
              </a:lnSpc>
              <a:spcBef>
                <a:spcPts val="0"/>
              </a:spcBef>
              <a:spcAft>
                <a:spcPts val="0"/>
              </a:spcAft>
              <a:buClr>
                <a:schemeClr val="lt1"/>
              </a:buClr>
              <a:buSzPts val="1800"/>
              <a:buNone/>
            </a:pPr>
            <a:r>
              <a:rPr lang="fr-MA" b="0"/>
              <a:t>PERSONNALISEZ VOTRE DISCOURS</a:t>
            </a:r>
            <a:endParaRPr/>
          </a:p>
          <a:p>
            <a:pPr marL="7938" lvl="1" indent="0" algn="ctr" rtl="0">
              <a:lnSpc>
                <a:spcPct val="110000"/>
              </a:lnSpc>
              <a:spcBef>
                <a:spcPts val="0"/>
              </a:spcBef>
              <a:spcAft>
                <a:spcPts val="0"/>
              </a:spcAft>
              <a:buSzPts val="1500"/>
              <a:buNone/>
            </a:pPr>
            <a:r>
              <a:rPr lang="fr-MA"/>
              <a:t>Des notes sont fournies à la personne qui présentera ces diapos, mais elles ne sont pas destinées à être lues mot à mot. Personnalisez-les et ajoutez vos propres notes pour vous adapter à votre public.</a:t>
            </a:r>
            <a:endParaRPr/>
          </a:p>
        </p:txBody>
      </p:sp>
      <p:sp>
        <p:nvSpPr>
          <p:cNvPr id="98" name="Google Shape;98;p2"/>
          <p:cNvSpPr txBox="1">
            <a:spLocks noGrp="1"/>
          </p:cNvSpPr>
          <p:nvPr>
            <p:ph type="body" idx="3"/>
          </p:nvPr>
        </p:nvSpPr>
        <p:spPr>
          <a:xfrm>
            <a:off x="8035561" y="2503953"/>
            <a:ext cx="3341551" cy="3267627"/>
          </a:xfrm>
          <a:prstGeom prst="rect">
            <a:avLst/>
          </a:prstGeom>
          <a:noFill/>
          <a:ln>
            <a:noFill/>
          </a:ln>
        </p:spPr>
        <p:txBody>
          <a:bodyPr spcFirstLastPara="1" wrap="square" lIns="0" tIns="0" rIns="0" bIns="0" anchor="t" anchorCtr="0">
            <a:normAutofit/>
          </a:bodyPr>
          <a:lstStyle/>
          <a:p>
            <a:pPr marL="7938" lvl="0" indent="0" algn="ctr" rtl="0">
              <a:lnSpc>
                <a:spcPct val="100000"/>
              </a:lnSpc>
              <a:spcBef>
                <a:spcPts val="0"/>
              </a:spcBef>
              <a:spcAft>
                <a:spcPts val="0"/>
              </a:spcAft>
              <a:buClr>
                <a:schemeClr val="lt1"/>
              </a:buClr>
              <a:buSzPts val="1800"/>
              <a:buNone/>
            </a:pPr>
            <a:r>
              <a:rPr lang="fr-MA"/>
              <a:t>ADAPTEZ-VOUS À VOTRE PUBLIC</a:t>
            </a:r>
            <a:endParaRPr/>
          </a:p>
          <a:p>
            <a:pPr marL="7938" lvl="1" indent="0" algn="ctr" rtl="0">
              <a:lnSpc>
                <a:spcPct val="110000"/>
              </a:lnSpc>
              <a:spcBef>
                <a:spcPts val="0"/>
              </a:spcBef>
              <a:spcAft>
                <a:spcPts val="0"/>
              </a:spcAft>
              <a:buSzPts val="1500"/>
              <a:buNone/>
            </a:pPr>
            <a:r>
              <a:rPr lang="fr-MA"/>
              <a:t>Ces diapos devront être adaptées aux données et statistiques de votre pays et correspondre à votre public. Certaines diapos ou des sections entières peuvent être supprimées ou ré-organisées. D’autres ressources figurent à la fin de cette présentation. </a:t>
            </a:r>
            <a:endParaRPr/>
          </a:p>
        </p:txBody>
      </p:sp>
      <p:sp>
        <p:nvSpPr>
          <p:cNvPr id="99" name="Google Shape;99;p2"/>
          <p:cNvSpPr txBox="1">
            <a:spLocks noGrp="1"/>
          </p:cNvSpPr>
          <p:nvPr>
            <p:ph type="title"/>
          </p:nvPr>
        </p:nvSpPr>
        <p:spPr>
          <a:xfrm>
            <a:off x="838200" y="365125"/>
            <a:ext cx="10515600" cy="7827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venir"/>
              <a:buNone/>
            </a:pPr>
            <a:r>
              <a:rPr lang="fr-MA"/>
              <a:t>Comment utiliser ce diaporama ?</a:t>
            </a:r>
            <a:endParaRPr/>
          </a:p>
        </p:txBody>
      </p:sp>
      <p:sp>
        <p:nvSpPr>
          <p:cNvPr id="100" name="Google Shape;100;p2"/>
          <p:cNvSpPr txBox="1">
            <a:spLocks noGrp="1"/>
          </p:cNvSpPr>
          <p:nvPr>
            <p:ph type="body" idx="4"/>
          </p:nvPr>
        </p:nvSpPr>
        <p:spPr>
          <a:xfrm>
            <a:off x="1819812" y="6075665"/>
            <a:ext cx="8662333" cy="43815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rmAutofit fontScale="70000" lnSpcReduction="20000"/>
          </a:bodyPr>
          <a:lstStyle/>
          <a:p>
            <a:pPr marL="0" lvl="0" indent="0" algn="ctr" rtl="0">
              <a:lnSpc>
                <a:spcPct val="110000"/>
              </a:lnSpc>
              <a:spcBef>
                <a:spcPts val="0"/>
              </a:spcBef>
              <a:spcAft>
                <a:spcPts val="0"/>
              </a:spcAft>
              <a:buClr>
                <a:schemeClr val="lt1"/>
              </a:buClr>
              <a:buSzPct val="100000"/>
              <a:buNone/>
            </a:pPr>
            <a:r>
              <a:rPr lang="fr-MA">
                <a:latin typeface="Avenir"/>
                <a:ea typeface="Avenir"/>
                <a:cs typeface="Avenir"/>
                <a:sym typeface="Avenir"/>
              </a:rPr>
              <a:t>N’hésitez pas à nous faire part de vos commentaires ! Contactez </a:t>
            </a:r>
            <a:r>
              <a:rPr lang="fr-MA" u="sng">
                <a:solidFill>
                  <a:schemeClr val="hlink"/>
                </a:solidFill>
                <a:latin typeface="Avenir"/>
                <a:ea typeface="Avenir"/>
                <a:cs typeface="Avenir"/>
                <a:sym typeface="Avenir"/>
                <a:hlinkClick r:id="rId3"/>
              </a:rPr>
              <a:t>HMHBConsortium@micronutrientforum.org</a:t>
            </a:r>
            <a:r>
              <a:rPr lang="fr-MA">
                <a:latin typeface="Avenir"/>
                <a:ea typeface="Avenir"/>
                <a:cs typeface="Avenir"/>
                <a:sym typeface="Avenir"/>
              </a:rPr>
              <a:t> si vous avez des questions ou besoin d’aide supplémentaire.</a:t>
            </a:r>
            <a:endParaRPr/>
          </a:p>
        </p:txBody>
      </p:sp>
      <p:pic>
        <p:nvPicPr>
          <p:cNvPr id="101" name="Google Shape;101;p2"/>
          <p:cNvPicPr preferRelativeResize="0"/>
          <p:nvPr/>
        </p:nvPicPr>
        <p:blipFill rotWithShape="1">
          <a:blip r:embed="rId4">
            <a:alphaModFix/>
          </a:blip>
          <a:srcRect/>
          <a:stretch/>
        </p:blipFill>
        <p:spPr>
          <a:xfrm>
            <a:off x="5868742" y="1439868"/>
            <a:ext cx="767942" cy="767942"/>
          </a:xfrm>
          <a:prstGeom prst="rect">
            <a:avLst/>
          </a:prstGeom>
          <a:noFill/>
          <a:ln>
            <a:noFill/>
          </a:ln>
        </p:spPr>
      </p:pic>
      <p:pic>
        <p:nvPicPr>
          <p:cNvPr id="102" name="Google Shape;102;p2"/>
          <p:cNvPicPr preferRelativeResize="0"/>
          <p:nvPr/>
        </p:nvPicPr>
        <p:blipFill rotWithShape="1">
          <a:blip r:embed="rId5">
            <a:alphaModFix/>
          </a:blip>
          <a:srcRect/>
          <a:stretch/>
        </p:blipFill>
        <p:spPr>
          <a:xfrm>
            <a:off x="9336382" y="1568324"/>
            <a:ext cx="704658" cy="704658"/>
          </a:xfrm>
          <a:prstGeom prst="rect">
            <a:avLst/>
          </a:prstGeom>
          <a:noFill/>
          <a:ln>
            <a:noFill/>
          </a:ln>
        </p:spPr>
      </p:pic>
      <p:pic>
        <p:nvPicPr>
          <p:cNvPr id="103" name="Google Shape;103;p2"/>
          <p:cNvPicPr preferRelativeResize="0"/>
          <p:nvPr/>
        </p:nvPicPr>
        <p:blipFill rotWithShape="1">
          <a:blip r:embed="rId6">
            <a:alphaModFix/>
          </a:blip>
          <a:srcRect/>
          <a:stretch/>
        </p:blipFill>
        <p:spPr>
          <a:xfrm>
            <a:off x="2216544" y="1402836"/>
            <a:ext cx="952500" cy="95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sldNum" idx="12"/>
          </p:nvPr>
        </p:nvSpPr>
        <p:spPr>
          <a:xfrm>
            <a:off x="11183112" y="6128172"/>
            <a:ext cx="310896" cy="365125"/>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fr-MA"/>
              <a:t>3</a:t>
            </a:fld>
            <a:endParaRPr/>
          </a:p>
        </p:txBody>
      </p:sp>
      <p:sp>
        <p:nvSpPr>
          <p:cNvPr id="110" name="Google Shape;110;p3"/>
          <p:cNvSpPr txBox="1">
            <a:spLocks noGrp="1"/>
          </p:cNvSpPr>
          <p:nvPr>
            <p:ph type="body" idx="1"/>
          </p:nvPr>
        </p:nvSpPr>
        <p:spPr>
          <a:xfrm>
            <a:off x="1842598" y="2001688"/>
            <a:ext cx="5695962" cy="914400"/>
          </a:xfrm>
          <a:prstGeom prst="rect">
            <a:avLst/>
          </a:prstGeom>
          <a:noFill/>
          <a:ln>
            <a:noFill/>
          </a:ln>
        </p:spPr>
        <p:txBody>
          <a:bodyPr spcFirstLastPara="1" wrap="square" lIns="0" tIns="0" rIns="0" bIns="0" anchor="ctr" anchorCtr="0">
            <a:normAutofit/>
          </a:bodyPr>
          <a:lstStyle/>
          <a:p>
            <a:pPr marL="7938" lvl="0" indent="0" algn="l" rtl="0">
              <a:lnSpc>
                <a:spcPct val="100000"/>
              </a:lnSpc>
              <a:spcBef>
                <a:spcPts val="0"/>
              </a:spcBef>
              <a:spcAft>
                <a:spcPts val="0"/>
              </a:spcAft>
              <a:buClr>
                <a:schemeClr val="lt1"/>
              </a:buClr>
              <a:buSzPts val="1800"/>
              <a:buNone/>
            </a:pPr>
            <a:r>
              <a:rPr lang="fr-MA"/>
              <a:t>FONCTIONNAIRES DES FINANCES PUBLIQUES ET REPRÉSENTANTS DU MINISTÈRE DES FINANCES</a:t>
            </a:r>
            <a:endParaRPr/>
          </a:p>
        </p:txBody>
      </p:sp>
      <p:sp>
        <p:nvSpPr>
          <p:cNvPr id="111" name="Google Shape;111;p3"/>
          <p:cNvSpPr txBox="1">
            <a:spLocks noGrp="1"/>
          </p:cNvSpPr>
          <p:nvPr>
            <p:ph type="body" idx="2"/>
          </p:nvPr>
        </p:nvSpPr>
        <p:spPr>
          <a:xfrm>
            <a:off x="1833033" y="3138472"/>
            <a:ext cx="5708672" cy="914400"/>
          </a:xfrm>
          <a:prstGeom prst="rect">
            <a:avLst/>
          </a:prstGeom>
          <a:noFill/>
          <a:ln>
            <a:noFill/>
          </a:ln>
        </p:spPr>
        <p:txBody>
          <a:bodyPr spcFirstLastPara="1" wrap="square" lIns="0" tIns="0" rIns="0" bIns="0" anchor="ctr" anchorCtr="0">
            <a:normAutofit/>
          </a:bodyPr>
          <a:lstStyle/>
          <a:p>
            <a:pPr marL="7938" lvl="0" indent="0" algn="l" rtl="0">
              <a:lnSpc>
                <a:spcPct val="100000"/>
              </a:lnSpc>
              <a:spcBef>
                <a:spcPts val="0"/>
              </a:spcBef>
              <a:spcAft>
                <a:spcPts val="0"/>
              </a:spcAft>
              <a:buClr>
                <a:schemeClr val="lt1"/>
              </a:buClr>
              <a:buSzPts val="1800"/>
              <a:buNone/>
            </a:pPr>
            <a:r>
              <a:rPr lang="fr-MA" b="0"/>
              <a:t>RESPONSABLES NATIONAUX DE LA SANTÉ</a:t>
            </a:r>
            <a:endParaRPr/>
          </a:p>
        </p:txBody>
      </p:sp>
      <p:sp>
        <p:nvSpPr>
          <p:cNvPr id="112" name="Google Shape;112;p3"/>
          <p:cNvSpPr txBox="1">
            <a:spLocks noGrp="1"/>
          </p:cNvSpPr>
          <p:nvPr>
            <p:ph type="body" idx="3"/>
          </p:nvPr>
        </p:nvSpPr>
        <p:spPr>
          <a:xfrm>
            <a:off x="1842598" y="4275256"/>
            <a:ext cx="5695963" cy="914400"/>
          </a:xfrm>
          <a:prstGeom prst="rect">
            <a:avLst/>
          </a:prstGeom>
          <a:noFill/>
          <a:ln>
            <a:noFill/>
          </a:ln>
        </p:spPr>
        <p:txBody>
          <a:bodyPr spcFirstLastPara="1" wrap="square" lIns="0" tIns="0" rIns="0" bIns="0" anchor="ctr" anchorCtr="0">
            <a:normAutofit/>
          </a:bodyPr>
          <a:lstStyle/>
          <a:p>
            <a:pPr marL="7938" lvl="0" indent="0" algn="l" rtl="0">
              <a:lnSpc>
                <a:spcPct val="100000"/>
              </a:lnSpc>
              <a:spcBef>
                <a:spcPts val="0"/>
              </a:spcBef>
              <a:spcAft>
                <a:spcPts val="0"/>
              </a:spcAft>
              <a:buClr>
                <a:schemeClr val="lt1"/>
              </a:buClr>
              <a:buSzPts val="1800"/>
              <a:buNone/>
            </a:pPr>
            <a:r>
              <a:rPr lang="fr-MA"/>
              <a:t>DÉFENSEURS ET ONG</a:t>
            </a:r>
            <a:endParaRPr/>
          </a:p>
        </p:txBody>
      </p:sp>
      <p:sp>
        <p:nvSpPr>
          <p:cNvPr id="113" name="Google Shape;113;p3"/>
          <p:cNvSpPr txBox="1">
            <a:spLocks noGrp="1"/>
          </p:cNvSpPr>
          <p:nvPr>
            <p:ph type="title"/>
          </p:nvPr>
        </p:nvSpPr>
        <p:spPr>
          <a:xfrm>
            <a:off x="838200" y="365125"/>
            <a:ext cx="10515600" cy="7827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venir"/>
              <a:buNone/>
            </a:pPr>
            <a:r>
              <a:rPr lang="fr-MA"/>
              <a:t>Public visé par ce diaporama</a:t>
            </a:r>
            <a:endParaRPr/>
          </a:p>
        </p:txBody>
      </p:sp>
      <p:sp>
        <p:nvSpPr>
          <p:cNvPr id="114" name="Google Shape;114;p3"/>
          <p:cNvSpPr txBox="1">
            <a:spLocks noGrp="1"/>
          </p:cNvSpPr>
          <p:nvPr>
            <p:ph type="body" idx="5"/>
          </p:nvPr>
        </p:nvSpPr>
        <p:spPr>
          <a:xfrm>
            <a:off x="8074152" y="1485212"/>
            <a:ext cx="3419854" cy="4324753"/>
          </a:xfrm>
          <a:prstGeom prst="rect">
            <a:avLst/>
          </a:prstGeom>
          <a:noFill/>
          <a:ln>
            <a:noFill/>
          </a:ln>
        </p:spPr>
        <p:txBody>
          <a:bodyPr spcFirstLastPara="1" wrap="square" lIns="0" tIns="0" rIns="0" bIns="0" anchor="ctr" anchorCtr="0">
            <a:normAutofit lnSpcReduction="20000"/>
          </a:bodyPr>
          <a:lstStyle/>
          <a:p>
            <a:pPr marL="0" lvl="0" indent="0" algn="l" rtl="0">
              <a:lnSpc>
                <a:spcPct val="110000"/>
              </a:lnSpc>
              <a:spcBef>
                <a:spcPts val="0"/>
              </a:spcBef>
              <a:spcAft>
                <a:spcPts val="0"/>
              </a:spcAft>
              <a:buClr>
                <a:schemeClr val="lt1"/>
              </a:buClr>
              <a:buSzPts val="1800"/>
              <a:buNone/>
            </a:pPr>
            <a:r>
              <a:rPr lang="fr-MA"/>
              <a:t>Cette présentation donne un aperçu du besoin croissant en MMS (supplémentation en micronutriments multiples) et des raisons pour lesquelles elle est extrêmement importante pour le développement mondial, en fournissant des messages clés et des diapos qui peuvent être adaptés avec des données spécifiques à chaque pays pour soutenir l’introduction, la mise en place et le déploiement de la MMS. Vous pouvez intégrer (ou supprimer) certaines sections de cette présentation.</a:t>
            </a:r>
            <a:endParaRPr/>
          </a:p>
        </p:txBody>
      </p:sp>
      <p:pic>
        <p:nvPicPr>
          <p:cNvPr id="115" name="Google Shape;115;p3"/>
          <p:cNvPicPr preferRelativeResize="0"/>
          <p:nvPr/>
        </p:nvPicPr>
        <p:blipFill rotWithShape="1">
          <a:blip r:embed="rId3">
            <a:alphaModFix/>
          </a:blip>
          <a:srcRect/>
          <a:stretch/>
        </p:blipFill>
        <p:spPr>
          <a:xfrm>
            <a:off x="721050" y="4263807"/>
            <a:ext cx="864139" cy="864139"/>
          </a:xfrm>
          <a:prstGeom prst="rect">
            <a:avLst/>
          </a:prstGeom>
          <a:noFill/>
          <a:ln>
            <a:noFill/>
          </a:ln>
        </p:spPr>
      </p:pic>
      <p:pic>
        <p:nvPicPr>
          <p:cNvPr id="116" name="Google Shape;116;p3"/>
          <p:cNvPicPr preferRelativeResize="0"/>
          <p:nvPr/>
        </p:nvPicPr>
        <p:blipFill rotWithShape="1">
          <a:blip r:embed="rId4">
            <a:alphaModFix/>
          </a:blip>
          <a:srcRect/>
          <a:stretch/>
        </p:blipFill>
        <p:spPr>
          <a:xfrm>
            <a:off x="630303" y="2923098"/>
            <a:ext cx="1045634" cy="1045634"/>
          </a:xfrm>
          <a:prstGeom prst="rect">
            <a:avLst/>
          </a:prstGeom>
          <a:noFill/>
          <a:ln>
            <a:noFill/>
          </a:ln>
        </p:spPr>
      </p:pic>
      <p:pic>
        <p:nvPicPr>
          <p:cNvPr id="117" name="Google Shape;117;p3"/>
          <p:cNvPicPr preferRelativeResize="0"/>
          <p:nvPr/>
        </p:nvPicPr>
        <p:blipFill rotWithShape="1">
          <a:blip r:embed="rId5">
            <a:alphaModFix/>
          </a:blip>
          <a:srcRect/>
          <a:stretch/>
        </p:blipFill>
        <p:spPr>
          <a:xfrm>
            <a:off x="788073" y="2123735"/>
            <a:ext cx="730092" cy="7300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descr="A white bottle with a label&#10;&#10;AI-generated content may be incorrect."/>
          <p:cNvPicPr preferRelativeResize="0"/>
          <p:nvPr/>
        </p:nvPicPr>
        <p:blipFill rotWithShape="1">
          <a:blip r:embed="rId3">
            <a:alphaModFix/>
          </a:blip>
          <a:srcRect/>
          <a:stretch/>
        </p:blipFill>
        <p:spPr>
          <a:xfrm>
            <a:off x="8859881" y="0"/>
            <a:ext cx="3332119" cy="6858000"/>
          </a:xfrm>
          <a:prstGeom prst="rect">
            <a:avLst/>
          </a:prstGeom>
          <a:noFill/>
          <a:ln>
            <a:noFill/>
          </a:ln>
        </p:spPr>
      </p:pic>
      <p:sp>
        <p:nvSpPr>
          <p:cNvPr id="124" name="Google Shape;124;p4"/>
          <p:cNvSpPr/>
          <p:nvPr/>
        </p:nvSpPr>
        <p:spPr>
          <a:xfrm>
            <a:off x="0" y="5842000"/>
            <a:ext cx="12192000" cy="101599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
          <p:cNvSpPr txBox="1">
            <a:spLocks noGrp="1"/>
          </p:cNvSpPr>
          <p:nvPr>
            <p:ph type="title"/>
          </p:nvPr>
        </p:nvSpPr>
        <p:spPr>
          <a:xfrm>
            <a:off x="736195" y="310546"/>
            <a:ext cx="7838209" cy="94615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2"/>
              </a:buClr>
              <a:buSzPts val="3200"/>
              <a:buFont typeface="Avenir"/>
              <a:buNone/>
            </a:pPr>
            <a:r>
              <a:rPr lang="fr-MA"/>
              <a:t>Un investissement abordable pour des économies plus fortes et une main-d'œuvre productive</a:t>
            </a:r>
            <a:endParaRPr/>
          </a:p>
        </p:txBody>
      </p:sp>
      <p:sp>
        <p:nvSpPr>
          <p:cNvPr id="126" name="Google Shape;126;p4"/>
          <p:cNvSpPr txBox="1">
            <a:spLocks noGrp="1"/>
          </p:cNvSpPr>
          <p:nvPr>
            <p:ph type="body" idx="1"/>
          </p:nvPr>
        </p:nvSpPr>
        <p:spPr>
          <a:xfrm>
            <a:off x="736195" y="1815496"/>
            <a:ext cx="7838209" cy="3904584"/>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00000"/>
              </a:lnSpc>
              <a:spcBef>
                <a:spcPts val="0"/>
              </a:spcBef>
              <a:spcAft>
                <a:spcPts val="0"/>
              </a:spcAft>
              <a:buClr>
                <a:schemeClr val="dk1"/>
              </a:buClr>
              <a:buSzPct val="100000"/>
              <a:buNone/>
            </a:pPr>
            <a:r>
              <a:rPr lang="fr-MA"/>
              <a:t>Avec 15 vitamines et minéraux essentiels, la formulation de l’OMS/UNICEF de supplémentation en micronutriments multiples (connue sous le nom d’UNIMMAP MMS) est l’un des investissements les plus rentables que les pays puissent faire pour leur développement, favorisant des communautés plus saines et des économies plus fortes.</a:t>
            </a:r>
            <a:endParaRPr/>
          </a:p>
          <a:p>
            <a:pPr marL="0" lvl="0" indent="0" algn="l" rtl="0">
              <a:lnSpc>
                <a:spcPct val="100000"/>
              </a:lnSpc>
              <a:spcBef>
                <a:spcPts val="1800"/>
              </a:spcBef>
              <a:spcAft>
                <a:spcPts val="0"/>
              </a:spcAft>
              <a:buClr>
                <a:schemeClr val="dk1"/>
              </a:buClr>
              <a:buSzPct val="100000"/>
              <a:buNone/>
            </a:pPr>
            <a:r>
              <a:rPr lang="fr-MA" b="1"/>
              <a:t>Sujets abordés :</a:t>
            </a:r>
            <a:endParaRPr/>
          </a:p>
          <a:p>
            <a:pPr marL="347472" lvl="0" indent="-337947" algn="l" rtl="0">
              <a:lnSpc>
                <a:spcPct val="100000"/>
              </a:lnSpc>
              <a:spcBef>
                <a:spcPts val="600"/>
              </a:spcBef>
              <a:spcAft>
                <a:spcPts val="0"/>
              </a:spcAft>
              <a:buClr>
                <a:schemeClr val="dk1"/>
              </a:buClr>
              <a:buSzPct val="100000"/>
              <a:buChar char="•"/>
            </a:pPr>
            <a:r>
              <a:rPr lang="fr-MA"/>
              <a:t>La MMS, un besoin croissant</a:t>
            </a:r>
            <a:endParaRPr/>
          </a:p>
          <a:p>
            <a:pPr marL="347472" lvl="0" indent="-337947" algn="l" rtl="0">
              <a:lnSpc>
                <a:spcPct val="100000"/>
              </a:lnSpc>
              <a:spcBef>
                <a:spcPts val="900"/>
              </a:spcBef>
              <a:spcAft>
                <a:spcPts val="0"/>
              </a:spcAft>
              <a:buClr>
                <a:schemeClr val="dk1"/>
              </a:buClr>
              <a:buSzPct val="100000"/>
              <a:buChar char="•"/>
            </a:pPr>
            <a:r>
              <a:rPr lang="fr-MA"/>
              <a:t>La MMS, les preuves de son importance</a:t>
            </a:r>
            <a:endParaRPr/>
          </a:p>
          <a:p>
            <a:pPr marL="347472" lvl="0" indent="-337947" algn="l" rtl="0">
              <a:lnSpc>
                <a:spcPct val="100000"/>
              </a:lnSpc>
              <a:spcBef>
                <a:spcPts val="900"/>
              </a:spcBef>
              <a:spcAft>
                <a:spcPts val="0"/>
              </a:spcAft>
              <a:buClr>
                <a:schemeClr val="dk1"/>
              </a:buClr>
              <a:buSzPct val="100000"/>
              <a:buChar char="•"/>
            </a:pPr>
            <a:r>
              <a:rPr lang="fr-MA"/>
              <a:t>La MMS, un investissement abordable et rentable</a:t>
            </a:r>
            <a:endParaRPr/>
          </a:p>
          <a:p>
            <a:pPr marL="347472" lvl="0" indent="-337947" algn="l" rtl="0">
              <a:lnSpc>
                <a:spcPct val="100000"/>
              </a:lnSpc>
              <a:spcBef>
                <a:spcPts val="900"/>
              </a:spcBef>
              <a:spcAft>
                <a:spcPts val="0"/>
              </a:spcAft>
              <a:buClr>
                <a:schemeClr val="dk1"/>
              </a:buClr>
              <a:buSzPct val="100000"/>
              <a:buChar char="•"/>
            </a:pPr>
            <a:r>
              <a:rPr lang="fr-MA"/>
              <a:t>Plan d’action en faveur de la MMS</a:t>
            </a:r>
            <a:endParaRPr/>
          </a:p>
          <a:p>
            <a:pPr marL="347472" lvl="0" indent="-220472" algn="l" rtl="0">
              <a:lnSpc>
                <a:spcPct val="100000"/>
              </a:lnSpc>
              <a:spcBef>
                <a:spcPts val="900"/>
              </a:spcBef>
              <a:spcAft>
                <a:spcPts val="0"/>
              </a:spcAft>
              <a:buClr>
                <a:schemeClr val="dk1"/>
              </a:buClr>
              <a:buSzPct val="100000"/>
              <a:buNone/>
            </a:pPr>
            <a:endParaRPr/>
          </a:p>
          <a:p>
            <a:pPr marL="347472" lvl="0" indent="-220472" algn="l" rtl="0">
              <a:lnSpc>
                <a:spcPct val="110000"/>
              </a:lnSpc>
              <a:spcBef>
                <a:spcPts val="600"/>
              </a:spcBef>
              <a:spcAft>
                <a:spcPts val="0"/>
              </a:spcAft>
              <a:buClr>
                <a:schemeClr val="dk1"/>
              </a:buClr>
              <a:buSzPct val="100000"/>
              <a:buNone/>
            </a:pPr>
            <a:endParaRPr/>
          </a:p>
        </p:txBody>
      </p:sp>
      <p:pic>
        <p:nvPicPr>
          <p:cNvPr id="127" name="Google Shape;127;p4"/>
          <p:cNvPicPr preferRelativeResize="0"/>
          <p:nvPr/>
        </p:nvPicPr>
        <p:blipFill rotWithShape="1">
          <a:blip r:embed="rId4">
            <a:alphaModFix/>
          </a:blip>
          <a:srcRect/>
          <a:stretch/>
        </p:blipFill>
        <p:spPr>
          <a:xfrm>
            <a:off x="736195" y="6082696"/>
            <a:ext cx="4418552" cy="534606"/>
          </a:xfrm>
          <a:prstGeom prst="rect">
            <a:avLst/>
          </a:prstGeom>
          <a:noFill/>
          <a:ln>
            <a:noFill/>
          </a:ln>
        </p:spPr>
      </p:pic>
      <p:pic>
        <p:nvPicPr>
          <p:cNvPr id="128" name="Google Shape;128;p4" descr="A black and white wave&#10;&#10;AI-generated content may be incorrect."/>
          <p:cNvPicPr preferRelativeResize="0"/>
          <p:nvPr/>
        </p:nvPicPr>
        <p:blipFill rotWithShape="1">
          <a:blip r:embed="rId5">
            <a:alphaModFix/>
          </a:blip>
          <a:srcRect/>
          <a:stretch/>
        </p:blipFill>
        <p:spPr>
          <a:xfrm flipH="1">
            <a:off x="6339417" y="0"/>
            <a:ext cx="5852583" cy="1504950"/>
          </a:xfrm>
          <a:prstGeom prst="rect">
            <a:avLst/>
          </a:prstGeom>
          <a:noFill/>
          <a:ln>
            <a:noFill/>
          </a:ln>
        </p:spPr>
      </p:pic>
      <p:pic>
        <p:nvPicPr>
          <p:cNvPr id="129" name="Google Shape;129;p4"/>
          <p:cNvPicPr preferRelativeResize="0"/>
          <p:nvPr/>
        </p:nvPicPr>
        <p:blipFill rotWithShape="1">
          <a:blip r:embed="rId6">
            <a:alphaModFix/>
          </a:blip>
          <a:srcRect/>
          <a:stretch/>
        </p:blipFill>
        <p:spPr>
          <a:xfrm>
            <a:off x="-1" y="5841998"/>
            <a:ext cx="12191999" cy="10160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D5E6"/>
        </a:solidFill>
        <a:effectLst/>
      </p:bgPr>
    </p:bg>
    <p:spTree>
      <p:nvGrpSpPr>
        <p:cNvPr id="1" name="Shape 134"/>
        <p:cNvGrpSpPr/>
        <p:nvPr/>
      </p:nvGrpSpPr>
      <p:grpSpPr>
        <a:xfrm>
          <a:off x="0" y="0"/>
          <a:ext cx="0" cy="0"/>
          <a:chOff x="0" y="0"/>
          <a:chExt cx="0" cy="0"/>
        </a:xfrm>
      </p:grpSpPr>
      <p:sp>
        <p:nvSpPr>
          <p:cNvPr id="135" name="Google Shape;135;p5"/>
          <p:cNvSpPr txBox="1">
            <a:spLocks noGrp="1"/>
          </p:cNvSpPr>
          <p:nvPr>
            <p:ph type="body" idx="1"/>
          </p:nvPr>
        </p:nvSpPr>
        <p:spPr>
          <a:xfrm>
            <a:off x="837231" y="1726796"/>
            <a:ext cx="10744200" cy="3403601"/>
          </a:xfrm>
          <a:prstGeom prst="rect">
            <a:avLst/>
          </a:prstGeom>
          <a:noFill/>
          <a:ln>
            <a:noFill/>
          </a:ln>
        </p:spPr>
        <p:txBody>
          <a:bodyPr spcFirstLastPara="1" wrap="square" lIns="0" tIns="0" rIns="0" bIns="0" anchor="t" anchorCtr="0">
            <a:normAutofit lnSpcReduction="10000"/>
          </a:bodyPr>
          <a:lstStyle/>
          <a:p>
            <a:pPr marL="347472" lvl="0" indent="-347472" algn="l" rtl="0">
              <a:lnSpc>
                <a:spcPct val="100000"/>
              </a:lnSpc>
              <a:spcBef>
                <a:spcPts val="0"/>
              </a:spcBef>
              <a:spcAft>
                <a:spcPts val="0"/>
              </a:spcAft>
              <a:buClr>
                <a:schemeClr val="dk1"/>
              </a:buClr>
              <a:buSzPts val="2400"/>
              <a:buChar char="•"/>
            </a:pPr>
            <a:r>
              <a:rPr lang="fr-MA" sz="2400"/>
              <a:t>Plus d'</a:t>
            </a:r>
            <a:r>
              <a:rPr lang="fr-MA" sz="2400" b="1"/>
              <a:t>un milliard de femmes et d'adolescentes </a:t>
            </a:r>
            <a:br>
              <a:rPr lang="fr-MA" sz="2400" b="1"/>
            </a:br>
            <a:r>
              <a:rPr lang="fr-MA" sz="2400"/>
              <a:t>souffrent de malnutrition dans le monde.</a:t>
            </a:r>
            <a:r>
              <a:rPr lang="fr-MA" sz="2400" baseline="30000"/>
              <a:t>1</a:t>
            </a:r>
            <a:endParaRPr/>
          </a:p>
          <a:p>
            <a:pPr marL="347345" lvl="0" indent="-347345" algn="l" rtl="0">
              <a:lnSpc>
                <a:spcPct val="100000"/>
              </a:lnSpc>
              <a:spcBef>
                <a:spcPts val="600"/>
              </a:spcBef>
              <a:spcAft>
                <a:spcPts val="0"/>
              </a:spcAft>
              <a:buClr>
                <a:schemeClr val="dk1"/>
              </a:buClr>
              <a:buSzPts val="2400"/>
              <a:buChar char="•"/>
            </a:pPr>
            <a:r>
              <a:rPr lang="fr-MA" sz="2400" b="1"/>
              <a:t>2 femmes sur 3 </a:t>
            </a:r>
            <a:r>
              <a:rPr lang="fr-MA" sz="2400"/>
              <a:t>en âge de procréer </a:t>
            </a:r>
            <a:br>
              <a:rPr lang="fr-MA" sz="2400"/>
            </a:br>
            <a:r>
              <a:rPr lang="fr-MA" sz="2400"/>
              <a:t>souffrent de carences en micronutriments.</a:t>
            </a:r>
            <a:r>
              <a:rPr lang="fr-MA" sz="2400" baseline="30000"/>
              <a:t>2</a:t>
            </a:r>
            <a:endParaRPr/>
          </a:p>
          <a:p>
            <a:pPr marL="347472" lvl="0" indent="-347472" algn="l" rtl="0">
              <a:lnSpc>
                <a:spcPct val="100000"/>
              </a:lnSpc>
              <a:spcBef>
                <a:spcPts val="600"/>
              </a:spcBef>
              <a:spcAft>
                <a:spcPts val="0"/>
              </a:spcAft>
              <a:buClr>
                <a:schemeClr val="dk1"/>
              </a:buClr>
              <a:buSzPts val="2400"/>
              <a:buChar char="•"/>
            </a:pPr>
            <a:r>
              <a:rPr lang="fr-MA" sz="2400"/>
              <a:t>Près de </a:t>
            </a:r>
            <a:r>
              <a:rPr lang="fr-MA" sz="2400" b="1"/>
              <a:t>50 %</a:t>
            </a:r>
            <a:r>
              <a:rPr lang="fr-MA" sz="2400"/>
              <a:t> </a:t>
            </a:r>
            <a:r>
              <a:rPr lang="fr-MA" sz="2400" b="1"/>
              <a:t>de tous les décès d'enfants </a:t>
            </a:r>
            <a:r>
              <a:rPr lang="fr-MA" sz="2400"/>
              <a:t>sont liés à </a:t>
            </a:r>
            <a:br>
              <a:rPr lang="fr-MA" sz="2400"/>
            </a:br>
            <a:r>
              <a:rPr lang="fr-MA" sz="2400"/>
              <a:t>la malnutrition infantile et maternelle.</a:t>
            </a:r>
            <a:r>
              <a:rPr lang="fr-MA" sz="2400" baseline="30000"/>
              <a:t>3</a:t>
            </a:r>
            <a:endParaRPr/>
          </a:p>
          <a:p>
            <a:pPr marL="347472" lvl="0" indent="-347472" algn="l" rtl="0">
              <a:lnSpc>
                <a:spcPct val="100000"/>
              </a:lnSpc>
              <a:spcBef>
                <a:spcPts val="600"/>
              </a:spcBef>
              <a:spcAft>
                <a:spcPts val="0"/>
              </a:spcAft>
              <a:buClr>
                <a:schemeClr val="dk1"/>
              </a:buClr>
              <a:buSzPts val="2400"/>
              <a:buChar char="•"/>
            </a:pPr>
            <a:r>
              <a:rPr lang="fr-MA" sz="2400"/>
              <a:t>Chaque année, 17 millions d'enfants présentent une </a:t>
            </a:r>
            <a:r>
              <a:rPr lang="fr-MA" sz="2400" b="1"/>
              <a:t>insuffisance pondérale à la naissance</a:t>
            </a:r>
            <a:r>
              <a:rPr lang="fr-MA" sz="2400"/>
              <a:t>, 146 millions d'enfants de moins de cinq ans souffrent d'un </a:t>
            </a:r>
            <a:r>
              <a:rPr lang="fr-MA" sz="2400" b="1"/>
              <a:t>retard de croissance</a:t>
            </a:r>
            <a:r>
              <a:rPr lang="fr-MA" sz="2400"/>
              <a:t> et 245 millions d'</a:t>
            </a:r>
            <a:r>
              <a:rPr lang="fr-MA" sz="2400" b="1"/>
              <a:t>anémie</a:t>
            </a:r>
            <a:r>
              <a:rPr lang="fr-MA" sz="2400"/>
              <a:t>.</a:t>
            </a:r>
            <a:r>
              <a:rPr lang="fr-MA" sz="2400" baseline="30000"/>
              <a:t>4 </a:t>
            </a:r>
            <a:endParaRPr sz="2400" b="1" baseline="30000"/>
          </a:p>
        </p:txBody>
      </p:sp>
      <p:sp>
        <p:nvSpPr>
          <p:cNvPr id="136" name="Google Shape;136;p5"/>
          <p:cNvSpPr txBox="1"/>
          <p:nvPr/>
        </p:nvSpPr>
        <p:spPr>
          <a:xfrm>
            <a:off x="289879" y="5620983"/>
            <a:ext cx="11965337" cy="923330"/>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7F7F7F"/>
              </a:buClr>
              <a:buSzPts val="900"/>
              <a:buFont typeface="NTR"/>
              <a:buAutoNum type="arabicPeriod"/>
            </a:pPr>
            <a:r>
              <a:rPr lang="fr-MA" sz="900" b="0" i="0" u="none" strike="noStrike" cap="none">
                <a:solidFill>
                  <a:srgbClr val="7F7F7F"/>
                </a:solidFill>
                <a:latin typeface="Avenir"/>
                <a:ea typeface="Avenir"/>
                <a:cs typeface="Avenir"/>
                <a:sym typeface="Avenir"/>
              </a:rPr>
              <a:t>Fonds des Nations unies pour l'enfance (UNICEF). Sous-alimentés et oubliés : Une crise nutritionnelle mondiale chez les adolescentes et les femmes. (« In English ») Série de rapports de l'UNICEF sur la nutrition des enfants, 2022. UNICEF, New York, 2023.</a:t>
            </a:r>
            <a:endParaRPr/>
          </a:p>
          <a:p>
            <a:pPr marL="228600" marR="0" lvl="0" indent="-228600" algn="l" rtl="0">
              <a:lnSpc>
                <a:spcPct val="100000"/>
              </a:lnSpc>
              <a:spcBef>
                <a:spcPts val="0"/>
              </a:spcBef>
              <a:spcAft>
                <a:spcPts val="0"/>
              </a:spcAft>
              <a:buClr>
                <a:srgbClr val="7F7F7F"/>
              </a:buClr>
              <a:buSzPts val="900"/>
              <a:buFont typeface="NTR"/>
              <a:buAutoNum type="arabicPeriod"/>
            </a:pPr>
            <a:r>
              <a:rPr lang="fr-MA" sz="900" b="0" i="0" u="none" strike="noStrike" cap="none">
                <a:solidFill>
                  <a:srgbClr val="7F7F7F"/>
                </a:solidFill>
                <a:latin typeface="Avenir"/>
                <a:ea typeface="Avenir"/>
                <a:cs typeface="Avenir"/>
                <a:sym typeface="Avenir"/>
              </a:rPr>
              <a:t>Stevens et al. Carences en micronutriments chez les enfants d'âge préscolaire et les femmes en âge de procréer dans le monde entier : une analyse groupée de données individuelles provenant d'enquêtes représentatives de la population. (« In English ») Lancet Glob. Heal. 2022, 10 (11). https://www.thelancet.com/journals/langlo/ article/PIIS2214109X(22)00367-9 </a:t>
            </a:r>
            <a:endParaRPr/>
          </a:p>
          <a:p>
            <a:pPr marL="228600" marR="0" lvl="0" indent="-228600" algn="l" rtl="0">
              <a:lnSpc>
                <a:spcPct val="100000"/>
              </a:lnSpc>
              <a:spcBef>
                <a:spcPts val="0"/>
              </a:spcBef>
              <a:spcAft>
                <a:spcPts val="0"/>
              </a:spcAft>
              <a:buClr>
                <a:srgbClr val="7F7F7F"/>
              </a:buClr>
              <a:buSzPts val="900"/>
              <a:buFont typeface="NTR"/>
              <a:buAutoNum type="arabicPeriod"/>
            </a:pPr>
            <a:r>
              <a:rPr lang="fr-MA" sz="900" b="0" i="0" u="none" strike="noStrike" cap="none">
                <a:solidFill>
                  <a:srgbClr val="7F7F7F"/>
                </a:solidFill>
                <a:latin typeface="Avenir"/>
                <a:ea typeface="Avenir"/>
                <a:cs typeface="Avenir"/>
                <a:sym typeface="Avenir"/>
              </a:rPr>
              <a:t>Institut de métrologie et d'évaluation de la santé (IHME). Charge mondiale de morbidité 2021 : Résultats de l'étude GBD 2021. Seattle, WA : IHME, 2024. (« In English »)</a:t>
            </a:r>
            <a:endParaRPr/>
          </a:p>
          <a:p>
            <a:pPr marL="228600" marR="0" lvl="0" indent="-228600" algn="l" rtl="0">
              <a:lnSpc>
                <a:spcPct val="100000"/>
              </a:lnSpc>
              <a:spcBef>
                <a:spcPts val="0"/>
              </a:spcBef>
              <a:spcAft>
                <a:spcPts val="0"/>
              </a:spcAft>
              <a:buClr>
                <a:srgbClr val="7F7F7F"/>
              </a:buClr>
              <a:buSzPts val="900"/>
              <a:buFont typeface="NTR"/>
              <a:buAutoNum type="arabicPeriod"/>
            </a:pPr>
            <a:r>
              <a:rPr lang="fr-MA" sz="900" b="0" i="0" u="none" strike="noStrike" cap="none">
                <a:solidFill>
                  <a:srgbClr val="7F7F7F"/>
                </a:solidFill>
                <a:latin typeface="Avenir"/>
                <a:ea typeface="Avenir"/>
                <a:cs typeface="Avenir"/>
                <a:sym typeface="Avenir"/>
              </a:rPr>
              <a:t>Jain S, Ahsan S, Robb Z, Crowley B, Walters D. Le coût de l’inaction : un outil mondial pour éclairer les politiques nutritionnelles et les décisions d’investissement sur les objectifs nutritionnels mondiaux. Politique et planification de la santé, 2024. (« In English ») https://doi.org/10.1093/heapol/czae056</a:t>
            </a:r>
            <a:endParaRPr/>
          </a:p>
        </p:txBody>
      </p:sp>
      <p:pic>
        <p:nvPicPr>
          <p:cNvPr id="137" name="Google Shape;137;p5"/>
          <p:cNvPicPr preferRelativeResize="0"/>
          <p:nvPr/>
        </p:nvPicPr>
        <p:blipFill rotWithShape="1">
          <a:blip r:embed="rId3">
            <a:alphaModFix/>
          </a:blip>
          <a:srcRect/>
          <a:stretch/>
        </p:blipFill>
        <p:spPr>
          <a:xfrm>
            <a:off x="8294831" y="857954"/>
            <a:ext cx="3058969" cy="3058969"/>
          </a:xfrm>
          <a:prstGeom prst="rect">
            <a:avLst/>
          </a:prstGeom>
          <a:noFill/>
          <a:ln>
            <a:noFill/>
          </a:ln>
        </p:spPr>
      </p:pic>
      <p:grpSp>
        <p:nvGrpSpPr>
          <p:cNvPr id="138" name="Google Shape;138;p5"/>
          <p:cNvGrpSpPr/>
          <p:nvPr/>
        </p:nvGrpSpPr>
        <p:grpSpPr>
          <a:xfrm>
            <a:off x="8843833" y="1552207"/>
            <a:ext cx="1842218" cy="1945601"/>
            <a:chOff x="9012632" y="1860812"/>
            <a:chExt cx="1320622" cy="1394733"/>
          </a:xfrm>
        </p:grpSpPr>
        <p:sp>
          <p:nvSpPr>
            <p:cNvPr id="139" name="Google Shape;139;p5"/>
            <p:cNvSpPr txBox="1"/>
            <p:nvPr/>
          </p:nvSpPr>
          <p:spPr>
            <a:xfrm>
              <a:off x="9012632" y="1860812"/>
              <a:ext cx="719667" cy="1389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12000" b="1">
                  <a:solidFill>
                    <a:schemeClr val="lt2"/>
                  </a:solidFill>
                  <a:latin typeface="Avenir"/>
                  <a:ea typeface="Avenir"/>
                  <a:cs typeface="Avenir"/>
                  <a:sym typeface="Avenir"/>
                </a:rPr>
                <a:t>1</a:t>
              </a:r>
              <a:endParaRPr/>
            </a:p>
          </p:txBody>
        </p:sp>
        <p:sp>
          <p:nvSpPr>
            <p:cNvPr id="140" name="Google Shape;140;p5"/>
            <p:cNvSpPr txBox="1"/>
            <p:nvPr/>
          </p:nvSpPr>
          <p:spPr>
            <a:xfrm>
              <a:off x="9541620" y="1865550"/>
              <a:ext cx="791634" cy="1389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MA" sz="12000" b="1">
                  <a:solidFill>
                    <a:schemeClr val="lt2"/>
                  </a:solidFill>
                  <a:latin typeface="Avenir"/>
                  <a:ea typeface="Avenir"/>
                  <a:cs typeface="Avenir"/>
                  <a:sym typeface="Avenir"/>
                </a:rPr>
                <a:t>B</a:t>
              </a:r>
              <a:endParaRPr/>
            </a:p>
          </p:txBody>
        </p:sp>
      </p:grpSp>
      <p:sp>
        <p:nvSpPr>
          <p:cNvPr id="141" name="Google Shape;141;p5"/>
          <p:cNvSpPr txBox="1">
            <a:spLocks noGrp="1"/>
          </p:cNvSpPr>
          <p:nvPr>
            <p:ph type="title"/>
          </p:nvPr>
        </p:nvSpPr>
        <p:spPr>
          <a:xfrm>
            <a:off x="838200" y="559574"/>
            <a:ext cx="10868696" cy="676636"/>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b="1"/>
              <a:t>La MMS, un besoin croissant</a:t>
            </a:r>
            <a:endParaRPr/>
          </a:p>
        </p:txBody>
      </p:sp>
      <p:pic>
        <p:nvPicPr>
          <p:cNvPr id="142" name="Google Shape;142;p5"/>
          <p:cNvPicPr preferRelativeResize="0"/>
          <p:nvPr/>
        </p:nvPicPr>
        <p:blipFill rotWithShape="1">
          <a:blip r:embed="rId4">
            <a:alphaModFix/>
          </a:blip>
          <a:srcRect/>
          <a:stretch/>
        </p:blipFill>
        <p:spPr>
          <a:xfrm flipH="1">
            <a:off x="6324600" y="0"/>
            <a:ext cx="5867400" cy="15087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2"/>
              </a:buClr>
              <a:buSzPts val="3200"/>
              <a:buFont typeface="Avenir"/>
              <a:buNone/>
            </a:pPr>
            <a:r>
              <a:rPr lang="fr-MA" b="1"/>
              <a:t>La MMS, les pr</a:t>
            </a:r>
            <a:r>
              <a:rPr lang="fr-MA"/>
              <a:t>euves de son importance</a:t>
            </a:r>
            <a:endParaRPr/>
          </a:p>
        </p:txBody>
      </p:sp>
      <p:sp>
        <p:nvSpPr>
          <p:cNvPr id="149" name="Google Shape;149;p6"/>
          <p:cNvSpPr txBox="1">
            <a:spLocks noGrp="1"/>
          </p:cNvSpPr>
          <p:nvPr>
            <p:ph type="body" idx="1"/>
          </p:nvPr>
        </p:nvSpPr>
        <p:spPr>
          <a:xfrm>
            <a:off x="832104" y="1554480"/>
            <a:ext cx="7726875" cy="3698241"/>
          </a:xfrm>
          <a:prstGeom prst="rect">
            <a:avLst/>
          </a:prstGeom>
          <a:noFill/>
          <a:ln>
            <a:noFill/>
          </a:ln>
        </p:spPr>
        <p:txBody>
          <a:bodyPr spcFirstLastPara="1" wrap="square" lIns="0" tIns="0" rIns="0" bIns="0" anchor="t" anchorCtr="0">
            <a:normAutofit lnSpcReduction="20000"/>
          </a:bodyPr>
          <a:lstStyle/>
          <a:p>
            <a:pPr marL="0" lvl="0" indent="0" algn="l" rtl="0">
              <a:lnSpc>
                <a:spcPct val="100000"/>
              </a:lnSpc>
              <a:spcBef>
                <a:spcPts val="0"/>
              </a:spcBef>
              <a:spcAft>
                <a:spcPts val="0"/>
              </a:spcAft>
              <a:buClr>
                <a:schemeClr val="dk1"/>
              </a:buClr>
              <a:buSzPts val="2400"/>
              <a:buNone/>
            </a:pPr>
            <a:r>
              <a:rPr lang="fr-MA" sz="2400" b="1"/>
              <a:t>Plus de 25 ans d'expérience ont montré clairement les avantages de ce système : l</a:t>
            </a:r>
            <a:r>
              <a:rPr lang="fr-MA" sz="2400"/>
              <a:t>a MMS ne se contente pas d'améliorer des vies, elle les sauve.</a:t>
            </a:r>
            <a:endParaRPr/>
          </a:p>
          <a:p>
            <a:pPr marL="0" lvl="0" indent="0" algn="l" rtl="0">
              <a:lnSpc>
                <a:spcPct val="100000"/>
              </a:lnSpc>
              <a:spcBef>
                <a:spcPts val="600"/>
              </a:spcBef>
              <a:spcAft>
                <a:spcPts val="0"/>
              </a:spcAft>
              <a:buClr>
                <a:schemeClr val="dk1"/>
              </a:buClr>
              <a:buSzPts val="1000"/>
              <a:buNone/>
            </a:pPr>
            <a:endParaRPr sz="1000"/>
          </a:p>
          <a:p>
            <a:pPr marL="347472" lvl="0" indent="-356997" algn="l" rtl="0">
              <a:lnSpc>
                <a:spcPct val="100000"/>
              </a:lnSpc>
              <a:spcBef>
                <a:spcPts val="600"/>
              </a:spcBef>
              <a:spcAft>
                <a:spcPts val="0"/>
              </a:spcAft>
              <a:buClr>
                <a:schemeClr val="dk1"/>
              </a:buClr>
              <a:buSzPts val="2000"/>
              <a:buChar char="•"/>
            </a:pPr>
            <a:r>
              <a:rPr lang="fr-MA" b="1"/>
              <a:t>Il est prouvé que la </a:t>
            </a:r>
            <a:r>
              <a:rPr lang="fr-MA"/>
              <a:t>MMS</a:t>
            </a:r>
            <a:r>
              <a:rPr lang="fr-MA" b="1"/>
              <a:t> réduit le risque </a:t>
            </a:r>
            <a:r>
              <a:rPr lang="fr-MA"/>
              <a:t>de faire naître un bébé mort-né, trop petit ou prématuré.</a:t>
            </a:r>
            <a:r>
              <a:rPr lang="fr-MA" baseline="30000"/>
              <a:t>5</a:t>
            </a:r>
            <a:r>
              <a:rPr lang="fr-MA"/>
              <a:t> </a:t>
            </a:r>
            <a:endParaRPr/>
          </a:p>
          <a:p>
            <a:pPr marL="347472" lvl="0" indent="-356997" algn="l" rtl="0">
              <a:lnSpc>
                <a:spcPct val="100000"/>
              </a:lnSpc>
              <a:spcBef>
                <a:spcPts val="600"/>
              </a:spcBef>
              <a:spcAft>
                <a:spcPts val="0"/>
              </a:spcAft>
              <a:buClr>
                <a:schemeClr val="dk1"/>
              </a:buClr>
              <a:buSzPts val="2000"/>
              <a:buChar char="•"/>
            </a:pPr>
            <a:r>
              <a:rPr lang="fr-MA"/>
              <a:t>Lorsqu'une femme prend de la MMS pendant sa grossesse, elle a </a:t>
            </a:r>
            <a:r>
              <a:rPr lang="fr-MA" b="1"/>
              <a:t>27 % de risques en moins de </a:t>
            </a:r>
            <a:r>
              <a:rPr lang="fr-MA"/>
              <a:t>donner naissance à un enfant en sous-poids, trop petit ou prématuré.</a:t>
            </a:r>
            <a:r>
              <a:rPr lang="fr-MA" baseline="30000">
                <a:latin typeface="Arial"/>
                <a:ea typeface="Arial"/>
                <a:cs typeface="Arial"/>
                <a:sym typeface="Arial"/>
              </a:rPr>
              <a:t>6</a:t>
            </a:r>
            <a:r>
              <a:rPr lang="fr-MA"/>
              <a:t> </a:t>
            </a:r>
            <a:endParaRPr/>
          </a:p>
          <a:p>
            <a:pPr marL="347472" lvl="0" indent="-356997" algn="l" rtl="0">
              <a:lnSpc>
                <a:spcPct val="100000"/>
              </a:lnSpc>
              <a:spcBef>
                <a:spcPts val="600"/>
              </a:spcBef>
              <a:spcAft>
                <a:spcPts val="0"/>
              </a:spcAft>
              <a:buClr>
                <a:schemeClr val="dk1"/>
              </a:buClr>
              <a:buSzPts val="2000"/>
              <a:buChar char="•"/>
            </a:pPr>
            <a:r>
              <a:rPr lang="fr-MA"/>
              <a:t>Les </a:t>
            </a:r>
            <a:r>
              <a:rPr lang="fr-MA" b="1"/>
              <a:t>avantages sont encore plus importants pour les femmes anémiques</a:t>
            </a:r>
            <a:r>
              <a:rPr lang="fr-MA"/>
              <a:t>, qui courent un risque plus élevé de mourir d'une hémorragie post-partum ou d'une éclampsie, deux des principales causes de décès maternel.</a:t>
            </a:r>
            <a:r>
              <a:rPr lang="fr-MA" baseline="30000"/>
              <a:t>7</a:t>
            </a:r>
            <a:endParaRPr/>
          </a:p>
        </p:txBody>
      </p:sp>
      <p:sp>
        <p:nvSpPr>
          <p:cNvPr id="150" name="Google Shape;150;p6"/>
          <p:cNvSpPr txBox="1"/>
          <p:nvPr/>
        </p:nvSpPr>
        <p:spPr>
          <a:xfrm>
            <a:off x="218758" y="5505848"/>
            <a:ext cx="11754480" cy="1061829"/>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7F7F7F"/>
              </a:buClr>
              <a:buSzPts val="900"/>
              <a:buFont typeface="Calibri"/>
              <a:buAutoNum type="arabicPeriod" startAt="5"/>
            </a:pPr>
            <a:r>
              <a:rPr lang="fr-MA" sz="900" b="0" i="0" u="none" strike="noStrike" cap="none">
                <a:solidFill>
                  <a:srgbClr val="7F7F7F"/>
                </a:solidFill>
                <a:latin typeface="Avenir"/>
                <a:ea typeface="Avenir"/>
                <a:cs typeface="Avenir"/>
                <a:sym typeface="Avenir"/>
              </a:rPr>
              <a:t>Smith, E. R.et al. Modificateurs de l'effet de la supplémentation maternelle en micronutriments multiples sur la mortinaissance, l’issue de la grossesse et la mortalité infantile : Une méta-analyse des données individuelles des patients provenant de 17 essais randomisés dans les pays à faible revenu et à revenu intermédiaire. (« In English ») Lancet Glob. Heal. 2017, 5 (11). </a:t>
            </a:r>
            <a:r>
              <a:rPr lang="fr-MA" sz="900" b="0" i="0" u="sng" strike="noStrike" cap="none">
                <a:solidFill>
                  <a:srgbClr val="7F7F7F"/>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https://pubmed.ncbi.nlm.nih.gov/29025632/</a:t>
            </a:r>
            <a:r>
              <a:rPr lang="fr-MA" sz="900" b="0" i="0" u="none" strike="noStrike" cap="none">
                <a:solidFill>
                  <a:srgbClr val="7F7F7F"/>
                </a:solidFill>
                <a:latin typeface="Avenir"/>
                <a:ea typeface="Avenir"/>
                <a:cs typeface="Avenir"/>
                <a:sym typeface="Avenir"/>
              </a:rPr>
              <a:t>.</a:t>
            </a:r>
            <a:endParaRPr/>
          </a:p>
          <a:p>
            <a:pPr marL="228600" marR="0" lvl="0" indent="-228600" algn="l" rtl="0">
              <a:lnSpc>
                <a:spcPct val="100000"/>
              </a:lnSpc>
              <a:spcBef>
                <a:spcPts val="0"/>
              </a:spcBef>
              <a:spcAft>
                <a:spcPts val="0"/>
              </a:spcAft>
              <a:buClr>
                <a:srgbClr val="7F7F7F"/>
              </a:buClr>
              <a:buSzPts val="900"/>
              <a:buFont typeface="Calibri"/>
              <a:buAutoNum type="arabicPeriod" startAt="5"/>
            </a:pPr>
            <a:r>
              <a:rPr lang="fr-MA" sz="900" b="0" i="0" u="none" strike="noStrike" cap="none">
                <a:solidFill>
                  <a:srgbClr val="7F7F7F"/>
                </a:solidFill>
                <a:latin typeface="Avenir"/>
                <a:ea typeface="Avenir"/>
                <a:cs typeface="Avenir"/>
                <a:sym typeface="Avenir"/>
              </a:rPr>
              <a:t>Wang, Dongqing Adu-Afarwuah, Seth et al. 2025. Les effets de la supplémentation prénatale en micronutriments multiples et de la supplémentation en nutriments à base de lipides en petites quantités sur les petits types de nouveau-nés vulnérables dans les pays à faible revenu et à revenu intermédiaire : une méta-analyse des données individuelles des participants. (« In English ») Lancet Glob. Heal. Volume 13, Issue 2, e298 - e308, </a:t>
            </a:r>
            <a:r>
              <a:rPr lang="fr-MA" sz="900" b="0" i="0" u="sng" strike="noStrike" cap="none">
                <a:solidFill>
                  <a:srgbClr val="7F7F7F"/>
                </a:solidFill>
                <a:latin typeface="Avenir"/>
                <a:ea typeface="Avenir"/>
                <a:cs typeface="Avenir"/>
                <a:sym typeface="Avenir"/>
                <a:hlinkClick r:id="rId4">
                  <a:extLst>
                    <a:ext uri="{A12FA001-AC4F-418D-AE19-62706E023703}">
                      <ahyp:hlinkClr xmlns:ahyp="http://schemas.microsoft.com/office/drawing/2018/hyperlinkcolor" val="tx"/>
                    </a:ext>
                  </a:extLst>
                </a:hlinkClick>
              </a:rPr>
              <a:t>https://doi.org/10.1016/S2214-109X(24)00449-2</a:t>
            </a:r>
            <a:endParaRPr sz="900" b="0" i="0" u="none" strike="noStrike" cap="none">
              <a:solidFill>
                <a:srgbClr val="7F7F7F"/>
              </a:solidFill>
              <a:latin typeface="Avenir"/>
              <a:ea typeface="Avenir"/>
              <a:cs typeface="Avenir"/>
              <a:sym typeface="Avenir"/>
            </a:endParaRPr>
          </a:p>
          <a:p>
            <a:pPr marL="228600" marR="0" lvl="0" indent="-228600" algn="l" rtl="0">
              <a:spcBef>
                <a:spcPts val="0"/>
              </a:spcBef>
              <a:spcAft>
                <a:spcPts val="0"/>
              </a:spcAft>
              <a:buClr>
                <a:srgbClr val="7F7F7F"/>
              </a:buClr>
              <a:buSzPts val="900"/>
              <a:buFont typeface="Calibri"/>
              <a:buAutoNum type="arabicPeriod" startAt="5"/>
            </a:pPr>
            <a:r>
              <a:rPr lang="fr-MA" sz="900" b="0" i="0" u="none" strike="noStrike" cap="none">
                <a:solidFill>
                  <a:srgbClr val="7F7F7F"/>
                </a:solidFill>
                <a:latin typeface="Avenir"/>
                <a:ea typeface="Avenir"/>
                <a:cs typeface="Avenir"/>
                <a:sym typeface="Avenir"/>
              </a:rPr>
              <a:t>Smith, E. R.et al. Modificateurs de l'effet de la supplémentation maternelle en micronutriments multiples sur la mortinaissance, l’issue de la grossesse et la mortalité infantile : Une méta-analyse des données individuelles des patients provenant de 17 essais randomisés dans les pays à faible revenu et à revenu intermédiaire. (« In English ») Lancet Glob. Heal. 2017, 5 (11). </a:t>
            </a:r>
            <a:r>
              <a:rPr lang="fr-MA" sz="900" b="0" i="0" u="sng" strike="noStrike" cap="none">
                <a:solidFill>
                  <a:srgbClr val="7F7F7F"/>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https://pubmed.ncbi.nlm.nih.gov/29025632/</a:t>
            </a:r>
            <a:r>
              <a:rPr lang="fr-MA" sz="900" b="0" i="0" u="none" strike="noStrike" cap="none">
                <a:solidFill>
                  <a:srgbClr val="7F7F7F"/>
                </a:solidFill>
                <a:latin typeface="Avenir"/>
                <a:ea typeface="Avenir"/>
                <a:cs typeface="Avenir"/>
                <a:sym typeface="Avenir"/>
              </a:rPr>
              <a:t>.</a:t>
            </a:r>
            <a:endParaRPr/>
          </a:p>
          <a:p>
            <a:pPr marL="228600" marR="0" lvl="0" indent="-171450" algn="l" rtl="0">
              <a:lnSpc>
                <a:spcPct val="100000"/>
              </a:lnSpc>
              <a:spcBef>
                <a:spcPts val="0"/>
              </a:spcBef>
              <a:spcAft>
                <a:spcPts val="0"/>
              </a:spcAft>
              <a:buClr>
                <a:srgbClr val="7F7F7F"/>
              </a:buClr>
              <a:buSzPts val="900"/>
              <a:buFont typeface="Calibri"/>
              <a:buNone/>
            </a:pPr>
            <a:endParaRPr sz="900" b="0" i="0" u="none" strike="noStrike" cap="none">
              <a:solidFill>
                <a:srgbClr val="7F7F7F"/>
              </a:solidFill>
              <a:latin typeface="Avenir"/>
              <a:ea typeface="Avenir"/>
              <a:cs typeface="Avenir"/>
              <a:sym typeface="Avenir"/>
            </a:endParaRPr>
          </a:p>
        </p:txBody>
      </p:sp>
      <p:pic>
        <p:nvPicPr>
          <p:cNvPr id="151" name="Google Shape;151;p6" descr="A black and yellow wave&#10;&#10;AI-generated content may be incorrect."/>
          <p:cNvPicPr preferRelativeResize="0"/>
          <p:nvPr/>
        </p:nvPicPr>
        <p:blipFill rotWithShape="1">
          <a:blip r:embed="rId5">
            <a:alphaModFix/>
          </a:blip>
          <a:srcRect/>
          <a:stretch/>
        </p:blipFill>
        <p:spPr>
          <a:xfrm flipH="1">
            <a:off x="6324600" y="0"/>
            <a:ext cx="5867400" cy="1508760"/>
          </a:xfrm>
          <a:prstGeom prst="rect">
            <a:avLst/>
          </a:prstGeom>
          <a:noFill/>
          <a:ln>
            <a:noFill/>
          </a:ln>
        </p:spPr>
      </p:pic>
      <p:pic>
        <p:nvPicPr>
          <p:cNvPr id="152" name="Google Shape;152;p6"/>
          <p:cNvPicPr preferRelativeResize="0"/>
          <p:nvPr/>
        </p:nvPicPr>
        <p:blipFill rotWithShape="1">
          <a:blip r:embed="rId6">
            <a:alphaModFix/>
          </a:blip>
          <a:srcRect/>
          <a:stretch/>
        </p:blipFill>
        <p:spPr>
          <a:xfrm>
            <a:off x="8976237" y="2028423"/>
            <a:ext cx="2499645" cy="3224298"/>
          </a:xfrm>
          <a:prstGeom prst="rect">
            <a:avLst/>
          </a:prstGeom>
          <a:noFill/>
          <a:ln>
            <a:noFill/>
          </a:ln>
        </p:spPr>
      </p:pic>
      <p:pic>
        <p:nvPicPr>
          <p:cNvPr id="153" name="Google Shape;153;p6"/>
          <p:cNvPicPr preferRelativeResize="0"/>
          <p:nvPr/>
        </p:nvPicPr>
        <p:blipFill rotWithShape="1">
          <a:blip r:embed="rId7">
            <a:alphaModFix/>
          </a:blip>
          <a:srcRect/>
          <a:stretch/>
        </p:blipFill>
        <p:spPr>
          <a:xfrm rot="-3498120">
            <a:off x="9744583" y="-837571"/>
            <a:ext cx="1593635" cy="40412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2"/>
              </a:buClr>
              <a:buSzPts val="3200"/>
              <a:buFont typeface="Avenir"/>
              <a:buNone/>
            </a:pPr>
            <a:r>
              <a:rPr lang="fr-MA" b="1"/>
              <a:t>L'orientation globale derrière la MMS</a:t>
            </a:r>
            <a:endParaRPr/>
          </a:p>
        </p:txBody>
      </p:sp>
      <p:sp>
        <p:nvSpPr>
          <p:cNvPr id="160" name="Google Shape;160;p7"/>
          <p:cNvSpPr txBox="1">
            <a:spLocks noGrp="1"/>
          </p:cNvSpPr>
          <p:nvPr>
            <p:ph type="body" idx="1"/>
          </p:nvPr>
        </p:nvSpPr>
        <p:spPr>
          <a:xfrm>
            <a:off x="832105" y="1554480"/>
            <a:ext cx="2591815" cy="3769360"/>
          </a:xfrm>
          <a:prstGeom prst="rect">
            <a:avLst/>
          </a:prstGeom>
          <a:noFill/>
          <a:ln>
            <a:noFill/>
          </a:ln>
        </p:spPr>
        <p:txBody>
          <a:bodyPr spcFirstLastPara="1" wrap="square" lIns="0" tIns="0" rIns="0" bIns="0" anchor="t" anchorCtr="0">
            <a:normAutofit lnSpcReduction="10000"/>
          </a:bodyPr>
          <a:lstStyle/>
          <a:p>
            <a:pPr marL="0" lvl="0" indent="0" algn="l" rtl="0">
              <a:lnSpc>
                <a:spcPct val="100000"/>
              </a:lnSpc>
              <a:spcBef>
                <a:spcPts val="0"/>
              </a:spcBef>
              <a:spcAft>
                <a:spcPts val="0"/>
              </a:spcAft>
              <a:buClr>
                <a:schemeClr val="dk1"/>
              </a:buClr>
              <a:buSzPts val="2000"/>
              <a:buNone/>
            </a:pPr>
            <a:r>
              <a:rPr lang="fr-MA" sz="2000"/>
              <a:t>L’UNIMMAP MMS figure sur la </a:t>
            </a:r>
            <a:r>
              <a:rPr lang="fr-MA" sz="2000" b="1"/>
              <a:t>liste des médicaments essentiels de l'Organisation mondiale de la santé (OMS)</a:t>
            </a:r>
            <a:r>
              <a:rPr lang="fr-MA" sz="2000"/>
              <a:t> depuis 2021 et est </a:t>
            </a:r>
            <a:r>
              <a:rPr lang="fr-MA" sz="2000" b="1"/>
              <a:t>approuvée par l'OMS</a:t>
            </a:r>
            <a:r>
              <a:rPr lang="fr-MA" sz="2000"/>
              <a:t> pour une utilisation dans le cadre d'une recherche rigoureuse et dans les situations d'urgence.</a:t>
            </a:r>
            <a:endParaRPr baseline="30000"/>
          </a:p>
        </p:txBody>
      </p:sp>
      <p:sp>
        <p:nvSpPr>
          <p:cNvPr id="161" name="Google Shape;161;p7"/>
          <p:cNvSpPr txBox="1"/>
          <p:nvPr/>
        </p:nvSpPr>
        <p:spPr>
          <a:xfrm>
            <a:off x="412376" y="5944483"/>
            <a:ext cx="11402688" cy="646331"/>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F7F7F"/>
              </a:buClr>
              <a:buSzPts val="900"/>
              <a:buFont typeface="Calibri"/>
              <a:buAutoNum type="arabicPeriod" startAt="8"/>
            </a:pPr>
            <a:r>
              <a:rPr lang="fr-MA" sz="900">
                <a:solidFill>
                  <a:srgbClr val="7F7F7F"/>
                </a:solidFill>
                <a:latin typeface="Avenir"/>
                <a:ea typeface="Avenir"/>
                <a:cs typeface="Avenir"/>
                <a:sym typeface="Avenir"/>
              </a:rPr>
              <a:t>Recommandations actualisées de l'OMS pour les soins prénatals en 2020 </a:t>
            </a:r>
            <a:r>
              <a:rPr lang="fr-MA" sz="900" u="sng">
                <a:solidFill>
                  <a:srgbClr val="7F7F7F"/>
                </a:solidFill>
                <a:latin typeface="Avenir"/>
                <a:ea typeface="Avenir"/>
                <a:cs typeface="Avenir"/>
                <a:sym typeface="Avenir"/>
                <a:hlinkClick r:id="rId3">
                  <a:extLst>
                    <a:ext uri="{A12FA001-AC4F-418D-AE19-62706E023703}">
                      <ahyp:hlinkClr xmlns:ahyp="http://schemas.microsoft.com/office/drawing/2018/hyperlinkcolor" val="tx"/>
                    </a:ext>
                  </a:extLst>
                </a:hlinkClick>
              </a:rPr>
              <a:t>: https://apps.who.int/iris/bitstream/handle/10665/333561/9789240007789-eng.pdf</a:t>
            </a:r>
            <a:r>
              <a:rPr lang="fr-MA" sz="900">
                <a:solidFill>
                  <a:srgbClr val="7F7F7F"/>
                </a:solidFill>
                <a:latin typeface="Avenir"/>
                <a:ea typeface="Avenir"/>
                <a:cs typeface="Avenir"/>
                <a:sym typeface="Avenir"/>
              </a:rPr>
              <a:t> </a:t>
            </a:r>
            <a:endParaRPr/>
          </a:p>
          <a:p>
            <a:pPr marL="228600" marR="0" lvl="0" indent="-228600" algn="l" rtl="0">
              <a:spcBef>
                <a:spcPts val="0"/>
              </a:spcBef>
              <a:spcAft>
                <a:spcPts val="0"/>
              </a:spcAft>
              <a:buClr>
                <a:srgbClr val="7F7F7F"/>
              </a:buClr>
              <a:buSzPts val="900"/>
              <a:buFont typeface="Calibri"/>
              <a:buAutoNum type="arabicPeriod" startAt="8"/>
            </a:pPr>
            <a:r>
              <a:rPr lang="fr-MA" sz="900">
                <a:solidFill>
                  <a:srgbClr val="7F7F7F"/>
                </a:solidFill>
                <a:latin typeface="Avenir"/>
                <a:ea typeface="Avenir"/>
                <a:cs typeface="Avenir"/>
                <a:sym typeface="Avenir"/>
              </a:rPr>
              <a:t>Liste modèle de médicaments essentiels de l'OMS </a:t>
            </a:r>
            <a:r>
              <a:rPr lang="fr-MA" sz="900" u="sng">
                <a:solidFill>
                  <a:srgbClr val="7F7F7F"/>
                </a:solidFill>
                <a:latin typeface="Avenir"/>
                <a:ea typeface="Avenir"/>
                <a:cs typeface="Avenir"/>
                <a:sym typeface="Avenir"/>
                <a:hlinkClick r:id="rId4">
                  <a:extLst>
                    <a:ext uri="{A12FA001-AC4F-418D-AE19-62706E023703}">
                      <ahyp:hlinkClr xmlns:ahyp="http://schemas.microsoft.com/office/drawing/2018/hyperlinkcolor" val="tx"/>
                    </a:ext>
                  </a:extLst>
                </a:hlinkClick>
              </a:rPr>
              <a:t>: https://www.who.int/publications/i/item/WHO-MHP-HPS-EML-2023.02</a:t>
            </a:r>
            <a:endParaRPr sz="900">
              <a:solidFill>
                <a:srgbClr val="7F7F7F"/>
              </a:solidFill>
              <a:latin typeface="Avenir"/>
              <a:ea typeface="Avenir"/>
              <a:cs typeface="Avenir"/>
              <a:sym typeface="Avenir"/>
            </a:endParaRPr>
          </a:p>
          <a:p>
            <a:pPr marL="228600" marR="0" lvl="0" indent="-228600" algn="l" rtl="0">
              <a:lnSpc>
                <a:spcPct val="100000"/>
              </a:lnSpc>
              <a:spcBef>
                <a:spcPts val="0"/>
              </a:spcBef>
              <a:spcAft>
                <a:spcPts val="0"/>
              </a:spcAft>
              <a:buClr>
                <a:srgbClr val="7F7F7F"/>
              </a:buClr>
              <a:buSzPts val="900"/>
              <a:buFont typeface="Calibri"/>
              <a:buAutoNum type="arabicPeriod" startAt="8"/>
            </a:pPr>
            <a:r>
              <a:rPr lang="fr-MA" sz="900">
                <a:solidFill>
                  <a:srgbClr val="7F7F7F"/>
                </a:solidFill>
                <a:latin typeface="Avenir"/>
                <a:ea typeface="Avenir"/>
                <a:cs typeface="Avenir"/>
                <a:sym typeface="Avenir"/>
              </a:rPr>
              <a:t>Prévention et contrôle des carences en micronutriments chez les populations touchées par une situation d'urgence https://www.who.int/docs/default-source/nutritionlibrary/preventing-and-controlling-micronutrient-deficie </a:t>
            </a:r>
            <a:r>
              <a:rPr lang="fr-MA" sz="900" u="sng">
                <a:solidFill>
                  <a:srgbClr val="7F7F7F"/>
                </a:solidFill>
                <a:latin typeface="Avenir"/>
                <a:ea typeface="Avenir"/>
                <a:cs typeface="Avenir"/>
                <a:sym typeface="Avenir"/>
                <a:hlinkClick r:id="rId5">
                  <a:extLst>
                    <a:ext uri="{A12FA001-AC4F-418D-AE19-62706E023703}">
                      <ahyp:hlinkClr xmlns:ahyp="http://schemas.microsoft.com/office/drawing/2018/hyperlinkcolor" val="tx"/>
                    </a:ext>
                  </a:extLst>
                </a:hlinkClick>
              </a:rPr>
              <a:t>ncies-in-populations-affected-by-an-emergency.pdf?sfvrsn=e17f6dff_2</a:t>
            </a:r>
            <a:r>
              <a:rPr lang="fr-MA" sz="900">
                <a:solidFill>
                  <a:srgbClr val="7F7F7F"/>
                </a:solidFill>
                <a:latin typeface="Avenir"/>
                <a:ea typeface="Avenir"/>
                <a:cs typeface="Avenir"/>
                <a:sym typeface="Avenir"/>
              </a:rPr>
              <a:t> </a:t>
            </a:r>
            <a:endParaRPr/>
          </a:p>
        </p:txBody>
      </p:sp>
      <p:sp>
        <p:nvSpPr>
          <p:cNvPr id="162" name="Google Shape;162;p7"/>
          <p:cNvSpPr/>
          <p:nvPr/>
        </p:nvSpPr>
        <p:spPr>
          <a:xfrm>
            <a:off x="6286154" y="2143939"/>
            <a:ext cx="4858092" cy="34728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3" name="Google Shape;163;p7"/>
          <p:cNvPicPr preferRelativeResize="0"/>
          <p:nvPr/>
        </p:nvPicPr>
        <p:blipFill rotWithShape="1">
          <a:blip r:embed="rId6">
            <a:alphaModFix/>
          </a:blip>
          <a:srcRect/>
          <a:stretch/>
        </p:blipFill>
        <p:spPr>
          <a:xfrm>
            <a:off x="3953676" y="1629572"/>
            <a:ext cx="2471331" cy="3193846"/>
          </a:xfrm>
          <a:prstGeom prst="rect">
            <a:avLst/>
          </a:prstGeom>
          <a:noFill/>
          <a:ln w="9525" cap="flat" cmpd="sng">
            <a:solidFill>
              <a:schemeClr val="dk1"/>
            </a:solidFill>
            <a:prstDash val="solid"/>
            <a:round/>
            <a:headEnd type="none" w="sm" len="sm"/>
            <a:tailEnd type="none" w="sm" len="sm"/>
          </a:ln>
        </p:spPr>
      </p:pic>
      <p:pic>
        <p:nvPicPr>
          <p:cNvPr id="164" name="Google Shape;164;p7" descr="Graphical user interface&#10;&#10;Description automatically generated with low confidence"/>
          <p:cNvPicPr preferRelativeResize="0"/>
          <p:nvPr/>
        </p:nvPicPr>
        <p:blipFill rotWithShape="1">
          <a:blip r:embed="rId7">
            <a:alphaModFix/>
          </a:blip>
          <a:srcRect l="-1"/>
          <a:stretch/>
        </p:blipFill>
        <p:spPr>
          <a:xfrm>
            <a:off x="6609400" y="1629572"/>
            <a:ext cx="2349416" cy="3193843"/>
          </a:xfrm>
          <a:prstGeom prst="rect">
            <a:avLst/>
          </a:prstGeom>
          <a:noFill/>
          <a:ln w="9525" cap="flat" cmpd="sng">
            <a:solidFill>
              <a:schemeClr val="dk1"/>
            </a:solidFill>
            <a:prstDash val="solid"/>
            <a:round/>
            <a:headEnd type="none" w="sm" len="sm"/>
            <a:tailEnd type="none" w="sm" len="sm"/>
          </a:ln>
        </p:spPr>
      </p:pic>
      <p:pic>
        <p:nvPicPr>
          <p:cNvPr id="165" name="Google Shape;165;p7"/>
          <p:cNvPicPr preferRelativeResize="0"/>
          <p:nvPr/>
        </p:nvPicPr>
        <p:blipFill rotWithShape="1">
          <a:blip r:embed="rId8">
            <a:alphaModFix/>
          </a:blip>
          <a:srcRect/>
          <a:stretch/>
        </p:blipFill>
        <p:spPr>
          <a:xfrm>
            <a:off x="9143209" y="1629572"/>
            <a:ext cx="2304202" cy="3193843"/>
          </a:xfrm>
          <a:prstGeom prst="rect">
            <a:avLst/>
          </a:prstGeom>
          <a:noFill/>
          <a:ln w="9525" cap="flat" cmpd="sng">
            <a:solidFill>
              <a:schemeClr val="dk1"/>
            </a:solidFill>
            <a:prstDash val="solid"/>
            <a:round/>
            <a:headEnd type="none" w="sm" len="sm"/>
            <a:tailEnd type="none" w="sm" len="sm"/>
          </a:ln>
        </p:spPr>
      </p:pic>
      <p:pic>
        <p:nvPicPr>
          <p:cNvPr id="166" name="Google Shape;166;p7"/>
          <p:cNvPicPr preferRelativeResize="0"/>
          <p:nvPr/>
        </p:nvPicPr>
        <p:blipFill rotWithShape="1">
          <a:blip r:embed="rId9">
            <a:alphaModFix/>
          </a:blip>
          <a:srcRect/>
          <a:stretch/>
        </p:blipFill>
        <p:spPr>
          <a:xfrm flipH="1">
            <a:off x="6324600" y="0"/>
            <a:ext cx="5867400" cy="15087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838199" y="559573"/>
            <a:ext cx="10515599" cy="945267"/>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2"/>
              </a:buClr>
              <a:buSzPts val="3200"/>
              <a:buFont typeface="Avenir"/>
              <a:buNone/>
            </a:pPr>
            <a:r>
              <a:rPr lang="fr-MA"/>
              <a:t>Le</a:t>
            </a:r>
            <a:r>
              <a:rPr lang="fr-MA" b="1"/>
              <a:t> meilleur achat pour le développement mondial</a:t>
            </a:r>
            <a:endParaRPr/>
          </a:p>
        </p:txBody>
      </p:sp>
      <p:sp>
        <p:nvSpPr>
          <p:cNvPr id="173" name="Google Shape;173;p8"/>
          <p:cNvSpPr txBox="1">
            <a:spLocks noGrp="1"/>
          </p:cNvSpPr>
          <p:nvPr>
            <p:ph type="body" idx="1"/>
          </p:nvPr>
        </p:nvSpPr>
        <p:spPr>
          <a:xfrm>
            <a:off x="838200" y="1554480"/>
            <a:ext cx="7324827" cy="3160161"/>
          </a:xfrm>
          <a:prstGeom prst="rect">
            <a:avLst/>
          </a:prstGeom>
          <a:noFill/>
          <a:ln>
            <a:noFill/>
          </a:ln>
        </p:spPr>
        <p:txBody>
          <a:bodyPr spcFirstLastPara="1" wrap="square" lIns="0" tIns="0" rIns="0" bIns="0" anchor="t" anchorCtr="0">
            <a:normAutofit fontScale="92500" lnSpcReduction="10000"/>
          </a:bodyPr>
          <a:lstStyle/>
          <a:p>
            <a:pPr marL="347472" lvl="0" indent="-347472" algn="l" rtl="0">
              <a:lnSpc>
                <a:spcPct val="100000"/>
              </a:lnSpc>
              <a:spcBef>
                <a:spcPts val="0"/>
              </a:spcBef>
              <a:spcAft>
                <a:spcPts val="0"/>
              </a:spcAft>
              <a:buClr>
                <a:schemeClr val="dk1"/>
              </a:buClr>
              <a:buSzPct val="100000"/>
              <a:buChar char="•"/>
            </a:pPr>
            <a:r>
              <a:rPr lang="fr-MA"/>
              <a:t>La MMS a été désignée comme l'un des meilleurs investissements pour le développement mondial, avec un gain</a:t>
            </a:r>
            <a:r>
              <a:rPr lang="fr-MA" b="1"/>
              <a:t> économique de 37 dollars US pour chaque dollar US investi</a:t>
            </a:r>
            <a:r>
              <a:rPr lang="fr-MA">
                <a:latin typeface="Avenir"/>
                <a:ea typeface="Avenir"/>
                <a:cs typeface="Avenir"/>
                <a:sym typeface="Avenir"/>
              </a:rPr>
              <a:t>.</a:t>
            </a:r>
            <a:r>
              <a:rPr lang="fr-MA" baseline="30000">
                <a:latin typeface="Avenir"/>
                <a:ea typeface="Avenir"/>
                <a:cs typeface="Avenir"/>
                <a:sym typeface="Avenir"/>
              </a:rPr>
              <a:t>11</a:t>
            </a:r>
            <a:endParaRPr baseline="30000">
              <a:latin typeface="Avenir"/>
              <a:ea typeface="Avenir"/>
              <a:cs typeface="Avenir"/>
              <a:sym typeface="Avenir"/>
            </a:endParaRPr>
          </a:p>
          <a:p>
            <a:pPr marL="347472" lvl="0" indent="-347472" algn="l" rtl="0">
              <a:lnSpc>
                <a:spcPct val="100000"/>
              </a:lnSpc>
              <a:spcBef>
                <a:spcPts val="600"/>
              </a:spcBef>
              <a:spcAft>
                <a:spcPts val="0"/>
              </a:spcAft>
              <a:buClr>
                <a:schemeClr val="dk1"/>
              </a:buClr>
              <a:buSzPct val="100000"/>
              <a:buChar char="•"/>
            </a:pPr>
            <a:r>
              <a:rPr lang="fr-MA"/>
              <a:t>Des mères bien nourries donnent naissance à des bébés bien nourris, qui peuvent à leur tour élever des communautés entières.</a:t>
            </a:r>
            <a:endParaRPr/>
          </a:p>
          <a:p>
            <a:pPr marL="347472" lvl="0" indent="-347472" algn="l" rtl="0">
              <a:lnSpc>
                <a:spcPct val="100000"/>
              </a:lnSpc>
              <a:spcBef>
                <a:spcPts val="600"/>
              </a:spcBef>
              <a:spcAft>
                <a:spcPts val="0"/>
              </a:spcAft>
              <a:buClr>
                <a:schemeClr val="dk1"/>
              </a:buClr>
              <a:buSzPct val="100000"/>
              <a:buChar char="•"/>
            </a:pPr>
            <a:r>
              <a:rPr lang="fr-MA"/>
              <a:t>La MMS a le potentiel d'améliorer le développement cognitif et comportemental de l'enfant, le préparant ainsi à une vie en meilleure santé.</a:t>
            </a:r>
            <a:r>
              <a:rPr lang="fr-MA" baseline="30000"/>
              <a:t>12</a:t>
            </a:r>
            <a:endParaRPr/>
          </a:p>
          <a:p>
            <a:pPr marL="347472" lvl="0" indent="-347472" algn="l" rtl="0">
              <a:lnSpc>
                <a:spcPct val="100000"/>
              </a:lnSpc>
              <a:spcBef>
                <a:spcPts val="600"/>
              </a:spcBef>
              <a:spcAft>
                <a:spcPts val="0"/>
              </a:spcAft>
              <a:buClr>
                <a:schemeClr val="dk1"/>
              </a:buClr>
              <a:buSzPct val="100000"/>
              <a:buChar char="•"/>
            </a:pPr>
            <a:r>
              <a:rPr lang="fr-MA"/>
              <a:t>La MMS renforce la résilience et aide les familles à résister aux conflits, aux épidémies et au changement climatique et à s'en remettre.</a:t>
            </a:r>
            <a:r>
              <a:rPr lang="fr-MA" baseline="30000"/>
              <a:t>13</a:t>
            </a:r>
            <a:endParaRPr/>
          </a:p>
        </p:txBody>
      </p:sp>
      <p:sp>
        <p:nvSpPr>
          <p:cNvPr id="174" name="Google Shape;174;p8"/>
          <p:cNvSpPr txBox="1"/>
          <p:nvPr/>
        </p:nvSpPr>
        <p:spPr>
          <a:xfrm>
            <a:off x="381558" y="5738587"/>
            <a:ext cx="8232413" cy="784830"/>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7F7F7F"/>
              </a:buClr>
              <a:buSzPts val="900"/>
              <a:buFont typeface="Calibri"/>
              <a:buAutoNum type="arabicPeriod" startAt="11"/>
            </a:pPr>
            <a:r>
              <a:rPr lang="fr-MA" sz="900" b="0" i="0" u="none" strike="noStrike" cap="none">
                <a:solidFill>
                  <a:srgbClr val="7F7F7F"/>
                </a:solidFill>
                <a:latin typeface="Avenir"/>
                <a:ea typeface="Avenir"/>
                <a:cs typeface="Avenir"/>
                <a:sym typeface="Avenir"/>
              </a:rPr>
              <a:t>Larsen B, Hoddinott J, Razvi S. Investir dans la nutrition – un exemple d’investissement optimal à l’échelle mondiale. Journal d'analyse des coûts-avantages. (« In English ») 2023 (sous presse). Disponible à : </a:t>
            </a:r>
            <a:r>
              <a:rPr lang="fr-MA" sz="900" b="0" i="0" u="sng" strike="noStrike" cap="none">
                <a:solidFill>
                  <a:srgbClr val="7F7F7F"/>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https://copenhagenconsensus.com/sites/default/files/2023-03/Nutrition%20Best%20Investment%20Manuscript%20230211.pdf</a:t>
            </a:r>
            <a:r>
              <a:rPr lang="fr-MA" sz="900" b="0" i="0" u="none" strike="noStrike" cap="none">
                <a:solidFill>
                  <a:srgbClr val="7F7F7F"/>
                </a:solidFill>
                <a:latin typeface="Avenir"/>
                <a:ea typeface="Avenir"/>
                <a:cs typeface="Avenir"/>
                <a:sym typeface="Avenir"/>
              </a:rPr>
              <a:t> </a:t>
            </a:r>
            <a:endParaRPr/>
          </a:p>
          <a:p>
            <a:pPr marL="228600" marR="0" lvl="0" indent="-228600" algn="l" rtl="0">
              <a:lnSpc>
                <a:spcPct val="100000"/>
              </a:lnSpc>
              <a:spcBef>
                <a:spcPts val="0"/>
              </a:spcBef>
              <a:spcAft>
                <a:spcPts val="0"/>
              </a:spcAft>
              <a:buClr>
                <a:srgbClr val="7F7F7F"/>
              </a:buClr>
              <a:buSzPts val="900"/>
              <a:buFont typeface="Calibri"/>
              <a:buAutoNum type="arabicPeriod" startAt="11"/>
            </a:pPr>
            <a:r>
              <a:rPr lang="fr-MA" sz="900" b="0" i="0" u="none" strike="noStrike" cap="none">
                <a:solidFill>
                  <a:srgbClr val="7F7F7F"/>
                </a:solidFill>
                <a:latin typeface="Avenir"/>
                <a:ea typeface="Avenir"/>
                <a:cs typeface="Avenir"/>
                <a:sym typeface="Avenir"/>
              </a:rPr>
              <a:t>Cusick SE, Georgieff MK. Le rôle de la nutrition dans le développement du cerveau : L'occasion en or des « 1000 premiers jours ». (« In English ») J Pediatr. 2016;175:16-21. doi:10.1016/j.jpeds.2016.05.013</a:t>
            </a:r>
            <a:endParaRPr/>
          </a:p>
          <a:p>
            <a:pPr marL="228600" marR="0" lvl="0" indent="-228600" algn="l" rtl="0">
              <a:lnSpc>
                <a:spcPct val="100000"/>
              </a:lnSpc>
              <a:spcBef>
                <a:spcPts val="0"/>
              </a:spcBef>
              <a:spcAft>
                <a:spcPts val="0"/>
              </a:spcAft>
              <a:buClr>
                <a:srgbClr val="7F7F7F"/>
              </a:buClr>
              <a:buSzPts val="900"/>
              <a:buFont typeface="Calibri"/>
              <a:buAutoNum type="arabicPeriod" startAt="11"/>
            </a:pPr>
            <a:r>
              <a:rPr lang="fr-MA" sz="900" b="0" i="0" u="none" strike="noStrike" cap="none">
                <a:solidFill>
                  <a:srgbClr val="7F7F7F"/>
                </a:solidFill>
                <a:latin typeface="Avenir"/>
                <a:ea typeface="Avenir"/>
                <a:cs typeface="Avenir"/>
                <a:sym typeface="Avenir"/>
              </a:rPr>
              <a:t>Bloem et al, 2007. Prévenir et contrôler les carences en micronutriments chez les populations touchées par une situation d’urgence (« In English ») OMS, PAM, UNICEF.</a:t>
            </a:r>
            <a:endParaRPr/>
          </a:p>
        </p:txBody>
      </p:sp>
      <p:pic>
        <p:nvPicPr>
          <p:cNvPr id="175" name="Google Shape;175;p8"/>
          <p:cNvPicPr preferRelativeResize="0"/>
          <p:nvPr/>
        </p:nvPicPr>
        <p:blipFill rotWithShape="1">
          <a:blip r:embed="rId4">
            <a:alphaModFix/>
          </a:blip>
          <a:srcRect/>
          <a:stretch/>
        </p:blipFill>
        <p:spPr>
          <a:xfrm>
            <a:off x="8690172" y="1861696"/>
            <a:ext cx="2663626" cy="3687460"/>
          </a:xfrm>
          <a:prstGeom prst="rect">
            <a:avLst/>
          </a:prstGeom>
          <a:noFill/>
          <a:ln>
            <a:noFill/>
          </a:ln>
        </p:spPr>
      </p:pic>
      <p:pic>
        <p:nvPicPr>
          <p:cNvPr id="176" name="Google Shape;176;p8"/>
          <p:cNvPicPr preferRelativeResize="0"/>
          <p:nvPr/>
        </p:nvPicPr>
        <p:blipFill rotWithShape="1">
          <a:blip r:embed="rId5">
            <a:alphaModFix/>
          </a:blip>
          <a:srcRect/>
          <a:stretch/>
        </p:blipFill>
        <p:spPr>
          <a:xfrm flipH="1">
            <a:off x="6324600" y="0"/>
            <a:ext cx="5867400" cy="1508759"/>
          </a:xfrm>
          <a:prstGeom prst="rect">
            <a:avLst/>
          </a:prstGeom>
          <a:noFill/>
          <a:ln>
            <a:noFill/>
          </a:ln>
        </p:spPr>
      </p:pic>
      <p:pic>
        <p:nvPicPr>
          <p:cNvPr id="177" name="Google Shape;177;p8"/>
          <p:cNvPicPr preferRelativeResize="0"/>
          <p:nvPr/>
        </p:nvPicPr>
        <p:blipFill rotWithShape="1">
          <a:blip r:embed="rId6">
            <a:alphaModFix/>
          </a:blip>
          <a:srcRect/>
          <a:stretch/>
        </p:blipFill>
        <p:spPr>
          <a:xfrm rot="-4527565">
            <a:off x="10221220" y="-988417"/>
            <a:ext cx="1592309" cy="40412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149B8"/>
        </a:solidFill>
        <a:effectLst/>
      </p:bgPr>
    </p:bg>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838199" y="557784"/>
            <a:ext cx="10036630" cy="165116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3200"/>
              <a:buFont typeface="Avenir"/>
              <a:buNone/>
            </a:pPr>
            <a:r>
              <a:rPr lang="fr-MA" b="1">
                <a:solidFill>
                  <a:schemeClr val="lt1"/>
                </a:solidFill>
                <a:latin typeface="Avenir"/>
                <a:ea typeface="Avenir"/>
                <a:cs typeface="Avenir"/>
                <a:sym typeface="Avenir"/>
              </a:rPr>
              <a:t>La MMS, un investissement abordable et </a:t>
            </a:r>
            <a:br>
              <a:rPr lang="fr-MA" b="1">
                <a:solidFill>
                  <a:schemeClr val="lt1"/>
                </a:solidFill>
                <a:latin typeface="Avenir"/>
                <a:ea typeface="Avenir"/>
                <a:cs typeface="Avenir"/>
                <a:sym typeface="Avenir"/>
              </a:rPr>
            </a:br>
            <a:r>
              <a:rPr lang="fr-MA" b="1">
                <a:solidFill>
                  <a:schemeClr val="lt1"/>
                </a:solidFill>
                <a:latin typeface="Avenir"/>
                <a:ea typeface="Avenir"/>
                <a:cs typeface="Avenir"/>
                <a:sym typeface="Avenir"/>
              </a:rPr>
              <a:t>rentable</a:t>
            </a:r>
            <a:endParaRPr/>
          </a:p>
        </p:txBody>
      </p:sp>
      <p:sp>
        <p:nvSpPr>
          <p:cNvPr id="184" name="Google Shape;184;p9"/>
          <p:cNvSpPr txBox="1">
            <a:spLocks noGrp="1"/>
          </p:cNvSpPr>
          <p:nvPr>
            <p:ph type="body" idx="1"/>
          </p:nvPr>
        </p:nvSpPr>
        <p:spPr>
          <a:xfrm>
            <a:off x="838199" y="2131321"/>
            <a:ext cx="6003471" cy="3256466"/>
          </a:xfrm>
          <a:prstGeom prst="rect">
            <a:avLst/>
          </a:prstGeom>
          <a:noFill/>
          <a:ln>
            <a:noFill/>
          </a:ln>
        </p:spPr>
        <p:txBody>
          <a:bodyPr spcFirstLastPara="1" wrap="square" lIns="0" tIns="0" rIns="0" bIns="0" anchor="t" anchorCtr="0">
            <a:normAutofit/>
          </a:bodyPr>
          <a:lstStyle/>
          <a:p>
            <a:pPr marL="347472" lvl="0" indent="-347472" algn="l" rtl="0">
              <a:lnSpc>
                <a:spcPct val="110000"/>
              </a:lnSpc>
              <a:spcBef>
                <a:spcPts val="0"/>
              </a:spcBef>
              <a:spcAft>
                <a:spcPts val="0"/>
              </a:spcAft>
              <a:buClr>
                <a:schemeClr val="lt1"/>
              </a:buClr>
              <a:buSzPts val="2000"/>
              <a:buChar char="•"/>
            </a:pPr>
            <a:r>
              <a:rPr lang="fr-MA" sz="2000">
                <a:solidFill>
                  <a:schemeClr val="lt1"/>
                </a:solidFill>
              </a:rPr>
              <a:t>Une mauvaise nutrition a un impact sur l’ensemble</a:t>
            </a:r>
            <a:r>
              <a:rPr lang="fr-MA" b="1" i="0" u="none" strike="noStrike">
                <a:solidFill>
                  <a:schemeClr val="lt1"/>
                </a:solidFill>
                <a:latin typeface="Times New Roman"/>
                <a:ea typeface="Times New Roman"/>
                <a:cs typeface="Times New Roman"/>
                <a:sym typeface="Times New Roman"/>
              </a:rPr>
              <a:t> </a:t>
            </a:r>
            <a:r>
              <a:rPr lang="fr-MA" sz="2000">
                <a:solidFill>
                  <a:schemeClr val="lt1"/>
                </a:solidFill>
              </a:rPr>
              <a:t>des nations. </a:t>
            </a:r>
            <a:endParaRPr/>
          </a:p>
          <a:p>
            <a:pPr marL="347472" lvl="0" indent="-347472" algn="l" rtl="0">
              <a:lnSpc>
                <a:spcPct val="110000"/>
              </a:lnSpc>
              <a:spcBef>
                <a:spcPts val="600"/>
              </a:spcBef>
              <a:spcAft>
                <a:spcPts val="0"/>
              </a:spcAft>
              <a:buClr>
                <a:schemeClr val="lt1"/>
              </a:buClr>
              <a:buSzPts val="2000"/>
              <a:buChar char="•"/>
            </a:pPr>
            <a:r>
              <a:rPr lang="fr-MA">
                <a:solidFill>
                  <a:schemeClr val="lt1"/>
                </a:solidFill>
              </a:rPr>
              <a:t>La MMS est abordable, rentable et peut être mise en œuvre à grande échelle. </a:t>
            </a:r>
            <a:endParaRPr/>
          </a:p>
          <a:p>
            <a:pPr marL="347472" lvl="0" indent="-347472" algn="l" rtl="0">
              <a:lnSpc>
                <a:spcPct val="110000"/>
              </a:lnSpc>
              <a:spcBef>
                <a:spcPts val="600"/>
              </a:spcBef>
              <a:spcAft>
                <a:spcPts val="0"/>
              </a:spcAft>
              <a:buClr>
                <a:schemeClr val="lt1"/>
              </a:buClr>
              <a:buSzPts val="2000"/>
              <a:buChar char="•"/>
            </a:pPr>
            <a:r>
              <a:rPr lang="fr-MA">
                <a:solidFill>
                  <a:schemeClr val="lt1"/>
                </a:solidFill>
              </a:rPr>
              <a:t>P</a:t>
            </a:r>
            <a:r>
              <a:rPr lang="fr-MA" sz="2000">
                <a:solidFill>
                  <a:schemeClr val="lt1"/>
                </a:solidFill>
                <a:latin typeface="Avenir"/>
                <a:ea typeface="Avenir"/>
                <a:cs typeface="Avenir"/>
                <a:sym typeface="Avenir"/>
              </a:rPr>
              <a:t>our un peu moins de 2,50 dollars US par grossesse </a:t>
            </a:r>
            <a:r>
              <a:rPr lang="fr-MA">
                <a:solidFill>
                  <a:schemeClr val="lt1"/>
                </a:solidFill>
              </a:rPr>
              <a:t>— un prix similaire à celui de l’acide fer-folique (FAF) — La MMS stimule les économies locales et mondiales.</a:t>
            </a:r>
            <a:r>
              <a:rPr lang="fr-MA" baseline="30000">
                <a:solidFill>
                  <a:schemeClr val="lt1"/>
                </a:solidFill>
              </a:rPr>
              <a:t>14</a:t>
            </a:r>
            <a:r>
              <a:rPr lang="fr-MA">
                <a:solidFill>
                  <a:schemeClr val="lt1"/>
                </a:solidFill>
              </a:rPr>
              <a:t> </a:t>
            </a:r>
            <a:endParaRPr sz="2000">
              <a:solidFill>
                <a:schemeClr val="lt1"/>
              </a:solidFill>
              <a:latin typeface="Avenir"/>
              <a:ea typeface="Avenir"/>
              <a:cs typeface="Avenir"/>
              <a:sym typeface="Avenir"/>
            </a:endParaRPr>
          </a:p>
          <a:p>
            <a:pPr marL="347472" lvl="0" indent="-347472" algn="l" rtl="0">
              <a:lnSpc>
                <a:spcPct val="110000"/>
              </a:lnSpc>
              <a:spcBef>
                <a:spcPts val="600"/>
              </a:spcBef>
              <a:spcAft>
                <a:spcPts val="0"/>
              </a:spcAft>
              <a:buClr>
                <a:schemeClr val="lt1"/>
              </a:buClr>
              <a:buSzPts val="2000"/>
              <a:buChar char="•"/>
            </a:pPr>
            <a:r>
              <a:rPr lang="fr-MA" b="1">
                <a:solidFill>
                  <a:schemeClr val="lt1"/>
                </a:solidFill>
              </a:rPr>
              <a:t>La MMS est l’une des interventions nutritionnelles les plus rentables disponibles</a:t>
            </a:r>
            <a:r>
              <a:rPr lang="fr-MA">
                <a:solidFill>
                  <a:schemeClr val="lt1"/>
                </a:solidFill>
              </a:rPr>
              <a:t>. </a:t>
            </a:r>
            <a:endParaRPr/>
          </a:p>
        </p:txBody>
      </p:sp>
      <p:sp>
        <p:nvSpPr>
          <p:cNvPr id="185" name="Google Shape;185;p9"/>
          <p:cNvSpPr txBox="1"/>
          <p:nvPr/>
        </p:nvSpPr>
        <p:spPr>
          <a:xfrm>
            <a:off x="369277" y="6166666"/>
            <a:ext cx="11333285" cy="369332"/>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F7F7F"/>
              </a:buClr>
              <a:buSzPts val="900"/>
              <a:buFont typeface="Calibri"/>
              <a:buAutoNum type="arabicPeriod" startAt="14"/>
            </a:pPr>
            <a:r>
              <a:rPr lang="fr-MA" sz="900">
                <a:solidFill>
                  <a:srgbClr val="7F7F7F"/>
                </a:solidFill>
                <a:latin typeface="Avenir"/>
                <a:ea typeface="Avenir"/>
                <a:cs typeface="Avenir"/>
                <a:sym typeface="Avenir"/>
              </a:rPr>
              <a:t>Kirk Humanitarian. UNIMMAP Suppléments de micronutriments multiples (MMS) pour les femmes enceintes : Options d'emballage, coûts et impact sur l'environnement. (« In English ») Août 2024. Accessible à </a:t>
            </a:r>
            <a:r>
              <a:rPr lang="fr-MA" sz="900" u="sng">
                <a:solidFill>
                  <a:srgbClr val="7F7F7F"/>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https://kirkhumanitarian.org/wp-content/uploads/2024/07/Kirk-Humanitarian-Infographic-8.29.24.pdf</a:t>
            </a:r>
            <a:r>
              <a:rPr lang="fr-MA" sz="900">
                <a:solidFill>
                  <a:srgbClr val="7F7F7F"/>
                </a:solidFill>
                <a:latin typeface="Avenir"/>
                <a:ea typeface="Avenir"/>
                <a:cs typeface="Avenir"/>
                <a:sym typeface="Avenir"/>
              </a:rPr>
              <a:t> </a:t>
            </a:r>
            <a:endParaRPr/>
          </a:p>
        </p:txBody>
      </p:sp>
      <p:pic>
        <p:nvPicPr>
          <p:cNvPr id="186" name="Google Shape;186;p9"/>
          <p:cNvPicPr preferRelativeResize="0"/>
          <p:nvPr/>
        </p:nvPicPr>
        <p:blipFill rotWithShape="1">
          <a:blip r:embed="rId4">
            <a:alphaModFix/>
          </a:blip>
          <a:srcRect/>
          <a:stretch/>
        </p:blipFill>
        <p:spPr>
          <a:xfrm flipH="1">
            <a:off x="6324600" y="0"/>
            <a:ext cx="5867400" cy="1508759"/>
          </a:xfrm>
          <a:prstGeom prst="rect">
            <a:avLst/>
          </a:prstGeom>
          <a:noFill/>
          <a:ln>
            <a:noFill/>
          </a:ln>
        </p:spPr>
      </p:pic>
      <p:pic>
        <p:nvPicPr>
          <p:cNvPr id="187" name="Google Shape;187;p9"/>
          <p:cNvPicPr preferRelativeResize="0"/>
          <p:nvPr/>
        </p:nvPicPr>
        <p:blipFill rotWithShape="1">
          <a:blip r:embed="rId5">
            <a:alphaModFix/>
          </a:blip>
          <a:srcRect/>
          <a:stretch/>
        </p:blipFill>
        <p:spPr>
          <a:xfrm>
            <a:off x="7848600" y="1646367"/>
            <a:ext cx="3026229" cy="3903539"/>
          </a:xfrm>
          <a:prstGeom prst="rect">
            <a:avLst/>
          </a:prstGeom>
          <a:noFill/>
          <a:ln>
            <a:noFill/>
          </a:ln>
        </p:spPr>
      </p:pic>
      <p:pic>
        <p:nvPicPr>
          <p:cNvPr id="188" name="Google Shape;188;p9"/>
          <p:cNvPicPr preferRelativeResize="0"/>
          <p:nvPr/>
        </p:nvPicPr>
        <p:blipFill rotWithShape="1">
          <a:blip r:embed="rId6">
            <a:alphaModFix/>
          </a:blip>
          <a:srcRect/>
          <a:stretch/>
        </p:blipFill>
        <p:spPr>
          <a:xfrm rot="-3498120">
            <a:off x="9735567" y="-790266"/>
            <a:ext cx="1712885" cy="434726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FurtherWith15">
      <a:dk1>
        <a:srgbClr val="000000"/>
      </a:dk1>
      <a:lt1>
        <a:srgbClr val="FFFFFF"/>
      </a:lt1>
      <a:dk2>
        <a:srgbClr val="510A75"/>
      </a:dk2>
      <a:lt2>
        <a:srgbClr val="FDEAF3"/>
      </a:lt2>
      <a:accent1>
        <a:srgbClr val="EB3687"/>
      </a:accent1>
      <a:accent2>
        <a:srgbClr val="FEBB4A"/>
      </a:accent2>
      <a:accent3>
        <a:srgbClr val="C7BCF9"/>
      </a:accent3>
      <a:accent4>
        <a:srgbClr val="4049B7"/>
      </a:accent4>
      <a:accent5>
        <a:srgbClr val="FF814F"/>
      </a:accent5>
      <a:accent6>
        <a:srgbClr val="055D80"/>
      </a:accent6>
      <a:hlink>
        <a:srgbClr val="510A75"/>
      </a:hlink>
      <a:folHlink>
        <a:srgbClr val="520B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b2e77cc-b64d-4fc4-9f64-616f45c1eaef">
      <Terms xmlns="http://schemas.microsoft.com/office/infopath/2007/PartnerControls"/>
    </lcf76f155ced4ddcb4097134ff3c332f>
    <TaxCatchAll xmlns="d537de1d-b239-4fda-943d-5a7369d642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0" ma:contentTypeDescription="Create a new document." ma:contentTypeScope="" ma:versionID="33c5a8e7ab1e5f436342761ac1f2e9dd">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33deeb9de5be7d1df55a9b8d64d73329"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191F72-7DE2-448E-8D8C-470522225C02}">
  <ds:schemaRefs>
    <ds:schemaRef ds:uri="http://schemas.microsoft.com/office/2006/metadata/properties"/>
    <ds:schemaRef ds:uri="http://schemas.microsoft.com/office/infopath/2007/PartnerControls"/>
    <ds:schemaRef ds:uri="http://schemas.microsoft.com/sharepoint/v3"/>
    <ds:schemaRef ds:uri="7b2e77cc-b64d-4fc4-9f64-616f45c1eaef"/>
    <ds:schemaRef ds:uri="d537de1d-b239-4fda-943d-5a7369d64260"/>
  </ds:schemaRefs>
</ds:datastoreItem>
</file>

<file path=customXml/itemProps2.xml><?xml version="1.0" encoding="utf-8"?>
<ds:datastoreItem xmlns:ds="http://schemas.openxmlformats.org/officeDocument/2006/customXml" ds:itemID="{8C221F76-F8D1-453F-8C7A-A38CA48A5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9EB211-F28E-471F-B3DD-A1A961A60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3553</Words>
  <Application>Microsoft Office PowerPoint</Application>
  <PresentationFormat>Widescreen</PresentationFormat>
  <Paragraphs>174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 New Roman</vt:lpstr>
      <vt:lpstr>Calibri</vt:lpstr>
      <vt:lpstr>Arial</vt:lpstr>
      <vt:lpstr>Avenir</vt:lpstr>
      <vt:lpstr>NTR</vt:lpstr>
      <vt:lpstr>Lato</vt:lpstr>
      <vt:lpstr>Office Theme</vt:lpstr>
      <vt:lpstr>PowerPoint Presentation</vt:lpstr>
      <vt:lpstr>Comment utiliser ce diaporama ?</vt:lpstr>
      <vt:lpstr>Public visé par ce diaporama</vt:lpstr>
      <vt:lpstr>Un investissement abordable pour des économies plus fortes et une main-d'œuvre productive</vt:lpstr>
      <vt:lpstr>La MMS, un besoin croissant</vt:lpstr>
      <vt:lpstr>La MMS, les preuves de son importance</vt:lpstr>
      <vt:lpstr>L'orientation globale derrière la MMS</vt:lpstr>
      <vt:lpstr>Le meilleur achat pour le développement mondial</vt:lpstr>
      <vt:lpstr>La MMS, un investissement abordable et  rentable</vt:lpstr>
      <vt:lpstr>Impact intergénérationnel</vt:lpstr>
      <vt:lpstr>Plan d’action</vt:lpstr>
      <vt:lpstr>Voir aussi </vt:lpstr>
      <vt:lpstr>Annexe</vt:lpstr>
      <vt:lpstr>Outils de plaidoyer</vt:lpstr>
      <vt:lpstr>Outils de plaidoyer</vt:lpstr>
      <vt:lpstr>Outils de plaidoyer</vt:lpstr>
      <vt:lpstr>Outils de plaidoyer</vt:lpstr>
      <vt:lpstr>Outils de calcul des coûts</vt:lpstr>
      <vt:lpstr>Outils de mobilisation des ressources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Serrin</dc:creator>
  <cp:lastModifiedBy>Maurine Waudo</cp:lastModifiedBy>
  <cp:revision>1</cp:revision>
  <dcterms:created xsi:type="dcterms:W3CDTF">2021-01-05T20:04:34Z</dcterms:created>
  <dcterms:modified xsi:type="dcterms:W3CDTF">2025-09-22T07:39:04Z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0x010100D4871A718AD66E418366A732CB5B3C94</vt:lpwstr>
  </property>
  <property fmtid="{D5CDD505-2E9C-101B-9397-08002B2CF9AE}" pid="4" name="MSIP_Label_a844c618-538c-404a-b2f6-f58b5e4f4fae_Enabled">
    <vt:lpwstr>true</vt:lpwstr>
  </property>
  <property fmtid="{D5CDD505-2E9C-101B-9397-08002B2CF9AE}" pid="5" name="MSIP_Label_a844c618-538c-404a-b2f6-f58b5e4f4fae_SetDate">
    <vt:lpwstr>2025-06-06T18:21:29Z</vt:lpwstr>
  </property>
  <property fmtid="{D5CDD505-2E9C-101B-9397-08002B2CF9AE}" pid="6" name="MSIP_Label_a844c618-538c-404a-b2f6-f58b5e4f4fae_Method">
    <vt:lpwstr>Privileged</vt:lpwstr>
  </property>
  <property fmtid="{D5CDD505-2E9C-101B-9397-08002B2CF9AE}" pid="7" name="MSIP_Label_a844c618-538c-404a-b2f6-f58b5e4f4fae_Name">
    <vt:lpwstr>Public</vt:lpwstr>
  </property>
  <property fmtid="{D5CDD505-2E9C-101B-9397-08002B2CF9AE}" pid="8" name="MSIP_Label_a844c618-538c-404a-b2f6-f58b5e4f4fae_SiteId">
    <vt:lpwstr>41eb501a-f671-4ce0-a5bf-b64168c3705f</vt:lpwstr>
  </property>
  <property fmtid="{D5CDD505-2E9C-101B-9397-08002B2CF9AE}" pid="9" name="MSIP_Label_a844c618-538c-404a-b2f6-f58b5e4f4fae_ActionId">
    <vt:lpwstr>66150c63-5c5b-4506-b47b-9f524d29342e</vt:lpwstr>
  </property>
  <property fmtid="{D5CDD505-2E9C-101B-9397-08002B2CF9AE}" pid="10" name="MSIP_Label_a844c618-538c-404a-b2f6-f58b5e4f4fae_ContentBits">
    <vt:lpwstr>0</vt:lpwstr>
  </property>
  <property fmtid="{D5CDD505-2E9C-101B-9397-08002B2CF9AE}" pid="11" name="MSIP_Label_a844c618-538c-404a-b2f6-f58b5e4f4fae_Tag">
    <vt:lpwstr>50, 0, 1, 1</vt:lpwstr>
  </property>
  <property fmtid="{D5CDD505-2E9C-101B-9397-08002B2CF9AE}" pid="12" name="Order">
    <vt:r8>111685300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