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4"/>
  </p:notesMasterIdLst>
  <p:sldIdLst>
    <p:sldId id="259" r:id="rId5"/>
    <p:sldId id="461" r:id="rId6"/>
    <p:sldId id="268" r:id="rId7"/>
    <p:sldId id="2147376529" r:id="rId8"/>
    <p:sldId id="2147376533" r:id="rId9"/>
    <p:sldId id="2147376534" r:id="rId10"/>
    <p:sldId id="2147376541" r:id="rId11"/>
    <p:sldId id="2147376535" r:id="rId12"/>
    <p:sldId id="2147376523" r:id="rId13"/>
    <p:sldId id="2147376527" r:id="rId14"/>
    <p:sldId id="2147376536" r:id="rId15"/>
    <p:sldId id="2147376532" r:id="rId16"/>
    <p:sldId id="2147376549" r:id="rId17"/>
    <p:sldId id="2147376542" r:id="rId18"/>
    <p:sldId id="2147376550" r:id="rId19"/>
    <p:sldId id="2147376545" r:id="rId20"/>
    <p:sldId id="2147376547" r:id="rId21"/>
    <p:sldId id="2147376544" r:id="rId22"/>
    <p:sldId id="2147376546" r:id="rId23"/>
  </p:sldIdLst>
  <p:sldSz cx="12192000" cy="6858000"/>
  <p:notesSz cx="6980238" cy="9144000"/>
  <p:defaultTextStyle>
    <a:defPPr rtl="0">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2C2590B-497C-748A-057B-1DA75162C60C}" name="Eunice Chong (GMMB)" initials="EC" userId="S::eunice.chong@gmmb.com::36ed7f4a-d1b8-4571-979d-f33b3c200388" providerId="AD"/>
  <p188:author id="{E7AE3717-754D-3F0B-0DA5-42512090E62B}" name="Katie Stevenson (GMMB)" initials="KS(" userId="S::katie.stevenson@gmmb.com::6ad4bb77-81fb-4804-b5e0-5f5e034699a7" providerId="AD"/>
  <p188:author id="{71044A54-F849-0652-53AA-DE3559CF3E4F}" name="Katie Stevenson (GMMB)" initials="" userId="S::Katie.Stevenson@gmmb.com::6ad4bb77-81fb-4804-b5e0-5f5e034699a7" providerId="AD"/>
  <p188:author id="{672DFD6D-4139-E3E4-B480-661B55426A8E}" name="Martin Mwangi" initials="MM" userId="f7ed750cc6299945" providerId="Windows Live"/>
  <p188:author id="{BF91956F-E5CF-C343-483F-3B65FCF51168}" name="Gayatri Surendranathan (GMMB)" initials="GS(" userId="S::gayatri.surendranathan@gmmb.com::17b7d75d-0feb-41b1-b904-28189f41b97e" providerId="AD"/>
  <p188:author id="{23CF919B-5A2C-761B-23A5-309B4A9C303A}" name="Silvana Mansilla" initials="SM" userId="d3c891309b645ee2" providerId="Windows Live"/>
  <p188:author id="{57E2B6A5-274F-D3ED-11BC-3E423858BE12}" name="Bria Blassingame (GMMB)" initials="BB" userId="S::bria.blassingame@gmmb.com::fc3f3372-74e7-401b-839b-5658ab2fff27" providerId="AD"/>
  <p188:author id="{A75AFEB7-5250-4B60-8B57-F33BA2C8B424}" name="Lena Gancie" initials="LG" userId="J2MdF3m1tEFRrL1SZFTHqJ7yfg+IWm/Qq01MbpQY0pg=" providerId="None"/>
  <p188:author id="{CAC277BE-28FF-EBA7-4245-33046B68481D}" name="Lena Gancie (GMMB)" initials="LG" userId="S::lena.gancie@gmmb.com::2a1bcbf8-d528-4759-b058-93cd418a3eb0" providerId="AD"/>
  <p188:author id="{05A6DCBF-D753-A770-607E-B00340E11C37}" name="Victoria Wilson (GMMB)" initials="" userId="S::victoria.wilson@gmmb.com::d3b3f42a-4901-4a8d-9e3d-fe8c3f972f2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ACB"/>
    <a:srgbClr val="0D5D80"/>
    <a:srgbClr val="4149B8"/>
    <a:srgbClr val="ED4B8B"/>
    <a:srgbClr val="EF4595"/>
    <a:srgbClr val="000000"/>
    <a:srgbClr val="FFFF00"/>
    <a:srgbClr val="FCFDFD"/>
    <a:srgbClr val="F5EBDE"/>
    <a:srgbClr val="183A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D4B8BC-045F-0559-2820-575E9A2E38E2}" v="2" dt="2025-06-13T20:42:48.164"/>
    <p1510:client id="{FC37B5EA-95AC-3507-10F2-B295A8FDDDB9}" v="42" dt="2025-06-13T20:37:42.8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661" autoAdjust="0"/>
    <p:restoredTop sz="93759" autoAdjust="0"/>
  </p:normalViewPr>
  <p:slideViewPr>
    <p:cSldViewPr snapToGrid="0">
      <p:cViewPr varScale="1">
        <p:scale>
          <a:sx n="60" d="100"/>
          <a:sy n="60" d="100"/>
        </p:scale>
        <p:origin x="111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4770" cy="458788"/>
          </a:xfrm>
          <a:prstGeom prst="rect">
            <a:avLst/>
          </a:prstGeom>
        </p:spPr>
        <p:txBody>
          <a:bodyPr vert="horz" lIns="91440" tIns="45720" rIns="91440" bIns="45720" rtlCol="0"/>
          <a:lstStyle>
            <a:lvl1pPr algn="l">
              <a:defRPr sz="1200" b="0" i="0">
                <a:latin typeface="Avenir Next" panose="020B0503020202020204" pitchFamily="34" charset="0"/>
              </a:defRPr>
            </a:lvl1pPr>
          </a:lstStyle>
          <a:p>
            <a:pPr rtl="0"/>
            <a:endParaRPr lang="en-US" dirty="0"/>
          </a:p>
        </p:txBody>
      </p:sp>
      <p:sp>
        <p:nvSpPr>
          <p:cNvPr id="3" name="Date Placeholder 2"/>
          <p:cNvSpPr>
            <a:spLocks noGrp="1"/>
          </p:cNvSpPr>
          <p:nvPr>
            <p:ph type="dt" idx="1"/>
          </p:nvPr>
        </p:nvSpPr>
        <p:spPr>
          <a:xfrm>
            <a:off x="3953853" y="0"/>
            <a:ext cx="3024770" cy="458788"/>
          </a:xfrm>
          <a:prstGeom prst="rect">
            <a:avLst/>
          </a:prstGeom>
        </p:spPr>
        <p:txBody>
          <a:bodyPr vert="horz" lIns="91440" tIns="45720" rIns="91440" bIns="45720" rtlCol="0"/>
          <a:lstStyle>
            <a:lvl1pPr algn="r">
              <a:defRPr sz="1200" b="0" i="0">
                <a:latin typeface="Avenir Next" panose="020B0503020202020204" pitchFamily="34" charset="0"/>
              </a:defRPr>
            </a:lvl1pPr>
          </a:lstStyle>
          <a:p>
            <a:pPr rtl="0"/>
            <a:fld id="{98AF425B-B6B6-D440-92EF-6A37FD11965E}" type="datetimeFigureOut">
              <a:rPr lang="en-US" smtClean="0"/>
              <a:pPr rtl="0"/>
              <a:t>15-Sep-25</a:t>
            </a:fld>
            <a:endParaRPr lang="en-US" dirty="0"/>
          </a:p>
        </p:txBody>
      </p:sp>
      <p:sp>
        <p:nvSpPr>
          <p:cNvPr id="4" name="Slide Image Placeholder 3"/>
          <p:cNvSpPr>
            <a:spLocks noGrp="1" noRot="1" noChangeAspect="1"/>
          </p:cNvSpPr>
          <p:nvPr>
            <p:ph type="sldImg" idx="2"/>
          </p:nvPr>
        </p:nvSpPr>
        <p:spPr>
          <a:xfrm>
            <a:off x="746125" y="1143000"/>
            <a:ext cx="5487988" cy="3086100"/>
          </a:xfrm>
          <a:prstGeom prst="rect">
            <a:avLst/>
          </a:prstGeom>
          <a:noFill/>
          <a:ln w="12700">
            <a:solidFill>
              <a:prstClr val="black"/>
            </a:solidFill>
          </a:ln>
        </p:spPr>
        <p:txBody>
          <a:bodyPr vert="horz" lIns="91440" tIns="45720" rIns="91440" bIns="45720" rtlCol="0" anchor="ctr"/>
          <a:lstStyle/>
          <a:p>
            <a:pPr rtl="0"/>
            <a:endParaRPr lang="en-US" dirty="0"/>
          </a:p>
        </p:txBody>
      </p:sp>
      <p:sp>
        <p:nvSpPr>
          <p:cNvPr id="5" name="Notes Placeholder 4"/>
          <p:cNvSpPr>
            <a:spLocks noGrp="1"/>
          </p:cNvSpPr>
          <p:nvPr>
            <p:ph type="body" sz="quarter" idx="3"/>
          </p:nvPr>
        </p:nvSpPr>
        <p:spPr>
          <a:xfrm>
            <a:off x="698024" y="4400550"/>
            <a:ext cx="5584190" cy="3600450"/>
          </a:xfrm>
          <a:prstGeom prst="rect">
            <a:avLst/>
          </a:prstGeom>
        </p:spPr>
        <p:txBody>
          <a:bodyPr vert="horz" lIns="91440" tIns="45720" rIns="91440" bIns="45720" rtlCol="0"/>
          <a:lstStyle/>
          <a:p>
            <a:pPr lvl="0" rtl="0"/>
            <a:r>
              <a:rPr lang="es-ar"/>
              <a:t>Click to edit Master text styles</a:t>
            </a:r>
          </a:p>
          <a:p>
            <a:pPr lvl="1" rtl="0"/>
            <a:r>
              <a:rPr lang="es-ar"/>
              <a:t>Second level</a:t>
            </a:r>
          </a:p>
          <a:p>
            <a:pPr lvl="2" rtl="0"/>
            <a:r>
              <a:rPr lang="es-ar"/>
              <a:t>Third level</a:t>
            </a:r>
          </a:p>
          <a:p>
            <a:pPr lvl="3" rtl="0"/>
            <a:r>
              <a:rPr lang="es-ar"/>
              <a:t>Fourth level</a:t>
            </a:r>
          </a:p>
          <a:p>
            <a:pPr lvl="4" rtl="0"/>
            <a:r>
              <a:rPr lang="es-ar"/>
              <a:t>Fifth level</a:t>
            </a:r>
          </a:p>
        </p:txBody>
      </p:sp>
      <p:sp>
        <p:nvSpPr>
          <p:cNvPr id="6" name="Footer Placeholder 5"/>
          <p:cNvSpPr>
            <a:spLocks noGrp="1"/>
          </p:cNvSpPr>
          <p:nvPr>
            <p:ph type="ftr" sz="quarter" idx="4"/>
          </p:nvPr>
        </p:nvSpPr>
        <p:spPr>
          <a:xfrm>
            <a:off x="0" y="8685214"/>
            <a:ext cx="3024770" cy="458787"/>
          </a:xfrm>
          <a:prstGeom prst="rect">
            <a:avLst/>
          </a:prstGeom>
        </p:spPr>
        <p:txBody>
          <a:bodyPr vert="horz" lIns="91440" tIns="45720" rIns="91440" bIns="45720" rtlCol="0" anchor="b"/>
          <a:lstStyle>
            <a:lvl1pPr algn="l">
              <a:defRPr sz="1200" b="0" i="0">
                <a:latin typeface="Avenir Next" panose="020B0503020202020204" pitchFamily="34" charset="0"/>
              </a:defRPr>
            </a:lvl1pPr>
          </a:lstStyle>
          <a:p>
            <a:pPr rtl="0"/>
            <a:endParaRPr lang="en-US" dirty="0"/>
          </a:p>
        </p:txBody>
      </p:sp>
      <p:sp>
        <p:nvSpPr>
          <p:cNvPr id="7" name="Slide Number Placeholder 6"/>
          <p:cNvSpPr>
            <a:spLocks noGrp="1"/>
          </p:cNvSpPr>
          <p:nvPr>
            <p:ph type="sldNum" sz="quarter" idx="5"/>
          </p:nvPr>
        </p:nvSpPr>
        <p:spPr>
          <a:xfrm>
            <a:off x="3953853" y="8685214"/>
            <a:ext cx="3024770" cy="458787"/>
          </a:xfrm>
          <a:prstGeom prst="rect">
            <a:avLst/>
          </a:prstGeom>
        </p:spPr>
        <p:txBody>
          <a:bodyPr vert="horz" lIns="91440" tIns="45720" rIns="91440" bIns="45720" rtlCol="0" anchor="b"/>
          <a:lstStyle>
            <a:lvl1pPr algn="r">
              <a:defRPr sz="1200" b="0" i="0">
                <a:latin typeface="Avenir Next" panose="020B0503020202020204" pitchFamily="34" charset="0"/>
              </a:defRPr>
            </a:lvl1pPr>
          </a:lstStyle>
          <a:p>
            <a:pPr rtl="0"/>
            <a:fld id="{AA900166-AD36-5B40-8769-3A6E5D9882C3}" type="slidenum">
              <a:rPr lang="en-US" smtClean="0"/>
              <a:pPr rtl="0"/>
              <a:t>‹#›</a:t>
            </a:fld>
            <a:endParaRPr lang="en-US" dirty="0"/>
          </a:p>
        </p:txBody>
      </p:sp>
    </p:spTree>
    <p:extLst>
      <p:ext uri="{BB962C8B-B14F-4D97-AF65-F5344CB8AC3E}">
        <p14:creationId xmlns:p14="http://schemas.microsoft.com/office/powerpoint/2010/main" val="21458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venir Next" panose="020B0503020202020204" pitchFamily="34" charset="0"/>
        <a:ea typeface="+mn-ea"/>
        <a:cs typeface="+mn-cs"/>
      </a:defRPr>
    </a:lvl1pPr>
    <a:lvl2pPr marL="457200" algn="l" defTabSz="914400" rtl="0" eaLnBrk="1" latinLnBrk="0" hangingPunct="1">
      <a:defRPr sz="1200" b="0" i="0" kern="1200">
        <a:solidFill>
          <a:schemeClr val="tx1"/>
        </a:solidFill>
        <a:latin typeface="Avenir Next" panose="020B0503020202020204" pitchFamily="34" charset="0"/>
        <a:ea typeface="+mn-ea"/>
        <a:cs typeface="+mn-cs"/>
      </a:defRPr>
    </a:lvl2pPr>
    <a:lvl3pPr marL="914400" algn="l" defTabSz="914400" rtl="0" eaLnBrk="1" latinLnBrk="0" hangingPunct="1">
      <a:defRPr sz="1200" b="0" i="0" kern="1200">
        <a:solidFill>
          <a:schemeClr val="tx1"/>
        </a:solidFill>
        <a:latin typeface="Avenir Next" panose="020B0503020202020204" pitchFamily="34" charset="0"/>
        <a:ea typeface="+mn-ea"/>
        <a:cs typeface="+mn-cs"/>
      </a:defRPr>
    </a:lvl3pPr>
    <a:lvl4pPr marL="1371600" algn="l" defTabSz="914400" rtl="0" eaLnBrk="1" latinLnBrk="0" hangingPunct="1">
      <a:defRPr sz="1200" b="0" i="0" kern="1200">
        <a:solidFill>
          <a:schemeClr val="tx1"/>
        </a:solidFill>
        <a:latin typeface="Avenir Next" panose="020B0503020202020204" pitchFamily="34" charset="0"/>
        <a:ea typeface="+mn-ea"/>
        <a:cs typeface="+mn-cs"/>
      </a:defRPr>
    </a:lvl4pPr>
    <a:lvl5pPr marL="1828800" algn="l" defTabSz="914400" rtl="0" eaLnBrk="1" latinLnBrk="0" hangingPunct="1">
      <a:defRPr sz="1200" b="0" i="0" kern="1200">
        <a:solidFill>
          <a:schemeClr val="tx1"/>
        </a:solidFill>
        <a:latin typeface="Avenir Next" panose="020B0503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US" dirty="0"/>
          </a:p>
        </p:txBody>
      </p:sp>
      <p:sp>
        <p:nvSpPr>
          <p:cNvPr id="4" name="Slide Number Placeholder 3"/>
          <p:cNvSpPr>
            <a:spLocks noGrp="1"/>
          </p:cNvSpPr>
          <p:nvPr>
            <p:ph type="sldNum" sz="quarter" idx="5"/>
          </p:nvPr>
        </p:nvSpPr>
        <p:spPr/>
        <p:txBody>
          <a:bodyPr rtlCol="0"/>
          <a:lstStyle/>
          <a:p>
            <a:pPr rtl="0"/>
            <a:fld id="{AA900166-AD36-5B40-8769-3A6E5D9882C3}" type="slidenum">
              <a:rPr lang="en-US" smtClean="0"/>
              <a:pPr/>
              <a:t>1</a:t>
            </a:fld>
            <a:endParaRPr lang="en-US" dirty="0"/>
          </a:p>
        </p:txBody>
      </p:sp>
    </p:spTree>
    <p:extLst>
      <p:ext uri="{BB962C8B-B14F-4D97-AF65-F5344CB8AC3E}">
        <p14:creationId xmlns:p14="http://schemas.microsoft.com/office/powerpoint/2010/main" val="3757714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rtl="0">
              <a:buNone/>
            </a:pPr>
            <a:r>
              <a:rPr lang="es-ar" sz="1800">
                <a:effectLst/>
              </a:rPr>
              <a:t>La mala nutrición durante los primeros días de vida de un niño puede obstaculizar su desarrollo y afectar su capacidad para tener un buen desempeño escolar y ganarse la vida.</a:t>
            </a:r>
          </a:p>
          <a:p>
            <a:pPr marL="0" marR="0" rtl="0">
              <a:buNone/>
            </a:pPr>
            <a:r>
              <a:rPr lang="es-ar" sz="1800">
                <a:effectLst/>
              </a:rPr>
              <a:t> </a:t>
            </a:r>
          </a:p>
          <a:p>
            <a:pPr marL="0" marR="0" rtl="0">
              <a:buNone/>
            </a:pPr>
            <a:r>
              <a:rPr lang="es-ar" sz="1800">
                <a:effectLst/>
              </a:rPr>
              <a:t>La SMM puede brindarle a un niño una vida de mejores oportunidades.  Llegar a las madres con SMM en las primeras etapas del embarazo es crucial para mejorar los resultados del desarrollo de los bebés, lo que prepara el terreno para una vida más saludable y productiva.</a:t>
            </a:r>
          </a:p>
          <a:p>
            <a:pPr marL="0" marR="0" rtl="0">
              <a:buNone/>
            </a:pPr>
            <a:r>
              <a:rPr lang="es-ar" sz="1800">
                <a:effectLst/>
              </a:rPr>
              <a:t> </a:t>
            </a:r>
          </a:p>
          <a:p>
            <a:pPr marL="0" marR="0" rtl="0"/>
            <a:r>
              <a:rPr lang="es-ar" sz="1800">
                <a:effectLst/>
              </a:rPr>
              <a:t>Las madres bien nutridas dan a luz bebés sanos que pueden llegar a convertirse en miembros productivos de la fuerza laboral y ayudar a sus familias a salir de la pobreza.</a:t>
            </a:r>
          </a:p>
          <a:p>
            <a:pPr rtl="0"/>
            <a:endParaRPr lang="en-US" dirty="0"/>
          </a:p>
        </p:txBody>
      </p:sp>
      <p:sp>
        <p:nvSpPr>
          <p:cNvPr id="4" name="Slide Number Placeholder 3"/>
          <p:cNvSpPr>
            <a:spLocks noGrp="1"/>
          </p:cNvSpPr>
          <p:nvPr>
            <p:ph type="sldNum" sz="quarter" idx="5"/>
          </p:nvPr>
        </p:nvSpPr>
        <p:spPr/>
        <p:txBody>
          <a:bodyPr rtlCol="0"/>
          <a:lstStyle/>
          <a:p>
            <a:pPr rtl="0"/>
            <a:fld id="{AA900166-AD36-5B40-8769-3A6E5D9882C3}" type="slidenum">
              <a:rPr lang="en-US" smtClean="0"/>
              <a:t>10</a:t>
            </a:fld>
            <a:endParaRPr lang="en-US"/>
          </a:p>
        </p:txBody>
      </p:sp>
    </p:spTree>
    <p:extLst>
      <p:ext uri="{BB962C8B-B14F-4D97-AF65-F5344CB8AC3E}">
        <p14:creationId xmlns:p14="http://schemas.microsoft.com/office/powerpoint/2010/main" val="4193578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indent="0" rtl="0">
              <a:lnSpc>
                <a:spcPct val="100000"/>
              </a:lnSpc>
              <a:buNone/>
            </a:pPr>
            <a:r>
              <a:rPr lang="es-ar" b="0"/>
              <a:t>La demanda de SMM nunca ha sido mayor. </a:t>
            </a:r>
          </a:p>
          <a:p>
            <a:pPr marL="0" indent="0" rtl="0">
              <a:lnSpc>
                <a:spcPct val="100000"/>
              </a:lnSpc>
              <a:buNone/>
            </a:pPr>
            <a:endParaRPr lang="en-US" dirty="0"/>
          </a:p>
          <a:p>
            <a:pPr marL="0" indent="0" rtl="0">
              <a:lnSpc>
                <a:spcPct val="100000"/>
              </a:lnSpc>
              <a:buNone/>
            </a:pPr>
            <a:r>
              <a:rPr lang="es-ar"/>
              <a:t>Hasta 2030, se calcula que más de 130 millones necesitarán SMM cada año. A medida que más países introduzcan y amplíen la SMM, esa cifra no hará sino crecer.</a:t>
            </a:r>
          </a:p>
          <a:p>
            <a:pPr marL="0" indent="0" rtl="0">
              <a:lnSpc>
                <a:spcPct val="100000"/>
              </a:lnSpc>
              <a:buNone/>
            </a:pPr>
            <a:endParaRPr lang="en-US" dirty="0"/>
          </a:p>
          <a:p>
            <a:pPr marL="0" indent="0" rtl="0">
              <a:lnSpc>
                <a:spcPct val="100000"/>
              </a:lnSpc>
              <a:buNone/>
            </a:pPr>
            <a:r>
              <a:rPr lang="es-ar"/>
              <a:t>Apoyar la nutrición de las mujeres y las niñas es crucial para cumplir varios de los Objetivos de Desarrollo Sostenible de las Naciones Unidas, un movimiento mundial por un mundo mejor para todos, y está indisolublemente ligado a ellos.</a:t>
            </a:r>
          </a:p>
          <a:p>
            <a:pPr marL="0" indent="0" rtl="0">
              <a:lnSpc>
                <a:spcPct val="100000"/>
              </a:lnSpc>
              <a:buNone/>
            </a:pPr>
            <a:endParaRPr lang="en-US" dirty="0"/>
          </a:p>
          <a:p>
            <a:pPr marL="0" indent="0" rtl="0">
              <a:lnSpc>
                <a:spcPct val="100000"/>
              </a:lnSpc>
              <a:buNone/>
            </a:pPr>
            <a:r>
              <a:rPr lang="es-ar" b="1"/>
              <a:t>Ahora es el momento </a:t>
            </a:r>
            <a:r>
              <a:rPr lang="es-ar"/>
              <a:t>de garantizar que las mujeres embarazadas</a:t>
            </a:r>
            <a:r>
              <a:rPr lang="es-ar" b="1"/>
              <a:t> </a:t>
            </a:r>
            <a:r>
              <a:rPr lang="es-ar"/>
              <a:t>de todos los países tengan acceso al mismo estándar de atención que desde hace tiempo está disponible para las mujeres de los países de ingresos altos.</a:t>
            </a:r>
          </a:p>
          <a:p>
            <a:pPr rtl="0"/>
            <a:endParaRPr lang="en-US" dirty="0"/>
          </a:p>
        </p:txBody>
      </p:sp>
      <p:sp>
        <p:nvSpPr>
          <p:cNvPr id="4" name="Slide Number Placeholder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AA900166-AD36-5B40-8769-3A6E5D9882C3}" type="slidenum">
              <a:rPr kumimoji="0" lang="en-US" sz="1200" b="0" i="0" u="none" strike="noStrike" kern="1200" cap="none" spc="0" normalizeH="0" baseline="0" noProof="0" smtClean="0">
                <a:ln>
                  <a:noFill/>
                </a:ln>
                <a:solidFill>
                  <a:prstClr val="black"/>
                </a:solidFill>
                <a:effectLst/>
                <a:uLnTx/>
                <a:uFillTx/>
                <a:latin typeface="Avenir Next" panose="020B05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venir Next" panose="020B0503020202020204" pitchFamily="34" charset="0"/>
              <a:ea typeface="+mn-ea"/>
              <a:cs typeface="+mn-cs"/>
            </a:endParaRPr>
          </a:p>
        </p:txBody>
      </p:sp>
    </p:spTree>
    <p:extLst>
      <p:ext uri="{BB962C8B-B14F-4D97-AF65-F5344CB8AC3E}">
        <p14:creationId xmlns:p14="http://schemas.microsoft.com/office/powerpoint/2010/main" val="34563654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US" dirty="0"/>
          </a:p>
        </p:txBody>
      </p:sp>
      <p:sp>
        <p:nvSpPr>
          <p:cNvPr id="4" name="Slide Number Placeholder 3"/>
          <p:cNvSpPr>
            <a:spLocks noGrp="1"/>
          </p:cNvSpPr>
          <p:nvPr>
            <p:ph type="sldNum" sz="quarter" idx="5"/>
          </p:nvPr>
        </p:nvSpPr>
        <p:spPr/>
        <p:txBody>
          <a:bodyPr rtlCol="0"/>
          <a:lstStyle/>
          <a:p>
            <a:pPr rtl="0"/>
            <a:fld id="{AA900166-AD36-5B40-8769-3A6E5D9882C3}" type="slidenum">
              <a:rPr lang="en-US" smtClean="0"/>
              <a:pPr/>
              <a:t>12</a:t>
            </a:fld>
            <a:endParaRPr lang="en-US" dirty="0"/>
          </a:p>
        </p:txBody>
      </p:sp>
    </p:spTree>
    <p:extLst>
      <p:ext uri="{BB962C8B-B14F-4D97-AF65-F5344CB8AC3E}">
        <p14:creationId xmlns:p14="http://schemas.microsoft.com/office/powerpoint/2010/main" val="33587668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29602-92AA-AC1E-1979-B63813AF1A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1E17F1-8409-025E-F8AB-9C0641C45F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3473C7-867E-AA10-7B17-6AB6DEFB5081}"/>
              </a:ext>
            </a:extLst>
          </p:cNvPr>
          <p:cNvSpPr>
            <a:spLocks noGrp="1"/>
          </p:cNvSpPr>
          <p:nvPr>
            <p:ph type="body" idx="1"/>
          </p:nvPr>
        </p:nvSpPr>
        <p:spPr/>
        <p:txBody>
          <a:bodyPr rtlCol="0"/>
          <a:lstStyle/>
          <a:p>
            <a:pPr marL="171450" indent="-171450" rtl="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B43671D8-0596-A553-250D-B2ED54CB785C}"/>
              </a:ext>
            </a:extLst>
          </p:cNvPr>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AA900166-AD36-5B40-8769-3A6E5D9882C3}" type="slidenum">
              <a:rPr kumimoji="0" lang="en-US" sz="1200" b="0" i="0" u="none" strike="noStrike" kern="1200" cap="none" spc="0" normalizeH="0" baseline="0" noProof="0" smtClean="0">
                <a:ln>
                  <a:noFill/>
                </a:ln>
                <a:solidFill>
                  <a:prstClr val="black"/>
                </a:solidFill>
                <a:effectLst/>
                <a:uLnTx/>
                <a:uFillTx/>
                <a:latin typeface="Avenir Next" panose="020B05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venir Next" panose="020B0503020202020204" pitchFamily="34" charset="0"/>
              <a:ea typeface="+mn-ea"/>
              <a:cs typeface="+mn-cs"/>
            </a:endParaRPr>
          </a:p>
        </p:txBody>
      </p:sp>
    </p:spTree>
    <p:extLst>
      <p:ext uri="{BB962C8B-B14F-4D97-AF65-F5344CB8AC3E}">
        <p14:creationId xmlns:p14="http://schemas.microsoft.com/office/powerpoint/2010/main" val="30354295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D6A02F-DFC1-29BB-CC5D-710C055D55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62CA60-CE96-0B87-D528-9AA98DD739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1AD5E4-5D30-E12F-3C81-4722B0C61F21}"/>
              </a:ext>
            </a:extLst>
          </p:cNvPr>
          <p:cNvSpPr>
            <a:spLocks noGrp="1"/>
          </p:cNvSpPr>
          <p:nvPr>
            <p:ph type="body" idx="1"/>
          </p:nvPr>
        </p:nvSpPr>
        <p:spPr/>
        <p:txBody>
          <a:bodyPr rtlCol="0"/>
          <a:lstStyle/>
          <a:p>
            <a:pPr marL="171450" indent="-171450" rtl="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62AF37BB-097E-4975-20DC-2123A502BB4E}"/>
              </a:ext>
            </a:extLst>
          </p:cNvPr>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AA900166-AD36-5B40-8769-3A6E5D9882C3}" type="slidenum">
              <a:rPr kumimoji="0" lang="en-US" sz="1200" b="0" i="0" u="none" strike="noStrike" kern="1200" cap="none" spc="0" normalizeH="0" baseline="0" noProof="0" smtClean="0">
                <a:ln>
                  <a:noFill/>
                </a:ln>
                <a:solidFill>
                  <a:prstClr val="black"/>
                </a:solidFill>
                <a:effectLst/>
                <a:uLnTx/>
                <a:uFillTx/>
                <a:latin typeface="Avenir Next" panose="020B05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venir Next" panose="020B0503020202020204" pitchFamily="34" charset="0"/>
              <a:ea typeface="+mn-ea"/>
              <a:cs typeface="+mn-cs"/>
            </a:endParaRPr>
          </a:p>
        </p:txBody>
      </p:sp>
    </p:spTree>
    <p:extLst>
      <p:ext uri="{BB962C8B-B14F-4D97-AF65-F5344CB8AC3E}">
        <p14:creationId xmlns:p14="http://schemas.microsoft.com/office/powerpoint/2010/main" val="24898029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29602-92AA-AC1E-1979-B63813AF1A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1E17F1-8409-025E-F8AB-9C0641C45F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3473C7-867E-AA10-7B17-6AB6DEFB5081}"/>
              </a:ext>
            </a:extLst>
          </p:cNvPr>
          <p:cNvSpPr>
            <a:spLocks noGrp="1"/>
          </p:cNvSpPr>
          <p:nvPr>
            <p:ph type="body" idx="1"/>
          </p:nvPr>
        </p:nvSpPr>
        <p:spPr/>
        <p:txBody>
          <a:bodyPr rtlCol="0"/>
          <a:lstStyle/>
          <a:p>
            <a:pPr marL="171450" indent="-171450" rtl="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B43671D8-0596-A553-250D-B2ED54CB785C}"/>
              </a:ext>
            </a:extLst>
          </p:cNvPr>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AA900166-AD36-5B40-8769-3A6E5D9882C3}" type="slidenum">
              <a:rPr kumimoji="0" lang="en-US" sz="1200" b="0" i="0" u="none" strike="noStrike" kern="1200" cap="none" spc="0" normalizeH="0" baseline="0" noProof="0" smtClean="0">
                <a:ln>
                  <a:noFill/>
                </a:ln>
                <a:solidFill>
                  <a:prstClr val="black"/>
                </a:solidFill>
                <a:effectLst/>
                <a:uLnTx/>
                <a:uFillTx/>
                <a:latin typeface="Avenir Next" panose="020B05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Avenir Next" panose="020B0503020202020204" pitchFamily="34" charset="0"/>
              <a:ea typeface="+mn-ea"/>
              <a:cs typeface="+mn-cs"/>
            </a:endParaRPr>
          </a:p>
        </p:txBody>
      </p:sp>
    </p:spTree>
    <p:extLst>
      <p:ext uri="{BB962C8B-B14F-4D97-AF65-F5344CB8AC3E}">
        <p14:creationId xmlns:p14="http://schemas.microsoft.com/office/powerpoint/2010/main" val="3035429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s-ar" i="1"/>
              <a:t>Revise las instrucciones en esta diapositiva para ver cómo usar/personalizar esta presentación. </a:t>
            </a:r>
            <a:r>
              <a:rPr lang="es-ar" b="1" i="1"/>
              <a:t>Después, elimine esta diapositiva antes de la presentación.</a:t>
            </a:r>
          </a:p>
        </p:txBody>
      </p:sp>
      <p:sp>
        <p:nvSpPr>
          <p:cNvPr id="4" name="Slide Number Placeholder 3"/>
          <p:cNvSpPr>
            <a:spLocks noGrp="1"/>
          </p:cNvSpPr>
          <p:nvPr>
            <p:ph type="sldNum" sz="quarter" idx="5"/>
          </p:nvPr>
        </p:nvSpPr>
        <p:spPr/>
        <p:txBody>
          <a:bodyPr rtlCol="0"/>
          <a:lstStyle/>
          <a:p>
            <a:pPr rtl="0"/>
            <a:fld id="{D8CF51D6-4450-1B41-B25A-621927D22971}" type="slidenum">
              <a:rPr lang="en-US" smtClean="0"/>
              <a:pPr/>
              <a:t>2</a:t>
            </a:fld>
            <a:endParaRPr lang="en-US"/>
          </a:p>
        </p:txBody>
      </p:sp>
    </p:spTree>
    <p:extLst>
      <p:ext uri="{BB962C8B-B14F-4D97-AF65-F5344CB8AC3E}">
        <p14:creationId xmlns:p14="http://schemas.microsoft.com/office/powerpoint/2010/main" val="464108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s-ar" i="1"/>
              <a:t>Revise las instrucciones en esta diapositiva para ver cómo usar/personalizar esta presentación. </a:t>
            </a:r>
            <a:r>
              <a:rPr lang="es-ar" b="1" i="1"/>
              <a:t>Después, elimine esta diapositiva antes de la presentación.</a:t>
            </a:r>
          </a:p>
          <a:p>
            <a:pPr rtl="0"/>
            <a:endParaRPr lang="en-US" dirty="0"/>
          </a:p>
        </p:txBody>
      </p:sp>
      <p:sp>
        <p:nvSpPr>
          <p:cNvPr id="4" name="Slide Number Placeholder 3"/>
          <p:cNvSpPr>
            <a:spLocks noGrp="1"/>
          </p:cNvSpPr>
          <p:nvPr>
            <p:ph type="sldNum" sz="quarter" idx="5"/>
          </p:nvPr>
        </p:nvSpPr>
        <p:spPr/>
        <p:txBody>
          <a:bodyPr rtlCol="0"/>
          <a:lstStyle/>
          <a:p>
            <a:pPr rtl="0"/>
            <a:fld id="{D8CF51D6-4450-1B41-B25A-621927D22971}" type="slidenum">
              <a:rPr lang="en-US" smtClean="0"/>
              <a:pPr/>
              <a:t>3</a:t>
            </a:fld>
            <a:endParaRPr lang="en-US"/>
          </a:p>
        </p:txBody>
      </p:sp>
    </p:spTree>
    <p:extLst>
      <p:ext uri="{BB962C8B-B14F-4D97-AF65-F5344CB8AC3E}">
        <p14:creationId xmlns:p14="http://schemas.microsoft.com/office/powerpoint/2010/main" val="2621549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s-ar"/>
              <a:t>La SMM UNIMMAP es una fuerte inversión para el desarrollo global. Esta presentación aborda la creciente necesidad de SMM, la evidencia que la respalda, cómo y por qué es una inversión asequible y rentable, y por qué ahora, más que nunca, es el momento de actuar.</a:t>
            </a:r>
          </a:p>
        </p:txBody>
      </p:sp>
      <p:sp>
        <p:nvSpPr>
          <p:cNvPr id="4" name="Slide Number Placeholder 3"/>
          <p:cNvSpPr>
            <a:spLocks noGrp="1"/>
          </p:cNvSpPr>
          <p:nvPr>
            <p:ph type="sldNum" sz="quarter" idx="5"/>
          </p:nvPr>
        </p:nvSpPr>
        <p:spPr/>
        <p:txBody>
          <a:bodyPr rtlCol="0"/>
          <a:lstStyle/>
          <a:p>
            <a:pPr rtl="0"/>
            <a:fld id="{AA900166-AD36-5B40-8769-3A6E5D9882C3}" type="slidenum">
              <a:rPr lang="en-US" smtClean="0"/>
              <a:pPr/>
              <a:t>4</a:t>
            </a:fld>
            <a:endParaRPr lang="en-US" dirty="0"/>
          </a:p>
        </p:txBody>
      </p:sp>
    </p:spTree>
    <p:extLst>
      <p:ext uri="{BB962C8B-B14F-4D97-AF65-F5344CB8AC3E}">
        <p14:creationId xmlns:p14="http://schemas.microsoft.com/office/powerpoint/2010/main" val="3246013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indent="0" rtl="0">
              <a:lnSpc>
                <a:spcPct val="100000"/>
              </a:lnSpc>
              <a:buNone/>
            </a:pPr>
            <a:r>
              <a:rPr lang="es-ar"/>
              <a:t>En todo el mundo, más de </a:t>
            </a:r>
            <a:r>
              <a:rPr lang="es-ar" b="1"/>
              <a:t>1000 millones de mujeres y niñas adolescentes sufren malnutrición</a:t>
            </a:r>
            <a:r>
              <a:rPr lang="es-ar"/>
              <a:t>, y </a:t>
            </a:r>
            <a:r>
              <a:rPr lang="es-ar" b="1"/>
              <a:t>2 de cada 3 mujeres en edad reproductiva</a:t>
            </a:r>
            <a:r>
              <a:rPr lang="es-ar"/>
              <a:t> tienen deficiencias de micronutrientes.</a:t>
            </a:r>
            <a:br>
              <a:rPr lang="en-US" dirty="0"/>
            </a:br>
            <a:endParaRPr lang="en-US" dirty="0"/>
          </a:p>
          <a:p>
            <a:pPr marL="0" indent="0" rtl="0">
              <a:lnSpc>
                <a:spcPct val="100000"/>
              </a:lnSpc>
              <a:buNone/>
            </a:pPr>
            <a:r>
              <a:rPr lang="es-ar"/>
              <a:t>45 millones de niños sufrieron emaciación, las formas más graves de malnutrición crónica y aguda. El retraso en el crecimiento, el bajo peso al nacer y la anemia provocan 1,3 millones de muertes infantiles al año.</a:t>
            </a:r>
          </a:p>
          <a:p>
            <a:pPr marL="0" indent="0" rtl="0">
              <a:lnSpc>
                <a:spcPct val="100000"/>
              </a:lnSpc>
              <a:buNone/>
            </a:pPr>
            <a:endParaRPr lang="en-US" dirty="0"/>
          </a:p>
          <a:p>
            <a:pPr marL="0" indent="0" rtl="0">
              <a:lnSpc>
                <a:spcPct val="100000"/>
              </a:lnSpc>
              <a:buNone/>
            </a:pPr>
            <a:r>
              <a:rPr lang="es-ar"/>
              <a:t>Casi el 50 % de todas las muertes infantiles están relacionadas con la malnutrición infantil y materna</a:t>
            </a:r>
            <a:br>
              <a:rPr lang="en-US" dirty="0"/>
            </a:br>
            <a:endParaRPr lang="en-US" dirty="0"/>
          </a:p>
          <a:p>
            <a:pPr marL="0" indent="0" rtl="0">
              <a:lnSpc>
                <a:spcPct val="100000"/>
              </a:lnSpc>
              <a:buNone/>
            </a:pPr>
            <a:r>
              <a:rPr lang="es-ar"/>
              <a:t>Cada año, 17 millones de niños nacen con bajo peso, 146 millones de menores de cinco años sufren retraso en el crecimiento y 245 millones padecen anemia. </a:t>
            </a:r>
          </a:p>
        </p:txBody>
      </p:sp>
      <p:sp>
        <p:nvSpPr>
          <p:cNvPr id="4" name="Slide Number Placeholder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AA900166-AD36-5B40-8769-3A6E5D9882C3}" type="slidenum">
              <a:rPr kumimoji="0" lang="en-US" sz="1200" b="0" i="0" u="none" strike="noStrike" kern="1200" cap="none" spc="0" normalizeH="0" baseline="0" noProof="0" smtClean="0">
                <a:ln>
                  <a:noFill/>
                </a:ln>
                <a:solidFill>
                  <a:prstClr val="black"/>
                </a:solidFill>
                <a:effectLst/>
                <a:uLnTx/>
                <a:uFillTx/>
                <a:latin typeface="Avenir Next" panose="020B05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venir Next" panose="020B0503020202020204" pitchFamily="34" charset="0"/>
              <a:ea typeface="+mn-ea"/>
              <a:cs typeface="+mn-cs"/>
            </a:endParaRPr>
          </a:p>
        </p:txBody>
      </p:sp>
    </p:spTree>
    <p:extLst>
      <p:ext uri="{BB962C8B-B14F-4D97-AF65-F5344CB8AC3E}">
        <p14:creationId xmlns:p14="http://schemas.microsoft.com/office/powerpoint/2010/main" val="277089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indent="0" rtl="0">
              <a:lnSpc>
                <a:spcPct val="100000"/>
              </a:lnSpc>
              <a:buNone/>
            </a:pPr>
            <a:r>
              <a:rPr lang="es-ar" b="0"/>
              <a:t>Más de 25 años de evidencia han dejado claros sus beneficios: </a:t>
            </a:r>
            <a:r>
              <a:rPr lang="es-ar"/>
              <a:t>La SMM no solo mejora vidas, sino que las salva.</a:t>
            </a:r>
          </a:p>
          <a:p>
            <a:pPr marL="0" indent="0" rtl="0">
              <a:lnSpc>
                <a:spcPct val="100000"/>
              </a:lnSpc>
              <a:buNone/>
            </a:pPr>
            <a:endParaRPr lang="en-US" dirty="0"/>
          </a:p>
          <a:p>
            <a:pPr marL="0" indent="0" rtl="0">
              <a:lnSpc>
                <a:spcPct val="100000"/>
              </a:lnSpc>
              <a:buNone/>
            </a:pPr>
            <a:r>
              <a:rPr lang="es-ar" b="0" i="0">
                <a:solidFill>
                  <a:srgbClr val="FFFFFF"/>
                </a:solidFill>
                <a:effectLst/>
                <a:latin typeface="Lato" panose="020F0502020204030203" pitchFamily="34" charset="0"/>
              </a:rPr>
              <a:t>La SMM mejora los resultados del parto al reducir el riesgo de que los bebés nazcan muertos, demasiado pequeños o prematuros. Cuando una mujer toma SMM durante el embarazo, tiene un 27 % menos de riesgo de dar a luz a un bebé con bajo peso que nace demasiado pequeño o prematuro. Los beneficios son aún mayores para las mujeres anémicas, que corren mayor riesgo de morir por hemorragia posparto y eclampsia, dos de las principales causas de muerte materna.</a:t>
            </a:r>
            <a:endParaRPr lang="en-US" dirty="0"/>
          </a:p>
          <a:p>
            <a:pPr marL="0" indent="0" rtl="0">
              <a:lnSpc>
                <a:spcPct val="100000"/>
              </a:lnSpc>
              <a:buNone/>
            </a:pPr>
            <a:endParaRPr lang="en-US" sz="900" dirty="0"/>
          </a:p>
          <a:p>
            <a:pPr marL="0" indent="0" rtl="0">
              <a:lnSpc>
                <a:spcPct val="100000"/>
              </a:lnSpc>
              <a:buNone/>
            </a:pPr>
            <a:r>
              <a:rPr lang="es-ar"/>
              <a:t>La SMM es una intervención pequeña pero poderosa que puede reducir el riesgo de complicaciones del embarazo potencialmente mortales y mejorar los resultados del parto para millones de bebés.</a:t>
            </a:r>
          </a:p>
          <a:p>
            <a:pPr marL="0" indent="0" rtl="0">
              <a:lnSpc>
                <a:spcPct val="100000"/>
              </a:lnSpc>
              <a:buNone/>
            </a:pPr>
            <a:endParaRPr lang="en-US" dirty="0"/>
          </a:p>
          <a:p>
            <a:pPr marL="0" indent="0" rtl="0">
              <a:lnSpc>
                <a:spcPct val="100000"/>
              </a:lnSpc>
              <a:buNone/>
            </a:pPr>
            <a:r>
              <a:rPr lang="es-ar"/>
              <a:t>Con una sola dosis al día, podemos proteger la salud y el bienestar de generaciones enteras.</a:t>
            </a:r>
          </a:p>
          <a:p>
            <a:pPr rtl="0"/>
            <a:endParaRPr lang="en-US" dirty="0"/>
          </a:p>
        </p:txBody>
      </p:sp>
      <p:sp>
        <p:nvSpPr>
          <p:cNvPr id="4" name="Slide Number Placeholder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AA900166-AD36-5B40-8769-3A6E5D9882C3}" type="slidenum">
              <a:rPr kumimoji="0" lang="en-US" sz="1200" b="0" i="0" u="none" strike="noStrike" kern="1200" cap="none" spc="0" normalizeH="0" baseline="0" noProof="0" smtClean="0">
                <a:ln>
                  <a:noFill/>
                </a:ln>
                <a:solidFill>
                  <a:prstClr val="black"/>
                </a:solidFill>
                <a:effectLst/>
                <a:uLnTx/>
                <a:uFillTx/>
                <a:latin typeface="Avenir Next" panose="020B05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venir Next" panose="020B0503020202020204" pitchFamily="34" charset="0"/>
              <a:ea typeface="+mn-ea"/>
              <a:cs typeface="+mn-cs"/>
            </a:endParaRPr>
          </a:p>
        </p:txBody>
      </p:sp>
    </p:spTree>
    <p:extLst>
      <p:ext uri="{BB962C8B-B14F-4D97-AF65-F5344CB8AC3E}">
        <p14:creationId xmlns:p14="http://schemas.microsoft.com/office/powerpoint/2010/main" val="2430940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BFA46D-3A9C-8AB8-473A-6EA4850C0B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717693-A96D-F110-A230-FE5849DA4A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67E1DD-A2E1-0785-525A-30265B3ED747}"/>
              </a:ext>
            </a:extLst>
          </p:cNvPr>
          <p:cNvSpPr>
            <a:spLocks noGrp="1"/>
          </p:cNvSpPr>
          <p:nvPr>
            <p:ph type="body" idx="1"/>
          </p:nvPr>
        </p:nvSpPr>
        <p:spPr/>
        <p:txBody>
          <a:bodyPr rtlCol="0"/>
          <a:lstStyle/>
          <a:p>
            <a:pPr marL="0" marR="0" lvl="0" indent="0" algn="l" defTabSz="914400" rtl="0" eaLnBrk="1" fontAlgn="auto" latinLnBrk="0" hangingPunct="1">
              <a:lnSpc>
                <a:spcPct val="107000"/>
              </a:lnSpc>
              <a:spcBef>
                <a:spcPts val="0"/>
              </a:spcBef>
              <a:spcAft>
                <a:spcPts val="600"/>
              </a:spcAft>
              <a:buClrTx/>
              <a:buSzTx/>
              <a:buFont typeface="Arial" panose="020B0604020202020204" pitchFamily="34" charset="0"/>
              <a:buNone/>
              <a:tabLst/>
              <a:defRPr/>
            </a:pPr>
            <a:r>
              <a:rPr lang="es-ar" sz="1200" i="0">
                <a:effectLst/>
                <a:latin typeface="Arial" panose="020B0604020202020204" pitchFamily="34" charset="0"/>
                <a:ea typeface="Calibri" panose="020F0502020204030204" pitchFamily="34" charset="0"/>
                <a:cs typeface="Times New Roman" panose="02020603050405020304" pitchFamily="18" charset="0"/>
              </a:rPr>
              <a:t>Tras décadas de investigación, la OMS publicó una recomendación específica para el contexto de la SMM, </a:t>
            </a:r>
            <a:r>
              <a:rPr lang="es-ar" sz="1200" i="0" u="sng">
                <a:effectLst/>
                <a:latin typeface="Arial" panose="020B0604020202020204" pitchFamily="34" charset="0"/>
                <a:ea typeface="Calibri" panose="020F0502020204030204" pitchFamily="34" charset="0"/>
                <a:cs typeface="Times New Roman" panose="02020603050405020304" pitchFamily="18" charset="0"/>
              </a:rPr>
              <a:t>incluso en poblaciones afectadas por una emergencia</a:t>
            </a:r>
            <a:r>
              <a:rPr lang="es-ar" sz="1200" i="0" u="none">
                <a:effectLst/>
                <a:latin typeface="Arial" panose="020B0604020202020204" pitchFamily="34" charset="0"/>
                <a:ea typeface="Calibri" panose="020F0502020204030204" pitchFamily="34" charset="0"/>
                <a:cs typeface="Times New Roman" panose="02020603050405020304" pitchFamily="18" charset="0"/>
              </a:rPr>
              <a:t> y </a:t>
            </a:r>
            <a:r>
              <a:rPr lang="es-ar" sz="1200" i="0">
                <a:effectLst/>
                <a:latin typeface="Arial" panose="020B0604020202020204" pitchFamily="34" charset="0"/>
                <a:ea typeface="Calibri" panose="020F0502020204030204" pitchFamily="34" charset="0"/>
                <a:cs typeface="Times New Roman" panose="02020603050405020304" pitchFamily="18" charset="0"/>
              </a:rPr>
              <a:t>en otros </a:t>
            </a:r>
            <a:r>
              <a:rPr lang="es-ar" sz="1200" i="0" u="sng">
                <a:effectLst/>
                <a:latin typeface="Arial" panose="020B0604020202020204" pitchFamily="34" charset="0"/>
                <a:ea typeface="Calibri" panose="020F0502020204030204" pitchFamily="34" charset="0"/>
                <a:cs typeface="Times New Roman" panose="02020603050405020304" pitchFamily="18" charset="0"/>
              </a:rPr>
              <a:t>contextos respaldados por investigaciones rigurosas</a:t>
            </a:r>
            <a:r>
              <a:rPr lang="es-ar" sz="1200" i="0" u="none">
                <a:effectLst/>
                <a:latin typeface="Arial" panose="020B0604020202020204" pitchFamily="34" charset="0"/>
                <a:ea typeface="Calibri" panose="020F0502020204030204" pitchFamily="34" charset="0"/>
                <a:cs typeface="Times New Roman" panose="02020603050405020304" pitchFamily="18" charset="0"/>
              </a:rPr>
              <a:t> </a:t>
            </a:r>
            <a:r>
              <a:rPr lang="es-ar" sz="1200" i="0">
                <a:effectLst/>
                <a:latin typeface="Arial" panose="020B0604020202020204" pitchFamily="34" charset="0"/>
                <a:ea typeface="Calibri" panose="020F0502020204030204" pitchFamily="34" charset="0"/>
                <a:cs typeface="Times New Roman" panose="02020603050405020304" pitchFamily="18" charset="0"/>
              </a:rPr>
              <a:t> como parte de la atención prenatal a las mujeres embarazadas.</a:t>
            </a:r>
          </a:p>
          <a:p>
            <a:pPr rtl="0"/>
            <a:endParaRPr lang="en-US" sz="1200" b="1" i="0" kern="1200" dirty="0">
              <a:solidFill>
                <a:schemeClr val="tx1"/>
              </a:solidFill>
              <a:effectLst/>
              <a:latin typeface="Avenir Book" panose="02000503020000020003" pitchFamily="2" charset="0"/>
              <a:ea typeface="+mn-ea"/>
              <a:cs typeface="+mn-cs"/>
            </a:endParaRPr>
          </a:p>
          <a:p>
            <a:pPr rtl="0"/>
            <a:r>
              <a:rPr lang="es-ar" b="1" i="1"/>
              <a:t>Prevención y control de las deficiencias de micronutrientes en poblaciones afectadas por una emergencia.</a:t>
            </a:r>
          </a:p>
          <a:p>
            <a:pPr rtl="0"/>
            <a:r>
              <a:rPr lang="es-ar" sz="1200" b="0" i="1" kern="1200">
                <a:solidFill>
                  <a:schemeClr val="tx1"/>
                </a:solidFill>
                <a:effectLst/>
                <a:latin typeface="Avenir Book" panose="02000503020000020003" pitchFamily="2" charset="0"/>
                <a:ea typeface="+mn-ea"/>
                <a:cs typeface="+mn-cs"/>
              </a:rPr>
              <a:t>https://www.who.int/docs/default-source/nutritionlibrary/preventing-and-controlling-micronutrient-deficiencies-in-populations-affected-by-an-emergency.pdf?sfvrsn=e17f6dff_2</a:t>
            </a:r>
          </a:p>
          <a:p>
            <a:pPr rtl="0"/>
            <a:endParaRPr lang="en-US" sz="1200" b="1" i="1" kern="1200" dirty="0">
              <a:solidFill>
                <a:schemeClr val="tx1"/>
              </a:solidFill>
              <a:effectLst/>
              <a:latin typeface="Avenir Book" panose="02000503020000020003" pitchFamily="2" charset="0"/>
              <a:ea typeface="+mn-ea"/>
              <a:cs typeface="+mn-cs"/>
            </a:endParaRPr>
          </a:p>
          <a:p>
            <a:pPr rtl="0"/>
            <a:r>
              <a:rPr lang="es-ar" sz="1200" b="1" i="1" kern="1200">
                <a:solidFill>
                  <a:schemeClr val="tx1"/>
                </a:solidFill>
                <a:effectLst/>
                <a:latin typeface="Avenir Book" panose="02000503020000020003" pitchFamily="2" charset="0"/>
                <a:ea typeface="+mn-ea"/>
                <a:cs typeface="+mn-cs"/>
              </a:rPr>
              <a:t>Recomendaciones actualizadas de atención prenatal de la OMS de 2020</a:t>
            </a:r>
          </a:p>
          <a:p>
            <a:pPr rtl="0"/>
            <a:r>
              <a:rPr lang="es-ar" sz="1200" b="0" i="1" kern="1200">
                <a:solidFill>
                  <a:schemeClr val="tx1"/>
                </a:solidFill>
                <a:effectLst/>
                <a:latin typeface="Avenir Book" panose="02000503020000020003" pitchFamily="2" charset="0"/>
                <a:ea typeface="+mn-ea"/>
                <a:cs typeface="+mn-cs"/>
              </a:rPr>
              <a:t>https://apps.who.int/iris/bitstream/handle/10665/333561/9789240007789-eng.pdf</a:t>
            </a:r>
            <a:endParaRPr lang="en-US" sz="1200" i="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600"/>
              </a:spcAft>
              <a:buClrTx/>
              <a:buSzTx/>
              <a:buFont typeface="Arial" panose="020B0604020202020204" pitchFamily="34" charset="0"/>
              <a:buNone/>
              <a:tabLst/>
              <a:defRPr/>
            </a:pPr>
            <a:endParaRPr lang="en-US" sz="1200" i="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600"/>
              </a:spcAft>
              <a:buClrTx/>
              <a:buSzTx/>
              <a:buFont typeface="Arial" panose="020B0604020202020204" pitchFamily="34" charset="0"/>
              <a:buNone/>
              <a:tabLst/>
              <a:defRPr/>
            </a:pPr>
            <a:r>
              <a:rPr lang="es-ar" sz="1200" i="0">
                <a:effectLst/>
                <a:latin typeface="Arial" panose="020B0604020202020204" pitchFamily="34" charset="0"/>
                <a:ea typeface="Calibri" panose="020F0502020204030204" pitchFamily="34" charset="0"/>
                <a:cs typeface="Times New Roman" panose="02020603050405020304" pitchFamily="18" charset="0"/>
              </a:rPr>
              <a:t>Desde 2021, la SMM está incluida en la </a:t>
            </a:r>
            <a:r>
              <a:rPr lang="es-ar" sz="1200" i="0" kern="1200">
                <a:solidFill>
                  <a:schemeClr val="tx1"/>
                </a:solidFill>
                <a:effectLst/>
                <a:latin typeface="Arial" panose="020B0604020202020204" pitchFamily="34" charset="0"/>
                <a:ea typeface="+mn-ea"/>
                <a:cs typeface="Times New Roman" panose="02020603050405020304" pitchFamily="18" charset="0"/>
              </a:rPr>
              <a:t>Lista Modelo de Medicamentos Esenciales de la OMS:</a:t>
            </a:r>
            <a:endParaRPr lang="en-US" sz="1200" b="0" i="0" kern="1200" dirty="0">
              <a:solidFill>
                <a:schemeClr val="tx1"/>
              </a:solidFill>
              <a:effectLst/>
              <a:latin typeface="Avenir Book" panose="02000503020000020003" pitchFamily="2" charset="0"/>
              <a:ea typeface="+mn-ea"/>
              <a:cs typeface="+mn-cs"/>
            </a:endParaRPr>
          </a:p>
          <a:p>
            <a:pPr rtl="0"/>
            <a:endParaRPr lang="en-US" sz="1200" b="0" i="0" kern="1200" dirty="0">
              <a:solidFill>
                <a:schemeClr val="tx1"/>
              </a:solidFill>
              <a:effectLst/>
              <a:latin typeface="Avenir Book" panose="02000503020000020003" pitchFamily="2" charset="0"/>
              <a:ea typeface="+mn-ea"/>
              <a:cs typeface="+mn-cs"/>
            </a:endParaRPr>
          </a:p>
          <a:p>
            <a:pPr rtl="0"/>
            <a:r>
              <a:rPr lang="es-ar" sz="1200" b="1" i="1" kern="1200">
                <a:solidFill>
                  <a:schemeClr val="tx1"/>
                </a:solidFill>
                <a:effectLst/>
                <a:latin typeface="Avenir Book" panose="02000503020000020003" pitchFamily="2" charset="0"/>
                <a:ea typeface="+mn-ea"/>
                <a:cs typeface="+mn-cs"/>
              </a:rPr>
              <a:t>Lista Modelo de Medicamentos Esenciales de la OMS</a:t>
            </a:r>
          </a:p>
          <a:p>
            <a:pPr rtl="0"/>
            <a:r>
              <a:rPr lang="es-ar" i="1"/>
              <a:t>https://www.who.int/publications/i/item/WHO-MHP-HPS-EML-2021.02</a:t>
            </a:r>
          </a:p>
          <a:p>
            <a:pPr rtl="0"/>
            <a:r>
              <a:rPr lang="es-ar" i="1"/>
              <a:t>https://www.who.int/publications/i/item/WHO-MHP-HPS-EML-2023.02</a:t>
            </a:r>
          </a:p>
          <a:p>
            <a:pPr rtl="0"/>
            <a:endParaRPr lang="en-US" dirty="0"/>
          </a:p>
        </p:txBody>
      </p:sp>
      <p:sp>
        <p:nvSpPr>
          <p:cNvPr id="4" name="Slide Number Placeholder 3">
            <a:extLst>
              <a:ext uri="{FF2B5EF4-FFF2-40B4-BE49-F238E27FC236}">
                <a16:creationId xmlns:a16="http://schemas.microsoft.com/office/drawing/2014/main" id="{5BE56FB4-0D50-B17A-B392-414E48C479EE}"/>
              </a:ext>
            </a:extLst>
          </p:cNvPr>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AA900166-AD36-5B40-8769-3A6E5D9882C3}" type="slidenum">
              <a:rPr kumimoji="0" lang="en-US" sz="1200" b="0" i="0" u="none" strike="noStrike" kern="1200" cap="none" spc="0" normalizeH="0" baseline="0" noProof="0" smtClean="0">
                <a:ln>
                  <a:noFill/>
                </a:ln>
                <a:solidFill>
                  <a:prstClr val="black"/>
                </a:solidFill>
                <a:effectLst/>
                <a:uLnTx/>
                <a:uFillTx/>
                <a:latin typeface="Avenir Next" panose="020B05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venir Next" panose="020B0503020202020204" pitchFamily="34" charset="0"/>
              <a:ea typeface="+mn-ea"/>
              <a:cs typeface="+mn-cs"/>
            </a:endParaRPr>
          </a:p>
        </p:txBody>
      </p:sp>
    </p:spTree>
    <p:extLst>
      <p:ext uri="{BB962C8B-B14F-4D97-AF65-F5344CB8AC3E}">
        <p14:creationId xmlns:p14="http://schemas.microsoft.com/office/powerpoint/2010/main" val="1927730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s-ar"/>
              <a:t>Los Suplementos con Micronutrientes Múltiples son una de las inversiones más rentables que los países pueden realizar en su desarrollo, ya que contribuyen a mejorar la salud de las comunidades y fortalecer las economías.</a:t>
            </a:r>
          </a:p>
          <a:p>
            <a:pPr rtl="0">
              <a:lnSpc>
                <a:spcPct val="100000"/>
              </a:lnSpc>
            </a:pPr>
            <a:endParaRPr lang="en-US" sz="1200" dirty="0"/>
          </a:p>
          <a:p>
            <a:pPr marL="171450" indent="-171450" rtl="0">
              <a:lnSpc>
                <a:spcPct val="100000"/>
              </a:lnSpc>
              <a:buFont typeface="Arial" panose="020B0604020202020204" pitchFamily="34" charset="0"/>
              <a:buChar char="•"/>
            </a:pPr>
            <a:r>
              <a:rPr lang="es-ar" sz="1200"/>
              <a:t>La MMS fue nombrada una de las mejores inversiones para el desarrollo mundial, con un </a:t>
            </a:r>
            <a:r>
              <a:rPr lang="es-ar" sz="1200" b="1"/>
              <a:t>rendimiento de 37 dólares por cada dólar invertido</a:t>
            </a:r>
            <a:r>
              <a:rPr lang="es-ar" sz="1200" b="1">
                <a:latin typeface="Avenir Book" panose="02000503020000020003" pitchFamily="2" charset="0"/>
                <a:cs typeface="Arial"/>
              </a:rPr>
              <a:t>.</a:t>
            </a:r>
            <a:endParaRPr lang="en-US" sz="1200" b="1" baseline="30000" dirty="0">
              <a:latin typeface="Avenir Book" panose="02000503020000020003" pitchFamily="2" charset="0"/>
              <a:cs typeface="Arial"/>
            </a:endParaRPr>
          </a:p>
          <a:p>
            <a:pPr marL="171450" indent="-171450" rtl="0">
              <a:lnSpc>
                <a:spcPct val="100000"/>
              </a:lnSpc>
              <a:buFont typeface="Arial" panose="020B0604020202020204" pitchFamily="34" charset="0"/>
              <a:buChar char="•"/>
            </a:pPr>
            <a:r>
              <a:rPr lang="es-ar" sz="1200"/>
              <a:t>Las madres bien alimentadas dan a luz bebés bien alimentados, que pueden llegar a levantar comunidades enteras.</a:t>
            </a:r>
          </a:p>
          <a:p>
            <a:pPr marL="171450" indent="-171450" rtl="0">
              <a:lnSpc>
                <a:spcPct val="100000"/>
              </a:lnSpc>
              <a:buFont typeface="Arial" panose="020B0604020202020204" pitchFamily="34" charset="0"/>
              <a:buChar char="•"/>
            </a:pPr>
            <a:r>
              <a:rPr lang="es-ar" sz="1200"/>
              <a:t>La SMM tiene el potencial de mejorar el desarrollo cognitivo y conductual del niño, preparándolo para una vida con mejor salud.</a:t>
            </a:r>
          </a:p>
          <a:p>
            <a:pPr marL="171450" indent="-171450" rtl="0">
              <a:lnSpc>
                <a:spcPct val="100000"/>
              </a:lnSpc>
              <a:buFont typeface="Arial" panose="020B0604020202020204" pitchFamily="34" charset="0"/>
              <a:buChar char="•"/>
            </a:pPr>
            <a:r>
              <a:rPr lang="es-ar" sz="1200"/>
              <a:t>La SMM aumenta la resiliencia y ayuda a las familias a resistir y recuperarse de conflictos, epidemias y el cambio climático.</a:t>
            </a:r>
            <a:endParaRPr lang="en-US" sz="1200" baseline="30000" dirty="0"/>
          </a:p>
          <a:p>
            <a:pPr rtl="0"/>
            <a:endParaRPr lang="en-US" dirty="0"/>
          </a:p>
        </p:txBody>
      </p:sp>
      <p:sp>
        <p:nvSpPr>
          <p:cNvPr id="4" name="Slide Number Placeholder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AA900166-AD36-5B40-8769-3A6E5D9882C3}" type="slidenum">
              <a:rPr kumimoji="0" lang="en-US" sz="1200" b="0" i="0" u="none" strike="noStrike" kern="1200" cap="none" spc="0" normalizeH="0" baseline="0" noProof="0" smtClean="0">
                <a:ln>
                  <a:noFill/>
                </a:ln>
                <a:solidFill>
                  <a:prstClr val="black"/>
                </a:solidFill>
                <a:effectLst/>
                <a:uLnTx/>
                <a:uFillTx/>
                <a:latin typeface="Avenir Next" panose="020B05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venir Next" panose="020B0503020202020204" pitchFamily="34" charset="0"/>
              <a:ea typeface="+mn-ea"/>
              <a:cs typeface="+mn-cs"/>
            </a:endParaRPr>
          </a:p>
        </p:txBody>
      </p:sp>
    </p:spTree>
    <p:extLst>
      <p:ext uri="{BB962C8B-B14F-4D97-AF65-F5344CB8AC3E}">
        <p14:creationId xmlns:p14="http://schemas.microsoft.com/office/powerpoint/2010/main" val="2630633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171450" indent="-171450" rtl="0">
              <a:buFont typeface="Arial" panose="020B0604020202020204" pitchFamily="34" charset="0"/>
              <a:buChar char="•"/>
            </a:pPr>
            <a:r>
              <a:rPr lang="es-ar" sz="1200"/>
              <a:t>La mala nutrición tiene consecuencias generacionales que afectan a familias, comunidades y </a:t>
            </a:r>
            <a:r>
              <a:rPr lang="es-ar" b="1" i="0" u="none" strike="noStrike">
                <a:solidFill>
                  <a:srgbClr val="000000"/>
                </a:solidFill>
                <a:effectLst/>
                <a:latin typeface="Times New Roman" panose="02020603050405020304" pitchFamily="18" charset="0"/>
              </a:rPr>
              <a:t> </a:t>
            </a:r>
            <a:r>
              <a:rPr lang="es-ar" sz="1200"/>
              <a:t> naciones enteras. </a:t>
            </a:r>
          </a:p>
          <a:p>
            <a:pPr marL="171450" indent="-171450" rtl="0">
              <a:buFont typeface="Arial" panose="020B0604020202020204" pitchFamily="34" charset="0"/>
              <a:buChar char="•"/>
            </a:pPr>
            <a:r>
              <a:rPr lang="es-ar"/>
              <a:t>La SMM es un producto asequible y rentable que puede ofrecerse a gran escala. </a:t>
            </a:r>
          </a:p>
          <a:p>
            <a:pPr marL="171450" indent="-171450" rtl="0">
              <a:buFont typeface="Arial" panose="020B0604020202020204" pitchFamily="34" charset="0"/>
              <a:buChar char="•"/>
            </a:pPr>
            <a:r>
              <a:rPr lang="es-ar" sz="1200">
                <a:latin typeface="Avenir Next" panose="020B0503020202020204" pitchFamily="34" charset="0"/>
                <a:cs typeface="Arial"/>
              </a:rPr>
              <a:t>El acceso a la SMM impulsa las economías locales y mundiales por tan solo $2,50 dólares por embarazo, </a:t>
            </a:r>
            <a:r>
              <a:rPr lang="es-ar"/>
              <a:t>un precio similar al del ácido fólico y hierro (IFA).</a:t>
            </a:r>
            <a:r>
              <a:rPr lang="es-ar" baseline="30000"/>
              <a:t>13</a:t>
            </a:r>
            <a:r>
              <a:rPr lang="es-ar"/>
              <a:t> </a:t>
            </a:r>
            <a:endParaRPr lang="en-US" sz="1200" dirty="0">
              <a:latin typeface="Avenir Next" panose="020B0503020202020204" pitchFamily="34" charset="0"/>
              <a:cs typeface="Arial"/>
            </a:endParaRPr>
          </a:p>
          <a:p>
            <a:pPr marL="171450" indent="-171450" rtl="0">
              <a:buFont typeface="Arial" panose="020B0604020202020204" pitchFamily="34" charset="0"/>
              <a:buChar char="•"/>
            </a:pPr>
            <a:r>
              <a:rPr lang="es-ar"/>
              <a:t>Esto hace que la SMM sea una de las intervenciones nutricionales más rentables a disposición de los gobiernos y sus socios, con el beneficio adicional de ser un producto más eficaz que el IFA. </a:t>
            </a:r>
          </a:p>
        </p:txBody>
      </p:sp>
      <p:sp>
        <p:nvSpPr>
          <p:cNvPr id="4" name="Slide Number Placeholder 3"/>
          <p:cNvSpPr>
            <a:spLocks noGrp="1"/>
          </p:cNvSpPr>
          <p:nvPr>
            <p:ph type="sldNum" sz="quarter" idx="5"/>
          </p:nvPr>
        </p:nvSpPr>
        <p:spPr/>
        <p:txBody>
          <a:bodyPr rtlCol="0"/>
          <a:lstStyle/>
          <a:p>
            <a:pPr rtl="0"/>
            <a:fld id="{AA900166-AD36-5B40-8769-3A6E5D9882C3}" type="slidenum">
              <a:rPr lang="en-US" smtClean="0"/>
              <a:t>9</a:t>
            </a:fld>
            <a:endParaRPr lang="en-US"/>
          </a:p>
        </p:txBody>
      </p:sp>
    </p:spTree>
    <p:extLst>
      <p:ext uri="{BB962C8B-B14F-4D97-AF65-F5344CB8AC3E}">
        <p14:creationId xmlns:p14="http://schemas.microsoft.com/office/powerpoint/2010/main" val="204469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over Slid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387E7-6E39-E249-8C05-3E85EC5C196A}"/>
              </a:ext>
            </a:extLst>
          </p:cNvPr>
          <p:cNvSpPr>
            <a:spLocks noGrp="1"/>
          </p:cNvSpPr>
          <p:nvPr>
            <p:ph type="ctrTitle"/>
          </p:nvPr>
        </p:nvSpPr>
        <p:spPr>
          <a:xfrm>
            <a:off x="1524000" y="1122363"/>
            <a:ext cx="9144000" cy="2387600"/>
          </a:xfrm>
        </p:spPr>
        <p:txBody>
          <a:bodyPr rtlCol="0" anchor="b">
            <a:normAutofit/>
          </a:bodyPr>
          <a:lstStyle>
            <a:lvl1pPr algn="l">
              <a:defRPr sz="4800" b="0" i="0"/>
            </a:lvl1pPr>
          </a:lstStyle>
          <a:p>
            <a:pPr rtl="0"/>
            <a:r>
              <a:rPr lang="es-ar"/>
              <a:t>Click to edit Master title style</a:t>
            </a:r>
          </a:p>
        </p:txBody>
      </p:sp>
      <p:sp>
        <p:nvSpPr>
          <p:cNvPr id="3" name="Subtitle 2">
            <a:extLst>
              <a:ext uri="{FF2B5EF4-FFF2-40B4-BE49-F238E27FC236}">
                <a16:creationId xmlns:a16="http://schemas.microsoft.com/office/drawing/2014/main" id="{A93D1750-CCE9-E34F-8945-EB4B459C6BAD}"/>
              </a:ext>
            </a:extLst>
          </p:cNvPr>
          <p:cNvSpPr>
            <a:spLocks noGrp="1"/>
          </p:cNvSpPr>
          <p:nvPr>
            <p:ph type="subTitle" idx="1"/>
          </p:nvPr>
        </p:nvSpPr>
        <p:spPr>
          <a:xfrm>
            <a:off x="1524000" y="3602038"/>
            <a:ext cx="9144000" cy="1655762"/>
          </a:xfrm>
        </p:spPr>
        <p:txBody>
          <a:bodyPr rtlCol="0"/>
          <a:lstStyle>
            <a:lvl1pPr marL="0" indent="0" algn="l">
              <a:buNone/>
              <a:defRPr sz="2400" b="0" i="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ar"/>
              <a:t>Click to edit Master subtitle style</a:t>
            </a:r>
          </a:p>
        </p:txBody>
      </p:sp>
    </p:spTree>
    <p:extLst>
      <p:ext uri="{BB962C8B-B14F-4D97-AF65-F5344CB8AC3E}">
        <p14:creationId xmlns:p14="http://schemas.microsoft.com/office/powerpoint/2010/main" val="7641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rtlCol="0"/>
          <a:lstStyle>
            <a:lvl1pPr algn="ctr">
              <a:defRPr b="0" i="0">
                <a:solidFill>
                  <a:schemeClr val="tx1">
                    <a:tint val="75000"/>
                  </a:schemeClr>
                </a:solidFill>
                <a:latin typeface="Avenir Next" panose="020B0503020202020204" pitchFamily="34" charset="0"/>
              </a:defRPr>
            </a:lvl1pPr>
          </a:lstStyle>
          <a:p>
            <a:pPr rtl="0"/>
            <a:endParaRPr lang="en-US" dirty="0"/>
          </a:p>
        </p:txBody>
      </p:sp>
      <p:sp>
        <p:nvSpPr>
          <p:cNvPr id="3" name="Holder 3"/>
          <p:cNvSpPr>
            <a:spLocks noGrp="1"/>
          </p:cNvSpPr>
          <p:nvPr>
            <p:ph type="dt" sz="half" idx="6"/>
          </p:nvPr>
        </p:nvSpPr>
        <p:spPr/>
        <p:txBody>
          <a:bodyPr lIns="0" tIns="0" rIns="0" bIns="0" rtlCol="0"/>
          <a:lstStyle>
            <a:lvl1pPr algn="l">
              <a:defRPr b="0" i="0">
                <a:solidFill>
                  <a:schemeClr val="tx1">
                    <a:tint val="75000"/>
                  </a:schemeClr>
                </a:solidFill>
                <a:latin typeface="Avenir Next" panose="020B0503020202020204" pitchFamily="34" charset="0"/>
              </a:defRPr>
            </a:lvl1pPr>
          </a:lstStyle>
          <a:p>
            <a:pPr rtl="0"/>
            <a:endParaRPr lang="en-US" dirty="0"/>
          </a:p>
        </p:txBody>
      </p:sp>
      <p:sp>
        <p:nvSpPr>
          <p:cNvPr id="4" name="Holder 4"/>
          <p:cNvSpPr>
            <a:spLocks noGrp="1"/>
          </p:cNvSpPr>
          <p:nvPr>
            <p:ph type="sldNum" sz="quarter" idx="7"/>
          </p:nvPr>
        </p:nvSpPr>
        <p:spPr/>
        <p:txBody>
          <a:bodyPr lIns="0" tIns="0" rIns="0" bIns="0" rtlCol="0"/>
          <a:lstStyle>
            <a:lvl1pPr algn="r">
              <a:defRPr>
                <a:solidFill>
                  <a:schemeClr val="tx1">
                    <a:tint val="75000"/>
                  </a:schemeClr>
                </a:solidFill>
              </a:defRPr>
            </a:lvl1pPr>
          </a:lstStyle>
          <a:p>
            <a:pPr rtl="0"/>
            <a:fld id="{B6F15528-21DE-4FAA-801E-634DDDAF4B2B}" type="slidenum">
              <a:t>‹#›</a:t>
            </a:fld>
            <a:endParaRPr/>
          </a:p>
        </p:txBody>
      </p:sp>
    </p:spTree>
    <p:extLst>
      <p:ext uri="{BB962C8B-B14F-4D97-AF65-F5344CB8AC3E}">
        <p14:creationId xmlns:p14="http://schemas.microsoft.com/office/powerpoint/2010/main" val="1570944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Blank">
    <p:bg>
      <p:bgPr>
        <a:solidFill>
          <a:schemeClr val="accent5"/>
        </a:solidFill>
        <a:effectLst/>
      </p:bgPr>
    </p:bg>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104F6506-7A1F-4142-880A-BED727BD1238}"/>
              </a:ext>
            </a:extLst>
          </p:cNvPr>
          <p:cNvSpPr>
            <a:spLocks noGrp="1"/>
          </p:cNvSpPr>
          <p:nvPr>
            <p:ph type="sldNum" sz="quarter" idx="16"/>
          </p:nvPr>
        </p:nvSpPr>
        <p:spPr>
          <a:xfrm>
            <a:off x="11183112" y="6128172"/>
            <a:ext cx="310896" cy="365125"/>
          </a:xfrm>
        </p:spPr>
        <p:txBody>
          <a:bodyPr lIns="0" tIns="0" rIns="0" bIns="0" rtlCol="0"/>
          <a:lstStyle>
            <a:lvl1pPr algn="r">
              <a:defRPr sz="1050">
                <a:solidFill>
                  <a:schemeClr val="tx2">
                    <a:lumMod val="40000"/>
                    <a:lumOff val="60000"/>
                  </a:schemeClr>
                </a:solidFill>
              </a:defRPr>
            </a:lvl1pPr>
          </a:lstStyle>
          <a:p>
            <a:pPr algn="r" rtl="0"/>
            <a:fld id="{C4B37875-7933-F345-AE65-E0AB5E984F8B}" type="slidenum">
              <a:rPr lang="en-US" smtClean="0"/>
              <a:pPr algn="r" rtl="0"/>
              <a:t>‹#›</a:t>
            </a:fld>
            <a:endParaRPr lang="en-US"/>
          </a:p>
        </p:txBody>
      </p:sp>
      <p:sp>
        <p:nvSpPr>
          <p:cNvPr id="24" name="Text Placeholder 23">
            <a:extLst>
              <a:ext uri="{FF2B5EF4-FFF2-40B4-BE49-F238E27FC236}">
                <a16:creationId xmlns:a16="http://schemas.microsoft.com/office/drawing/2014/main" id="{B147A2DA-8526-634B-8DEB-352560EF7C55}"/>
              </a:ext>
            </a:extLst>
          </p:cNvPr>
          <p:cNvSpPr>
            <a:spLocks noGrp="1"/>
          </p:cNvSpPr>
          <p:nvPr>
            <p:ph type="body" sz="quarter" idx="10"/>
          </p:nvPr>
        </p:nvSpPr>
        <p:spPr>
          <a:xfrm>
            <a:off x="1842598" y="1485212"/>
            <a:ext cx="5695962" cy="914400"/>
          </a:xfrm>
        </p:spPr>
        <p:txBody>
          <a:bodyPr lIns="0" tIns="0" rIns="0" bIns="0" rtlCol="0" anchor="ctr" anchorCtr="0">
            <a:normAutofit/>
          </a:bodyPr>
          <a:lstStyle>
            <a:lvl1pPr marL="7938" indent="0" algn="l">
              <a:lnSpc>
                <a:spcPct val="100000"/>
              </a:lnSpc>
              <a:spcAft>
                <a:spcPts val="0"/>
              </a:spcAft>
              <a:buNone/>
              <a:tabLst/>
              <a:defRPr sz="1800" b="0" i="0" cap="all" baseline="0">
                <a:solidFill>
                  <a:schemeClr val="bg1"/>
                </a:solidFill>
                <a:latin typeface="Avenir Black" panose="02000503020000020003" pitchFamily="2" charset="0"/>
              </a:defRPr>
            </a:lvl1pPr>
            <a:lvl2pPr marL="7938" indent="0" algn="l">
              <a:lnSpc>
                <a:spcPct val="110000"/>
              </a:lnSpc>
              <a:spcAft>
                <a:spcPts val="600"/>
              </a:spcAft>
              <a:buNone/>
              <a:tabLst/>
              <a:defRPr sz="1500">
                <a:solidFill>
                  <a:schemeClr val="bg1"/>
                </a:solidFill>
              </a:defRPr>
            </a:lvl2pPr>
          </a:lstStyle>
          <a:p>
            <a:pPr lvl="0" rtl="0"/>
            <a:r>
              <a:rPr lang="es-ar"/>
              <a:t>Click to edit Master text styles</a:t>
            </a:r>
          </a:p>
          <a:p>
            <a:pPr lvl="1" rtl="0"/>
            <a:r>
              <a:rPr lang="es-ar"/>
              <a:t>Second level</a:t>
            </a:r>
          </a:p>
        </p:txBody>
      </p:sp>
      <p:sp>
        <p:nvSpPr>
          <p:cNvPr id="26" name="Text Placeholder 23">
            <a:extLst>
              <a:ext uri="{FF2B5EF4-FFF2-40B4-BE49-F238E27FC236}">
                <a16:creationId xmlns:a16="http://schemas.microsoft.com/office/drawing/2014/main" id="{6AD743E8-C04A-FD46-9D11-ED11D6E92A02}"/>
              </a:ext>
            </a:extLst>
          </p:cNvPr>
          <p:cNvSpPr>
            <a:spLocks noGrp="1"/>
          </p:cNvSpPr>
          <p:nvPr>
            <p:ph type="body" sz="quarter" idx="12"/>
          </p:nvPr>
        </p:nvSpPr>
        <p:spPr>
          <a:xfrm>
            <a:off x="1833033" y="2621996"/>
            <a:ext cx="5708672" cy="914400"/>
          </a:xfrm>
        </p:spPr>
        <p:txBody>
          <a:bodyPr lIns="0" tIns="0" rIns="0" bIns="0" rtlCol="0" anchor="ctr" anchorCtr="0">
            <a:normAutofit/>
          </a:bodyPr>
          <a:lstStyle>
            <a:lvl1pPr marL="7938" indent="0" algn="l">
              <a:lnSpc>
                <a:spcPct val="100000"/>
              </a:lnSpc>
              <a:spcAft>
                <a:spcPts val="0"/>
              </a:spcAft>
              <a:buNone/>
              <a:tabLst/>
              <a:defRPr sz="1800" b="1" i="0" cap="all" baseline="0">
                <a:solidFill>
                  <a:schemeClr val="bg1"/>
                </a:solidFill>
                <a:latin typeface="Avenir Black" panose="02000503020000020003" pitchFamily="2" charset="0"/>
              </a:defRPr>
            </a:lvl1pPr>
            <a:lvl2pPr marL="7938" indent="0" algn="l">
              <a:lnSpc>
                <a:spcPct val="110000"/>
              </a:lnSpc>
              <a:spcAft>
                <a:spcPts val="600"/>
              </a:spcAft>
              <a:buNone/>
              <a:tabLst/>
              <a:defRPr sz="1500">
                <a:solidFill>
                  <a:schemeClr val="bg1"/>
                </a:solidFill>
              </a:defRPr>
            </a:lvl2pPr>
          </a:lstStyle>
          <a:p>
            <a:pPr lvl="0" rtl="0"/>
            <a:r>
              <a:rPr lang="es-ar"/>
              <a:t>Click to edit Master text styles</a:t>
            </a:r>
          </a:p>
          <a:p>
            <a:pPr lvl="1" rtl="0"/>
            <a:r>
              <a:rPr lang="es-ar"/>
              <a:t>Second level</a:t>
            </a:r>
          </a:p>
        </p:txBody>
      </p:sp>
      <p:sp>
        <p:nvSpPr>
          <p:cNvPr id="27" name="Text Placeholder 23">
            <a:extLst>
              <a:ext uri="{FF2B5EF4-FFF2-40B4-BE49-F238E27FC236}">
                <a16:creationId xmlns:a16="http://schemas.microsoft.com/office/drawing/2014/main" id="{12BFE393-6881-9140-BDEB-168AEE35DC36}"/>
              </a:ext>
            </a:extLst>
          </p:cNvPr>
          <p:cNvSpPr>
            <a:spLocks noGrp="1"/>
          </p:cNvSpPr>
          <p:nvPr>
            <p:ph type="body" sz="quarter" idx="13"/>
          </p:nvPr>
        </p:nvSpPr>
        <p:spPr>
          <a:xfrm>
            <a:off x="1842598" y="3758780"/>
            <a:ext cx="5695963" cy="914400"/>
          </a:xfrm>
        </p:spPr>
        <p:txBody>
          <a:bodyPr lIns="0" tIns="0" rIns="0" bIns="0" rtlCol="0" anchor="ctr" anchorCtr="0">
            <a:normAutofit/>
          </a:bodyPr>
          <a:lstStyle>
            <a:lvl1pPr marL="7938" indent="0" algn="l">
              <a:lnSpc>
                <a:spcPct val="100000"/>
              </a:lnSpc>
              <a:spcAft>
                <a:spcPts val="0"/>
              </a:spcAft>
              <a:buNone/>
              <a:tabLst/>
              <a:defRPr sz="1800" b="0" i="0" cap="all" baseline="0">
                <a:solidFill>
                  <a:schemeClr val="bg1"/>
                </a:solidFill>
                <a:latin typeface="Avenir Black" panose="02000503020000020003" pitchFamily="2" charset="0"/>
              </a:defRPr>
            </a:lvl1pPr>
            <a:lvl2pPr marL="7938" indent="0" algn="l">
              <a:lnSpc>
                <a:spcPct val="110000"/>
              </a:lnSpc>
              <a:spcAft>
                <a:spcPts val="600"/>
              </a:spcAft>
              <a:buNone/>
              <a:tabLst/>
              <a:defRPr sz="1500">
                <a:solidFill>
                  <a:schemeClr val="bg1"/>
                </a:solidFill>
              </a:defRPr>
            </a:lvl2pPr>
          </a:lstStyle>
          <a:p>
            <a:pPr lvl="0" rtl="0"/>
            <a:r>
              <a:rPr lang="es-ar"/>
              <a:t>Click to edit Master text styles</a:t>
            </a:r>
          </a:p>
          <a:p>
            <a:pPr lvl="1" rtl="0"/>
            <a:r>
              <a:rPr lang="es-ar"/>
              <a:t>Second level</a:t>
            </a:r>
          </a:p>
        </p:txBody>
      </p:sp>
      <p:pic>
        <p:nvPicPr>
          <p:cNvPr id="11" name="Graphic 10">
            <a:extLst>
              <a:ext uri="{FF2B5EF4-FFF2-40B4-BE49-F238E27FC236}">
                <a16:creationId xmlns:a16="http://schemas.microsoft.com/office/drawing/2014/main" id="{9FC5A2AC-6943-1D41-831E-1F51547C22E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04089" y="6055076"/>
            <a:ext cx="539656" cy="510005"/>
          </a:xfrm>
          <a:prstGeom prst="rect">
            <a:avLst/>
          </a:prstGeom>
        </p:spPr>
      </p:pic>
      <p:sp>
        <p:nvSpPr>
          <p:cNvPr id="2" name="Title 1">
            <a:extLst>
              <a:ext uri="{FF2B5EF4-FFF2-40B4-BE49-F238E27FC236}">
                <a16:creationId xmlns:a16="http://schemas.microsoft.com/office/drawing/2014/main" id="{C5D10440-E921-B145-94C6-E2505F1879EC}"/>
              </a:ext>
            </a:extLst>
          </p:cNvPr>
          <p:cNvSpPr>
            <a:spLocks noGrp="1"/>
          </p:cNvSpPr>
          <p:nvPr>
            <p:ph type="title"/>
          </p:nvPr>
        </p:nvSpPr>
        <p:spPr>
          <a:xfrm>
            <a:off x="838200" y="365125"/>
            <a:ext cx="10515600" cy="782739"/>
          </a:xfrm>
        </p:spPr>
        <p:txBody>
          <a:bodyPr rtlCol="0">
            <a:normAutofit/>
          </a:bodyPr>
          <a:lstStyle>
            <a:lvl1pPr algn="ctr">
              <a:defRPr sz="2800">
                <a:solidFill>
                  <a:schemeClr val="bg1"/>
                </a:solidFill>
              </a:defRPr>
            </a:lvl1pPr>
          </a:lstStyle>
          <a:p>
            <a:pPr rtl="0"/>
            <a:r>
              <a:rPr lang="es-ar"/>
              <a:t>Click to edit Master title style</a:t>
            </a:r>
          </a:p>
        </p:txBody>
      </p:sp>
      <p:sp>
        <p:nvSpPr>
          <p:cNvPr id="15" name="Text Placeholder 23">
            <a:extLst>
              <a:ext uri="{FF2B5EF4-FFF2-40B4-BE49-F238E27FC236}">
                <a16:creationId xmlns:a16="http://schemas.microsoft.com/office/drawing/2014/main" id="{564F42D0-4824-240B-D61C-69D7844AAEBA}"/>
              </a:ext>
            </a:extLst>
          </p:cNvPr>
          <p:cNvSpPr>
            <a:spLocks noGrp="1"/>
          </p:cNvSpPr>
          <p:nvPr>
            <p:ph type="body" sz="quarter" idx="17"/>
          </p:nvPr>
        </p:nvSpPr>
        <p:spPr>
          <a:xfrm>
            <a:off x="1842596" y="4895565"/>
            <a:ext cx="5697947" cy="914400"/>
          </a:xfrm>
        </p:spPr>
        <p:txBody>
          <a:bodyPr lIns="0" tIns="0" rIns="0" bIns="0" rtlCol="0" anchor="ctr" anchorCtr="0">
            <a:normAutofit/>
          </a:bodyPr>
          <a:lstStyle>
            <a:lvl1pPr marL="7938" indent="0" algn="l">
              <a:lnSpc>
                <a:spcPct val="100000"/>
              </a:lnSpc>
              <a:spcAft>
                <a:spcPts val="0"/>
              </a:spcAft>
              <a:buNone/>
              <a:tabLst/>
              <a:defRPr sz="1800" b="0" i="0" cap="all" baseline="0">
                <a:solidFill>
                  <a:schemeClr val="bg1"/>
                </a:solidFill>
                <a:latin typeface="Avenir Black" panose="02000503020000020003" pitchFamily="2" charset="0"/>
              </a:defRPr>
            </a:lvl1pPr>
            <a:lvl2pPr marL="7938" indent="0" algn="l">
              <a:lnSpc>
                <a:spcPct val="110000"/>
              </a:lnSpc>
              <a:spcAft>
                <a:spcPts val="600"/>
              </a:spcAft>
              <a:buNone/>
              <a:tabLst/>
              <a:defRPr sz="1500">
                <a:solidFill>
                  <a:schemeClr val="bg1"/>
                </a:solidFill>
              </a:defRPr>
            </a:lvl2pPr>
          </a:lstStyle>
          <a:p>
            <a:pPr lvl="0" rtl="0"/>
            <a:r>
              <a:rPr lang="es-ar"/>
              <a:t>Click to edit Master text styles</a:t>
            </a:r>
          </a:p>
          <a:p>
            <a:pPr lvl="1" rtl="0"/>
            <a:r>
              <a:rPr lang="es-ar"/>
              <a:t>Second level</a:t>
            </a:r>
          </a:p>
        </p:txBody>
      </p:sp>
      <p:sp>
        <p:nvSpPr>
          <p:cNvPr id="5" name="Text Placeholder 4">
            <a:extLst>
              <a:ext uri="{FF2B5EF4-FFF2-40B4-BE49-F238E27FC236}">
                <a16:creationId xmlns:a16="http://schemas.microsoft.com/office/drawing/2014/main" id="{0A7E5107-A790-4714-698A-0435DBEB2FA8}"/>
              </a:ext>
            </a:extLst>
          </p:cNvPr>
          <p:cNvSpPr>
            <a:spLocks noGrp="1"/>
          </p:cNvSpPr>
          <p:nvPr>
            <p:ph type="body" sz="quarter" idx="18"/>
          </p:nvPr>
        </p:nvSpPr>
        <p:spPr>
          <a:xfrm>
            <a:off x="8041136" y="2406622"/>
            <a:ext cx="3452870" cy="2481932"/>
          </a:xfrm>
        </p:spPr>
        <p:txBody>
          <a:bodyPr lIns="0" tIns="0" rIns="0" bIns="0" rtlCol="0" anchor="ctr" anchorCtr="0">
            <a:normAutofit/>
          </a:bodyPr>
          <a:lstStyle>
            <a:lvl1pPr marL="0" indent="0">
              <a:buNone/>
              <a:defRPr sz="1800">
                <a:solidFill>
                  <a:schemeClr val="bg1"/>
                </a:solidFill>
              </a:defRPr>
            </a:lvl1pPr>
            <a:lvl2pPr marL="457200" indent="0">
              <a:buNone/>
              <a:defRPr/>
            </a:lvl2pPr>
          </a:lstStyle>
          <a:p>
            <a:pPr lvl="0" rtl="0"/>
            <a:r>
              <a:rPr lang="es-ar"/>
              <a:t>Click to edit Master text styles</a:t>
            </a:r>
          </a:p>
        </p:txBody>
      </p:sp>
    </p:spTree>
    <p:extLst>
      <p:ext uri="{BB962C8B-B14F-4D97-AF65-F5344CB8AC3E}">
        <p14:creationId xmlns:p14="http://schemas.microsoft.com/office/powerpoint/2010/main" val="332342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bg>
      <p:bgPr>
        <a:solidFill>
          <a:schemeClr val="accent5"/>
        </a:solidFill>
        <a:effectLst/>
      </p:bgPr>
    </p:bg>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104F6506-7A1F-4142-880A-BED727BD1238}"/>
              </a:ext>
            </a:extLst>
          </p:cNvPr>
          <p:cNvSpPr>
            <a:spLocks noGrp="1"/>
          </p:cNvSpPr>
          <p:nvPr>
            <p:ph type="sldNum" sz="quarter" idx="16"/>
          </p:nvPr>
        </p:nvSpPr>
        <p:spPr>
          <a:xfrm>
            <a:off x="11183112" y="6128172"/>
            <a:ext cx="310896" cy="365125"/>
          </a:xfrm>
        </p:spPr>
        <p:txBody>
          <a:bodyPr lIns="0" tIns="0" rIns="0" bIns="0" rtlCol="0"/>
          <a:lstStyle>
            <a:lvl1pPr algn="r">
              <a:defRPr sz="1050">
                <a:solidFill>
                  <a:schemeClr val="tx2">
                    <a:lumMod val="40000"/>
                    <a:lumOff val="60000"/>
                  </a:schemeClr>
                </a:solidFill>
              </a:defRPr>
            </a:lvl1pPr>
          </a:lstStyle>
          <a:p>
            <a:pPr algn="r" rtl="0"/>
            <a:fld id="{C4B37875-7933-F345-AE65-E0AB5E984F8B}" type="slidenum">
              <a:rPr lang="en-US" smtClean="0"/>
              <a:pPr algn="r" rtl="0"/>
              <a:t>‹#›</a:t>
            </a:fld>
            <a:endParaRPr lang="en-US"/>
          </a:p>
        </p:txBody>
      </p:sp>
      <p:sp>
        <p:nvSpPr>
          <p:cNvPr id="24" name="Text Placeholder 23">
            <a:extLst>
              <a:ext uri="{FF2B5EF4-FFF2-40B4-BE49-F238E27FC236}">
                <a16:creationId xmlns:a16="http://schemas.microsoft.com/office/drawing/2014/main" id="{B147A2DA-8526-634B-8DEB-352560EF7C55}"/>
              </a:ext>
            </a:extLst>
          </p:cNvPr>
          <p:cNvSpPr>
            <a:spLocks noGrp="1"/>
          </p:cNvSpPr>
          <p:nvPr>
            <p:ph type="body" sz="quarter" idx="10"/>
          </p:nvPr>
        </p:nvSpPr>
        <p:spPr>
          <a:xfrm>
            <a:off x="814889" y="2503953"/>
            <a:ext cx="3341551" cy="3267627"/>
          </a:xfrm>
        </p:spPr>
        <p:txBody>
          <a:bodyPr lIns="0" tIns="0" rIns="0" bIns="0" rtlCol="0">
            <a:normAutofit/>
          </a:bodyPr>
          <a:lstStyle>
            <a:lvl1pPr marL="7938" indent="0" algn="ctr">
              <a:lnSpc>
                <a:spcPct val="100000"/>
              </a:lnSpc>
              <a:spcAft>
                <a:spcPts val="0"/>
              </a:spcAft>
              <a:buNone/>
              <a:tabLst/>
              <a:defRPr sz="1800" b="0" i="0" cap="all" baseline="0">
                <a:solidFill>
                  <a:schemeClr val="bg1"/>
                </a:solidFill>
                <a:latin typeface="Avenir Black" panose="02000503020000020003" pitchFamily="2" charset="0"/>
              </a:defRPr>
            </a:lvl1pPr>
            <a:lvl2pPr marL="7938" indent="0" algn="ctr">
              <a:lnSpc>
                <a:spcPct val="110000"/>
              </a:lnSpc>
              <a:spcAft>
                <a:spcPts val="600"/>
              </a:spcAft>
              <a:buNone/>
              <a:tabLst/>
              <a:defRPr sz="1500">
                <a:solidFill>
                  <a:schemeClr val="bg1"/>
                </a:solidFill>
              </a:defRPr>
            </a:lvl2pPr>
          </a:lstStyle>
          <a:p>
            <a:pPr lvl="0" rtl="0"/>
            <a:r>
              <a:rPr lang="es-ar"/>
              <a:t>Click to edit Master text styles</a:t>
            </a:r>
          </a:p>
          <a:p>
            <a:pPr lvl="1" rtl="0"/>
            <a:r>
              <a:rPr lang="es-ar"/>
              <a:t>Second level</a:t>
            </a:r>
          </a:p>
        </p:txBody>
      </p:sp>
      <p:sp>
        <p:nvSpPr>
          <p:cNvPr id="26" name="Text Placeholder 23">
            <a:extLst>
              <a:ext uri="{FF2B5EF4-FFF2-40B4-BE49-F238E27FC236}">
                <a16:creationId xmlns:a16="http://schemas.microsoft.com/office/drawing/2014/main" id="{6AD743E8-C04A-FD46-9D11-ED11D6E92A02}"/>
              </a:ext>
            </a:extLst>
          </p:cNvPr>
          <p:cNvSpPr>
            <a:spLocks noGrp="1"/>
          </p:cNvSpPr>
          <p:nvPr>
            <p:ph type="body" sz="quarter" idx="12"/>
          </p:nvPr>
        </p:nvSpPr>
        <p:spPr>
          <a:xfrm>
            <a:off x="4425225" y="2503953"/>
            <a:ext cx="3341551" cy="3267627"/>
          </a:xfrm>
        </p:spPr>
        <p:txBody>
          <a:bodyPr lIns="0" tIns="0" rIns="0" bIns="0" rtlCol="0">
            <a:normAutofit/>
          </a:bodyPr>
          <a:lstStyle>
            <a:lvl1pPr marL="7938" indent="0" algn="ctr">
              <a:lnSpc>
                <a:spcPct val="100000"/>
              </a:lnSpc>
              <a:spcAft>
                <a:spcPts val="0"/>
              </a:spcAft>
              <a:buNone/>
              <a:tabLst/>
              <a:defRPr sz="1800" b="1" i="0" cap="all" baseline="0">
                <a:solidFill>
                  <a:schemeClr val="bg1"/>
                </a:solidFill>
                <a:latin typeface="Avenir Black" panose="02000503020000020003" pitchFamily="2" charset="0"/>
              </a:defRPr>
            </a:lvl1pPr>
            <a:lvl2pPr marL="7938" indent="0" algn="ctr">
              <a:lnSpc>
                <a:spcPct val="110000"/>
              </a:lnSpc>
              <a:spcAft>
                <a:spcPts val="600"/>
              </a:spcAft>
              <a:buNone/>
              <a:tabLst/>
              <a:defRPr sz="1500">
                <a:solidFill>
                  <a:schemeClr val="bg1"/>
                </a:solidFill>
              </a:defRPr>
            </a:lvl2pPr>
          </a:lstStyle>
          <a:p>
            <a:pPr lvl="0" rtl="0"/>
            <a:r>
              <a:rPr lang="es-ar"/>
              <a:t>Click to edit Master text styles</a:t>
            </a:r>
          </a:p>
          <a:p>
            <a:pPr lvl="1" rtl="0"/>
            <a:r>
              <a:rPr lang="es-ar"/>
              <a:t>Second level</a:t>
            </a:r>
          </a:p>
        </p:txBody>
      </p:sp>
      <p:sp>
        <p:nvSpPr>
          <p:cNvPr id="27" name="Text Placeholder 23">
            <a:extLst>
              <a:ext uri="{FF2B5EF4-FFF2-40B4-BE49-F238E27FC236}">
                <a16:creationId xmlns:a16="http://schemas.microsoft.com/office/drawing/2014/main" id="{12BFE393-6881-9140-BDEB-168AEE35DC36}"/>
              </a:ext>
            </a:extLst>
          </p:cNvPr>
          <p:cNvSpPr>
            <a:spLocks noGrp="1"/>
          </p:cNvSpPr>
          <p:nvPr>
            <p:ph type="body" sz="quarter" idx="13"/>
          </p:nvPr>
        </p:nvSpPr>
        <p:spPr>
          <a:xfrm>
            <a:off x="8035561" y="2503953"/>
            <a:ext cx="3341551" cy="3267627"/>
          </a:xfrm>
        </p:spPr>
        <p:txBody>
          <a:bodyPr lIns="0" tIns="0" rIns="0" bIns="0" rtlCol="0">
            <a:normAutofit/>
          </a:bodyPr>
          <a:lstStyle>
            <a:lvl1pPr marL="7938" indent="0" algn="ctr">
              <a:lnSpc>
                <a:spcPct val="100000"/>
              </a:lnSpc>
              <a:spcAft>
                <a:spcPts val="0"/>
              </a:spcAft>
              <a:buNone/>
              <a:tabLst/>
              <a:defRPr sz="1800" b="0" i="0" cap="all" baseline="0">
                <a:solidFill>
                  <a:schemeClr val="bg1"/>
                </a:solidFill>
                <a:latin typeface="Avenir Black" panose="02000503020000020003" pitchFamily="2" charset="0"/>
              </a:defRPr>
            </a:lvl1pPr>
            <a:lvl2pPr marL="7938" indent="0" algn="ctr">
              <a:lnSpc>
                <a:spcPct val="110000"/>
              </a:lnSpc>
              <a:spcAft>
                <a:spcPts val="600"/>
              </a:spcAft>
              <a:buNone/>
              <a:tabLst/>
              <a:defRPr sz="1500">
                <a:solidFill>
                  <a:schemeClr val="bg1"/>
                </a:solidFill>
              </a:defRPr>
            </a:lvl2pPr>
          </a:lstStyle>
          <a:p>
            <a:pPr lvl="0" rtl="0"/>
            <a:r>
              <a:rPr lang="es-ar"/>
              <a:t>Click to edit Master text styles</a:t>
            </a:r>
          </a:p>
          <a:p>
            <a:pPr lvl="1" rtl="0"/>
            <a:r>
              <a:rPr lang="es-ar"/>
              <a:t>Second level</a:t>
            </a:r>
          </a:p>
        </p:txBody>
      </p:sp>
      <p:pic>
        <p:nvPicPr>
          <p:cNvPr id="11" name="Graphic 10">
            <a:extLst>
              <a:ext uri="{FF2B5EF4-FFF2-40B4-BE49-F238E27FC236}">
                <a16:creationId xmlns:a16="http://schemas.microsoft.com/office/drawing/2014/main" id="{9FC5A2AC-6943-1D41-831E-1F51547C22E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04089" y="6055076"/>
            <a:ext cx="539656" cy="510005"/>
          </a:xfrm>
          <a:prstGeom prst="rect">
            <a:avLst/>
          </a:prstGeom>
        </p:spPr>
      </p:pic>
      <p:sp>
        <p:nvSpPr>
          <p:cNvPr id="2" name="Title 1">
            <a:extLst>
              <a:ext uri="{FF2B5EF4-FFF2-40B4-BE49-F238E27FC236}">
                <a16:creationId xmlns:a16="http://schemas.microsoft.com/office/drawing/2014/main" id="{C5D10440-E921-B145-94C6-E2505F1879EC}"/>
              </a:ext>
            </a:extLst>
          </p:cNvPr>
          <p:cNvSpPr>
            <a:spLocks noGrp="1"/>
          </p:cNvSpPr>
          <p:nvPr>
            <p:ph type="title"/>
          </p:nvPr>
        </p:nvSpPr>
        <p:spPr>
          <a:xfrm>
            <a:off x="838200" y="365125"/>
            <a:ext cx="10515600" cy="782739"/>
          </a:xfrm>
        </p:spPr>
        <p:txBody>
          <a:bodyPr rtlCol="0">
            <a:normAutofit/>
          </a:bodyPr>
          <a:lstStyle>
            <a:lvl1pPr algn="ctr">
              <a:defRPr sz="2800">
                <a:solidFill>
                  <a:schemeClr val="bg1"/>
                </a:solidFill>
              </a:defRPr>
            </a:lvl1pPr>
          </a:lstStyle>
          <a:p>
            <a:pPr rtl="0"/>
            <a:r>
              <a:rPr lang="es-ar"/>
              <a:t>Click to edit Master title style</a:t>
            </a:r>
          </a:p>
        </p:txBody>
      </p:sp>
      <p:sp>
        <p:nvSpPr>
          <p:cNvPr id="4" name="Text Placeholder 3">
            <a:extLst>
              <a:ext uri="{FF2B5EF4-FFF2-40B4-BE49-F238E27FC236}">
                <a16:creationId xmlns:a16="http://schemas.microsoft.com/office/drawing/2014/main" id="{6E97FE9C-50DD-3973-C8F9-70DC37D6397C}"/>
              </a:ext>
            </a:extLst>
          </p:cNvPr>
          <p:cNvSpPr>
            <a:spLocks noGrp="1"/>
          </p:cNvSpPr>
          <p:nvPr>
            <p:ph type="body" sz="quarter" idx="17"/>
          </p:nvPr>
        </p:nvSpPr>
        <p:spPr>
          <a:xfrm>
            <a:off x="1819813" y="6075665"/>
            <a:ext cx="8552374" cy="438150"/>
          </a:xfrm>
          <a:ln>
            <a:solidFill>
              <a:schemeClr val="bg1"/>
            </a:solidFill>
          </a:ln>
        </p:spPr>
        <p:txBody>
          <a:bodyPr lIns="91440" tIns="91440" rIns="91440" bIns="91440" rtlCol="0" anchor="ctr" anchorCtr="0">
            <a:normAutofit/>
          </a:bodyPr>
          <a:lstStyle>
            <a:lvl1pPr marL="0" indent="0" algn="ctr">
              <a:buNone/>
              <a:defRPr sz="1300" b="0" i="1">
                <a:solidFill>
                  <a:schemeClr val="bg1"/>
                </a:solidFill>
                <a:latin typeface="Avenir Oblique" panose="02000503020000020003" pitchFamily="2" charset="0"/>
              </a:defRPr>
            </a:lvl1pPr>
          </a:lstStyle>
          <a:p>
            <a:pPr lvl="0" rtl="0"/>
            <a:r>
              <a:rPr lang="es-ar"/>
              <a:t>Click to edit Master text styles</a:t>
            </a:r>
          </a:p>
        </p:txBody>
      </p:sp>
    </p:spTree>
    <p:extLst>
      <p:ext uri="{BB962C8B-B14F-4D97-AF65-F5344CB8AC3E}">
        <p14:creationId xmlns:p14="http://schemas.microsoft.com/office/powerpoint/2010/main" val="1080974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Slide_One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387E7-6E39-E249-8C05-3E85EC5C196A}"/>
              </a:ext>
            </a:extLst>
          </p:cNvPr>
          <p:cNvSpPr>
            <a:spLocks noGrp="1"/>
          </p:cNvSpPr>
          <p:nvPr>
            <p:ph type="ctrTitle"/>
          </p:nvPr>
        </p:nvSpPr>
        <p:spPr>
          <a:xfrm>
            <a:off x="1524000" y="2886828"/>
            <a:ext cx="9144000" cy="773298"/>
          </a:xfrm>
        </p:spPr>
        <p:txBody>
          <a:bodyPr rtlCol="0" anchor="ctr">
            <a:normAutofit/>
          </a:bodyPr>
          <a:lstStyle>
            <a:lvl1pPr algn="l">
              <a:defRPr sz="4800" b="0" i="0"/>
            </a:lvl1pPr>
          </a:lstStyle>
          <a:p>
            <a:pPr rtl="0"/>
            <a:r>
              <a:rPr lang="es-ar"/>
              <a:t>Click to edit Master title style</a:t>
            </a:r>
          </a:p>
        </p:txBody>
      </p:sp>
    </p:spTree>
    <p:extLst>
      <p:ext uri="{BB962C8B-B14F-4D97-AF65-F5344CB8AC3E}">
        <p14:creationId xmlns:p14="http://schemas.microsoft.com/office/powerpoint/2010/main" val="2559812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F2C7C-F42E-4E4A-A892-833ED2B45739}"/>
              </a:ext>
            </a:extLst>
          </p:cNvPr>
          <p:cNvSpPr>
            <a:spLocks noGrp="1"/>
          </p:cNvSpPr>
          <p:nvPr>
            <p:ph type="title"/>
          </p:nvPr>
        </p:nvSpPr>
        <p:spPr>
          <a:xfrm>
            <a:off x="838199" y="559573"/>
            <a:ext cx="10515599" cy="945267"/>
          </a:xfrm>
        </p:spPr>
        <p:txBody>
          <a:bodyPr lIns="0" rIns="0" rtlCol="0" anchor="t">
            <a:normAutofit/>
          </a:bodyPr>
          <a:lstStyle>
            <a:lvl1pPr>
              <a:defRPr sz="3200" b="1" i="0">
                <a:latin typeface="Avenir Next" panose="020B0503020202020204" pitchFamily="34" charset="0"/>
              </a:defRPr>
            </a:lvl1pPr>
          </a:lstStyle>
          <a:p>
            <a:pPr rtl="0"/>
            <a:r>
              <a:rPr lang="es-ar"/>
              <a:t>Click to edit Master title style</a:t>
            </a:r>
          </a:p>
        </p:txBody>
      </p:sp>
      <p:sp>
        <p:nvSpPr>
          <p:cNvPr id="3" name="Content Placeholder 2">
            <a:extLst>
              <a:ext uri="{FF2B5EF4-FFF2-40B4-BE49-F238E27FC236}">
                <a16:creationId xmlns:a16="http://schemas.microsoft.com/office/drawing/2014/main" id="{BB8CDB73-B284-544E-85AC-B0105B35F160}"/>
              </a:ext>
            </a:extLst>
          </p:cNvPr>
          <p:cNvSpPr>
            <a:spLocks noGrp="1"/>
          </p:cNvSpPr>
          <p:nvPr>
            <p:ph idx="1"/>
          </p:nvPr>
        </p:nvSpPr>
        <p:spPr>
          <a:xfrm>
            <a:off x="838200" y="1696719"/>
            <a:ext cx="10515600" cy="4159459"/>
          </a:xfrm>
        </p:spPr>
        <p:txBody>
          <a:bodyPr lIns="0" tIns="0" rIns="0" bIns="0" rtlCol="0"/>
          <a:lstStyle>
            <a:lvl1pPr>
              <a:defRPr sz="2000" b="0" i="0"/>
            </a:lvl1pPr>
            <a:lvl2pPr>
              <a:defRPr b="0" i="0"/>
            </a:lvl2pPr>
            <a:lvl3pPr>
              <a:defRPr b="0" i="0"/>
            </a:lvl3pPr>
            <a:lvl4pPr>
              <a:defRPr b="0" i="0"/>
            </a:lvl4pPr>
            <a:lvl5pPr>
              <a:defRPr b="0" i="0"/>
            </a:lvl5pPr>
          </a:lstStyle>
          <a:p>
            <a:pPr lvl="0" rtl="0"/>
            <a:r>
              <a:rPr lang="es-ar"/>
              <a:t>Click to edit Master text styles</a:t>
            </a:r>
          </a:p>
          <a:p>
            <a:pPr lvl="1" rtl="0"/>
            <a:r>
              <a:rPr lang="es-ar"/>
              <a:t>Second level</a:t>
            </a:r>
          </a:p>
          <a:p>
            <a:pPr lvl="2" rtl="0"/>
            <a:r>
              <a:rPr lang="es-ar"/>
              <a:t>Third level</a:t>
            </a:r>
          </a:p>
          <a:p>
            <a:pPr lvl="3" rtl="0"/>
            <a:r>
              <a:rPr lang="es-ar"/>
              <a:t>Fourth level</a:t>
            </a:r>
          </a:p>
          <a:p>
            <a:pPr lvl="4" rtl="0"/>
            <a:r>
              <a:rPr lang="es-ar"/>
              <a:t>Fifth level</a:t>
            </a:r>
          </a:p>
        </p:txBody>
      </p:sp>
      <p:sp>
        <p:nvSpPr>
          <p:cNvPr id="6" name="Slide Number Placeholder 5">
            <a:extLst>
              <a:ext uri="{FF2B5EF4-FFF2-40B4-BE49-F238E27FC236}">
                <a16:creationId xmlns:a16="http://schemas.microsoft.com/office/drawing/2014/main" id="{169F3392-149B-CF44-B11A-5B90ACF998F8}"/>
              </a:ext>
            </a:extLst>
          </p:cNvPr>
          <p:cNvSpPr>
            <a:spLocks noGrp="1"/>
          </p:cNvSpPr>
          <p:nvPr>
            <p:ph type="sldNum" sz="quarter" idx="12"/>
          </p:nvPr>
        </p:nvSpPr>
        <p:spPr>
          <a:xfrm>
            <a:off x="303788" y="6319313"/>
            <a:ext cx="534412" cy="365125"/>
          </a:xfrm>
          <a:prstGeom prst="rect">
            <a:avLst/>
          </a:prstGeom>
        </p:spPr>
        <p:txBody>
          <a:bodyPr rtlCol="0" anchor="ctr"/>
          <a:lstStyle>
            <a:lvl1pPr algn="l">
              <a:defRPr sz="1400" b="0" i="0">
                <a:latin typeface="Avenir Next" panose="020B0503020202020204" pitchFamily="34" charset="0"/>
                <a:ea typeface="Avenir Next" panose="020B0503020202020204" pitchFamily="34" charset="0"/>
              </a:defRPr>
            </a:lvl1pPr>
          </a:lstStyle>
          <a:p>
            <a:pPr rtl="0"/>
            <a:fld id="{1823342E-297C-5D4D-AC65-DD80C611455A}" type="slidenum">
              <a:rPr lang="en-US" smtClean="0"/>
              <a:pPr rtl="0"/>
              <a:t>‹#›</a:t>
            </a:fld>
            <a:endParaRPr lang="en-US" dirty="0"/>
          </a:p>
        </p:txBody>
      </p:sp>
    </p:spTree>
    <p:extLst>
      <p:ext uri="{BB962C8B-B14F-4D97-AF65-F5344CB8AC3E}">
        <p14:creationId xmlns:p14="http://schemas.microsoft.com/office/powerpoint/2010/main" val="3018683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Content_Centered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F2C7C-F42E-4E4A-A892-833ED2B45739}"/>
              </a:ext>
            </a:extLst>
          </p:cNvPr>
          <p:cNvSpPr>
            <a:spLocks noGrp="1"/>
          </p:cNvSpPr>
          <p:nvPr>
            <p:ph type="title"/>
          </p:nvPr>
        </p:nvSpPr>
        <p:spPr>
          <a:xfrm>
            <a:off x="838200" y="2575944"/>
            <a:ext cx="4745019" cy="1039138"/>
          </a:xfrm>
        </p:spPr>
        <p:txBody>
          <a:bodyPr lIns="0" tIns="0" rIns="0" bIns="0" rtlCol="0" anchor="t">
            <a:normAutofit/>
          </a:bodyPr>
          <a:lstStyle>
            <a:lvl1pPr algn="r">
              <a:defRPr sz="3600" b="0" i="0"/>
            </a:lvl1pPr>
          </a:lstStyle>
          <a:p>
            <a:pPr rtl="0"/>
            <a:r>
              <a:rPr lang="es-ar"/>
              <a:t>Click to edit Master title style</a:t>
            </a:r>
          </a:p>
        </p:txBody>
      </p:sp>
      <p:sp>
        <p:nvSpPr>
          <p:cNvPr id="3" name="Content Placeholder 2">
            <a:extLst>
              <a:ext uri="{FF2B5EF4-FFF2-40B4-BE49-F238E27FC236}">
                <a16:creationId xmlns:a16="http://schemas.microsoft.com/office/drawing/2014/main" id="{BB8CDB73-B284-544E-85AC-B0105B35F160}"/>
              </a:ext>
            </a:extLst>
          </p:cNvPr>
          <p:cNvSpPr>
            <a:spLocks noGrp="1"/>
          </p:cNvSpPr>
          <p:nvPr>
            <p:ph idx="1"/>
          </p:nvPr>
        </p:nvSpPr>
        <p:spPr>
          <a:xfrm>
            <a:off x="6511382" y="1123502"/>
            <a:ext cx="5257800" cy="3941064"/>
          </a:xfrm>
        </p:spPr>
        <p:txBody>
          <a:bodyPr lIns="0" tIns="0" rIns="0" bIns="0" rtlCol="0" anchor="ctr"/>
          <a:lstStyle>
            <a:lvl1pPr>
              <a:defRPr b="0" i="0"/>
            </a:lvl1pPr>
            <a:lvl2pPr>
              <a:defRPr b="0" i="0"/>
            </a:lvl2pPr>
            <a:lvl3pPr>
              <a:defRPr b="0" i="0"/>
            </a:lvl3pPr>
            <a:lvl4pPr>
              <a:defRPr b="0" i="0"/>
            </a:lvl4pPr>
            <a:lvl5pPr>
              <a:defRPr b="0" i="0"/>
            </a:lvl5pPr>
          </a:lstStyle>
          <a:p>
            <a:pPr lvl="0" rtl="0"/>
            <a:r>
              <a:rPr lang="es-ar"/>
              <a:t>Click to edit Master text styles</a:t>
            </a:r>
          </a:p>
          <a:p>
            <a:pPr lvl="1" rtl="0"/>
            <a:r>
              <a:rPr lang="es-ar"/>
              <a:t>Second level</a:t>
            </a:r>
          </a:p>
          <a:p>
            <a:pPr lvl="2" rtl="0"/>
            <a:r>
              <a:rPr lang="es-ar"/>
              <a:t>Third level</a:t>
            </a:r>
          </a:p>
          <a:p>
            <a:pPr lvl="3" rtl="0"/>
            <a:r>
              <a:rPr lang="es-ar"/>
              <a:t>Fourth level</a:t>
            </a:r>
          </a:p>
          <a:p>
            <a:pPr lvl="4" rtl="0"/>
            <a:r>
              <a:rPr lang="es-ar"/>
              <a:t>Fifth level</a:t>
            </a:r>
          </a:p>
        </p:txBody>
      </p:sp>
      <p:sp>
        <p:nvSpPr>
          <p:cNvPr id="10" name="Slide Number Placeholder 5">
            <a:extLst>
              <a:ext uri="{FF2B5EF4-FFF2-40B4-BE49-F238E27FC236}">
                <a16:creationId xmlns:a16="http://schemas.microsoft.com/office/drawing/2014/main" id="{AB018238-022E-914E-B955-FFBE0636617A}"/>
              </a:ext>
            </a:extLst>
          </p:cNvPr>
          <p:cNvSpPr>
            <a:spLocks noGrp="1"/>
          </p:cNvSpPr>
          <p:nvPr>
            <p:ph type="sldNum" sz="quarter" idx="12"/>
          </p:nvPr>
        </p:nvSpPr>
        <p:spPr>
          <a:xfrm>
            <a:off x="303788" y="6319313"/>
            <a:ext cx="534412" cy="365125"/>
          </a:xfrm>
          <a:prstGeom prst="rect">
            <a:avLst/>
          </a:prstGeom>
        </p:spPr>
        <p:txBody>
          <a:bodyPr rtlCol="0" anchor="ctr"/>
          <a:lstStyle>
            <a:lvl1pPr algn="l">
              <a:defRPr sz="1400" b="0" i="0">
                <a:latin typeface="Avenir Next" panose="020B0503020202020204" pitchFamily="34" charset="0"/>
                <a:ea typeface="Avenir Next" panose="020B0503020202020204" pitchFamily="34" charset="0"/>
              </a:defRPr>
            </a:lvl1pPr>
          </a:lstStyle>
          <a:p>
            <a:pPr rtl="0"/>
            <a:fld id="{1823342E-297C-5D4D-AC65-DD80C611455A}" type="slidenum">
              <a:rPr lang="en-US" smtClean="0"/>
              <a:pPr rtl="0"/>
              <a:t>‹#›</a:t>
            </a:fld>
            <a:endParaRPr lang="en-US" dirty="0"/>
          </a:p>
        </p:txBody>
      </p:sp>
    </p:spTree>
    <p:extLst>
      <p:ext uri="{BB962C8B-B14F-4D97-AF65-F5344CB8AC3E}">
        <p14:creationId xmlns:p14="http://schemas.microsoft.com/office/powerpoint/2010/main" val="2541171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mall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F2C7C-F42E-4E4A-A892-833ED2B45739}"/>
              </a:ext>
            </a:extLst>
          </p:cNvPr>
          <p:cNvSpPr>
            <a:spLocks noGrp="1"/>
          </p:cNvSpPr>
          <p:nvPr>
            <p:ph type="title"/>
          </p:nvPr>
        </p:nvSpPr>
        <p:spPr>
          <a:xfrm>
            <a:off x="838200" y="559574"/>
            <a:ext cx="4019550" cy="365095"/>
          </a:xfrm>
        </p:spPr>
        <p:txBody>
          <a:bodyPr lIns="0" rIns="0" rtlCol="0" anchor="b">
            <a:normAutofit/>
          </a:bodyPr>
          <a:lstStyle>
            <a:lvl1pPr>
              <a:defRPr sz="2000" b="0" i="0"/>
            </a:lvl1pPr>
          </a:lstStyle>
          <a:p>
            <a:pPr rtl="0"/>
            <a:r>
              <a:rPr lang="es-ar"/>
              <a:t>Click to edit Master title style</a:t>
            </a:r>
          </a:p>
        </p:txBody>
      </p:sp>
      <p:sp>
        <p:nvSpPr>
          <p:cNvPr id="6" name="Slide Number Placeholder 5">
            <a:extLst>
              <a:ext uri="{FF2B5EF4-FFF2-40B4-BE49-F238E27FC236}">
                <a16:creationId xmlns:a16="http://schemas.microsoft.com/office/drawing/2014/main" id="{169F3392-149B-CF44-B11A-5B90ACF998F8}"/>
              </a:ext>
            </a:extLst>
          </p:cNvPr>
          <p:cNvSpPr>
            <a:spLocks noGrp="1"/>
          </p:cNvSpPr>
          <p:nvPr>
            <p:ph type="sldNum" sz="quarter" idx="12"/>
          </p:nvPr>
        </p:nvSpPr>
        <p:spPr>
          <a:xfrm>
            <a:off x="303788" y="6319313"/>
            <a:ext cx="534412" cy="365125"/>
          </a:xfrm>
          <a:prstGeom prst="rect">
            <a:avLst/>
          </a:prstGeom>
        </p:spPr>
        <p:txBody>
          <a:bodyPr rtlCol="0" anchor="ctr"/>
          <a:lstStyle>
            <a:lvl1pPr algn="l">
              <a:defRPr sz="1400" b="0" i="0">
                <a:latin typeface="Avenir Next" panose="020B0503020202020204" pitchFamily="34" charset="0"/>
                <a:ea typeface="Avenir Next" panose="020B0503020202020204" pitchFamily="34" charset="0"/>
              </a:defRPr>
            </a:lvl1pPr>
          </a:lstStyle>
          <a:p>
            <a:pPr rtl="0"/>
            <a:fld id="{1823342E-297C-5D4D-AC65-DD80C611455A}" type="slidenum">
              <a:rPr lang="en-US" smtClean="0"/>
              <a:pPr rtl="0"/>
              <a:t>‹#›</a:t>
            </a:fld>
            <a:endParaRPr lang="en-US" dirty="0"/>
          </a:p>
        </p:txBody>
      </p:sp>
      <p:cxnSp>
        <p:nvCxnSpPr>
          <p:cNvPr id="5" name="Straight Connector 4">
            <a:extLst>
              <a:ext uri="{FF2B5EF4-FFF2-40B4-BE49-F238E27FC236}">
                <a16:creationId xmlns:a16="http://schemas.microsoft.com/office/drawing/2014/main" id="{41FF862F-B347-BE41-9419-BB255889A0A2}"/>
              </a:ext>
            </a:extLst>
          </p:cNvPr>
          <p:cNvCxnSpPr/>
          <p:nvPr userDrawn="1"/>
        </p:nvCxnSpPr>
        <p:spPr>
          <a:xfrm>
            <a:off x="838199" y="398033"/>
            <a:ext cx="1410149" cy="0"/>
          </a:xfrm>
          <a:prstGeom prst="line">
            <a:avLst/>
          </a:prstGeom>
          <a:ln w="31750">
            <a:solidFill>
              <a:srgbClr val="F8981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9709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61AC61-46BA-E147-99E9-7B48059E8FE3}"/>
              </a:ext>
            </a:extLst>
          </p:cNvPr>
          <p:cNvSpPr>
            <a:spLocks noGrp="1"/>
          </p:cNvSpPr>
          <p:nvPr>
            <p:ph sz="half" idx="1"/>
          </p:nvPr>
        </p:nvSpPr>
        <p:spPr>
          <a:xfrm>
            <a:off x="838200" y="1508759"/>
            <a:ext cx="5181600" cy="4533821"/>
          </a:xfrm>
        </p:spPr>
        <p:txBody>
          <a:bodyPr lIns="0" tIns="0" rIns="0" bIns="0" rtlCol="0"/>
          <a:lstStyle>
            <a:lvl1pPr>
              <a:defRPr b="0" i="0"/>
            </a:lvl1pPr>
            <a:lvl2pPr>
              <a:defRPr b="0" i="0"/>
            </a:lvl2pPr>
            <a:lvl3pPr>
              <a:defRPr b="0" i="0"/>
            </a:lvl3pPr>
            <a:lvl4pPr>
              <a:defRPr b="0" i="0"/>
            </a:lvl4pPr>
            <a:lvl5pPr>
              <a:defRPr b="0" i="0"/>
            </a:lvl5pPr>
          </a:lstStyle>
          <a:p>
            <a:pPr lvl="0" rtl="0"/>
            <a:r>
              <a:rPr lang="es-ar"/>
              <a:t>Click to edit Master text styles</a:t>
            </a:r>
          </a:p>
          <a:p>
            <a:pPr lvl="1" rtl="0"/>
            <a:r>
              <a:rPr lang="es-ar"/>
              <a:t>Second level</a:t>
            </a:r>
          </a:p>
          <a:p>
            <a:pPr lvl="2" rtl="0"/>
            <a:r>
              <a:rPr lang="es-ar"/>
              <a:t>Third level</a:t>
            </a:r>
          </a:p>
          <a:p>
            <a:pPr lvl="3" rtl="0"/>
            <a:r>
              <a:rPr lang="es-ar"/>
              <a:t>Fourth level</a:t>
            </a:r>
          </a:p>
          <a:p>
            <a:pPr lvl="4" rtl="0"/>
            <a:r>
              <a:rPr lang="es-ar"/>
              <a:t>Fifth level</a:t>
            </a:r>
          </a:p>
        </p:txBody>
      </p:sp>
      <p:sp>
        <p:nvSpPr>
          <p:cNvPr id="4" name="Content Placeholder 3">
            <a:extLst>
              <a:ext uri="{FF2B5EF4-FFF2-40B4-BE49-F238E27FC236}">
                <a16:creationId xmlns:a16="http://schemas.microsoft.com/office/drawing/2014/main" id="{640BA73C-DC0B-754E-A994-ED0F5672FD90}"/>
              </a:ext>
            </a:extLst>
          </p:cNvPr>
          <p:cNvSpPr>
            <a:spLocks noGrp="1"/>
          </p:cNvSpPr>
          <p:nvPr>
            <p:ph sz="half" idx="2"/>
          </p:nvPr>
        </p:nvSpPr>
        <p:spPr>
          <a:xfrm>
            <a:off x="6172200" y="1508759"/>
            <a:ext cx="5181600" cy="4533821"/>
          </a:xfrm>
        </p:spPr>
        <p:txBody>
          <a:bodyPr lIns="0" tIns="0" rIns="0" bIns="0" rtlCol="0"/>
          <a:lstStyle>
            <a:lvl1pPr>
              <a:defRPr b="0" i="0"/>
            </a:lvl1pPr>
            <a:lvl2pPr>
              <a:defRPr b="0" i="0"/>
            </a:lvl2pPr>
            <a:lvl3pPr>
              <a:defRPr b="0" i="0"/>
            </a:lvl3pPr>
            <a:lvl4pPr>
              <a:defRPr b="0" i="0"/>
            </a:lvl4pPr>
            <a:lvl5pPr>
              <a:defRPr b="0" i="0"/>
            </a:lvl5pPr>
          </a:lstStyle>
          <a:p>
            <a:pPr lvl="0" rtl="0"/>
            <a:r>
              <a:rPr lang="es-ar"/>
              <a:t>Click to edit Master text styles</a:t>
            </a:r>
          </a:p>
          <a:p>
            <a:pPr lvl="1" rtl="0"/>
            <a:r>
              <a:rPr lang="es-ar"/>
              <a:t>Second level</a:t>
            </a:r>
          </a:p>
          <a:p>
            <a:pPr lvl="2" rtl="0"/>
            <a:r>
              <a:rPr lang="es-ar"/>
              <a:t>Third level</a:t>
            </a:r>
          </a:p>
          <a:p>
            <a:pPr lvl="3" rtl="0"/>
            <a:r>
              <a:rPr lang="es-ar"/>
              <a:t>Fourth level</a:t>
            </a:r>
          </a:p>
          <a:p>
            <a:pPr lvl="4" rtl="0"/>
            <a:r>
              <a:rPr lang="es-ar"/>
              <a:t>Fifth level</a:t>
            </a:r>
          </a:p>
        </p:txBody>
      </p:sp>
      <p:sp>
        <p:nvSpPr>
          <p:cNvPr id="8" name="Slide Number Placeholder 5">
            <a:extLst>
              <a:ext uri="{FF2B5EF4-FFF2-40B4-BE49-F238E27FC236}">
                <a16:creationId xmlns:a16="http://schemas.microsoft.com/office/drawing/2014/main" id="{E398E2FD-B278-F74D-8C96-1B99447D8D8F}"/>
              </a:ext>
            </a:extLst>
          </p:cNvPr>
          <p:cNvSpPr>
            <a:spLocks noGrp="1"/>
          </p:cNvSpPr>
          <p:nvPr>
            <p:ph type="sldNum" sz="quarter" idx="12"/>
          </p:nvPr>
        </p:nvSpPr>
        <p:spPr>
          <a:xfrm>
            <a:off x="303788" y="6319313"/>
            <a:ext cx="534412" cy="365125"/>
          </a:xfrm>
          <a:prstGeom prst="rect">
            <a:avLst/>
          </a:prstGeom>
        </p:spPr>
        <p:txBody>
          <a:bodyPr rtlCol="0" anchor="ctr"/>
          <a:lstStyle>
            <a:lvl1pPr algn="l">
              <a:defRPr sz="1400" b="0" i="0">
                <a:latin typeface="Avenir Next" panose="020B0503020202020204" pitchFamily="34" charset="0"/>
                <a:ea typeface="Avenir Next" panose="020B0503020202020204" pitchFamily="34" charset="0"/>
              </a:defRPr>
            </a:lvl1pPr>
          </a:lstStyle>
          <a:p>
            <a:pPr rtl="0"/>
            <a:fld id="{1823342E-297C-5D4D-AC65-DD80C611455A}" type="slidenum">
              <a:rPr lang="en-US" smtClean="0"/>
              <a:pPr rtl="0"/>
              <a:t>‹#›</a:t>
            </a:fld>
            <a:endParaRPr lang="en-US" dirty="0"/>
          </a:p>
        </p:txBody>
      </p:sp>
      <p:cxnSp>
        <p:nvCxnSpPr>
          <p:cNvPr id="11" name="Straight Connector 10">
            <a:extLst>
              <a:ext uri="{FF2B5EF4-FFF2-40B4-BE49-F238E27FC236}">
                <a16:creationId xmlns:a16="http://schemas.microsoft.com/office/drawing/2014/main" id="{409934AB-06BB-F545-8EEA-F26AC088055B}"/>
              </a:ext>
            </a:extLst>
          </p:cNvPr>
          <p:cNvCxnSpPr/>
          <p:nvPr userDrawn="1"/>
        </p:nvCxnSpPr>
        <p:spPr>
          <a:xfrm>
            <a:off x="838199" y="398033"/>
            <a:ext cx="1410149" cy="0"/>
          </a:xfrm>
          <a:prstGeom prst="line">
            <a:avLst/>
          </a:prstGeom>
          <a:ln w="31750">
            <a:solidFill>
              <a:srgbClr val="F8981D"/>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95A0B7FF-381E-8344-8323-F5D8265F863C}"/>
              </a:ext>
            </a:extLst>
          </p:cNvPr>
          <p:cNvSpPr>
            <a:spLocks noGrp="1"/>
          </p:cNvSpPr>
          <p:nvPr>
            <p:ph type="title"/>
          </p:nvPr>
        </p:nvSpPr>
        <p:spPr>
          <a:xfrm>
            <a:off x="838200" y="559574"/>
            <a:ext cx="7183582" cy="676636"/>
          </a:xfrm>
        </p:spPr>
        <p:txBody>
          <a:bodyPr lIns="0" rIns="0" rtlCol="0" anchor="b">
            <a:normAutofit/>
          </a:bodyPr>
          <a:lstStyle>
            <a:lvl1pPr>
              <a:defRPr sz="3200" b="0" i="0"/>
            </a:lvl1pPr>
          </a:lstStyle>
          <a:p>
            <a:pPr rtl="0"/>
            <a:r>
              <a:rPr lang="es-ar"/>
              <a:t>Click to edit Master title style</a:t>
            </a:r>
          </a:p>
        </p:txBody>
      </p:sp>
    </p:spTree>
    <p:extLst>
      <p:ext uri="{BB962C8B-B14F-4D97-AF65-F5344CB8AC3E}">
        <p14:creationId xmlns:p14="http://schemas.microsoft.com/office/powerpoint/2010/main" val="3154631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CF45CB8-3090-D345-8B0D-DF3ED1133ACF}"/>
              </a:ext>
            </a:extLst>
          </p:cNvPr>
          <p:cNvSpPr>
            <a:spLocks noGrp="1"/>
          </p:cNvSpPr>
          <p:nvPr>
            <p:ph type="body" idx="1"/>
          </p:nvPr>
        </p:nvSpPr>
        <p:spPr>
          <a:xfrm>
            <a:off x="839788" y="1435458"/>
            <a:ext cx="5157787" cy="823912"/>
          </a:xfrm>
        </p:spPr>
        <p:txBody>
          <a:bodyPr lIns="0" tIns="0" rIns="0" bIns="0" rtlCol="0" anchor="b"/>
          <a:lstStyle>
            <a:lvl1pPr marL="0" indent="0">
              <a:buNone/>
              <a:defRPr sz="2400" b="0"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ar"/>
              <a:t>Click to edit Master text styles</a:t>
            </a:r>
          </a:p>
        </p:txBody>
      </p:sp>
      <p:sp>
        <p:nvSpPr>
          <p:cNvPr id="4" name="Content Placeholder 3">
            <a:extLst>
              <a:ext uri="{FF2B5EF4-FFF2-40B4-BE49-F238E27FC236}">
                <a16:creationId xmlns:a16="http://schemas.microsoft.com/office/drawing/2014/main" id="{187EB0AE-FE60-2845-9D07-32331A599AA0}"/>
              </a:ext>
            </a:extLst>
          </p:cNvPr>
          <p:cNvSpPr>
            <a:spLocks noGrp="1"/>
          </p:cNvSpPr>
          <p:nvPr>
            <p:ph sz="half" idx="2"/>
          </p:nvPr>
        </p:nvSpPr>
        <p:spPr>
          <a:xfrm>
            <a:off x="839788" y="2384488"/>
            <a:ext cx="5157787" cy="3684588"/>
          </a:xfrm>
        </p:spPr>
        <p:txBody>
          <a:bodyPr lIns="0" tIns="0" rIns="0" bIns="0" rtlCol="0"/>
          <a:lstStyle>
            <a:lvl1pPr>
              <a:defRPr b="0" i="0"/>
            </a:lvl1pPr>
            <a:lvl2pPr>
              <a:defRPr b="0" i="0"/>
            </a:lvl2pPr>
            <a:lvl3pPr>
              <a:defRPr b="0" i="0"/>
            </a:lvl3pPr>
            <a:lvl4pPr>
              <a:defRPr b="0" i="0"/>
            </a:lvl4pPr>
            <a:lvl5pPr>
              <a:defRPr b="0" i="0"/>
            </a:lvl5pPr>
          </a:lstStyle>
          <a:p>
            <a:pPr lvl="0" rtl="0"/>
            <a:r>
              <a:rPr lang="es-ar"/>
              <a:t>Click to edit Master text styles</a:t>
            </a:r>
          </a:p>
          <a:p>
            <a:pPr lvl="1" rtl="0"/>
            <a:r>
              <a:rPr lang="es-ar"/>
              <a:t>Second level</a:t>
            </a:r>
          </a:p>
          <a:p>
            <a:pPr lvl="2" rtl="0"/>
            <a:r>
              <a:rPr lang="es-ar"/>
              <a:t>Third level</a:t>
            </a:r>
          </a:p>
          <a:p>
            <a:pPr lvl="3" rtl="0"/>
            <a:r>
              <a:rPr lang="es-ar"/>
              <a:t>Fourth level</a:t>
            </a:r>
          </a:p>
          <a:p>
            <a:pPr lvl="4" rtl="0"/>
            <a:r>
              <a:rPr lang="es-ar"/>
              <a:t>Fifth level</a:t>
            </a:r>
          </a:p>
        </p:txBody>
      </p:sp>
      <p:sp>
        <p:nvSpPr>
          <p:cNvPr id="5" name="Text Placeholder 4">
            <a:extLst>
              <a:ext uri="{FF2B5EF4-FFF2-40B4-BE49-F238E27FC236}">
                <a16:creationId xmlns:a16="http://schemas.microsoft.com/office/drawing/2014/main" id="{EA535F16-F779-FD45-9EC1-640A5F8AA0C4}"/>
              </a:ext>
            </a:extLst>
          </p:cNvPr>
          <p:cNvSpPr>
            <a:spLocks noGrp="1"/>
          </p:cNvSpPr>
          <p:nvPr>
            <p:ph type="body" sz="quarter" idx="3"/>
          </p:nvPr>
        </p:nvSpPr>
        <p:spPr>
          <a:xfrm>
            <a:off x="6172200" y="1435458"/>
            <a:ext cx="5183188" cy="823912"/>
          </a:xfrm>
        </p:spPr>
        <p:txBody>
          <a:bodyPr lIns="0" tIns="0" rIns="0" bIns="0" rtlCol="0" anchor="b"/>
          <a:lstStyle>
            <a:lvl1pPr marL="0" indent="0">
              <a:buNone/>
              <a:defRPr sz="2400" b="0"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ar"/>
              <a:t>Click to edit Master text styles</a:t>
            </a:r>
          </a:p>
        </p:txBody>
      </p:sp>
      <p:sp>
        <p:nvSpPr>
          <p:cNvPr id="6" name="Content Placeholder 5">
            <a:extLst>
              <a:ext uri="{FF2B5EF4-FFF2-40B4-BE49-F238E27FC236}">
                <a16:creationId xmlns:a16="http://schemas.microsoft.com/office/drawing/2014/main" id="{5767F6E8-D0CA-6344-BB40-55948C3875DE}"/>
              </a:ext>
            </a:extLst>
          </p:cNvPr>
          <p:cNvSpPr>
            <a:spLocks noGrp="1"/>
          </p:cNvSpPr>
          <p:nvPr>
            <p:ph sz="quarter" idx="4"/>
          </p:nvPr>
        </p:nvSpPr>
        <p:spPr>
          <a:xfrm>
            <a:off x="6172200" y="2384488"/>
            <a:ext cx="5183188" cy="3684588"/>
          </a:xfrm>
        </p:spPr>
        <p:txBody>
          <a:bodyPr lIns="0" tIns="0" rIns="0" bIns="0" rtlCol="0"/>
          <a:lstStyle>
            <a:lvl1pPr>
              <a:defRPr b="0" i="0"/>
            </a:lvl1pPr>
            <a:lvl2pPr>
              <a:defRPr b="0" i="0"/>
            </a:lvl2pPr>
            <a:lvl3pPr>
              <a:defRPr b="0" i="0"/>
            </a:lvl3pPr>
            <a:lvl4pPr>
              <a:defRPr b="0" i="0"/>
            </a:lvl4pPr>
            <a:lvl5pPr>
              <a:defRPr b="0" i="0"/>
            </a:lvl5pPr>
          </a:lstStyle>
          <a:p>
            <a:pPr lvl="0" rtl="0"/>
            <a:r>
              <a:rPr lang="es-ar"/>
              <a:t>Click to edit Master text styles</a:t>
            </a:r>
          </a:p>
          <a:p>
            <a:pPr lvl="1" rtl="0"/>
            <a:r>
              <a:rPr lang="es-ar"/>
              <a:t>Second level</a:t>
            </a:r>
          </a:p>
          <a:p>
            <a:pPr lvl="2" rtl="0"/>
            <a:r>
              <a:rPr lang="es-ar"/>
              <a:t>Third level</a:t>
            </a:r>
          </a:p>
          <a:p>
            <a:pPr lvl="3" rtl="0"/>
            <a:r>
              <a:rPr lang="es-ar"/>
              <a:t>Fourth level</a:t>
            </a:r>
          </a:p>
          <a:p>
            <a:pPr lvl="4" rtl="0"/>
            <a:r>
              <a:rPr lang="es-ar"/>
              <a:t>Fifth level</a:t>
            </a:r>
          </a:p>
        </p:txBody>
      </p:sp>
      <p:sp>
        <p:nvSpPr>
          <p:cNvPr id="10" name="Slide Number Placeholder 5">
            <a:extLst>
              <a:ext uri="{FF2B5EF4-FFF2-40B4-BE49-F238E27FC236}">
                <a16:creationId xmlns:a16="http://schemas.microsoft.com/office/drawing/2014/main" id="{F906D88F-3472-264C-B554-365C8FC2E1DC}"/>
              </a:ext>
            </a:extLst>
          </p:cNvPr>
          <p:cNvSpPr>
            <a:spLocks noGrp="1"/>
          </p:cNvSpPr>
          <p:nvPr>
            <p:ph type="sldNum" sz="quarter" idx="12"/>
          </p:nvPr>
        </p:nvSpPr>
        <p:spPr>
          <a:xfrm>
            <a:off x="303788" y="6319313"/>
            <a:ext cx="534412" cy="365125"/>
          </a:xfrm>
          <a:prstGeom prst="rect">
            <a:avLst/>
          </a:prstGeom>
        </p:spPr>
        <p:txBody>
          <a:bodyPr rtlCol="0" anchor="ctr"/>
          <a:lstStyle>
            <a:lvl1pPr algn="l">
              <a:defRPr sz="1400" b="0" i="0">
                <a:latin typeface="Avenir Next" panose="020B0503020202020204" pitchFamily="34" charset="0"/>
                <a:ea typeface="Avenir Next" panose="020B0503020202020204" pitchFamily="34" charset="0"/>
              </a:defRPr>
            </a:lvl1pPr>
          </a:lstStyle>
          <a:p>
            <a:pPr rtl="0"/>
            <a:fld id="{1823342E-297C-5D4D-AC65-DD80C611455A}" type="slidenum">
              <a:rPr lang="en-US" smtClean="0"/>
              <a:pPr rtl="0"/>
              <a:t>‹#›</a:t>
            </a:fld>
            <a:endParaRPr lang="en-US" dirty="0"/>
          </a:p>
        </p:txBody>
      </p:sp>
      <p:cxnSp>
        <p:nvCxnSpPr>
          <p:cNvPr id="13" name="Straight Connector 12">
            <a:extLst>
              <a:ext uri="{FF2B5EF4-FFF2-40B4-BE49-F238E27FC236}">
                <a16:creationId xmlns:a16="http://schemas.microsoft.com/office/drawing/2014/main" id="{8B6DA8AA-1167-204C-8ED0-3A79C7557187}"/>
              </a:ext>
            </a:extLst>
          </p:cNvPr>
          <p:cNvCxnSpPr/>
          <p:nvPr userDrawn="1"/>
        </p:nvCxnSpPr>
        <p:spPr>
          <a:xfrm>
            <a:off x="838199" y="398033"/>
            <a:ext cx="1410149" cy="0"/>
          </a:xfrm>
          <a:prstGeom prst="line">
            <a:avLst/>
          </a:prstGeom>
          <a:ln w="31750">
            <a:solidFill>
              <a:srgbClr val="F8981D"/>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580E8D6E-2E7B-C144-AD7D-B9642F9D9FC6}"/>
              </a:ext>
            </a:extLst>
          </p:cNvPr>
          <p:cNvSpPr>
            <a:spLocks noGrp="1"/>
          </p:cNvSpPr>
          <p:nvPr>
            <p:ph type="title"/>
          </p:nvPr>
        </p:nvSpPr>
        <p:spPr>
          <a:xfrm>
            <a:off x="838200" y="559574"/>
            <a:ext cx="7183582" cy="676636"/>
          </a:xfrm>
        </p:spPr>
        <p:txBody>
          <a:bodyPr lIns="0" rIns="0" rtlCol="0" anchor="b">
            <a:normAutofit/>
          </a:bodyPr>
          <a:lstStyle>
            <a:lvl1pPr>
              <a:defRPr sz="3200" b="0" i="0"/>
            </a:lvl1pPr>
          </a:lstStyle>
          <a:p>
            <a:pPr rtl="0"/>
            <a:r>
              <a:rPr lang="es-ar"/>
              <a:t>Click to edit Master title style</a:t>
            </a:r>
          </a:p>
        </p:txBody>
      </p:sp>
    </p:spTree>
    <p:extLst>
      <p:ext uri="{BB962C8B-B14F-4D97-AF65-F5344CB8AC3E}">
        <p14:creationId xmlns:p14="http://schemas.microsoft.com/office/powerpoint/2010/main" val="3362158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4D77AA-5400-F447-BB00-B5CBEC500C45}"/>
              </a:ext>
            </a:extLst>
          </p:cNvPr>
          <p:cNvSpPr>
            <a:spLocks noGrp="1"/>
          </p:cNvSpPr>
          <p:nvPr>
            <p:ph idx="1"/>
          </p:nvPr>
        </p:nvSpPr>
        <p:spPr>
          <a:xfrm>
            <a:off x="5183188" y="559575"/>
            <a:ext cx="6172200" cy="5301476"/>
          </a:xfrm>
        </p:spPr>
        <p:txBody>
          <a:bodyPr lIns="0" tIns="0" rIns="0" bIns="0" rtlCol="0"/>
          <a:lstStyle>
            <a:lvl1pPr>
              <a:defRPr sz="3200" b="0" i="0"/>
            </a:lvl1pPr>
            <a:lvl2pPr>
              <a:defRPr sz="2800" b="0" i="0"/>
            </a:lvl2pPr>
            <a:lvl3pPr>
              <a:defRPr sz="2400" b="0" i="0"/>
            </a:lvl3pPr>
            <a:lvl4pPr>
              <a:defRPr sz="2000" b="0" i="0"/>
            </a:lvl4pPr>
            <a:lvl5pPr>
              <a:defRPr sz="2000" b="0" i="0"/>
            </a:lvl5pPr>
            <a:lvl6pPr>
              <a:defRPr sz="2000"/>
            </a:lvl6pPr>
            <a:lvl7pPr>
              <a:defRPr sz="2000"/>
            </a:lvl7pPr>
            <a:lvl8pPr>
              <a:defRPr sz="2000"/>
            </a:lvl8pPr>
            <a:lvl9pPr>
              <a:defRPr sz="2000"/>
            </a:lvl9pPr>
          </a:lstStyle>
          <a:p>
            <a:pPr lvl="0" rtl="0"/>
            <a:r>
              <a:rPr lang="es-ar"/>
              <a:t>Click to edit Master text styles</a:t>
            </a:r>
          </a:p>
          <a:p>
            <a:pPr lvl="1" rtl="0"/>
            <a:r>
              <a:rPr lang="es-ar"/>
              <a:t>Second level</a:t>
            </a:r>
          </a:p>
          <a:p>
            <a:pPr lvl="2" rtl="0"/>
            <a:r>
              <a:rPr lang="es-ar"/>
              <a:t>Third level</a:t>
            </a:r>
          </a:p>
          <a:p>
            <a:pPr lvl="3" rtl="0"/>
            <a:r>
              <a:rPr lang="es-ar"/>
              <a:t>Fourth level</a:t>
            </a:r>
          </a:p>
          <a:p>
            <a:pPr lvl="4" rtl="0"/>
            <a:r>
              <a:rPr lang="es-ar"/>
              <a:t>Fifth level</a:t>
            </a:r>
          </a:p>
        </p:txBody>
      </p:sp>
      <p:sp>
        <p:nvSpPr>
          <p:cNvPr id="4" name="Text Placeholder 3">
            <a:extLst>
              <a:ext uri="{FF2B5EF4-FFF2-40B4-BE49-F238E27FC236}">
                <a16:creationId xmlns:a16="http://schemas.microsoft.com/office/drawing/2014/main" id="{51447D4C-B4BF-BC4E-8CA0-EAD1C5031F13}"/>
              </a:ext>
            </a:extLst>
          </p:cNvPr>
          <p:cNvSpPr>
            <a:spLocks noGrp="1"/>
          </p:cNvSpPr>
          <p:nvPr>
            <p:ph type="body" sz="half" idx="2"/>
          </p:nvPr>
        </p:nvSpPr>
        <p:spPr>
          <a:xfrm>
            <a:off x="839788" y="1397750"/>
            <a:ext cx="3932237" cy="4471237"/>
          </a:xfrm>
        </p:spPr>
        <p:txBody>
          <a:bodyPr rtlCol="0"/>
          <a:lstStyle>
            <a:lvl1pPr marL="0" indent="0">
              <a:buNone/>
              <a:defRPr sz="1600" b="0" i="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ar"/>
              <a:t>Click to edit Master text styles</a:t>
            </a:r>
          </a:p>
        </p:txBody>
      </p:sp>
      <p:sp>
        <p:nvSpPr>
          <p:cNvPr id="8" name="Slide Number Placeholder 5">
            <a:extLst>
              <a:ext uri="{FF2B5EF4-FFF2-40B4-BE49-F238E27FC236}">
                <a16:creationId xmlns:a16="http://schemas.microsoft.com/office/drawing/2014/main" id="{E2B87CD3-D7DC-334A-9B54-C0B13E98EF6B}"/>
              </a:ext>
            </a:extLst>
          </p:cNvPr>
          <p:cNvSpPr>
            <a:spLocks noGrp="1"/>
          </p:cNvSpPr>
          <p:nvPr>
            <p:ph type="sldNum" sz="quarter" idx="12"/>
          </p:nvPr>
        </p:nvSpPr>
        <p:spPr>
          <a:xfrm>
            <a:off x="303788" y="6319313"/>
            <a:ext cx="534412" cy="365125"/>
          </a:xfrm>
          <a:prstGeom prst="rect">
            <a:avLst/>
          </a:prstGeom>
        </p:spPr>
        <p:txBody>
          <a:bodyPr rtlCol="0" anchor="ctr"/>
          <a:lstStyle>
            <a:lvl1pPr algn="l">
              <a:defRPr sz="1400" b="0" i="0">
                <a:latin typeface="Avenir Next" panose="020B0503020202020204" pitchFamily="34" charset="0"/>
                <a:ea typeface="Avenir Next" panose="020B0503020202020204" pitchFamily="34" charset="0"/>
              </a:defRPr>
            </a:lvl1pPr>
          </a:lstStyle>
          <a:p>
            <a:pPr rtl="0"/>
            <a:fld id="{1823342E-297C-5D4D-AC65-DD80C611455A}" type="slidenum">
              <a:rPr lang="en-US" smtClean="0"/>
              <a:pPr rtl="0"/>
              <a:t>‹#›</a:t>
            </a:fld>
            <a:endParaRPr lang="en-US" dirty="0"/>
          </a:p>
        </p:txBody>
      </p:sp>
      <p:cxnSp>
        <p:nvCxnSpPr>
          <p:cNvPr id="11" name="Straight Connector 10">
            <a:extLst>
              <a:ext uri="{FF2B5EF4-FFF2-40B4-BE49-F238E27FC236}">
                <a16:creationId xmlns:a16="http://schemas.microsoft.com/office/drawing/2014/main" id="{4410EF81-D7BD-F042-A20E-244E35A3F601}"/>
              </a:ext>
            </a:extLst>
          </p:cNvPr>
          <p:cNvCxnSpPr/>
          <p:nvPr userDrawn="1"/>
        </p:nvCxnSpPr>
        <p:spPr>
          <a:xfrm>
            <a:off x="838199" y="398033"/>
            <a:ext cx="1410149" cy="0"/>
          </a:xfrm>
          <a:prstGeom prst="line">
            <a:avLst/>
          </a:prstGeom>
          <a:ln w="31750">
            <a:solidFill>
              <a:srgbClr val="F8981D"/>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0796AC44-181E-244E-98C9-F08A5432C458}"/>
              </a:ext>
            </a:extLst>
          </p:cNvPr>
          <p:cNvSpPr>
            <a:spLocks noGrp="1"/>
          </p:cNvSpPr>
          <p:nvPr>
            <p:ph type="title"/>
          </p:nvPr>
        </p:nvSpPr>
        <p:spPr>
          <a:xfrm>
            <a:off x="838200" y="559574"/>
            <a:ext cx="3932237" cy="676636"/>
          </a:xfrm>
        </p:spPr>
        <p:txBody>
          <a:bodyPr lIns="0" rIns="0" rtlCol="0" anchor="t">
            <a:noAutofit/>
          </a:bodyPr>
          <a:lstStyle>
            <a:lvl1pPr>
              <a:defRPr sz="3200" b="0" i="0"/>
            </a:lvl1pPr>
          </a:lstStyle>
          <a:p>
            <a:pPr rtl="0"/>
            <a:r>
              <a:rPr lang="es-ar"/>
              <a:t>Click to edit Master title style</a:t>
            </a:r>
          </a:p>
        </p:txBody>
      </p:sp>
    </p:spTree>
    <p:extLst>
      <p:ext uri="{BB962C8B-B14F-4D97-AF65-F5344CB8AC3E}">
        <p14:creationId xmlns:p14="http://schemas.microsoft.com/office/powerpoint/2010/main" val="2815316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Content +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F2C7C-F42E-4E4A-A892-833ED2B45739}"/>
              </a:ext>
            </a:extLst>
          </p:cNvPr>
          <p:cNvSpPr>
            <a:spLocks noGrp="1"/>
          </p:cNvSpPr>
          <p:nvPr>
            <p:ph type="title"/>
          </p:nvPr>
        </p:nvSpPr>
        <p:spPr>
          <a:xfrm>
            <a:off x="838200" y="657209"/>
            <a:ext cx="5257800" cy="1269062"/>
          </a:xfrm>
        </p:spPr>
        <p:txBody>
          <a:bodyPr lIns="0" tIns="0" rIns="0" bIns="0" rtlCol="0" anchor="t">
            <a:normAutofit/>
          </a:bodyPr>
          <a:lstStyle>
            <a:lvl1pPr>
              <a:defRPr sz="3200" b="0" i="0"/>
            </a:lvl1pPr>
          </a:lstStyle>
          <a:p>
            <a:pPr rtl="0"/>
            <a:r>
              <a:rPr lang="es-ar"/>
              <a:t>Click to edit Master title style</a:t>
            </a:r>
          </a:p>
        </p:txBody>
      </p:sp>
      <p:sp>
        <p:nvSpPr>
          <p:cNvPr id="3" name="Content Placeholder 2">
            <a:extLst>
              <a:ext uri="{FF2B5EF4-FFF2-40B4-BE49-F238E27FC236}">
                <a16:creationId xmlns:a16="http://schemas.microsoft.com/office/drawing/2014/main" id="{BB8CDB73-B284-544E-85AC-B0105B35F160}"/>
              </a:ext>
            </a:extLst>
          </p:cNvPr>
          <p:cNvSpPr>
            <a:spLocks noGrp="1"/>
          </p:cNvSpPr>
          <p:nvPr>
            <p:ph idx="1"/>
          </p:nvPr>
        </p:nvSpPr>
        <p:spPr>
          <a:xfrm>
            <a:off x="838200" y="2119225"/>
            <a:ext cx="5257800" cy="3944022"/>
          </a:xfrm>
        </p:spPr>
        <p:txBody>
          <a:bodyPr lIns="0" tIns="0" rIns="0" bIns="0" rtlCol="0"/>
          <a:lstStyle>
            <a:lvl1pPr>
              <a:defRPr b="0" i="0"/>
            </a:lvl1pPr>
            <a:lvl2pPr>
              <a:defRPr b="0" i="0"/>
            </a:lvl2pPr>
            <a:lvl3pPr>
              <a:defRPr b="0" i="0"/>
            </a:lvl3pPr>
            <a:lvl4pPr>
              <a:defRPr b="0" i="0"/>
            </a:lvl4pPr>
            <a:lvl5pPr>
              <a:defRPr b="0" i="0"/>
            </a:lvl5pPr>
          </a:lstStyle>
          <a:p>
            <a:pPr lvl="0" rtl="0"/>
            <a:r>
              <a:rPr lang="es-ar"/>
              <a:t>Click to edit Master text styles</a:t>
            </a:r>
          </a:p>
          <a:p>
            <a:pPr lvl="1" rtl="0"/>
            <a:r>
              <a:rPr lang="es-ar"/>
              <a:t>Second level</a:t>
            </a:r>
          </a:p>
          <a:p>
            <a:pPr lvl="2" rtl="0"/>
            <a:r>
              <a:rPr lang="es-ar"/>
              <a:t>Third level</a:t>
            </a:r>
          </a:p>
          <a:p>
            <a:pPr lvl="3" rtl="0"/>
            <a:r>
              <a:rPr lang="es-ar"/>
              <a:t>Fourth level</a:t>
            </a:r>
          </a:p>
          <a:p>
            <a:pPr lvl="4" rtl="0"/>
            <a:r>
              <a:rPr lang="es-ar"/>
              <a:t>Fifth level</a:t>
            </a:r>
          </a:p>
        </p:txBody>
      </p:sp>
      <p:sp>
        <p:nvSpPr>
          <p:cNvPr id="5" name="Picture Placeholder 4">
            <a:extLst>
              <a:ext uri="{FF2B5EF4-FFF2-40B4-BE49-F238E27FC236}">
                <a16:creationId xmlns:a16="http://schemas.microsoft.com/office/drawing/2014/main" id="{5363AFAF-5560-2A4E-8638-C377698B9265}"/>
              </a:ext>
            </a:extLst>
          </p:cNvPr>
          <p:cNvSpPr>
            <a:spLocks noGrp="1"/>
          </p:cNvSpPr>
          <p:nvPr>
            <p:ph type="pic" sz="quarter" idx="13"/>
          </p:nvPr>
        </p:nvSpPr>
        <p:spPr>
          <a:xfrm>
            <a:off x="6623050" y="657209"/>
            <a:ext cx="5568950" cy="5406038"/>
          </a:xfrm>
        </p:spPr>
        <p:txBody>
          <a:bodyPr rtlCol="0"/>
          <a:lstStyle>
            <a:lvl1pPr>
              <a:defRPr b="0" i="0"/>
            </a:lvl1pPr>
          </a:lstStyle>
          <a:p>
            <a:pPr rtl="0"/>
            <a:endParaRPr lang="en-US" dirty="0"/>
          </a:p>
        </p:txBody>
      </p:sp>
      <p:sp>
        <p:nvSpPr>
          <p:cNvPr id="10" name="Slide Number Placeholder 5">
            <a:extLst>
              <a:ext uri="{FF2B5EF4-FFF2-40B4-BE49-F238E27FC236}">
                <a16:creationId xmlns:a16="http://schemas.microsoft.com/office/drawing/2014/main" id="{AB018238-022E-914E-B955-FFBE0636617A}"/>
              </a:ext>
            </a:extLst>
          </p:cNvPr>
          <p:cNvSpPr>
            <a:spLocks noGrp="1"/>
          </p:cNvSpPr>
          <p:nvPr>
            <p:ph type="sldNum" sz="quarter" idx="12"/>
          </p:nvPr>
        </p:nvSpPr>
        <p:spPr>
          <a:xfrm>
            <a:off x="303788" y="6319313"/>
            <a:ext cx="534412" cy="365125"/>
          </a:xfrm>
          <a:prstGeom prst="rect">
            <a:avLst/>
          </a:prstGeom>
        </p:spPr>
        <p:txBody>
          <a:bodyPr rtlCol="0" anchor="ctr"/>
          <a:lstStyle>
            <a:lvl1pPr algn="l">
              <a:defRPr sz="1400" b="0" i="0">
                <a:latin typeface="Avenir Next" panose="020B0503020202020204" pitchFamily="34" charset="0"/>
                <a:ea typeface="Avenir Next" panose="020B0503020202020204" pitchFamily="34" charset="0"/>
              </a:defRPr>
            </a:lvl1pPr>
          </a:lstStyle>
          <a:p>
            <a:pPr rtl="0"/>
            <a:fld id="{1823342E-297C-5D4D-AC65-DD80C611455A}" type="slidenum">
              <a:rPr lang="en-US" smtClean="0"/>
              <a:pPr rtl="0"/>
              <a:t>‹#›</a:t>
            </a:fld>
            <a:endParaRPr lang="en-US" dirty="0"/>
          </a:p>
        </p:txBody>
      </p:sp>
    </p:spTree>
    <p:extLst>
      <p:ext uri="{BB962C8B-B14F-4D97-AF65-F5344CB8AC3E}">
        <p14:creationId xmlns:p14="http://schemas.microsoft.com/office/powerpoint/2010/main" val="1097607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93DB4E-CF1C-7A42-9086-7A25B32199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es-ar"/>
              <a:t>Haga clic para editar el estilo del título principal</a:t>
            </a:r>
          </a:p>
        </p:txBody>
      </p:sp>
      <p:sp>
        <p:nvSpPr>
          <p:cNvPr id="3" name="Text Placeholder 2">
            <a:extLst>
              <a:ext uri="{FF2B5EF4-FFF2-40B4-BE49-F238E27FC236}">
                <a16:creationId xmlns:a16="http://schemas.microsoft.com/office/drawing/2014/main" id="{782EAF73-8374-D643-973E-B61A578403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es-ar"/>
              <a:t>Haga clic para editar los estilos del texto principal</a:t>
            </a:r>
          </a:p>
          <a:p>
            <a:pPr lvl="1" rtl="0"/>
            <a:r>
              <a:rPr lang="es-ar"/>
              <a:t>Segundo nivel</a:t>
            </a:r>
          </a:p>
          <a:p>
            <a:pPr lvl="2" rtl="0"/>
            <a:r>
              <a:rPr lang="es-ar"/>
              <a:t>Tercer nivel</a:t>
            </a:r>
          </a:p>
          <a:p>
            <a:pPr lvl="3" rtl="0"/>
            <a:r>
              <a:rPr lang="es-ar"/>
              <a:t>Cuarto nivel</a:t>
            </a:r>
          </a:p>
          <a:p>
            <a:pPr lvl="4" rtl="0"/>
            <a:r>
              <a:rPr lang="es-ar"/>
              <a:t>Quinto nivel</a:t>
            </a:r>
          </a:p>
        </p:txBody>
      </p:sp>
      <p:sp>
        <p:nvSpPr>
          <p:cNvPr id="7" name="Slide Number Placeholder 5">
            <a:extLst>
              <a:ext uri="{FF2B5EF4-FFF2-40B4-BE49-F238E27FC236}">
                <a16:creationId xmlns:a16="http://schemas.microsoft.com/office/drawing/2014/main" id="{D2C75515-729F-B149-A172-BE52258BCB36}"/>
              </a:ext>
            </a:extLst>
          </p:cNvPr>
          <p:cNvSpPr>
            <a:spLocks noGrp="1"/>
          </p:cNvSpPr>
          <p:nvPr>
            <p:ph type="sldNum" sz="quarter" idx="4"/>
          </p:nvPr>
        </p:nvSpPr>
        <p:spPr>
          <a:xfrm>
            <a:off x="301752" y="6356350"/>
            <a:ext cx="2743200" cy="365125"/>
          </a:xfrm>
          <a:prstGeom prst="rect">
            <a:avLst/>
          </a:prstGeom>
        </p:spPr>
        <p:txBody>
          <a:bodyPr rtlCol="0"/>
          <a:lstStyle>
            <a:lvl1pPr algn="l">
              <a:defRPr sz="1400" b="0" i="0">
                <a:latin typeface="Avenir Next" panose="020B0503020202020204" pitchFamily="34" charset="0"/>
                <a:ea typeface="Avenir Next" panose="020B0503020202020204" pitchFamily="34" charset="0"/>
              </a:defRPr>
            </a:lvl1pPr>
          </a:lstStyle>
          <a:p>
            <a:pPr rtl="0"/>
            <a:fld id="{1823342E-297C-5D4D-AC65-DD80C611455A}" type="slidenum">
              <a:rPr lang="en-US" smtClean="0"/>
              <a:pPr rtl="0"/>
              <a:t>‹#›</a:t>
            </a:fld>
            <a:endParaRPr lang="en-US" dirty="0"/>
          </a:p>
        </p:txBody>
      </p:sp>
    </p:spTree>
    <p:extLst>
      <p:ext uri="{BB962C8B-B14F-4D97-AF65-F5344CB8AC3E}">
        <p14:creationId xmlns:p14="http://schemas.microsoft.com/office/powerpoint/2010/main" val="1852569127"/>
      </p:ext>
    </p:extLst>
  </p:cSld>
  <p:clrMap bg1="lt1" tx1="dk1" bg2="lt2" tx2="dk2" accent1="accent1" accent2="accent2" accent3="accent3" accent4="accent4" accent5="accent5" accent6="accent6" hlink="hlink" folHlink="folHlink"/>
  <p:sldLayoutIdLst>
    <p:sldLayoutId id="2147483649" r:id="rId1"/>
    <p:sldLayoutId id="2147483673" r:id="rId2"/>
    <p:sldLayoutId id="2147483650" r:id="rId3"/>
    <p:sldLayoutId id="2147483663" r:id="rId4"/>
    <p:sldLayoutId id="2147483665" r:id="rId5"/>
    <p:sldLayoutId id="2147483652" r:id="rId6"/>
    <p:sldLayoutId id="2147483653" r:id="rId7"/>
    <p:sldLayoutId id="2147483656" r:id="rId8"/>
    <p:sldLayoutId id="2147483661" r:id="rId9"/>
    <p:sldLayoutId id="2147483675" r:id="rId10"/>
    <p:sldLayoutId id="2147483676" r:id="rId11"/>
    <p:sldLayoutId id="2147483677" r:id="rId12"/>
  </p:sldLayoutIdLst>
  <p:hf sldNum="0" hdr="0" ftr="0" dt="0"/>
  <p:txStyles>
    <p:titleStyle>
      <a:lvl1pPr algn="l" defTabSz="914400" rtl="0" eaLnBrk="1" latinLnBrk="0" hangingPunct="1">
        <a:lnSpc>
          <a:spcPct val="90000"/>
        </a:lnSpc>
        <a:spcBef>
          <a:spcPct val="0"/>
        </a:spcBef>
        <a:buNone/>
        <a:defRPr sz="4000" b="1" i="0" kern="1200">
          <a:solidFill>
            <a:schemeClr val="tx2"/>
          </a:solidFill>
          <a:latin typeface="Avenir Next Demi Bold" panose="020B0503020202020204" pitchFamily="34" charset="0"/>
          <a:ea typeface="Avenir Next Demi Bold" panose="020B0503020202020204" pitchFamily="34" charset="0"/>
          <a:cs typeface="Arial" panose="020B0604020202020204" pitchFamily="34" charset="0"/>
        </a:defRPr>
      </a:lvl1pPr>
    </p:titleStyle>
    <p:bodyStyle>
      <a:lvl1pPr marL="347472" indent="-347472" algn="l" defTabSz="914400" rtl="0" eaLnBrk="1" latinLnBrk="0" hangingPunct="1">
        <a:lnSpc>
          <a:spcPct val="110000"/>
        </a:lnSpc>
        <a:spcBef>
          <a:spcPts val="0"/>
        </a:spcBef>
        <a:spcAft>
          <a:spcPts val="600"/>
        </a:spcAft>
        <a:buClrTx/>
        <a:buFont typeface="Arial" panose="020B0604020202020204" pitchFamily="34" charset="0"/>
        <a:buChar char="•"/>
        <a:defRPr sz="2000" b="0" i="0" kern="1200">
          <a:solidFill>
            <a:schemeClr val="tx1"/>
          </a:solidFill>
          <a:latin typeface="Avenir Next" panose="020B0503020202020204" pitchFamily="34" charset="0"/>
          <a:ea typeface="Avenir Next" panose="020B0503020202020204" pitchFamily="34" charset="0"/>
          <a:cs typeface="Arial" panose="020B0604020202020204" pitchFamily="34" charset="0"/>
        </a:defRPr>
      </a:lvl1pPr>
      <a:lvl2pPr marL="804672" indent="-347472" algn="l" defTabSz="914400" rtl="0" eaLnBrk="1" latinLnBrk="0" hangingPunct="1">
        <a:lnSpc>
          <a:spcPct val="110000"/>
        </a:lnSpc>
        <a:spcBef>
          <a:spcPts val="0"/>
        </a:spcBef>
        <a:spcAft>
          <a:spcPts val="600"/>
        </a:spcAft>
        <a:buClr>
          <a:schemeClr val="tx1"/>
        </a:buClr>
        <a:buFont typeface="Arial" panose="020B0604020202020204" pitchFamily="34" charset="0"/>
        <a:buChar char="•"/>
        <a:defRPr sz="1800" b="0" i="0" kern="1200">
          <a:solidFill>
            <a:schemeClr val="tx1"/>
          </a:solidFill>
          <a:latin typeface="Avenir Next" panose="020B0503020202020204" pitchFamily="34" charset="0"/>
          <a:ea typeface="Avenir Next" panose="020B0503020202020204" pitchFamily="34" charset="0"/>
          <a:cs typeface="Arial" panose="020B0604020202020204" pitchFamily="34" charset="0"/>
        </a:defRPr>
      </a:lvl2pPr>
      <a:lvl3pPr marL="1261872" indent="-347472" algn="l" defTabSz="914400" rtl="0" eaLnBrk="1" latinLnBrk="0" hangingPunct="1">
        <a:lnSpc>
          <a:spcPct val="110000"/>
        </a:lnSpc>
        <a:spcBef>
          <a:spcPts val="0"/>
        </a:spcBef>
        <a:spcAft>
          <a:spcPts val="600"/>
        </a:spcAft>
        <a:buFont typeface="Arial" panose="020B0604020202020204" pitchFamily="34" charset="0"/>
        <a:buChar char="•"/>
        <a:defRPr sz="1600" b="0" i="0" kern="1200">
          <a:solidFill>
            <a:schemeClr val="tx1"/>
          </a:solidFill>
          <a:latin typeface="Avenir Next" panose="020B0503020202020204" pitchFamily="34" charset="0"/>
          <a:ea typeface="Avenir Next" panose="020B0503020202020204" pitchFamily="34" charset="0"/>
          <a:cs typeface="Arial" panose="020B0604020202020204" pitchFamily="34" charset="0"/>
        </a:defRPr>
      </a:lvl3pPr>
      <a:lvl4pPr marL="1600200" indent="-347472" algn="l" defTabSz="914400" rtl="0" eaLnBrk="1" latinLnBrk="0" hangingPunct="1">
        <a:lnSpc>
          <a:spcPct val="110000"/>
        </a:lnSpc>
        <a:spcBef>
          <a:spcPts val="0"/>
        </a:spcBef>
        <a:spcAft>
          <a:spcPts val="600"/>
        </a:spcAft>
        <a:buFont typeface="Arial" panose="020B0604020202020204" pitchFamily="34" charset="0"/>
        <a:buChar char="•"/>
        <a:defRPr sz="1400" b="0" i="0" kern="1200">
          <a:solidFill>
            <a:schemeClr val="tx1"/>
          </a:solidFill>
          <a:latin typeface="Avenir Next" panose="020B0503020202020204" pitchFamily="34" charset="0"/>
          <a:ea typeface="Avenir Next" panose="020B0503020202020204" pitchFamily="34" charset="0"/>
          <a:cs typeface="Arial" panose="020B0604020202020204" pitchFamily="34" charset="0"/>
        </a:defRPr>
      </a:lvl4pPr>
      <a:lvl5pPr marL="2057400" indent="-347472" algn="l" defTabSz="914400" rtl="0" eaLnBrk="1" latinLnBrk="0" hangingPunct="1">
        <a:lnSpc>
          <a:spcPct val="110000"/>
        </a:lnSpc>
        <a:spcBef>
          <a:spcPts val="0"/>
        </a:spcBef>
        <a:spcAft>
          <a:spcPts val="600"/>
        </a:spcAft>
        <a:buFont typeface="Arial" panose="020B0604020202020204" pitchFamily="34" charset="0"/>
        <a:buChar char="•"/>
        <a:defRPr sz="1400" b="0" i="0" kern="1200">
          <a:solidFill>
            <a:schemeClr val="tx1"/>
          </a:solidFill>
          <a:latin typeface="Avenir Next" panose="020B0503020202020204" pitchFamily="34" charset="0"/>
          <a:ea typeface="Avenir Next" panose="020B0503020202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impekacdn.s3.us-east-2.amazonaws.com/hmhbconsortium.org/content/user_files/2025/04/03124709/FurtherWith15_FactSheet_Focus2.pdf" TargetMode="External"/><Relationship Id="rId7"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47.png"/><Relationship Id="rId5" Type="http://schemas.openxmlformats.org/officeDocument/2006/relationships/image" Target="../media/image46.jp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7.svg"/><Relationship Id="rId18" Type="http://schemas.openxmlformats.org/officeDocument/2006/relationships/hyperlink" Target="https://www.instagram.com/hmhbconsortium/" TargetMode="External"/><Relationship Id="rId3" Type="http://schemas.openxmlformats.org/officeDocument/2006/relationships/hyperlink" Target="http://furtherwith15.org/" TargetMode="External"/><Relationship Id="rId21" Type="http://schemas.openxmlformats.org/officeDocument/2006/relationships/hyperlink" Target="https://www.youtube.com/channel/UCpY-zzkoyWsAvNmRM16P3Tw" TargetMode="External"/><Relationship Id="rId7" Type="http://schemas.openxmlformats.org/officeDocument/2006/relationships/image" Target="../media/image51.svg"/><Relationship Id="rId12" Type="http://schemas.openxmlformats.org/officeDocument/2006/relationships/image" Target="../media/image56.png"/><Relationship Id="rId17" Type="http://schemas.openxmlformats.org/officeDocument/2006/relationships/hyperlink" Target="https://www.facebook.com/HMHBConsortium" TargetMode="External"/><Relationship Id="rId2" Type="http://schemas.openxmlformats.org/officeDocument/2006/relationships/notesSlide" Target="../notesSlides/notesSlide12.xml"/><Relationship Id="rId16" Type="http://schemas.openxmlformats.org/officeDocument/2006/relationships/hyperlink" Target="https://hmhbconsortium.org/" TargetMode="External"/><Relationship Id="rId20" Type="http://schemas.openxmlformats.org/officeDocument/2006/relationships/hyperlink" Target="https://twitter.com/HMHBConsortium" TargetMode="External"/><Relationship Id="rId1" Type="http://schemas.openxmlformats.org/officeDocument/2006/relationships/slideLayout" Target="../slideLayouts/slideLayout3.xml"/><Relationship Id="rId6" Type="http://schemas.openxmlformats.org/officeDocument/2006/relationships/image" Target="../media/image50.png"/><Relationship Id="rId11" Type="http://schemas.openxmlformats.org/officeDocument/2006/relationships/image" Target="../media/image55.svg"/><Relationship Id="rId24" Type="http://schemas.openxmlformats.org/officeDocument/2006/relationships/image" Target="../media/image62.png"/><Relationship Id="rId5" Type="http://schemas.openxmlformats.org/officeDocument/2006/relationships/image" Target="../media/image49.svg"/><Relationship Id="rId15" Type="http://schemas.openxmlformats.org/officeDocument/2006/relationships/image" Target="../media/image59.svg"/><Relationship Id="rId23" Type="http://schemas.openxmlformats.org/officeDocument/2006/relationships/image" Target="../media/image61.png"/><Relationship Id="rId10" Type="http://schemas.openxmlformats.org/officeDocument/2006/relationships/image" Target="../media/image54.png"/><Relationship Id="rId19" Type="http://schemas.openxmlformats.org/officeDocument/2006/relationships/hyperlink" Target="https://www.linkedin.com/company/healthy-mothers-healthy-babies-consortium/" TargetMode="External"/><Relationship Id="rId4" Type="http://schemas.openxmlformats.org/officeDocument/2006/relationships/image" Target="../media/image48.png"/><Relationship Id="rId9" Type="http://schemas.openxmlformats.org/officeDocument/2006/relationships/image" Target="../media/image53.svg"/><Relationship Id="rId14" Type="http://schemas.openxmlformats.org/officeDocument/2006/relationships/image" Target="../media/image58.png"/><Relationship Id="rId22" Type="http://schemas.openxmlformats.org/officeDocument/2006/relationships/image" Target="../media/image6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hyperlink" Target="https://www.livessavedtool.org/" TargetMode="External"/><Relationship Id="rId7" Type="http://schemas.openxmlformats.org/officeDocument/2006/relationships/image" Target="../media/image63.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hyperlink" Target="http://furtherwith15.org/" TargetMode="External"/><Relationship Id="rId5" Type="http://schemas.openxmlformats.org/officeDocument/2006/relationships/hyperlink" Target="https://hmhbconsortium.org/advocacy-resource-center/" TargetMode="External"/><Relationship Id="rId4" Type="http://schemas.openxmlformats.org/officeDocument/2006/relationships/hyperlink" Target="https://hmhbconsortium.org/knowledge-hub/" TargetMode="External"/><Relationship Id="rId9" Type="http://schemas.openxmlformats.org/officeDocument/2006/relationships/image" Target="../media/image65.png"/></Relationships>
</file>

<file path=ppt/slides/_rels/slide15.xml.rels><?xml version="1.0" encoding="UTF-8" standalone="yes"?>
<Relationships xmlns="http://schemas.openxmlformats.org/package/2006/relationships"><Relationship Id="rId3" Type="http://schemas.openxmlformats.org/officeDocument/2006/relationships/hyperlink" Target="https://hmhbconsortium.org/womens-voices/" TargetMode="External"/><Relationship Id="rId7" Type="http://schemas.openxmlformats.org/officeDocument/2006/relationships/image" Target="../media/image67.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66.png"/><Relationship Id="rId5" Type="http://schemas.openxmlformats.org/officeDocument/2006/relationships/hyperlink" Target="http://furtherwith15.org/" TargetMode="External"/><Relationship Id="rId4" Type="http://schemas.openxmlformats.org/officeDocument/2006/relationships/hyperlink" Target="https://www.devex.com/news/sponsored/why-access-to-prenatal-vitamins-is-a-health-equity-issue-107136"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hyperlink" Target="https://hmhbconsortium.org/knowledge-hub/mms-advocacy-slide-deck-complete/" TargetMode="External"/><Relationship Id="rId1" Type="http://schemas.openxmlformats.org/officeDocument/2006/relationships/slideLayout" Target="../slideLayouts/slideLayout3.xml"/><Relationship Id="rId5" Type="http://schemas.openxmlformats.org/officeDocument/2006/relationships/image" Target="../media/image70.png"/><Relationship Id="rId4" Type="http://schemas.openxmlformats.org/officeDocument/2006/relationships/image" Target="../media/image69.png"/></Relationships>
</file>

<file path=ppt/slides/_rels/slide17.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hyperlink" Target="https://hmhbconsortium.org/knowledge-hub/hmhb-mms-advocacy-brief/" TargetMode="External"/><Relationship Id="rId7" Type="http://schemas.openxmlformats.org/officeDocument/2006/relationships/image" Target="../media/image72.png"/><Relationship Id="rId2" Type="http://schemas.openxmlformats.org/officeDocument/2006/relationships/hyperlink" Target="https://hmhbconsortium.org/knowledge-hub/faq-and-advocacy-brief-for-inclusion-of-mms-into-the-whos-model-list-of-essential-medicines/" TargetMode="External"/><Relationship Id="rId1" Type="http://schemas.openxmlformats.org/officeDocument/2006/relationships/slideLayout" Target="../slideLayouts/slideLayout3.xml"/><Relationship Id="rId6" Type="http://schemas.openxmlformats.org/officeDocument/2006/relationships/image" Target="../media/image71.png"/><Relationship Id="rId5" Type="http://schemas.openxmlformats.org/officeDocument/2006/relationships/hyperlink" Target="https://hmhbconsortium.org/knowledge-hub/introducing-and-scaling-multiple-micronutrient-supplementation-programming-frequently-asked-questions-for-decision-makers/" TargetMode="External"/><Relationship Id="rId4" Type="http://schemas.openxmlformats.org/officeDocument/2006/relationships/hyperlink" Target="https://hmhbconsortium.org/knowledge-hub/hmhb-mms-frequently-asked-questions-brief/" TargetMode="External"/><Relationship Id="rId9" Type="http://schemas.openxmlformats.org/officeDocument/2006/relationships/image" Target="../media/image74.png"/></Relationships>
</file>

<file path=ppt/slides/_rels/slide18.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hyperlink" Target="https://www.nutritionintl.org/learning-resources-home/mms-cost-benefit-tool/" TargetMode="External"/><Relationship Id="rId7" Type="http://schemas.openxmlformats.org/officeDocument/2006/relationships/image" Target="../media/image75.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hyperlink" Target="http://furtherwith15.org/" TargetMode="External"/><Relationship Id="rId5" Type="http://schemas.openxmlformats.org/officeDocument/2006/relationships/hyperlink" Target="https://r4d.org/resources/multiple-micronutrient-supplements-costing-tool/" TargetMode="External"/><Relationship Id="rId4" Type="http://schemas.openxmlformats.org/officeDocument/2006/relationships/hyperlink" Target="https://www.nutritionintl.org/learning-resource/cost-inaction-tool/" TargetMode="External"/><Relationship Id="rId9" Type="http://schemas.openxmlformats.org/officeDocument/2006/relationships/image" Target="../media/image77.png"/></Relationships>
</file>

<file path=ppt/slides/_rels/slide19.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hyperlink" Target="https://hmhbconsortium.org/knowledge-hub/brief-investment-roadmap-mms/" TargetMode="External"/><Relationship Id="rId7" Type="http://schemas.openxmlformats.org/officeDocument/2006/relationships/image" Target="../media/image79.png"/><Relationship Id="rId2" Type="http://schemas.openxmlformats.org/officeDocument/2006/relationships/hyperlink" Target="https://hmhbconsortium.org/knowledge-hub/mms-global-investment-roadmap/" TargetMode="External"/><Relationship Id="rId1" Type="http://schemas.openxmlformats.org/officeDocument/2006/relationships/slideLayout" Target="../slideLayouts/slideLayout3.xml"/><Relationship Id="rId6" Type="http://schemas.openxmlformats.org/officeDocument/2006/relationships/image" Target="../media/image78.png"/><Relationship Id="rId5" Type="http://schemas.openxmlformats.org/officeDocument/2006/relationships/hyperlink" Target="https://www.youtube.com/watch?v=eraaTSeDUng" TargetMode="External"/><Relationship Id="rId4" Type="http://schemas.openxmlformats.org/officeDocument/2006/relationships/hyperlink" Target="https://hmhbconsortium.org/brief-mms-copenhagen-consensus/" TargetMode="External"/><Relationship Id="rId9" Type="http://schemas.openxmlformats.org/officeDocument/2006/relationships/image" Target="../media/image81.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mailto:HMHB@micronutrientforum.org" TargetMode="External"/><Relationship Id="rId7" Type="http://schemas.openxmlformats.org/officeDocument/2006/relationships/image" Target="../media/image10.sv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2.svg"/></Relationships>
</file>

<file path=ppt/slides/_rels/slide3.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svg"/></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hyperlink" Target="https://pubmed.ncbi.nlm.nih.gov/29025632/" TargetMode="External"/><Relationship Id="rId7" Type="http://schemas.openxmlformats.org/officeDocument/2006/relationships/image" Target="../media/image28.sv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hyperlink" Target="https://doi.org/10.1016/S2214-109X(24)00449-2" TargetMode="External"/><Relationship Id="rId9" Type="http://schemas.openxmlformats.org/officeDocument/2006/relationships/image" Target="../media/image30.svg"/></Relationships>
</file>

<file path=ppt/slides/_rels/slide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hyperlink" Target="https://apps.who.int/iris/bitstream/handle/10665/333561/9789240007789-eng.pdf" TargetMode="External"/><Relationship Id="rId7"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31.tiff"/><Relationship Id="rId5" Type="http://schemas.openxmlformats.org/officeDocument/2006/relationships/hyperlink" Target="https://www.who.int/docs/default-source/nutritionlibrary/preventing-and-controlling-micronutrient-deficiencies-in-populations-affected-by-an-emergency.pdf?sfvrsn=e17f6dff_2" TargetMode="External"/><Relationship Id="rId4" Type="http://schemas.openxmlformats.org/officeDocument/2006/relationships/hyperlink" Target="https://www.who.int/publications/i/item/WHO-MHP-HPS-EML-2023.02" TargetMode="External"/><Relationship Id="rId9" Type="http://schemas.openxmlformats.org/officeDocument/2006/relationships/image" Target="../media/image34.png"/></Relationships>
</file>

<file path=ppt/slides/_rels/slide8.xml.rels><?xml version="1.0" encoding="UTF-8" standalone="yes"?>
<Relationships xmlns="http://schemas.openxmlformats.org/package/2006/relationships"><Relationship Id="rId3" Type="http://schemas.openxmlformats.org/officeDocument/2006/relationships/hyperlink" Target="https://copenhagenconsensus.com/sites/default/files/2023-03/Nutrition%20Best%20Investment%20Manuscript%20230211.pdf"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openxmlformats.org/officeDocument/2006/relationships/hyperlink" Target="https://kirkhumanitarian.org/wp-content/uploads/2024/07/Kirk-HumanitarianInfographic-8.29.24.pdf" TargetMode="External"/><Relationship Id="rId7"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13" descr="A person and child walking in the desert&#10;&#10;AI-generated content may be incorrect.">
            <a:extLst>
              <a:ext uri="{FF2B5EF4-FFF2-40B4-BE49-F238E27FC236}">
                <a16:creationId xmlns:a16="http://schemas.microsoft.com/office/drawing/2014/main" id="{7420E39A-4B79-814B-85BB-1EBA93DC468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663" y="1417266"/>
            <a:ext cx="8161102" cy="5440734"/>
          </a:xfrm>
          <a:prstGeom prst="rect">
            <a:avLst/>
          </a:prstGeom>
        </p:spPr>
      </p:pic>
      <p:sp>
        <p:nvSpPr>
          <p:cNvPr id="16" name="Rectangle 10">
            <a:extLst>
              <a:ext uri="{FF2B5EF4-FFF2-40B4-BE49-F238E27FC236}">
                <a16:creationId xmlns:a16="http://schemas.microsoft.com/office/drawing/2014/main" id="{42133BA0-B596-7721-8C03-0A904EB6F7BA}"/>
              </a:ext>
            </a:extLst>
          </p:cNvPr>
          <p:cNvSpPr/>
          <p:nvPr/>
        </p:nvSpPr>
        <p:spPr>
          <a:xfrm>
            <a:off x="-21075" y="1"/>
            <a:ext cx="12208077" cy="6203576"/>
          </a:xfrm>
          <a:custGeom>
            <a:avLst/>
            <a:gdLst>
              <a:gd name="connsiteX0" fmla="*/ 0 w 6637010"/>
              <a:gd name="connsiteY0" fmla="*/ 0 h 6858000"/>
              <a:gd name="connsiteX1" fmla="*/ 6637010 w 6637010"/>
              <a:gd name="connsiteY1" fmla="*/ 0 h 6858000"/>
              <a:gd name="connsiteX2" fmla="*/ 6637010 w 6637010"/>
              <a:gd name="connsiteY2" fmla="*/ 6858000 h 6858000"/>
              <a:gd name="connsiteX3" fmla="*/ 0 w 6637010"/>
              <a:gd name="connsiteY3" fmla="*/ 6858000 h 6858000"/>
              <a:gd name="connsiteX4" fmla="*/ 0 w 6637010"/>
              <a:gd name="connsiteY4" fmla="*/ 0 h 6858000"/>
              <a:gd name="connsiteX0" fmla="*/ 0 w 6637010"/>
              <a:gd name="connsiteY0" fmla="*/ 0 h 6858000"/>
              <a:gd name="connsiteX1" fmla="*/ 6637010 w 6637010"/>
              <a:gd name="connsiteY1" fmla="*/ 0 h 6858000"/>
              <a:gd name="connsiteX2" fmla="*/ 6637010 w 6637010"/>
              <a:gd name="connsiteY2" fmla="*/ 6858000 h 6858000"/>
              <a:gd name="connsiteX3" fmla="*/ 0 w 6637010"/>
              <a:gd name="connsiteY3" fmla="*/ 1388533 h 6858000"/>
              <a:gd name="connsiteX4" fmla="*/ 0 w 6637010"/>
              <a:gd name="connsiteY4" fmla="*/ 0 h 6858000"/>
              <a:gd name="connsiteX0" fmla="*/ 0 w 6637010"/>
              <a:gd name="connsiteY0" fmla="*/ 0 h 6858000"/>
              <a:gd name="connsiteX1" fmla="*/ 6637010 w 6637010"/>
              <a:gd name="connsiteY1" fmla="*/ 0 h 6858000"/>
              <a:gd name="connsiteX2" fmla="*/ 6637010 w 6637010"/>
              <a:gd name="connsiteY2" fmla="*/ 6858000 h 6858000"/>
              <a:gd name="connsiteX3" fmla="*/ 0 w 6637010"/>
              <a:gd name="connsiteY3" fmla="*/ 880533 h 6858000"/>
              <a:gd name="connsiteX4" fmla="*/ 0 w 6637010"/>
              <a:gd name="connsiteY4" fmla="*/ 0 h 6858000"/>
              <a:gd name="connsiteX0" fmla="*/ 0 w 6637010"/>
              <a:gd name="connsiteY0" fmla="*/ 0 h 6858000"/>
              <a:gd name="connsiteX1" fmla="*/ 6637010 w 6637010"/>
              <a:gd name="connsiteY1" fmla="*/ 0 h 6858000"/>
              <a:gd name="connsiteX2" fmla="*/ 6637010 w 6637010"/>
              <a:gd name="connsiteY2" fmla="*/ 6858000 h 6858000"/>
              <a:gd name="connsiteX3" fmla="*/ 16934 w 6637010"/>
              <a:gd name="connsiteY3" fmla="*/ 1439333 h 6858000"/>
              <a:gd name="connsiteX4" fmla="*/ 0 w 6637010"/>
              <a:gd name="connsiteY4" fmla="*/ 0 h 6858000"/>
              <a:gd name="connsiteX0" fmla="*/ 0 w 12157276"/>
              <a:gd name="connsiteY0" fmla="*/ 0 h 6841067"/>
              <a:gd name="connsiteX1" fmla="*/ 6637010 w 12157276"/>
              <a:gd name="connsiteY1" fmla="*/ 0 h 6841067"/>
              <a:gd name="connsiteX2" fmla="*/ 12157276 w 12157276"/>
              <a:gd name="connsiteY2" fmla="*/ 6841067 h 6841067"/>
              <a:gd name="connsiteX3" fmla="*/ 16934 w 12157276"/>
              <a:gd name="connsiteY3" fmla="*/ 1439333 h 6841067"/>
              <a:gd name="connsiteX4" fmla="*/ 0 w 12157276"/>
              <a:gd name="connsiteY4" fmla="*/ 0 h 6841067"/>
              <a:gd name="connsiteX0" fmla="*/ 0 w 12208077"/>
              <a:gd name="connsiteY0" fmla="*/ 0 h 6841067"/>
              <a:gd name="connsiteX1" fmla="*/ 12208077 w 12208077"/>
              <a:gd name="connsiteY1" fmla="*/ 0 h 6841067"/>
              <a:gd name="connsiteX2" fmla="*/ 12157276 w 12208077"/>
              <a:gd name="connsiteY2" fmla="*/ 6841067 h 6841067"/>
              <a:gd name="connsiteX3" fmla="*/ 16934 w 12208077"/>
              <a:gd name="connsiteY3" fmla="*/ 1439333 h 6841067"/>
              <a:gd name="connsiteX4" fmla="*/ 0 w 12208077"/>
              <a:gd name="connsiteY4" fmla="*/ 0 h 6841067"/>
              <a:gd name="connsiteX0" fmla="*/ 0 w 12208077"/>
              <a:gd name="connsiteY0" fmla="*/ 0 h 4080933"/>
              <a:gd name="connsiteX1" fmla="*/ 12208077 w 12208077"/>
              <a:gd name="connsiteY1" fmla="*/ 0 h 4080933"/>
              <a:gd name="connsiteX2" fmla="*/ 12208076 w 12208077"/>
              <a:gd name="connsiteY2" fmla="*/ 4080933 h 4080933"/>
              <a:gd name="connsiteX3" fmla="*/ 16934 w 12208077"/>
              <a:gd name="connsiteY3" fmla="*/ 1439333 h 4080933"/>
              <a:gd name="connsiteX4" fmla="*/ 0 w 12208077"/>
              <a:gd name="connsiteY4" fmla="*/ 0 h 4080933"/>
              <a:gd name="connsiteX0" fmla="*/ 0 w 12208077"/>
              <a:gd name="connsiteY0" fmla="*/ 0 h 6197600"/>
              <a:gd name="connsiteX1" fmla="*/ 12208077 w 12208077"/>
              <a:gd name="connsiteY1" fmla="*/ 0 h 6197600"/>
              <a:gd name="connsiteX2" fmla="*/ 12191142 w 12208077"/>
              <a:gd name="connsiteY2" fmla="*/ 6197600 h 6197600"/>
              <a:gd name="connsiteX3" fmla="*/ 16934 w 12208077"/>
              <a:gd name="connsiteY3" fmla="*/ 1439333 h 6197600"/>
              <a:gd name="connsiteX4" fmla="*/ 0 w 12208077"/>
              <a:gd name="connsiteY4" fmla="*/ 0 h 6197600"/>
              <a:gd name="connsiteX0" fmla="*/ 0 w 12208077"/>
              <a:gd name="connsiteY0" fmla="*/ 0 h 6333067"/>
              <a:gd name="connsiteX1" fmla="*/ 12208077 w 12208077"/>
              <a:gd name="connsiteY1" fmla="*/ 0 h 6333067"/>
              <a:gd name="connsiteX2" fmla="*/ 12191142 w 12208077"/>
              <a:gd name="connsiteY2" fmla="*/ 6333067 h 6333067"/>
              <a:gd name="connsiteX3" fmla="*/ 16934 w 12208077"/>
              <a:gd name="connsiteY3" fmla="*/ 1439333 h 6333067"/>
              <a:gd name="connsiteX4" fmla="*/ 0 w 12208077"/>
              <a:gd name="connsiteY4" fmla="*/ 0 h 6333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8077" h="6333067">
                <a:moveTo>
                  <a:pt x="0" y="0"/>
                </a:moveTo>
                <a:lnTo>
                  <a:pt x="12208077" y="0"/>
                </a:lnTo>
                <a:cubicBezTo>
                  <a:pt x="12208077" y="1360311"/>
                  <a:pt x="12191142" y="4972756"/>
                  <a:pt x="12191142" y="6333067"/>
                </a:cubicBezTo>
                <a:lnTo>
                  <a:pt x="16934" y="1439333"/>
                </a:lnTo>
                <a:lnTo>
                  <a:pt x="0" y="0"/>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latin typeface="Avenir Next" panose="020B0503020202020204" pitchFamily="34" charset="0"/>
            </a:endParaRPr>
          </a:p>
        </p:txBody>
      </p:sp>
      <p:sp>
        <p:nvSpPr>
          <p:cNvPr id="17" name="Rectangle 10">
            <a:extLst>
              <a:ext uri="{FF2B5EF4-FFF2-40B4-BE49-F238E27FC236}">
                <a16:creationId xmlns:a16="http://schemas.microsoft.com/office/drawing/2014/main" id="{33708BBE-0366-750D-F950-F0328FE3577C}"/>
              </a:ext>
            </a:extLst>
          </p:cNvPr>
          <p:cNvSpPr>
            <a:spLocks noGrp="1" noRot="1" noMove="1" noResize="1" noEditPoints="1" noAdjustHandles="1" noChangeArrowheads="1" noChangeShapeType="1"/>
          </p:cNvSpPr>
          <p:nvPr/>
        </p:nvSpPr>
        <p:spPr>
          <a:xfrm>
            <a:off x="2444161" y="-4"/>
            <a:ext cx="9837409" cy="6333067"/>
          </a:xfrm>
          <a:custGeom>
            <a:avLst/>
            <a:gdLst>
              <a:gd name="connsiteX0" fmla="*/ 0 w 6637010"/>
              <a:gd name="connsiteY0" fmla="*/ 0 h 6858000"/>
              <a:gd name="connsiteX1" fmla="*/ 6637010 w 6637010"/>
              <a:gd name="connsiteY1" fmla="*/ 0 h 6858000"/>
              <a:gd name="connsiteX2" fmla="*/ 6637010 w 6637010"/>
              <a:gd name="connsiteY2" fmla="*/ 6858000 h 6858000"/>
              <a:gd name="connsiteX3" fmla="*/ 0 w 6637010"/>
              <a:gd name="connsiteY3" fmla="*/ 6858000 h 6858000"/>
              <a:gd name="connsiteX4" fmla="*/ 0 w 6637010"/>
              <a:gd name="connsiteY4" fmla="*/ 0 h 6858000"/>
              <a:gd name="connsiteX0" fmla="*/ 0 w 6637010"/>
              <a:gd name="connsiteY0" fmla="*/ 0 h 6858000"/>
              <a:gd name="connsiteX1" fmla="*/ 6637010 w 6637010"/>
              <a:gd name="connsiteY1" fmla="*/ 0 h 6858000"/>
              <a:gd name="connsiteX2" fmla="*/ 6637010 w 6637010"/>
              <a:gd name="connsiteY2" fmla="*/ 6858000 h 6858000"/>
              <a:gd name="connsiteX3" fmla="*/ 0 w 6637010"/>
              <a:gd name="connsiteY3" fmla="*/ 1388533 h 6858000"/>
              <a:gd name="connsiteX4" fmla="*/ 0 w 6637010"/>
              <a:gd name="connsiteY4" fmla="*/ 0 h 6858000"/>
              <a:gd name="connsiteX0" fmla="*/ 0 w 6637010"/>
              <a:gd name="connsiteY0" fmla="*/ 0 h 6858000"/>
              <a:gd name="connsiteX1" fmla="*/ 6637010 w 6637010"/>
              <a:gd name="connsiteY1" fmla="*/ 0 h 6858000"/>
              <a:gd name="connsiteX2" fmla="*/ 6637010 w 6637010"/>
              <a:gd name="connsiteY2" fmla="*/ 6858000 h 6858000"/>
              <a:gd name="connsiteX3" fmla="*/ 0 w 6637010"/>
              <a:gd name="connsiteY3" fmla="*/ 880533 h 6858000"/>
              <a:gd name="connsiteX4" fmla="*/ 0 w 6637010"/>
              <a:gd name="connsiteY4" fmla="*/ 0 h 6858000"/>
              <a:gd name="connsiteX0" fmla="*/ 0 w 6637010"/>
              <a:gd name="connsiteY0" fmla="*/ 0 h 6858000"/>
              <a:gd name="connsiteX1" fmla="*/ 6637010 w 6637010"/>
              <a:gd name="connsiteY1" fmla="*/ 0 h 6858000"/>
              <a:gd name="connsiteX2" fmla="*/ 6637010 w 6637010"/>
              <a:gd name="connsiteY2" fmla="*/ 6858000 h 6858000"/>
              <a:gd name="connsiteX3" fmla="*/ 16934 w 6637010"/>
              <a:gd name="connsiteY3" fmla="*/ 1439333 h 6858000"/>
              <a:gd name="connsiteX4" fmla="*/ 0 w 6637010"/>
              <a:gd name="connsiteY4" fmla="*/ 0 h 6858000"/>
              <a:gd name="connsiteX0" fmla="*/ 0 w 12157276"/>
              <a:gd name="connsiteY0" fmla="*/ 0 h 6841067"/>
              <a:gd name="connsiteX1" fmla="*/ 6637010 w 12157276"/>
              <a:gd name="connsiteY1" fmla="*/ 0 h 6841067"/>
              <a:gd name="connsiteX2" fmla="*/ 12157276 w 12157276"/>
              <a:gd name="connsiteY2" fmla="*/ 6841067 h 6841067"/>
              <a:gd name="connsiteX3" fmla="*/ 16934 w 12157276"/>
              <a:gd name="connsiteY3" fmla="*/ 1439333 h 6841067"/>
              <a:gd name="connsiteX4" fmla="*/ 0 w 12157276"/>
              <a:gd name="connsiteY4" fmla="*/ 0 h 6841067"/>
              <a:gd name="connsiteX0" fmla="*/ 0 w 12208077"/>
              <a:gd name="connsiteY0" fmla="*/ 0 h 6841067"/>
              <a:gd name="connsiteX1" fmla="*/ 12208077 w 12208077"/>
              <a:gd name="connsiteY1" fmla="*/ 0 h 6841067"/>
              <a:gd name="connsiteX2" fmla="*/ 12157276 w 12208077"/>
              <a:gd name="connsiteY2" fmla="*/ 6841067 h 6841067"/>
              <a:gd name="connsiteX3" fmla="*/ 16934 w 12208077"/>
              <a:gd name="connsiteY3" fmla="*/ 1439333 h 6841067"/>
              <a:gd name="connsiteX4" fmla="*/ 0 w 12208077"/>
              <a:gd name="connsiteY4" fmla="*/ 0 h 6841067"/>
              <a:gd name="connsiteX0" fmla="*/ 0 w 12208077"/>
              <a:gd name="connsiteY0" fmla="*/ 0 h 4080933"/>
              <a:gd name="connsiteX1" fmla="*/ 12208077 w 12208077"/>
              <a:gd name="connsiteY1" fmla="*/ 0 h 4080933"/>
              <a:gd name="connsiteX2" fmla="*/ 12208076 w 12208077"/>
              <a:gd name="connsiteY2" fmla="*/ 4080933 h 4080933"/>
              <a:gd name="connsiteX3" fmla="*/ 16934 w 12208077"/>
              <a:gd name="connsiteY3" fmla="*/ 1439333 h 4080933"/>
              <a:gd name="connsiteX4" fmla="*/ 0 w 12208077"/>
              <a:gd name="connsiteY4" fmla="*/ 0 h 4080933"/>
              <a:gd name="connsiteX0" fmla="*/ 0 w 12208077"/>
              <a:gd name="connsiteY0" fmla="*/ 0 h 6197600"/>
              <a:gd name="connsiteX1" fmla="*/ 12208077 w 12208077"/>
              <a:gd name="connsiteY1" fmla="*/ 0 h 6197600"/>
              <a:gd name="connsiteX2" fmla="*/ 12191142 w 12208077"/>
              <a:gd name="connsiteY2" fmla="*/ 6197600 h 6197600"/>
              <a:gd name="connsiteX3" fmla="*/ 16934 w 12208077"/>
              <a:gd name="connsiteY3" fmla="*/ 1439333 h 6197600"/>
              <a:gd name="connsiteX4" fmla="*/ 0 w 12208077"/>
              <a:gd name="connsiteY4" fmla="*/ 0 h 6197600"/>
              <a:gd name="connsiteX0" fmla="*/ 0 w 12208077"/>
              <a:gd name="connsiteY0" fmla="*/ 0 h 6333067"/>
              <a:gd name="connsiteX1" fmla="*/ 12208077 w 12208077"/>
              <a:gd name="connsiteY1" fmla="*/ 0 h 6333067"/>
              <a:gd name="connsiteX2" fmla="*/ 12191142 w 12208077"/>
              <a:gd name="connsiteY2" fmla="*/ 6333067 h 6333067"/>
              <a:gd name="connsiteX3" fmla="*/ 16934 w 12208077"/>
              <a:gd name="connsiteY3" fmla="*/ 1439333 h 6333067"/>
              <a:gd name="connsiteX4" fmla="*/ 0 w 12208077"/>
              <a:gd name="connsiteY4" fmla="*/ 0 h 6333067"/>
              <a:gd name="connsiteX0" fmla="*/ 3674533 w 12191143"/>
              <a:gd name="connsiteY0" fmla="*/ 50800 h 6333067"/>
              <a:gd name="connsiteX1" fmla="*/ 12191143 w 12191143"/>
              <a:gd name="connsiteY1" fmla="*/ 0 h 6333067"/>
              <a:gd name="connsiteX2" fmla="*/ 12174208 w 12191143"/>
              <a:gd name="connsiteY2" fmla="*/ 6333067 h 6333067"/>
              <a:gd name="connsiteX3" fmla="*/ 0 w 12191143"/>
              <a:gd name="connsiteY3" fmla="*/ 1439333 h 6333067"/>
              <a:gd name="connsiteX4" fmla="*/ 3674533 w 12191143"/>
              <a:gd name="connsiteY4" fmla="*/ 50800 h 6333067"/>
              <a:gd name="connsiteX0" fmla="*/ 1320799 w 9837409"/>
              <a:gd name="connsiteY0" fmla="*/ 50800 h 6333067"/>
              <a:gd name="connsiteX1" fmla="*/ 9837409 w 9837409"/>
              <a:gd name="connsiteY1" fmla="*/ 0 h 6333067"/>
              <a:gd name="connsiteX2" fmla="*/ 9820474 w 9837409"/>
              <a:gd name="connsiteY2" fmla="*/ 6333067 h 6333067"/>
              <a:gd name="connsiteX3" fmla="*/ 0 w 9837409"/>
              <a:gd name="connsiteY3" fmla="*/ 2387599 h 6333067"/>
              <a:gd name="connsiteX4" fmla="*/ 1320799 w 9837409"/>
              <a:gd name="connsiteY4" fmla="*/ 50800 h 6333067"/>
              <a:gd name="connsiteX0" fmla="*/ 1320799 w 9837409"/>
              <a:gd name="connsiteY0" fmla="*/ 0 h 6333067"/>
              <a:gd name="connsiteX1" fmla="*/ 9837409 w 9837409"/>
              <a:gd name="connsiteY1" fmla="*/ 0 h 6333067"/>
              <a:gd name="connsiteX2" fmla="*/ 9820474 w 9837409"/>
              <a:gd name="connsiteY2" fmla="*/ 6333067 h 6333067"/>
              <a:gd name="connsiteX3" fmla="*/ 0 w 9837409"/>
              <a:gd name="connsiteY3" fmla="*/ 2387599 h 6333067"/>
              <a:gd name="connsiteX4" fmla="*/ 1320799 w 9837409"/>
              <a:gd name="connsiteY4" fmla="*/ 0 h 6333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37409" h="6333067">
                <a:moveTo>
                  <a:pt x="1320799" y="0"/>
                </a:moveTo>
                <a:lnTo>
                  <a:pt x="9837409" y="0"/>
                </a:lnTo>
                <a:cubicBezTo>
                  <a:pt x="9837409" y="1360311"/>
                  <a:pt x="9820474" y="4972756"/>
                  <a:pt x="9820474" y="6333067"/>
                </a:cubicBezTo>
                <a:lnTo>
                  <a:pt x="0" y="2387599"/>
                </a:lnTo>
                <a:lnTo>
                  <a:pt x="1320799" y="0"/>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latin typeface="Avenir Next" panose="020B0503020202020204" pitchFamily="34" charset="0"/>
            </a:endParaRPr>
          </a:p>
        </p:txBody>
      </p:sp>
      <p:sp>
        <p:nvSpPr>
          <p:cNvPr id="18" name="Rectangle 17">
            <a:extLst>
              <a:ext uri="{FF2B5EF4-FFF2-40B4-BE49-F238E27FC236}">
                <a16:creationId xmlns:a16="http://schemas.microsoft.com/office/drawing/2014/main" id="{9E8C8643-5E8B-66B7-3527-67B27E821F29}"/>
              </a:ext>
            </a:extLst>
          </p:cNvPr>
          <p:cNvSpPr>
            <a:spLocks noGrp="1" noRot="1" noMove="1" noResize="1" noEditPoints="1" noAdjustHandles="1" noChangeArrowheads="1" noChangeShapeType="1"/>
          </p:cNvSpPr>
          <p:nvPr/>
        </p:nvSpPr>
        <p:spPr>
          <a:xfrm>
            <a:off x="5554989" y="-2"/>
            <a:ext cx="6768391"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latin typeface="Avenir Next" panose="020B0503020202020204" pitchFamily="34" charset="0"/>
            </a:endParaRPr>
          </a:p>
        </p:txBody>
      </p:sp>
      <p:sp>
        <p:nvSpPr>
          <p:cNvPr id="19" name="Rectangle 18">
            <a:extLst>
              <a:ext uri="{FF2B5EF4-FFF2-40B4-BE49-F238E27FC236}">
                <a16:creationId xmlns:a16="http://schemas.microsoft.com/office/drawing/2014/main" id="{1D83B3A3-CAED-2081-B8F8-AC32AF7B803F}"/>
              </a:ext>
            </a:extLst>
          </p:cNvPr>
          <p:cNvSpPr/>
          <p:nvPr/>
        </p:nvSpPr>
        <p:spPr>
          <a:xfrm>
            <a:off x="10273863" y="3584027"/>
            <a:ext cx="825061" cy="273269"/>
          </a:xfrm>
          <a:prstGeom prst="rect">
            <a:avLst/>
          </a:prstGeom>
          <a:solidFill>
            <a:srgbClr val="ED4B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latin typeface="Avenir Next" panose="020B0503020202020204" pitchFamily="34" charset="0"/>
            </a:endParaRPr>
          </a:p>
        </p:txBody>
      </p:sp>
      <p:pic>
        <p:nvPicPr>
          <p:cNvPr id="21" name="Graphic 20">
            <a:extLst>
              <a:ext uri="{FF2B5EF4-FFF2-40B4-BE49-F238E27FC236}">
                <a16:creationId xmlns:a16="http://schemas.microsoft.com/office/drawing/2014/main" id="{645D87E5-15D6-9AD9-8586-354BAD0187F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46666" y="477576"/>
            <a:ext cx="838495" cy="792424"/>
          </a:xfrm>
          <a:prstGeom prst="rect">
            <a:avLst/>
          </a:prstGeom>
        </p:spPr>
      </p:pic>
      <p:pic>
        <p:nvPicPr>
          <p:cNvPr id="22" name="Picture 21" descr="A purple and white text&#10;&#10;AI-generated content may be incorrect.">
            <a:extLst>
              <a:ext uri="{FF2B5EF4-FFF2-40B4-BE49-F238E27FC236}">
                <a16:creationId xmlns:a16="http://schemas.microsoft.com/office/drawing/2014/main" id="{EA0EFC90-EAD5-8E45-2665-1C1A3855971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015993" y="1073531"/>
            <a:ext cx="5532406" cy="1855844"/>
          </a:xfrm>
          <a:prstGeom prst="rect">
            <a:avLst/>
          </a:prstGeom>
        </p:spPr>
      </p:pic>
      <p:pic>
        <p:nvPicPr>
          <p:cNvPr id="4" name="Picture 3" descr="A pink background with white text&#10;&#10;AI-generated content may be incorrect.">
            <a:extLst>
              <a:ext uri="{FF2B5EF4-FFF2-40B4-BE49-F238E27FC236}">
                <a16:creationId xmlns:a16="http://schemas.microsoft.com/office/drawing/2014/main" id="{5C1F9BFF-29DA-FFE9-0FA5-223688C7AAEB}"/>
              </a:ext>
            </a:extLst>
          </p:cNvPr>
          <p:cNvPicPr>
            <a:picLocks noChangeAspect="1"/>
          </p:cNvPicPr>
          <p:nvPr/>
        </p:nvPicPr>
        <p:blipFill>
          <a:blip r:embed="rId7"/>
          <a:stretch>
            <a:fillRect/>
          </a:stretch>
        </p:blipFill>
        <p:spPr>
          <a:xfrm>
            <a:off x="5549897" y="-6"/>
            <a:ext cx="6768391" cy="6845597"/>
          </a:xfrm>
          <a:prstGeom prst="rect">
            <a:avLst/>
          </a:prstGeom>
        </p:spPr>
      </p:pic>
      <p:sp>
        <p:nvSpPr>
          <p:cNvPr id="23" name="TextBox 22">
            <a:extLst>
              <a:ext uri="{FF2B5EF4-FFF2-40B4-BE49-F238E27FC236}">
                <a16:creationId xmlns:a16="http://schemas.microsoft.com/office/drawing/2014/main" id="{6784AEBA-7343-6702-5EB0-8E941F0DEEF0}"/>
              </a:ext>
            </a:extLst>
          </p:cNvPr>
          <p:cNvSpPr txBox="1"/>
          <p:nvPr/>
        </p:nvSpPr>
        <p:spPr>
          <a:xfrm>
            <a:off x="6284092" y="3454235"/>
            <a:ext cx="5299999" cy="2677656"/>
          </a:xfrm>
          <a:prstGeom prst="rect">
            <a:avLst/>
          </a:prstGeom>
          <a:noFill/>
        </p:spPr>
        <p:txBody>
          <a:bodyPr wrap="square" rtlCol="0">
            <a:spAutoFit/>
          </a:bodyPr>
          <a:lstStyle/>
          <a:p>
            <a:pPr algn="ctr" rtl="0"/>
            <a:r>
              <a:rPr lang="es-ar" sz="2400" dirty="0">
                <a:solidFill>
                  <a:schemeClr val="bg1"/>
                </a:solidFill>
                <a:latin typeface="Avenir Next" panose="020B0503020202020204" pitchFamily="34" charset="0"/>
              </a:rPr>
              <a:t>El movimiento mundial para mejorar la nutrición materna y la salud neonatal ha comenzado.</a:t>
            </a:r>
          </a:p>
          <a:p>
            <a:pPr rtl="0"/>
            <a:endParaRPr lang="en-US" sz="2400" dirty="0">
              <a:solidFill>
                <a:schemeClr val="bg1"/>
              </a:solidFill>
              <a:latin typeface="Avenir Next" panose="020B0503020202020204" pitchFamily="34" charset="0"/>
            </a:endParaRPr>
          </a:p>
          <a:p>
            <a:pPr algn="ctr" rtl="0"/>
            <a:endParaRPr lang="en-US" sz="2400" b="1" dirty="0">
              <a:solidFill>
                <a:schemeClr val="bg1"/>
              </a:solidFill>
              <a:latin typeface="Avenir Next" panose="020B0503020202020204" pitchFamily="34" charset="0"/>
            </a:endParaRPr>
          </a:p>
          <a:p>
            <a:pPr algn="ctr" rtl="0"/>
            <a:r>
              <a:rPr lang="es-ar" sz="2400" b="1">
                <a:solidFill>
                  <a:schemeClr val="bg1"/>
                </a:solidFill>
                <a:latin typeface="Avenir Next" panose="020B0503020202020204" pitchFamily="34" charset="0"/>
              </a:rPr>
              <a:t>Juntos podemos </a:t>
            </a:r>
            <a:r>
              <a:rPr lang="es-ar" sz="2400" b="1" dirty="0">
                <a:solidFill>
                  <a:schemeClr val="bg1"/>
                </a:solidFill>
                <a:latin typeface="Avenir Next" panose="020B0503020202020204" pitchFamily="34" charset="0"/>
              </a:rPr>
              <a:t>llegar Más lejos con 15 #FurtherWith15</a:t>
            </a:r>
            <a:endParaRPr lang="en-US" sz="2400" dirty="0">
              <a:latin typeface="Avenir Next" panose="020B0503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FDDACB"/>
        </a:solidFill>
        <a:effectLst/>
      </p:bgPr>
    </p:bg>
    <p:spTree>
      <p:nvGrpSpPr>
        <p:cNvPr id="1" name="">
          <a:extLst>
            <a:ext uri="{FF2B5EF4-FFF2-40B4-BE49-F238E27FC236}">
              <a16:creationId xmlns:a16="http://schemas.microsoft.com/office/drawing/2014/main" id="{7278C40C-336D-5706-1993-CF2B9094949B}"/>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0F55D79-CDA3-C295-7947-6B9ACD2A18EA}"/>
              </a:ext>
            </a:extLst>
          </p:cNvPr>
          <p:cNvSpPr>
            <a:spLocks noGrp="1"/>
          </p:cNvSpPr>
          <p:nvPr>
            <p:ph sz="half" idx="1"/>
          </p:nvPr>
        </p:nvSpPr>
        <p:spPr>
          <a:xfrm>
            <a:off x="838199" y="2448126"/>
            <a:ext cx="5486403" cy="2833001"/>
          </a:xfrm>
        </p:spPr>
        <p:txBody>
          <a:bodyPr vert="horz" lIns="0" tIns="0" rIns="0" bIns="0" rtlCol="0" anchor="t">
            <a:normAutofit fontScale="92500" lnSpcReduction="20000"/>
          </a:bodyPr>
          <a:lstStyle/>
          <a:p>
            <a:pPr marL="0" indent="0" rtl="0">
              <a:lnSpc>
                <a:spcPct val="100000"/>
              </a:lnSpc>
              <a:spcAft>
                <a:spcPts val="1200"/>
              </a:spcAft>
              <a:buNone/>
            </a:pPr>
            <a:r>
              <a:rPr lang="es-ar">
                <a:latin typeface="Avenir Next"/>
                <a:cs typeface="Arial"/>
              </a:rPr>
              <a:t>Llegar a las mujeres con SMM durante el embarazo prepara a sus hijos para toda una vida de mejores oportunidades, y un beneficio estimado de más de $3100 millones de dólares al año.</a:t>
            </a:r>
            <a:r>
              <a:rPr lang="es-ar" baseline="30000">
                <a:latin typeface="Avenir Next"/>
                <a:cs typeface="Arial"/>
              </a:rPr>
              <a:t>15</a:t>
            </a:r>
          </a:p>
          <a:p>
            <a:pPr marL="460375" lvl="1" indent="-450850" rtl="0">
              <a:lnSpc>
                <a:spcPct val="100000"/>
              </a:lnSpc>
            </a:pPr>
            <a:r>
              <a:rPr lang="es-ar" sz="2000"/>
              <a:t>$94 millones de dólares en muertes fetales evitadas</a:t>
            </a:r>
          </a:p>
          <a:p>
            <a:pPr marL="460375" lvl="1" indent="-450850" rtl="0">
              <a:lnSpc>
                <a:spcPct val="100000"/>
              </a:lnSpc>
            </a:pPr>
            <a:r>
              <a:rPr lang="es-ar" sz="2000"/>
              <a:t>$428 millones de dólares en nacimientos prematuros evitados</a:t>
            </a:r>
          </a:p>
          <a:p>
            <a:pPr marL="460375" lvl="1" indent="-450850" rtl="0">
              <a:lnSpc>
                <a:spcPct val="100000"/>
              </a:lnSpc>
            </a:pPr>
            <a:r>
              <a:rPr lang="es-ar" sz="2000"/>
              <a:t>$2600 millones de dólares en nacimientos con bajo peso evitados </a:t>
            </a:r>
          </a:p>
        </p:txBody>
      </p:sp>
      <p:sp>
        <p:nvSpPr>
          <p:cNvPr id="17" name="Title 1">
            <a:extLst>
              <a:ext uri="{FF2B5EF4-FFF2-40B4-BE49-F238E27FC236}">
                <a16:creationId xmlns:a16="http://schemas.microsoft.com/office/drawing/2014/main" id="{865466FA-6D37-FE63-998D-13D3C3D00D36}"/>
              </a:ext>
            </a:extLst>
          </p:cNvPr>
          <p:cNvSpPr>
            <a:spLocks noGrp="1"/>
          </p:cNvSpPr>
          <p:nvPr>
            <p:ph type="title"/>
          </p:nvPr>
        </p:nvSpPr>
        <p:spPr>
          <a:xfrm>
            <a:off x="838200" y="559574"/>
            <a:ext cx="7183582" cy="676636"/>
          </a:xfrm>
        </p:spPr>
        <p:txBody>
          <a:bodyPr rtlCol="0" anchor="t">
            <a:normAutofit/>
          </a:bodyPr>
          <a:lstStyle/>
          <a:p>
            <a:pPr rtl="0"/>
            <a:r>
              <a:rPr lang="es-ar" b="1">
                <a:latin typeface="Avenir Next" panose="020B0503020202020204" pitchFamily="34" charset="0"/>
              </a:rPr>
              <a:t>Impacto intergeneracional</a:t>
            </a:r>
          </a:p>
        </p:txBody>
      </p:sp>
      <p:sp>
        <p:nvSpPr>
          <p:cNvPr id="4" name="TextBox 3">
            <a:extLst>
              <a:ext uri="{FF2B5EF4-FFF2-40B4-BE49-F238E27FC236}">
                <a16:creationId xmlns:a16="http://schemas.microsoft.com/office/drawing/2014/main" id="{8D645B8D-FB5C-9356-F57D-2521F578CA15}"/>
              </a:ext>
            </a:extLst>
          </p:cNvPr>
          <p:cNvSpPr txBox="1"/>
          <p:nvPr/>
        </p:nvSpPr>
        <p:spPr>
          <a:xfrm>
            <a:off x="832104" y="6258522"/>
            <a:ext cx="9812867" cy="153888"/>
          </a:xfrm>
          <a:prstGeom prst="rect">
            <a:avLst/>
          </a:prstGeom>
          <a:noFill/>
        </p:spPr>
        <p:txBody>
          <a:bodyPr wrap="square" lIns="0" tIns="0" rIns="0" bIns="0" rtlCol="0">
            <a:spAutoFit/>
          </a:bodyPr>
          <a:lstStyle/>
          <a:p>
            <a:pPr rtl="0"/>
            <a:r>
              <a:rPr lang="es-ar" sz="1000">
                <a:solidFill>
                  <a:schemeClr val="tx1">
                    <a:lumMod val="50000"/>
                    <a:lumOff val="50000"/>
                  </a:schemeClr>
                </a:solidFill>
                <a:effectLst/>
                <a:latin typeface="Avenir Next" panose="020B0503020202020204" pitchFamily="34" charset="0"/>
              </a:rPr>
              <a:t>15. Inversión asequible en economías más fuertes y una fuerza laboral productiva</a:t>
            </a:r>
            <a:r>
              <a:rPr lang="es-ar" sz="1000" u="sng">
                <a:solidFill>
                  <a:schemeClr val="tx1">
                    <a:lumMod val="50000"/>
                    <a:lumOff val="50000"/>
                  </a:schemeClr>
                </a:solidFill>
                <a:effectLst/>
                <a:latin typeface="Avenir Next" panose="020B0503020202020204" pitchFamily="34" charset="0"/>
                <a:hlinkClick r:id="rId3">
                  <a:extLst>
                    <a:ext uri="{A12FA001-AC4F-418D-AE19-62706E023703}">
                      <ahyp:hlinkClr xmlns:ahyp="http://schemas.microsoft.com/office/drawing/2018/hyperlinkcolor" val="tx"/>
                    </a:ext>
                  </a:extLst>
                </a:hlinkClick>
              </a:rPr>
              <a:t>Hoja informativa</a:t>
            </a:r>
            <a:r>
              <a:rPr lang="es-ar" sz="1000" u="sng">
                <a:solidFill>
                  <a:schemeClr val="tx1">
                    <a:lumMod val="50000"/>
                    <a:lumOff val="50000"/>
                  </a:schemeClr>
                </a:solidFill>
                <a:latin typeface="Avenir Next" panose="020B0503020202020204" pitchFamily="34" charset="0"/>
              </a:rPr>
              <a:t>, 2025</a:t>
            </a:r>
          </a:p>
        </p:txBody>
      </p:sp>
      <p:pic>
        <p:nvPicPr>
          <p:cNvPr id="19" name="Picture 18">
            <a:extLst>
              <a:ext uri="{FF2B5EF4-FFF2-40B4-BE49-F238E27FC236}">
                <a16:creationId xmlns:a16="http://schemas.microsoft.com/office/drawing/2014/main" id="{C528BEC5-594F-9ED7-2B46-2B677FB8F6BF}"/>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flipH="1">
            <a:off x="6324602" y="0"/>
            <a:ext cx="5867396" cy="1508759"/>
          </a:xfrm>
          <a:prstGeom prst="rect">
            <a:avLst/>
          </a:prstGeom>
        </p:spPr>
      </p:pic>
      <p:pic>
        <p:nvPicPr>
          <p:cNvPr id="20" name="Graphic 5">
            <a:extLst>
              <a:ext uri="{FF2B5EF4-FFF2-40B4-BE49-F238E27FC236}">
                <a16:creationId xmlns:a16="http://schemas.microsoft.com/office/drawing/2014/main" id="{AB01A546-58E6-9FB4-3E9D-C897E4607AB4}"/>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rot="6781959">
            <a:off x="9307079" y="-1268236"/>
            <a:ext cx="1886802" cy="4788655"/>
          </a:xfrm>
          <a:prstGeom prst="rect">
            <a:avLst/>
          </a:prstGeom>
        </p:spPr>
      </p:pic>
      <p:pic>
        <p:nvPicPr>
          <p:cNvPr id="6" name="Picture 5" descr="A diagram of a child's life cycle&#10;&#10;AI-generated content may be incorrect.">
            <a:extLst>
              <a:ext uri="{FF2B5EF4-FFF2-40B4-BE49-F238E27FC236}">
                <a16:creationId xmlns:a16="http://schemas.microsoft.com/office/drawing/2014/main" id="{038010D5-2939-78FF-2DEE-6C2E7190592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661028" y="1253808"/>
            <a:ext cx="4749282" cy="4749282"/>
          </a:xfrm>
          <a:prstGeom prst="rect">
            <a:avLst/>
          </a:prstGeom>
        </p:spPr>
      </p:pic>
      <p:pic>
        <p:nvPicPr>
          <p:cNvPr id="3" name="Picture 2" descr="A diagram of a person's life cycle&#10;&#10;AI-generated content may be incorrect.">
            <a:extLst>
              <a:ext uri="{FF2B5EF4-FFF2-40B4-BE49-F238E27FC236}">
                <a16:creationId xmlns:a16="http://schemas.microsoft.com/office/drawing/2014/main" id="{6FC6CAE3-2D53-CC89-672B-4ABCBB52CC73}"/>
              </a:ext>
            </a:extLst>
          </p:cNvPr>
          <p:cNvPicPr>
            <a:picLocks noChangeAspect="1"/>
          </p:cNvPicPr>
          <p:nvPr/>
        </p:nvPicPr>
        <p:blipFill>
          <a:blip r:embed="rId7"/>
          <a:stretch>
            <a:fillRect/>
          </a:stretch>
        </p:blipFill>
        <p:spPr>
          <a:xfrm>
            <a:off x="6661919" y="1254699"/>
            <a:ext cx="4748391" cy="4748391"/>
          </a:xfrm>
          <a:prstGeom prst="rect">
            <a:avLst/>
          </a:prstGeom>
        </p:spPr>
      </p:pic>
    </p:spTree>
    <p:extLst>
      <p:ext uri="{BB962C8B-B14F-4D97-AF65-F5344CB8AC3E}">
        <p14:creationId xmlns:p14="http://schemas.microsoft.com/office/powerpoint/2010/main" val="1794059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AD4BFD-918F-52C6-61AD-A5FD10883FC2}"/>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8197C9E0-C03F-762A-FCAF-F8F55FE3D8E9}"/>
              </a:ext>
            </a:extLst>
          </p:cNvPr>
          <p:cNvSpPr/>
          <p:nvPr/>
        </p:nvSpPr>
        <p:spPr>
          <a:xfrm>
            <a:off x="8675748" y="5066522"/>
            <a:ext cx="3516252" cy="86690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Title 1">
            <a:extLst>
              <a:ext uri="{FF2B5EF4-FFF2-40B4-BE49-F238E27FC236}">
                <a16:creationId xmlns:a16="http://schemas.microsoft.com/office/drawing/2014/main" id="{E90BFEB8-C3FF-D854-1DD8-A3CDB3AC03D4}"/>
              </a:ext>
            </a:extLst>
          </p:cNvPr>
          <p:cNvSpPr>
            <a:spLocks noGrp="1"/>
          </p:cNvSpPr>
          <p:nvPr>
            <p:ph type="title"/>
          </p:nvPr>
        </p:nvSpPr>
        <p:spPr>
          <a:xfrm>
            <a:off x="838199" y="559573"/>
            <a:ext cx="10515599" cy="607241"/>
          </a:xfrm>
        </p:spPr>
        <p:txBody>
          <a:bodyPr rtlCol="0"/>
          <a:lstStyle/>
          <a:p>
            <a:pPr rtl="0"/>
            <a:r>
              <a:rPr lang="es-ar" b="1"/>
              <a:t>Ahora es el momento de actuar</a:t>
            </a:r>
            <a:endParaRPr lang="en-US" dirty="0"/>
          </a:p>
        </p:txBody>
      </p:sp>
      <p:sp>
        <p:nvSpPr>
          <p:cNvPr id="7" name="Content Placeholder 6">
            <a:extLst>
              <a:ext uri="{FF2B5EF4-FFF2-40B4-BE49-F238E27FC236}">
                <a16:creationId xmlns:a16="http://schemas.microsoft.com/office/drawing/2014/main" id="{89973697-7940-EC81-B051-F370BAE7239D}"/>
              </a:ext>
            </a:extLst>
          </p:cNvPr>
          <p:cNvSpPr>
            <a:spLocks noGrp="1"/>
          </p:cNvSpPr>
          <p:nvPr>
            <p:ph idx="1"/>
          </p:nvPr>
        </p:nvSpPr>
        <p:spPr>
          <a:xfrm>
            <a:off x="838200" y="1554480"/>
            <a:ext cx="7122459" cy="3766122"/>
          </a:xfrm>
        </p:spPr>
        <p:txBody>
          <a:bodyPr vert="horz" lIns="0" tIns="0" rIns="0" bIns="0" rtlCol="0" anchor="t">
            <a:noAutofit/>
          </a:bodyPr>
          <a:lstStyle/>
          <a:p>
            <a:pPr rtl="0">
              <a:lnSpc>
                <a:spcPct val="100000"/>
              </a:lnSpc>
            </a:pPr>
            <a:r>
              <a:rPr lang="es-ar" b="1" dirty="0"/>
              <a:t>Ahora es el momento de garantizar que las mujeres embarazadas de todos los países tengan acceso a la SMM</a:t>
            </a:r>
            <a:r>
              <a:rPr lang="es-ar" dirty="0">
                <a:latin typeface="Avenir Book" panose="02000503020000020003" pitchFamily="2" charset="0"/>
                <a:cs typeface="Arial"/>
              </a:rPr>
              <a:t>, el mismo estándar de atención que desde hace tiempo está disponible para las mujeres de los países de ingresos altos.</a:t>
            </a:r>
          </a:p>
          <a:p>
            <a:pPr rtl="0">
              <a:lnSpc>
                <a:spcPct val="100000"/>
              </a:lnSpc>
            </a:pPr>
            <a:r>
              <a:rPr lang="es-ar" dirty="0">
                <a:latin typeface="Avenir Book" panose="02000503020000020003" pitchFamily="2" charset="0"/>
                <a:cs typeface="Arial"/>
              </a:rPr>
              <a:t>​​Disponemos de muchas formas de apoyo, desde un marco científico de implementación de eficacia probada hasta apoyo a la capacidad de fabricación o donaciones de productos iniciales.</a:t>
            </a:r>
          </a:p>
          <a:p>
            <a:pPr rtl="0">
              <a:lnSpc>
                <a:spcPct val="100000"/>
              </a:lnSpc>
            </a:pPr>
            <a:r>
              <a:rPr lang="es-ar" b="1" dirty="0"/>
              <a:t>Se anima a los países a que aprovechen los mecanismos existentes para acelerar la coordinación y la colaboración en el ámbito de los SMM</a:t>
            </a:r>
            <a:r>
              <a:rPr lang="es-ar" dirty="0">
                <a:latin typeface="Avenir Book" panose="02000503020000020003" pitchFamily="2" charset="0"/>
                <a:cs typeface="Arial"/>
              </a:rPr>
              <a:t>, incluidos el CNF, la Alianza Mundial de Donantes para SMM, la coordinación con el Foro de Suministros de UNICEF y la colaboración con las Alianzas Nacionales para la Ampliación de SMM.</a:t>
            </a:r>
          </a:p>
        </p:txBody>
      </p:sp>
      <p:sp>
        <p:nvSpPr>
          <p:cNvPr id="6" name="Rectangle 5">
            <a:extLst>
              <a:ext uri="{FF2B5EF4-FFF2-40B4-BE49-F238E27FC236}">
                <a16:creationId xmlns:a16="http://schemas.microsoft.com/office/drawing/2014/main" id="{F5B0141F-A345-96AF-96F1-92D169F647EB}"/>
              </a:ext>
            </a:extLst>
          </p:cNvPr>
          <p:cNvSpPr/>
          <p:nvPr/>
        </p:nvSpPr>
        <p:spPr>
          <a:xfrm>
            <a:off x="0" y="5842000"/>
            <a:ext cx="12192000" cy="101599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pic>
        <p:nvPicPr>
          <p:cNvPr id="3" name="Picture 2">
            <a:extLst>
              <a:ext uri="{FF2B5EF4-FFF2-40B4-BE49-F238E27FC236}">
                <a16:creationId xmlns:a16="http://schemas.microsoft.com/office/drawing/2014/main" id="{9DD54853-E4A5-E2FC-2E13-206D03E66A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6195" y="6082696"/>
            <a:ext cx="4418552" cy="534606"/>
          </a:xfrm>
          <a:prstGeom prst="rect">
            <a:avLst/>
          </a:prstGeom>
        </p:spPr>
      </p:pic>
      <p:sp>
        <p:nvSpPr>
          <p:cNvPr id="4" name="Rectangle 3">
            <a:extLst>
              <a:ext uri="{FF2B5EF4-FFF2-40B4-BE49-F238E27FC236}">
                <a16:creationId xmlns:a16="http://schemas.microsoft.com/office/drawing/2014/main" id="{D0510866-13A9-E45E-80C5-46D16291C583}"/>
              </a:ext>
            </a:extLst>
          </p:cNvPr>
          <p:cNvSpPr/>
          <p:nvPr/>
        </p:nvSpPr>
        <p:spPr>
          <a:xfrm>
            <a:off x="8675748" y="0"/>
            <a:ext cx="3516252" cy="250993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pic>
        <p:nvPicPr>
          <p:cNvPr id="8" name="Picture 7" descr="A black and white wave&#10;&#10;AI-generated content may be incorrect.">
            <a:extLst>
              <a:ext uri="{FF2B5EF4-FFF2-40B4-BE49-F238E27FC236}">
                <a16:creationId xmlns:a16="http://schemas.microsoft.com/office/drawing/2014/main" id="{3E068F42-18D0-F5DA-D333-7B265AF1890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6339417" y="0"/>
            <a:ext cx="5852583" cy="1504950"/>
          </a:xfrm>
          <a:prstGeom prst="rect">
            <a:avLst/>
          </a:prstGeom>
        </p:spPr>
      </p:pic>
      <p:pic>
        <p:nvPicPr>
          <p:cNvPr id="5" name="Picture 4">
            <a:extLst>
              <a:ext uri="{FF2B5EF4-FFF2-40B4-BE49-F238E27FC236}">
                <a16:creationId xmlns:a16="http://schemas.microsoft.com/office/drawing/2014/main" id="{E1ADE591-172B-99F3-31B0-A78AB0B8C435}"/>
              </a:ext>
            </a:extLst>
          </p:cNvPr>
          <p:cNvPicPr>
            <a:picLocks noChangeAspect="1"/>
          </p:cNvPicPr>
          <p:nvPr/>
        </p:nvPicPr>
        <p:blipFill>
          <a:blip r:embed="rId5"/>
          <a:srcRect/>
          <a:stretch/>
        </p:blipFill>
        <p:spPr>
          <a:xfrm>
            <a:off x="8675748" y="1767320"/>
            <a:ext cx="3516252" cy="3340441"/>
          </a:xfrm>
          <a:prstGeom prst="rect">
            <a:avLst/>
          </a:prstGeom>
          <a:ln>
            <a:noFill/>
          </a:ln>
        </p:spPr>
      </p:pic>
      <p:pic>
        <p:nvPicPr>
          <p:cNvPr id="11" name="Picture 10" descr="A map of the world&#10;&#10;AI-generated content may be incorrect.">
            <a:extLst>
              <a:ext uri="{FF2B5EF4-FFF2-40B4-BE49-F238E27FC236}">
                <a16:creationId xmlns:a16="http://schemas.microsoft.com/office/drawing/2014/main" id="{92F09070-68D9-E676-00F8-21B7EAAEAD65}"/>
              </a:ext>
            </a:extLst>
          </p:cNvPr>
          <p:cNvPicPr>
            <a:picLocks noChangeAspect="1"/>
          </p:cNvPicPr>
          <p:nvPr/>
        </p:nvPicPr>
        <p:blipFill>
          <a:blip r:embed="rId6"/>
          <a:stretch>
            <a:fillRect/>
          </a:stretch>
        </p:blipFill>
        <p:spPr>
          <a:xfrm>
            <a:off x="8675748" y="1615192"/>
            <a:ext cx="3529205" cy="3340441"/>
          </a:xfrm>
          <a:prstGeom prst="rect">
            <a:avLst/>
          </a:prstGeom>
        </p:spPr>
      </p:pic>
      <p:pic>
        <p:nvPicPr>
          <p:cNvPr id="13" name="Picture 12">
            <a:extLst>
              <a:ext uri="{FF2B5EF4-FFF2-40B4-BE49-F238E27FC236}">
                <a16:creationId xmlns:a16="http://schemas.microsoft.com/office/drawing/2014/main" id="{45A9E437-05A0-A8A2-31F4-BAEC49E70067}"/>
              </a:ext>
            </a:extLst>
          </p:cNvPr>
          <p:cNvPicPr>
            <a:picLocks noChangeAspect="1"/>
          </p:cNvPicPr>
          <p:nvPr/>
        </p:nvPicPr>
        <p:blipFill>
          <a:blip r:embed="rId7"/>
          <a:stretch>
            <a:fillRect/>
          </a:stretch>
        </p:blipFill>
        <p:spPr>
          <a:xfrm>
            <a:off x="0" y="5841999"/>
            <a:ext cx="12192000" cy="990278"/>
          </a:xfrm>
          <a:prstGeom prst="rect">
            <a:avLst/>
          </a:prstGeom>
        </p:spPr>
      </p:pic>
    </p:spTree>
    <p:extLst>
      <p:ext uri="{BB962C8B-B14F-4D97-AF65-F5344CB8AC3E}">
        <p14:creationId xmlns:p14="http://schemas.microsoft.com/office/powerpoint/2010/main" val="37352609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3A7847D-1816-8D1E-B2B4-1101890783A1}"/>
              </a:ext>
            </a:extLst>
          </p:cNvPr>
          <p:cNvSpPr>
            <a:spLocks noGrp="1" noRot="1" noMove="1" noResize="1" noEditPoints="1" noAdjustHandles="1" noChangeArrowheads="1" noChangeShapeType="1"/>
          </p:cNvSpPr>
          <p:nvPr/>
        </p:nvSpPr>
        <p:spPr>
          <a:xfrm>
            <a:off x="0" y="3823964"/>
            <a:ext cx="12192000" cy="303403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Title 1">
            <a:extLst>
              <a:ext uri="{FF2B5EF4-FFF2-40B4-BE49-F238E27FC236}">
                <a16:creationId xmlns:a16="http://schemas.microsoft.com/office/drawing/2014/main" id="{370332AF-E8E1-7C23-1DF9-6C236D3D312D}"/>
              </a:ext>
            </a:extLst>
          </p:cNvPr>
          <p:cNvSpPr>
            <a:spLocks noGrp="1"/>
          </p:cNvSpPr>
          <p:nvPr>
            <p:ph type="title"/>
          </p:nvPr>
        </p:nvSpPr>
        <p:spPr>
          <a:xfrm>
            <a:off x="838200" y="1254550"/>
            <a:ext cx="7183582" cy="676636"/>
          </a:xfrm>
        </p:spPr>
        <p:txBody>
          <a:bodyPr rtlCol="0"/>
          <a:lstStyle/>
          <a:p>
            <a:pPr rtl="0"/>
            <a:r>
              <a:rPr lang="es-ar">
                <a:solidFill>
                  <a:schemeClr val="bg1"/>
                </a:solidFill>
              </a:rPr>
              <a:t>Ver también </a:t>
            </a:r>
          </a:p>
        </p:txBody>
      </p:sp>
      <p:sp>
        <p:nvSpPr>
          <p:cNvPr id="3" name="Content Placeholder 2">
            <a:extLst>
              <a:ext uri="{FF2B5EF4-FFF2-40B4-BE49-F238E27FC236}">
                <a16:creationId xmlns:a16="http://schemas.microsoft.com/office/drawing/2014/main" id="{2BB9B8D7-6958-3325-AB83-19BFBEF817A0}"/>
              </a:ext>
            </a:extLst>
          </p:cNvPr>
          <p:cNvSpPr>
            <a:spLocks noGrp="1"/>
          </p:cNvSpPr>
          <p:nvPr>
            <p:ph idx="1"/>
          </p:nvPr>
        </p:nvSpPr>
        <p:spPr>
          <a:xfrm>
            <a:off x="838200" y="2044541"/>
            <a:ext cx="10515600" cy="1217856"/>
          </a:xfrm>
        </p:spPr>
        <p:txBody>
          <a:bodyPr vert="horz" lIns="0" tIns="0" rIns="0" bIns="0" rtlCol="0" anchor="t">
            <a:normAutofit lnSpcReduction="10000"/>
          </a:bodyPr>
          <a:lstStyle/>
          <a:p>
            <a:pPr marL="0" indent="0" rtl="0">
              <a:buNone/>
            </a:pPr>
            <a:r>
              <a:rPr lang="es-ar">
                <a:solidFill>
                  <a:schemeClr val="bg1"/>
                </a:solidFill>
              </a:rPr>
              <a:t>Recursos específicos para:</a:t>
            </a:r>
          </a:p>
          <a:p>
            <a:pPr rtl="0"/>
            <a:r>
              <a:rPr lang="es-ar">
                <a:solidFill>
                  <a:schemeClr val="bg1"/>
                </a:solidFill>
              </a:rPr>
              <a:t>Comprender esta intervención de alto impacto para mujeres y bebés más sanos</a:t>
            </a:r>
          </a:p>
          <a:p>
            <a:pPr rtl="0"/>
            <a:r>
              <a:rPr lang="es-ar">
                <a:solidFill>
                  <a:schemeClr val="bg1"/>
                </a:solidFill>
              </a:rPr>
              <a:t>Los países están actuando ahora: Ampliación, financiación, suministro y fabricación</a:t>
            </a:r>
          </a:p>
          <a:p>
            <a:pPr rtl="0"/>
            <a:endParaRPr lang="en-US" dirty="0">
              <a:solidFill>
                <a:schemeClr val="bg1"/>
              </a:solidFill>
            </a:endParaRPr>
          </a:p>
          <a:p>
            <a:pPr marL="0" indent="0" rtl="0">
              <a:buNone/>
            </a:pPr>
            <a:endParaRPr lang="en-US" dirty="0">
              <a:solidFill>
                <a:schemeClr val="bg1"/>
              </a:solidFill>
            </a:endParaRPr>
          </a:p>
        </p:txBody>
      </p:sp>
      <p:sp>
        <p:nvSpPr>
          <p:cNvPr id="9" name="Rectangle 8">
            <a:extLst>
              <a:ext uri="{FF2B5EF4-FFF2-40B4-BE49-F238E27FC236}">
                <a16:creationId xmlns:a16="http://schemas.microsoft.com/office/drawing/2014/main" id="{742535E8-5E3E-39D5-B281-8281D1D038B3}"/>
              </a:ext>
            </a:extLst>
          </p:cNvPr>
          <p:cNvSpPr/>
          <p:nvPr/>
        </p:nvSpPr>
        <p:spPr>
          <a:xfrm>
            <a:off x="0" y="3821668"/>
            <a:ext cx="12192000" cy="676636"/>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0" name="TextBox 9">
            <a:extLst>
              <a:ext uri="{FF2B5EF4-FFF2-40B4-BE49-F238E27FC236}">
                <a16:creationId xmlns:a16="http://schemas.microsoft.com/office/drawing/2014/main" id="{B7C21044-EF6A-AA0C-0F28-D09C90178F40}"/>
              </a:ext>
            </a:extLst>
          </p:cNvPr>
          <p:cNvSpPr txBox="1"/>
          <p:nvPr/>
        </p:nvSpPr>
        <p:spPr>
          <a:xfrm>
            <a:off x="838200" y="3975356"/>
            <a:ext cx="10232655" cy="400110"/>
          </a:xfrm>
          <a:prstGeom prst="rect">
            <a:avLst/>
          </a:prstGeom>
          <a:noFill/>
        </p:spPr>
        <p:txBody>
          <a:bodyPr wrap="square" rtlCol="0">
            <a:spAutoFit/>
          </a:bodyPr>
          <a:lstStyle/>
          <a:p>
            <a:pPr algn="ctr" rtl="0"/>
            <a:r>
              <a:rPr lang="es-ar" sz="2000" b="1">
                <a:solidFill>
                  <a:schemeClr val="tx2"/>
                </a:solidFill>
                <a:latin typeface="Avenir Next" panose="020B0503020202020204" pitchFamily="34" charset="0"/>
              </a:rPr>
              <a:t>Visite estas páginas en </a:t>
            </a:r>
            <a:r>
              <a:rPr lang="es-ar" sz="2000" b="1">
                <a:solidFill>
                  <a:schemeClr val="tx2"/>
                </a:solidFill>
                <a:latin typeface="Avenir Next" panose="020B0503020202020204" pitchFamily="34" charset="0"/>
                <a:hlinkClick r:id="rId3"/>
              </a:rPr>
              <a:t>FurtherWith15.org</a:t>
            </a:r>
            <a:r>
              <a:rPr lang="es-ar" sz="2000" b="1">
                <a:solidFill>
                  <a:schemeClr val="tx2"/>
                </a:solidFill>
                <a:latin typeface="Avenir Next" panose="020B0503020202020204" pitchFamily="34" charset="0"/>
              </a:rPr>
              <a:t> para más información</a:t>
            </a:r>
          </a:p>
        </p:txBody>
      </p:sp>
      <p:pic>
        <p:nvPicPr>
          <p:cNvPr id="14" name="Graphic 13">
            <a:extLst>
              <a:ext uri="{FF2B5EF4-FFF2-40B4-BE49-F238E27FC236}">
                <a16:creationId xmlns:a16="http://schemas.microsoft.com/office/drawing/2014/main" id="{5C17D38F-F0B7-1167-5904-AB16233C631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42862" y="5248612"/>
            <a:ext cx="2556965" cy="710268"/>
          </a:xfrm>
          <a:prstGeom prst="rect">
            <a:avLst/>
          </a:prstGeom>
        </p:spPr>
      </p:pic>
      <p:pic>
        <p:nvPicPr>
          <p:cNvPr id="34" name="Graphic 33">
            <a:extLst>
              <a:ext uri="{FF2B5EF4-FFF2-40B4-BE49-F238E27FC236}">
                <a16:creationId xmlns:a16="http://schemas.microsoft.com/office/drawing/2014/main" id="{B4CB2858-0F4A-880F-C03A-1154D251715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835266" y="5298289"/>
            <a:ext cx="568458" cy="568457"/>
          </a:xfrm>
          <a:prstGeom prst="rect">
            <a:avLst/>
          </a:prstGeom>
        </p:spPr>
      </p:pic>
      <p:grpSp>
        <p:nvGrpSpPr>
          <p:cNvPr id="48" name="Group 47">
            <a:extLst>
              <a:ext uri="{FF2B5EF4-FFF2-40B4-BE49-F238E27FC236}">
                <a16:creationId xmlns:a16="http://schemas.microsoft.com/office/drawing/2014/main" id="{63C1A3A3-7BFB-2918-CC6F-D5E3DD3126B8}"/>
              </a:ext>
            </a:extLst>
          </p:cNvPr>
          <p:cNvGrpSpPr/>
          <p:nvPr/>
        </p:nvGrpSpPr>
        <p:grpSpPr>
          <a:xfrm>
            <a:off x="6039163" y="5319171"/>
            <a:ext cx="564915" cy="564915"/>
            <a:chOff x="4914232" y="4677724"/>
            <a:chExt cx="834887" cy="834887"/>
          </a:xfrm>
        </p:grpSpPr>
        <p:sp>
          <p:nvSpPr>
            <p:cNvPr id="33" name="Oval 32">
              <a:extLst>
                <a:ext uri="{FF2B5EF4-FFF2-40B4-BE49-F238E27FC236}">
                  <a16:creationId xmlns:a16="http://schemas.microsoft.com/office/drawing/2014/main" id="{38EE8423-A953-0EC7-2D0C-285131CBFFF0}"/>
                </a:ext>
              </a:extLst>
            </p:cNvPr>
            <p:cNvSpPr/>
            <p:nvPr/>
          </p:nvSpPr>
          <p:spPr>
            <a:xfrm>
              <a:off x="4914232" y="4677724"/>
              <a:ext cx="834887" cy="834887"/>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pic>
          <p:nvPicPr>
            <p:cNvPr id="35" name="Graphic 34">
              <a:extLst>
                <a:ext uri="{FF2B5EF4-FFF2-40B4-BE49-F238E27FC236}">
                  <a16:creationId xmlns:a16="http://schemas.microsoft.com/office/drawing/2014/main" id="{846904A6-11A5-8EA7-2769-48FA4F832EE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054891" y="4821511"/>
              <a:ext cx="553571" cy="553571"/>
            </a:xfrm>
            <a:prstGeom prst="rect">
              <a:avLst/>
            </a:prstGeom>
          </p:spPr>
        </p:pic>
      </p:grpSp>
      <p:grpSp>
        <p:nvGrpSpPr>
          <p:cNvPr id="47" name="Group 46">
            <a:extLst>
              <a:ext uri="{FF2B5EF4-FFF2-40B4-BE49-F238E27FC236}">
                <a16:creationId xmlns:a16="http://schemas.microsoft.com/office/drawing/2014/main" id="{80688D70-FF53-B71C-0BF1-50DABF578A6C}"/>
              </a:ext>
            </a:extLst>
          </p:cNvPr>
          <p:cNvGrpSpPr/>
          <p:nvPr/>
        </p:nvGrpSpPr>
        <p:grpSpPr>
          <a:xfrm>
            <a:off x="7239517" y="5319171"/>
            <a:ext cx="564915" cy="564915"/>
            <a:chOff x="6017476" y="4677724"/>
            <a:chExt cx="834887" cy="834887"/>
          </a:xfrm>
        </p:grpSpPr>
        <p:sp>
          <p:nvSpPr>
            <p:cNvPr id="42" name="Oval 41">
              <a:extLst>
                <a:ext uri="{FF2B5EF4-FFF2-40B4-BE49-F238E27FC236}">
                  <a16:creationId xmlns:a16="http://schemas.microsoft.com/office/drawing/2014/main" id="{14DCD278-30F3-6CB0-1261-15F83F3C4B5C}"/>
                </a:ext>
              </a:extLst>
            </p:cNvPr>
            <p:cNvSpPr/>
            <p:nvPr/>
          </p:nvSpPr>
          <p:spPr>
            <a:xfrm>
              <a:off x="6017476" y="4677724"/>
              <a:ext cx="834887" cy="834887"/>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pic>
          <p:nvPicPr>
            <p:cNvPr id="36" name="Graphic 35">
              <a:extLst>
                <a:ext uri="{FF2B5EF4-FFF2-40B4-BE49-F238E27FC236}">
                  <a16:creationId xmlns:a16="http://schemas.microsoft.com/office/drawing/2014/main" id="{81F9C69E-DE97-23B2-956C-EAEEB8C73B8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192079" y="4858838"/>
              <a:ext cx="456196" cy="456196"/>
            </a:xfrm>
            <a:prstGeom prst="rect">
              <a:avLst/>
            </a:prstGeom>
          </p:spPr>
        </p:pic>
      </p:grpSp>
      <p:grpSp>
        <p:nvGrpSpPr>
          <p:cNvPr id="46" name="Group 45">
            <a:extLst>
              <a:ext uri="{FF2B5EF4-FFF2-40B4-BE49-F238E27FC236}">
                <a16:creationId xmlns:a16="http://schemas.microsoft.com/office/drawing/2014/main" id="{A8A5DF99-4FD4-599E-0D58-E7F5D0AAFA35}"/>
              </a:ext>
            </a:extLst>
          </p:cNvPr>
          <p:cNvGrpSpPr/>
          <p:nvPr/>
        </p:nvGrpSpPr>
        <p:grpSpPr>
          <a:xfrm>
            <a:off x="8439871" y="5319171"/>
            <a:ext cx="564915" cy="564915"/>
            <a:chOff x="7080963" y="4677724"/>
            <a:chExt cx="834887" cy="834887"/>
          </a:xfrm>
        </p:grpSpPr>
        <p:sp>
          <p:nvSpPr>
            <p:cNvPr id="43" name="Oval 42">
              <a:extLst>
                <a:ext uri="{FF2B5EF4-FFF2-40B4-BE49-F238E27FC236}">
                  <a16:creationId xmlns:a16="http://schemas.microsoft.com/office/drawing/2014/main" id="{07B0F0C9-2E37-90FE-1052-382EA9D80073}"/>
                </a:ext>
              </a:extLst>
            </p:cNvPr>
            <p:cNvSpPr/>
            <p:nvPr/>
          </p:nvSpPr>
          <p:spPr>
            <a:xfrm>
              <a:off x="7080963" y="4677724"/>
              <a:ext cx="834887" cy="834887"/>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pic>
          <p:nvPicPr>
            <p:cNvPr id="37" name="Graphic 36">
              <a:extLst>
                <a:ext uri="{FF2B5EF4-FFF2-40B4-BE49-F238E27FC236}">
                  <a16:creationId xmlns:a16="http://schemas.microsoft.com/office/drawing/2014/main" id="{248E311D-2D32-1E0E-2F6B-C2B98BF8C9D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279496" y="4870174"/>
              <a:ext cx="440206" cy="449988"/>
            </a:xfrm>
            <a:prstGeom prst="rect">
              <a:avLst/>
            </a:prstGeom>
          </p:spPr>
        </p:pic>
      </p:grpSp>
      <p:grpSp>
        <p:nvGrpSpPr>
          <p:cNvPr id="45" name="Group 44">
            <a:extLst>
              <a:ext uri="{FF2B5EF4-FFF2-40B4-BE49-F238E27FC236}">
                <a16:creationId xmlns:a16="http://schemas.microsoft.com/office/drawing/2014/main" id="{813C51C6-E986-422A-B417-70E5FD4E5152}"/>
              </a:ext>
            </a:extLst>
          </p:cNvPr>
          <p:cNvGrpSpPr/>
          <p:nvPr/>
        </p:nvGrpSpPr>
        <p:grpSpPr>
          <a:xfrm>
            <a:off x="9640224" y="5319171"/>
            <a:ext cx="564915" cy="564915"/>
            <a:chOff x="8253781" y="4677724"/>
            <a:chExt cx="834887" cy="834887"/>
          </a:xfrm>
        </p:grpSpPr>
        <p:sp>
          <p:nvSpPr>
            <p:cNvPr id="44" name="Oval 43">
              <a:extLst>
                <a:ext uri="{FF2B5EF4-FFF2-40B4-BE49-F238E27FC236}">
                  <a16:creationId xmlns:a16="http://schemas.microsoft.com/office/drawing/2014/main" id="{4BDB9321-CAF4-BDF8-A2CF-19C72A9BA81D}"/>
                </a:ext>
              </a:extLst>
            </p:cNvPr>
            <p:cNvSpPr/>
            <p:nvPr/>
          </p:nvSpPr>
          <p:spPr>
            <a:xfrm>
              <a:off x="8253781" y="4677724"/>
              <a:ext cx="834887" cy="834887"/>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pic>
          <p:nvPicPr>
            <p:cNvPr id="38" name="Graphic 37">
              <a:extLst>
                <a:ext uri="{FF2B5EF4-FFF2-40B4-BE49-F238E27FC236}">
                  <a16:creationId xmlns:a16="http://schemas.microsoft.com/office/drawing/2014/main" id="{2A97C89F-A4D2-6687-FD74-79BABDD271DD}"/>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383944" y="4875271"/>
              <a:ext cx="601030" cy="422600"/>
            </a:xfrm>
            <a:prstGeom prst="rect">
              <a:avLst/>
            </a:prstGeom>
          </p:spPr>
        </p:pic>
      </p:grpSp>
      <p:sp>
        <p:nvSpPr>
          <p:cNvPr id="49" name="Rectangle 48">
            <a:hlinkClick r:id="rId16"/>
            <a:extLst>
              <a:ext uri="{FF2B5EF4-FFF2-40B4-BE49-F238E27FC236}">
                <a16:creationId xmlns:a16="http://schemas.microsoft.com/office/drawing/2014/main" id="{930D860A-E2C5-1F02-6DBD-36AF41B6E60B}"/>
              </a:ext>
            </a:extLst>
          </p:cNvPr>
          <p:cNvSpPr/>
          <p:nvPr/>
        </p:nvSpPr>
        <p:spPr>
          <a:xfrm>
            <a:off x="1642862" y="5469069"/>
            <a:ext cx="2652351" cy="1124923"/>
          </a:xfrm>
          <a:prstGeom prst="rect">
            <a:avLst/>
          </a:prstGeom>
          <a:solidFill>
            <a:srgbClr val="000000">
              <a:alpha val="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50" name="Rectangle 49">
            <a:hlinkClick r:id="rId17"/>
            <a:extLst>
              <a:ext uri="{FF2B5EF4-FFF2-40B4-BE49-F238E27FC236}">
                <a16:creationId xmlns:a16="http://schemas.microsoft.com/office/drawing/2014/main" id="{E7CED362-7127-5D08-C001-B5BFB72421C7}"/>
              </a:ext>
            </a:extLst>
          </p:cNvPr>
          <p:cNvSpPr/>
          <p:nvPr/>
        </p:nvSpPr>
        <p:spPr>
          <a:xfrm>
            <a:off x="4592925" y="5469069"/>
            <a:ext cx="914400" cy="1124923"/>
          </a:xfrm>
          <a:prstGeom prst="rect">
            <a:avLst/>
          </a:prstGeom>
          <a:solidFill>
            <a:srgbClr val="000000">
              <a:alpha val="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51" name="Rectangle 50">
            <a:hlinkClick r:id="rId18"/>
            <a:extLst>
              <a:ext uri="{FF2B5EF4-FFF2-40B4-BE49-F238E27FC236}">
                <a16:creationId xmlns:a16="http://schemas.microsoft.com/office/drawing/2014/main" id="{D30E35F4-16ED-F853-1860-54D61A54DB7E}"/>
              </a:ext>
            </a:extLst>
          </p:cNvPr>
          <p:cNvSpPr/>
          <p:nvPr/>
        </p:nvSpPr>
        <p:spPr>
          <a:xfrm>
            <a:off x="5869516" y="5469069"/>
            <a:ext cx="914400" cy="1124923"/>
          </a:xfrm>
          <a:prstGeom prst="rect">
            <a:avLst/>
          </a:prstGeom>
          <a:solidFill>
            <a:srgbClr val="000000">
              <a:alpha val="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52" name="Rectangle 51">
            <a:hlinkClick r:id="rId19"/>
            <a:extLst>
              <a:ext uri="{FF2B5EF4-FFF2-40B4-BE49-F238E27FC236}">
                <a16:creationId xmlns:a16="http://schemas.microsoft.com/office/drawing/2014/main" id="{8D7B5085-FFE3-8E90-D676-1595402667ED}"/>
              </a:ext>
            </a:extLst>
          </p:cNvPr>
          <p:cNvSpPr/>
          <p:nvPr/>
        </p:nvSpPr>
        <p:spPr>
          <a:xfrm>
            <a:off x="7059679" y="5469069"/>
            <a:ext cx="914400" cy="1124923"/>
          </a:xfrm>
          <a:prstGeom prst="rect">
            <a:avLst/>
          </a:prstGeom>
          <a:solidFill>
            <a:srgbClr val="000000">
              <a:alpha val="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53" name="Rectangle 52">
            <a:hlinkClick r:id="rId20"/>
            <a:extLst>
              <a:ext uri="{FF2B5EF4-FFF2-40B4-BE49-F238E27FC236}">
                <a16:creationId xmlns:a16="http://schemas.microsoft.com/office/drawing/2014/main" id="{7DB052A2-8334-7313-D0E2-9BBB4BBE2C82}"/>
              </a:ext>
            </a:extLst>
          </p:cNvPr>
          <p:cNvSpPr/>
          <p:nvPr/>
        </p:nvSpPr>
        <p:spPr>
          <a:xfrm>
            <a:off x="8250525" y="5469069"/>
            <a:ext cx="914400" cy="1124923"/>
          </a:xfrm>
          <a:prstGeom prst="rect">
            <a:avLst/>
          </a:prstGeom>
          <a:solidFill>
            <a:srgbClr val="000000">
              <a:alpha val="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54" name="Rectangle 53">
            <a:hlinkClick r:id="rId21"/>
            <a:extLst>
              <a:ext uri="{FF2B5EF4-FFF2-40B4-BE49-F238E27FC236}">
                <a16:creationId xmlns:a16="http://schemas.microsoft.com/office/drawing/2014/main" id="{2C57BD8C-82AE-5926-6A38-C12BF76C69F7}"/>
              </a:ext>
            </a:extLst>
          </p:cNvPr>
          <p:cNvSpPr/>
          <p:nvPr/>
        </p:nvSpPr>
        <p:spPr>
          <a:xfrm>
            <a:off x="9462637" y="5469069"/>
            <a:ext cx="914400" cy="1124923"/>
          </a:xfrm>
          <a:prstGeom prst="rect">
            <a:avLst/>
          </a:prstGeom>
          <a:solidFill>
            <a:srgbClr val="000000">
              <a:alpha val="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pic>
        <p:nvPicPr>
          <p:cNvPr id="55" name="Picture 54">
            <a:extLst>
              <a:ext uri="{FF2B5EF4-FFF2-40B4-BE49-F238E27FC236}">
                <a16:creationId xmlns:a16="http://schemas.microsoft.com/office/drawing/2014/main" id="{53318670-B3D9-4694-3B5E-6DBD6C27CFF2}"/>
              </a:ext>
            </a:extLst>
          </p:cNvPr>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748555" y="730385"/>
            <a:ext cx="5075981" cy="614149"/>
          </a:xfrm>
          <a:prstGeom prst="rect">
            <a:avLst/>
          </a:prstGeom>
        </p:spPr>
      </p:pic>
      <p:pic>
        <p:nvPicPr>
          <p:cNvPr id="4" name="Picture 3">
            <a:extLst>
              <a:ext uri="{FF2B5EF4-FFF2-40B4-BE49-F238E27FC236}">
                <a16:creationId xmlns:a16="http://schemas.microsoft.com/office/drawing/2014/main" id="{D0D28388-7A01-A9D8-5962-BDD93A4A52DD}"/>
              </a:ext>
            </a:extLst>
          </p:cNvPr>
          <p:cNvPicPr>
            <a:picLocks noChangeAspect="1"/>
          </p:cNvPicPr>
          <p:nvPr/>
        </p:nvPicPr>
        <p:blipFill>
          <a:blip r:embed="rId23" cstate="screen">
            <a:extLst>
              <a:ext uri="{28A0092B-C50C-407E-A947-70E740481C1C}">
                <a14:useLocalDpi xmlns:a14="http://schemas.microsoft.com/office/drawing/2010/main"/>
              </a:ext>
            </a:extLst>
          </a:blip>
          <a:srcRect/>
          <a:stretch/>
        </p:blipFill>
        <p:spPr>
          <a:xfrm flipH="1">
            <a:off x="6339417" y="-19050"/>
            <a:ext cx="5852583" cy="1504949"/>
          </a:xfrm>
          <a:prstGeom prst="rect">
            <a:avLst/>
          </a:prstGeom>
        </p:spPr>
      </p:pic>
      <p:pic>
        <p:nvPicPr>
          <p:cNvPr id="5" name="Picture 4">
            <a:extLst>
              <a:ext uri="{FF2B5EF4-FFF2-40B4-BE49-F238E27FC236}">
                <a16:creationId xmlns:a16="http://schemas.microsoft.com/office/drawing/2014/main" id="{DDBFB9AC-CE35-F3FE-6F13-01723CCE858E}"/>
              </a:ext>
            </a:extLst>
          </p:cNvPr>
          <p:cNvPicPr>
            <a:picLocks noChangeAspect="1"/>
          </p:cNvPicPr>
          <p:nvPr/>
        </p:nvPicPr>
        <p:blipFill>
          <a:blip r:embed="rId24"/>
          <a:stretch>
            <a:fillRect/>
          </a:stretch>
        </p:blipFill>
        <p:spPr>
          <a:xfrm>
            <a:off x="-24914" y="-19050"/>
            <a:ext cx="12216914" cy="1391800"/>
          </a:xfrm>
          <a:prstGeom prst="rect">
            <a:avLst/>
          </a:prstGeom>
        </p:spPr>
      </p:pic>
    </p:spTree>
    <p:extLst>
      <p:ext uri="{BB962C8B-B14F-4D97-AF65-F5344CB8AC3E}">
        <p14:creationId xmlns:p14="http://schemas.microsoft.com/office/powerpoint/2010/main" val="4386580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935C3-5733-8C27-C7EA-ED924423BCDD}"/>
              </a:ext>
            </a:extLst>
          </p:cNvPr>
          <p:cNvSpPr>
            <a:spLocks noGrp="1"/>
          </p:cNvSpPr>
          <p:nvPr>
            <p:ph type="ctrTitle"/>
          </p:nvPr>
        </p:nvSpPr>
        <p:spPr/>
        <p:txBody>
          <a:bodyPr rtlCol="0"/>
          <a:lstStyle/>
          <a:p>
            <a:pPr algn="ctr" rtl="0"/>
            <a:r>
              <a:rPr lang="es-ar" b="1">
                <a:latin typeface="Avenir Next Demi Bold"/>
                <a:cs typeface="Arial"/>
              </a:rPr>
              <a:t>Apéndice</a:t>
            </a:r>
            <a:endParaRPr lang="en-US" b="1" dirty="0"/>
          </a:p>
        </p:txBody>
      </p:sp>
    </p:spTree>
    <p:extLst>
      <p:ext uri="{BB962C8B-B14F-4D97-AF65-F5344CB8AC3E}">
        <p14:creationId xmlns:p14="http://schemas.microsoft.com/office/powerpoint/2010/main" val="9567044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DBE7B0-8C0C-E0BA-E1BE-D653C76AD7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B3AA16-126C-1962-B743-DD721558C1EC}"/>
              </a:ext>
            </a:extLst>
          </p:cNvPr>
          <p:cNvSpPr>
            <a:spLocks noGrp="1"/>
          </p:cNvSpPr>
          <p:nvPr>
            <p:ph type="title"/>
          </p:nvPr>
        </p:nvSpPr>
        <p:spPr/>
        <p:txBody>
          <a:bodyPr rtlCol="0"/>
          <a:lstStyle/>
          <a:p>
            <a:pPr rtl="0"/>
            <a:r>
              <a:rPr lang="es-ar" b="1"/>
              <a:t>Herramientas de abogacía</a:t>
            </a:r>
            <a:endParaRPr lang="en-US" dirty="0"/>
          </a:p>
        </p:txBody>
      </p:sp>
      <p:sp>
        <p:nvSpPr>
          <p:cNvPr id="7" name="Content Placeholder 6">
            <a:extLst>
              <a:ext uri="{FF2B5EF4-FFF2-40B4-BE49-F238E27FC236}">
                <a16:creationId xmlns:a16="http://schemas.microsoft.com/office/drawing/2014/main" id="{74F24421-F0CF-FD40-8B72-11D723386441}"/>
              </a:ext>
            </a:extLst>
          </p:cNvPr>
          <p:cNvSpPr>
            <a:spLocks noGrp="1"/>
          </p:cNvSpPr>
          <p:nvPr>
            <p:ph idx="1"/>
          </p:nvPr>
        </p:nvSpPr>
        <p:spPr>
          <a:xfrm>
            <a:off x="838201" y="1538449"/>
            <a:ext cx="6417732" cy="3909599"/>
          </a:xfrm>
        </p:spPr>
        <p:txBody>
          <a:bodyPr vert="horz" lIns="0" tIns="0" rIns="0" bIns="0" rtlCol="0" anchor="t">
            <a:normAutofit/>
          </a:bodyPr>
          <a:lstStyle/>
          <a:p>
            <a:pPr marL="347345" indent="-347345" rtl="0"/>
            <a:r>
              <a:rPr lang="es-ar">
                <a:latin typeface="Avenir Next"/>
                <a:cs typeface="Arial"/>
              </a:rPr>
              <a:t>Comprenda el impacto de la SMM en las vidas salvadas con la herramienta</a:t>
            </a:r>
            <a:r>
              <a:rPr lang="es-ar" b="1">
                <a:latin typeface="Avenir Next"/>
                <a:cs typeface="Arial"/>
                <a:hlinkClick r:id="rId3"/>
              </a:rPr>
              <a:t> Lives Saved Tool (LiST)</a:t>
            </a:r>
            <a:r>
              <a:rPr lang="es-ar" b="1">
                <a:latin typeface="Avenir Next"/>
                <a:cs typeface="Arial"/>
              </a:rPr>
              <a:t> </a:t>
            </a:r>
            <a:r>
              <a:rPr lang="es-ar">
                <a:latin typeface="Avenir Next"/>
                <a:cs typeface="Arial"/>
              </a:rPr>
              <a:t> de la Escuela de Salud Pública Bloomberg de Johns Hopkins, financiada por la Fundación Gates.</a:t>
            </a:r>
          </a:p>
          <a:p>
            <a:pPr marL="347345" indent="-347345" rtl="0"/>
            <a:r>
              <a:rPr lang="es-ar"/>
              <a:t>Visite el </a:t>
            </a:r>
            <a:r>
              <a:rPr lang="es-ar" b="1">
                <a:hlinkClick r:id="rId4"/>
              </a:rPr>
              <a:t>Knowledge Hub de HMHB </a:t>
            </a:r>
            <a:r>
              <a:rPr lang="es-ar"/>
              <a:t>para acceder a herramientas y recursos que lo guiarán en la exploración e implementación de la SMM.</a:t>
            </a:r>
          </a:p>
          <a:p>
            <a:pPr marL="347345" indent="-347345" rtl="0"/>
            <a:r>
              <a:rPr lang="es-ar"/>
              <a:t>Acceda a herramientas para poner en contacto a gobiernos y socios de desarrollo con recursos para adoptar y ampliar la SMM en el </a:t>
            </a:r>
            <a:r>
              <a:rPr lang="es-ar" b="1">
                <a:hlinkClick r:id="rId5"/>
              </a:rPr>
              <a:t>Centro de recursos de abogacía de HMHB.</a:t>
            </a:r>
            <a:endParaRPr lang="en-US" b="1" dirty="0"/>
          </a:p>
        </p:txBody>
      </p:sp>
      <p:sp>
        <p:nvSpPr>
          <p:cNvPr id="11" name="Rectangle 10">
            <a:extLst>
              <a:ext uri="{FF2B5EF4-FFF2-40B4-BE49-F238E27FC236}">
                <a16:creationId xmlns:a16="http://schemas.microsoft.com/office/drawing/2014/main" id="{565813DF-5378-BA9E-315A-D667027C093D}"/>
              </a:ext>
            </a:extLst>
          </p:cNvPr>
          <p:cNvSpPr/>
          <p:nvPr/>
        </p:nvSpPr>
        <p:spPr>
          <a:xfrm>
            <a:off x="0" y="5640145"/>
            <a:ext cx="12192000" cy="121785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2" name="TextBox 11">
            <a:extLst>
              <a:ext uri="{FF2B5EF4-FFF2-40B4-BE49-F238E27FC236}">
                <a16:creationId xmlns:a16="http://schemas.microsoft.com/office/drawing/2014/main" id="{92ED0601-063E-F40E-31BF-D7032E71FCCA}"/>
              </a:ext>
            </a:extLst>
          </p:cNvPr>
          <p:cNvSpPr txBox="1"/>
          <p:nvPr/>
        </p:nvSpPr>
        <p:spPr>
          <a:xfrm>
            <a:off x="838200" y="5856179"/>
            <a:ext cx="10232655" cy="400110"/>
          </a:xfrm>
          <a:prstGeom prst="rect">
            <a:avLst/>
          </a:prstGeom>
          <a:noFill/>
        </p:spPr>
        <p:txBody>
          <a:bodyPr wrap="square" rtlCol="0">
            <a:spAutoFit/>
          </a:bodyPr>
          <a:lstStyle/>
          <a:p>
            <a:pPr algn="ctr" rtl="0"/>
            <a:r>
              <a:rPr lang="es-ar" sz="2000" b="1">
                <a:solidFill>
                  <a:schemeClr val="tx2"/>
                </a:solidFill>
                <a:latin typeface="Avenir Next" panose="020B0503020202020204" pitchFamily="34" charset="0"/>
              </a:rPr>
              <a:t>Visite </a:t>
            </a:r>
            <a:r>
              <a:rPr lang="es-ar" sz="2000" b="1">
                <a:solidFill>
                  <a:schemeClr val="tx2"/>
                </a:solidFill>
                <a:latin typeface="Avenir Next" panose="020B0503020202020204" pitchFamily="34" charset="0"/>
                <a:hlinkClick r:id="rId6"/>
              </a:rPr>
              <a:t>FurtherWith15.org</a:t>
            </a:r>
            <a:r>
              <a:rPr lang="es-ar" sz="2000" b="1">
                <a:solidFill>
                  <a:schemeClr val="tx2"/>
                </a:solidFill>
                <a:latin typeface="Avenir Next" panose="020B0503020202020204" pitchFamily="34" charset="0"/>
              </a:rPr>
              <a:t> para consultar estos y otros recursos </a:t>
            </a:r>
          </a:p>
        </p:txBody>
      </p:sp>
      <p:pic>
        <p:nvPicPr>
          <p:cNvPr id="3" name="Picture 2">
            <a:extLst>
              <a:ext uri="{FF2B5EF4-FFF2-40B4-BE49-F238E27FC236}">
                <a16:creationId xmlns:a16="http://schemas.microsoft.com/office/drawing/2014/main" id="{339D0D3C-B4D4-F184-F72A-9451295396E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255933" y="295263"/>
            <a:ext cx="3140946" cy="2348491"/>
          </a:xfrm>
          <a:prstGeom prst="rect">
            <a:avLst/>
          </a:prstGeom>
          <a:noFill/>
          <a:ln w="19050">
            <a:solidFill>
              <a:schemeClr val="accent1"/>
            </a:solidFill>
          </a:ln>
        </p:spPr>
      </p:pic>
      <p:pic>
        <p:nvPicPr>
          <p:cNvPr id="4" name="Picture 3">
            <a:extLst>
              <a:ext uri="{FF2B5EF4-FFF2-40B4-BE49-F238E27FC236}">
                <a16:creationId xmlns:a16="http://schemas.microsoft.com/office/drawing/2014/main" id="{340BFE6E-B728-E9C3-9539-439F0D28B3B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021782" y="1822734"/>
            <a:ext cx="3219336" cy="2170661"/>
          </a:xfrm>
          <a:prstGeom prst="rect">
            <a:avLst/>
          </a:prstGeom>
          <a:ln w="19050">
            <a:solidFill>
              <a:schemeClr val="accent1"/>
            </a:solidFill>
          </a:ln>
        </p:spPr>
      </p:pic>
      <p:pic>
        <p:nvPicPr>
          <p:cNvPr id="6" name="Picture 5">
            <a:extLst>
              <a:ext uri="{FF2B5EF4-FFF2-40B4-BE49-F238E27FC236}">
                <a16:creationId xmlns:a16="http://schemas.microsoft.com/office/drawing/2014/main" id="{7AE07A43-A16F-7190-FFC8-74F906615676}"/>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914248" y="3317402"/>
            <a:ext cx="3140946" cy="2100203"/>
          </a:xfrm>
          <a:prstGeom prst="rect">
            <a:avLst/>
          </a:prstGeom>
          <a:ln w="19050">
            <a:solidFill>
              <a:schemeClr val="accent1"/>
            </a:solidFill>
          </a:ln>
        </p:spPr>
      </p:pic>
    </p:spTree>
    <p:extLst>
      <p:ext uri="{BB962C8B-B14F-4D97-AF65-F5344CB8AC3E}">
        <p14:creationId xmlns:p14="http://schemas.microsoft.com/office/powerpoint/2010/main" val="138674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57DA0A-1193-2D72-86D0-8659C01B10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644338-6F81-1A2E-7333-8177494DAA18}"/>
              </a:ext>
            </a:extLst>
          </p:cNvPr>
          <p:cNvSpPr>
            <a:spLocks noGrp="1"/>
          </p:cNvSpPr>
          <p:nvPr>
            <p:ph type="title"/>
          </p:nvPr>
        </p:nvSpPr>
        <p:spPr/>
        <p:txBody>
          <a:bodyPr rtlCol="0"/>
          <a:lstStyle/>
          <a:p>
            <a:pPr rtl="0"/>
            <a:r>
              <a:rPr lang="es-ar" b="1"/>
              <a:t>Herramientas de abogacía</a:t>
            </a:r>
            <a:endParaRPr lang="en-US" dirty="0"/>
          </a:p>
        </p:txBody>
      </p:sp>
      <p:sp>
        <p:nvSpPr>
          <p:cNvPr id="7" name="Content Placeholder 6">
            <a:extLst>
              <a:ext uri="{FF2B5EF4-FFF2-40B4-BE49-F238E27FC236}">
                <a16:creationId xmlns:a16="http://schemas.microsoft.com/office/drawing/2014/main" id="{756E944D-0D15-DFCF-FD5C-7303635C5EAB}"/>
              </a:ext>
            </a:extLst>
          </p:cNvPr>
          <p:cNvSpPr>
            <a:spLocks noGrp="1"/>
          </p:cNvSpPr>
          <p:nvPr>
            <p:ph idx="1"/>
          </p:nvPr>
        </p:nvSpPr>
        <p:spPr>
          <a:xfrm>
            <a:off x="838201" y="1577525"/>
            <a:ext cx="5798567" cy="3479754"/>
          </a:xfrm>
        </p:spPr>
        <p:txBody>
          <a:bodyPr vert="horz" lIns="0" tIns="0" rIns="0" bIns="0" rtlCol="0" anchor="t">
            <a:normAutofit/>
          </a:bodyPr>
          <a:lstStyle/>
          <a:p>
            <a:pPr marL="347345" indent="-347345" rtl="0"/>
            <a:r>
              <a:rPr lang="es-ar"/>
              <a:t>Conozca mejor la vida de las madres durante el embarazo viendo </a:t>
            </a:r>
            <a:r>
              <a:rPr lang="es-ar" b="1">
                <a:hlinkClick r:id="rId3"/>
              </a:rPr>
              <a:t>la serie de videos La voz de las mujeres de HMHB.</a:t>
            </a:r>
            <a:endParaRPr lang="en-US" b="1" dirty="0"/>
          </a:p>
          <a:p>
            <a:pPr marL="347345" indent="-347345" rtl="0"/>
            <a:r>
              <a:rPr lang="es-ar">
                <a:latin typeface="Avenir Next"/>
                <a:cs typeface="Arial"/>
              </a:rPr>
              <a:t>Comprenda las consecuencias de la falta de acceso a las multivitaminas prenatales viendo </a:t>
            </a:r>
            <a:r>
              <a:rPr lang="es-ar" b="1">
                <a:latin typeface="Avenir Next"/>
                <a:cs typeface="Arial"/>
                <a:hlinkClick r:id="rId4"/>
              </a:rPr>
              <a:t>el video de Devex, "Por qué el acceso a las vitaminas prenatales es un problema de equidad sanitaria", </a:t>
            </a:r>
            <a:r>
              <a:rPr lang="es-ar">
                <a:latin typeface="Avenir Next"/>
                <a:cs typeface="Arial"/>
              </a:rPr>
              <a:t>patrocinado por la Eleanor Crook Foundation.</a:t>
            </a:r>
          </a:p>
        </p:txBody>
      </p:sp>
      <p:sp>
        <p:nvSpPr>
          <p:cNvPr id="11" name="Rectangle 10">
            <a:extLst>
              <a:ext uri="{FF2B5EF4-FFF2-40B4-BE49-F238E27FC236}">
                <a16:creationId xmlns:a16="http://schemas.microsoft.com/office/drawing/2014/main" id="{8B36B346-AA85-A6E0-3F67-B22D0FB4BF9E}"/>
              </a:ext>
            </a:extLst>
          </p:cNvPr>
          <p:cNvSpPr/>
          <p:nvPr/>
        </p:nvSpPr>
        <p:spPr>
          <a:xfrm>
            <a:off x="0" y="5640145"/>
            <a:ext cx="12192000" cy="121785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2" name="TextBox 11">
            <a:extLst>
              <a:ext uri="{FF2B5EF4-FFF2-40B4-BE49-F238E27FC236}">
                <a16:creationId xmlns:a16="http://schemas.microsoft.com/office/drawing/2014/main" id="{776DDFDB-7CA2-A537-A9BB-7AADCFD9FDDE}"/>
              </a:ext>
            </a:extLst>
          </p:cNvPr>
          <p:cNvSpPr txBox="1"/>
          <p:nvPr/>
        </p:nvSpPr>
        <p:spPr>
          <a:xfrm>
            <a:off x="838200" y="5856179"/>
            <a:ext cx="10232655" cy="400110"/>
          </a:xfrm>
          <a:prstGeom prst="rect">
            <a:avLst/>
          </a:prstGeom>
          <a:noFill/>
        </p:spPr>
        <p:txBody>
          <a:bodyPr wrap="square" rtlCol="0">
            <a:spAutoFit/>
          </a:bodyPr>
          <a:lstStyle/>
          <a:p>
            <a:pPr algn="ctr" rtl="0"/>
            <a:r>
              <a:rPr lang="es-ar" sz="2000" b="1">
                <a:solidFill>
                  <a:schemeClr val="tx2"/>
                </a:solidFill>
                <a:latin typeface="Avenir Next" panose="020B0503020202020204" pitchFamily="34" charset="0"/>
              </a:rPr>
              <a:t>Visite </a:t>
            </a:r>
            <a:r>
              <a:rPr lang="es-ar" sz="2000" b="1">
                <a:solidFill>
                  <a:schemeClr val="tx2"/>
                </a:solidFill>
                <a:latin typeface="Avenir Next" panose="020B0503020202020204" pitchFamily="34" charset="0"/>
                <a:hlinkClick r:id="rId5"/>
              </a:rPr>
              <a:t>FurtherWith15.org</a:t>
            </a:r>
            <a:r>
              <a:rPr lang="es-ar" sz="2000" b="1">
                <a:solidFill>
                  <a:schemeClr val="tx2"/>
                </a:solidFill>
                <a:latin typeface="Avenir Next" panose="020B0503020202020204" pitchFamily="34" charset="0"/>
              </a:rPr>
              <a:t> para consultar estos y otros recursos </a:t>
            </a:r>
          </a:p>
        </p:txBody>
      </p:sp>
      <p:pic>
        <p:nvPicPr>
          <p:cNvPr id="5" name="Picture 4">
            <a:extLst>
              <a:ext uri="{FF2B5EF4-FFF2-40B4-BE49-F238E27FC236}">
                <a16:creationId xmlns:a16="http://schemas.microsoft.com/office/drawing/2014/main" id="{8C69EF81-4F0A-9235-4FB1-39E7CFBB3B6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636768" y="1001218"/>
            <a:ext cx="3827464" cy="2207653"/>
          </a:xfrm>
          <a:prstGeom prst="rect">
            <a:avLst/>
          </a:prstGeom>
          <a:ln w="19050">
            <a:solidFill>
              <a:schemeClr val="accent1"/>
            </a:solidFill>
          </a:ln>
        </p:spPr>
      </p:pic>
      <p:pic>
        <p:nvPicPr>
          <p:cNvPr id="6" name="Picture 5">
            <a:extLst>
              <a:ext uri="{FF2B5EF4-FFF2-40B4-BE49-F238E27FC236}">
                <a16:creationId xmlns:a16="http://schemas.microsoft.com/office/drawing/2014/main" id="{FB0625BA-7C7B-B7BF-F893-3414B908B29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271768" y="2845157"/>
            <a:ext cx="3921165" cy="2319162"/>
          </a:xfrm>
          <a:prstGeom prst="rect">
            <a:avLst/>
          </a:prstGeom>
          <a:ln w="19050">
            <a:solidFill>
              <a:schemeClr val="accent1"/>
            </a:solidFill>
          </a:ln>
        </p:spPr>
      </p:pic>
    </p:spTree>
    <p:extLst>
      <p:ext uri="{BB962C8B-B14F-4D97-AF65-F5344CB8AC3E}">
        <p14:creationId xmlns:p14="http://schemas.microsoft.com/office/powerpoint/2010/main" val="20342597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905DD2-E77A-1149-D35C-975140ABBF47}"/>
              </a:ext>
            </a:extLst>
          </p:cNvPr>
          <p:cNvSpPr>
            <a:spLocks noGrp="1"/>
          </p:cNvSpPr>
          <p:nvPr>
            <p:ph idx="1"/>
          </p:nvPr>
        </p:nvSpPr>
        <p:spPr>
          <a:xfrm>
            <a:off x="838200" y="1504840"/>
            <a:ext cx="4834467" cy="4667359"/>
          </a:xfrm>
        </p:spPr>
        <p:txBody>
          <a:bodyPr vert="horz" lIns="0" tIns="0" rIns="0" bIns="0" rtlCol="0" anchor="t">
            <a:normAutofit/>
          </a:bodyPr>
          <a:lstStyle/>
          <a:p>
            <a:pPr marL="0" indent="0" rtl="0">
              <a:buNone/>
            </a:pPr>
            <a:r>
              <a:rPr lang="es-ar" b="1">
                <a:latin typeface="Avenir Next"/>
                <a:cs typeface="Arial"/>
                <a:hlinkClick r:id="rId2"/>
              </a:rPr>
              <a:t>Kit de herramientas de abogacía para avanzar la SMM</a:t>
            </a:r>
            <a:r>
              <a:rPr lang="es-ar" b="1">
                <a:latin typeface="Avenir Next"/>
                <a:cs typeface="Arial"/>
              </a:rPr>
              <a:t> </a:t>
            </a:r>
            <a:endParaRPr lang="en-US">
              <a:latin typeface="Avenir Next"/>
              <a:cs typeface="Arial"/>
            </a:endParaRPr>
          </a:p>
          <a:p>
            <a:pPr marL="347345" indent="-347345" rtl="0"/>
            <a:r>
              <a:rPr lang="es-ar"/>
              <a:t>Consulte estas diapositivas como recurso para todo aquel que quiera compartir la evidencia y los beneficios de la SMM para las mujeres embarazadas y sus hijos.</a:t>
            </a:r>
          </a:p>
          <a:p>
            <a:pPr marL="347345" indent="-347345" rtl="0"/>
            <a:r>
              <a:rPr lang="es-ar"/>
              <a:t>Contienen mensajes y estadísticas clave que pueden adaptarse a los responsables de la toma de decisiones de cualquier país.</a:t>
            </a:r>
          </a:p>
        </p:txBody>
      </p:sp>
      <p:sp>
        <p:nvSpPr>
          <p:cNvPr id="4" name="Slide Number Placeholder 3">
            <a:extLst>
              <a:ext uri="{FF2B5EF4-FFF2-40B4-BE49-F238E27FC236}">
                <a16:creationId xmlns:a16="http://schemas.microsoft.com/office/drawing/2014/main" id="{E21843F3-8CC7-7322-B562-0E9FF8418B4C}"/>
              </a:ext>
            </a:extLst>
          </p:cNvPr>
          <p:cNvSpPr>
            <a:spLocks noGrp="1"/>
          </p:cNvSpPr>
          <p:nvPr>
            <p:ph type="sldNum" sz="quarter" idx="12"/>
          </p:nvPr>
        </p:nvSpPr>
        <p:spPr/>
        <p:txBody>
          <a:bodyPr rtlCol="0"/>
          <a:lstStyle/>
          <a:p>
            <a:pPr rtl="0"/>
            <a:fld id="{1823342E-297C-5D4D-AC65-DD80C611455A}" type="slidenum">
              <a:rPr lang="en-US" smtClean="0"/>
              <a:pPr/>
              <a:t>16</a:t>
            </a:fld>
            <a:endParaRPr lang="en-US" dirty="0"/>
          </a:p>
        </p:txBody>
      </p:sp>
      <p:sp>
        <p:nvSpPr>
          <p:cNvPr id="5" name="Title 1">
            <a:extLst>
              <a:ext uri="{FF2B5EF4-FFF2-40B4-BE49-F238E27FC236}">
                <a16:creationId xmlns:a16="http://schemas.microsoft.com/office/drawing/2014/main" id="{A117B242-88E3-A0FB-166C-D7C031188247}"/>
              </a:ext>
            </a:extLst>
          </p:cNvPr>
          <p:cNvSpPr>
            <a:spLocks noGrp="1"/>
          </p:cNvSpPr>
          <p:nvPr>
            <p:ph type="title"/>
          </p:nvPr>
        </p:nvSpPr>
        <p:spPr/>
        <p:txBody>
          <a:bodyPr rtlCol="0"/>
          <a:lstStyle/>
          <a:p>
            <a:pPr rtl="0"/>
            <a:r>
              <a:rPr lang="es-ar" b="1"/>
              <a:t>Herramientas de abogacía</a:t>
            </a:r>
            <a:endParaRPr lang="en-US" dirty="0"/>
          </a:p>
        </p:txBody>
      </p:sp>
      <p:pic>
        <p:nvPicPr>
          <p:cNvPr id="2" name="Picture 1">
            <a:extLst>
              <a:ext uri="{FF2B5EF4-FFF2-40B4-BE49-F238E27FC236}">
                <a16:creationId xmlns:a16="http://schemas.microsoft.com/office/drawing/2014/main" id="{17539C57-5C12-D321-EEE5-301A83C2580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69851" y="2970304"/>
            <a:ext cx="3602954" cy="2033712"/>
          </a:xfrm>
          <a:prstGeom prst="rect">
            <a:avLst/>
          </a:prstGeom>
          <a:ln w="19050">
            <a:solidFill>
              <a:schemeClr val="accent1"/>
            </a:solidFill>
          </a:ln>
        </p:spPr>
      </p:pic>
      <p:pic>
        <p:nvPicPr>
          <p:cNvPr id="6" name="Picture 5">
            <a:extLst>
              <a:ext uri="{FF2B5EF4-FFF2-40B4-BE49-F238E27FC236}">
                <a16:creationId xmlns:a16="http://schemas.microsoft.com/office/drawing/2014/main" id="{31532C3E-6631-87AB-5C5F-58EAACED2E8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64113" y="4226650"/>
            <a:ext cx="3602955" cy="2031241"/>
          </a:xfrm>
          <a:prstGeom prst="rect">
            <a:avLst/>
          </a:prstGeom>
          <a:ln w="19050">
            <a:solidFill>
              <a:schemeClr val="accent1"/>
            </a:solidFill>
          </a:ln>
        </p:spPr>
      </p:pic>
      <p:pic>
        <p:nvPicPr>
          <p:cNvPr id="8" name="Picture 7">
            <a:extLst>
              <a:ext uri="{FF2B5EF4-FFF2-40B4-BE49-F238E27FC236}">
                <a16:creationId xmlns:a16="http://schemas.microsoft.com/office/drawing/2014/main" id="{70625E0E-C39D-CF8A-7173-923F2485F1B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11324" y="1061159"/>
            <a:ext cx="4226429" cy="2375482"/>
          </a:xfrm>
          <a:prstGeom prst="rect">
            <a:avLst/>
          </a:prstGeom>
          <a:ln w="19050">
            <a:solidFill>
              <a:schemeClr val="accent1"/>
            </a:solidFill>
          </a:ln>
        </p:spPr>
      </p:pic>
    </p:spTree>
    <p:extLst>
      <p:ext uri="{BB962C8B-B14F-4D97-AF65-F5344CB8AC3E}">
        <p14:creationId xmlns:p14="http://schemas.microsoft.com/office/powerpoint/2010/main" val="32651245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A82B56-515E-A548-E637-0EBDAC467DC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7576BA-FB31-2C9D-1C83-9653A6454AEA}"/>
              </a:ext>
            </a:extLst>
          </p:cNvPr>
          <p:cNvSpPr>
            <a:spLocks noGrp="1"/>
          </p:cNvSpPr>
          <p:nvPr>
            <p:ph idx="1"/>
          </p:nvPr>
        </p:nvSpPr>
        <p:spPr>
          <a:xfrm>
            <a:off x="838200" y="1504840"/>
            <a:ext cx="4552401" cy="4667359"/>
          </a:xfrm>
        </p:spPr>
        <p:txBody>
          <a:bodyPr rtlCol="0">
            <a:normAutofit fontScale="85000" lnSpcReduction="20000"/>
          </a:bodyPr>
          <a:lstStyle/>
          <a:p>
            <a:pPr rtl="0"/>
            <a:r>
              <a:rPr lang="es-ar" dirty="0"/>
              <a:t>El </a:t>
            </a:r>
            <a:r>
              <a:rPr lang="es-ar" b="1" dirty="0">
                <a:hlinkClick r:id="rId2"/>
              </a:rPr>
              <a:t>documento Informe de abogacía y preguntas frecuentes sobre la inclusión de la SMM en la Lista modelo de medicamentos esenciales (EML, por sus siglas en inglés) de la OMS</a:t>
            </a:r>
            <a:r>
              <a:rPr lang="es-ar" b="1" dirty="0"/>
              <a:t> </a:t>
            </a:r>
            <a:r>
              <a:rPr lang="es-ar" dirty="0"/>
              <a:t> </a:t>
            </a:r>
            <a:r>
              <a:rPr lang="es-ar" b="1" dirty="0"/>
              <a:t> </a:t>
            </a:r>
            <a:r>
              <a:rPr lang="es-ar" dirty="0"/>
              <a:t>proporciona las mejores prácticas para conseguir que la SMM se incluya en la EML en su país.</a:t>
            </a:r>
          </a:p>
          <a:p>
            <a:r>
              <a:rPr lang="es-ar" dirty="0"/>
              <a:t>El </a:t>
            </a:r>
            <a:r>
              <a:rPr lang="es-MX" b="1" u="sng" dirty="0">
                <a:solidFill>
                  <a:schemeClr val="hlink"/>
                </a:solidFill>
                <a:hlinkClick r:id="rId3"/>
              </a:rPr>
              <a:t>Informe de abogacía de la SMM</a:t>
            </a:r>
            <a:r>
              <a:rPr lang="en-US" b="1" dirty="0"/>
              <a:t> </a:t>
            </a:r>
            <a:r>
              <a:rPr lang="es-ar" dirty="0"/>
              <a:t>aborda el amplio alcance de la necesidad de SMM, y el </a:t>
            </a:r>
            <a:r>
              <a:rPr lang="en-US" b="1" u="sng" dirty="0">
                <a:solidFill>
                  <a:schemeClr val="hlink"/>
                </a:solidFill>
                <a:hlinkClick r:id="rId4"/>
              </a:rPr>
              <a:t>Informe de </a:t>
            </a:r>
            <a:r>
              <a:rPr lang="en-US" b="1" u="sng" dirty="0" err="1">
                <a:solidFill>
                  <a:schemeClr val="hlink"/>
                </a:solidFill>
                <a:hlinkClick r:id="rId4"/>
              </a:rPr>
              <a:t>preguntas</a:t>
            </a:r>
            <a:r>
              <a:rPr lang="en-US" b="1" u="sng" dirty="0">
                <a:solidFill>
                  <a:schemeClr val="hlink"/>
                </a:solidFill>
                <a:hlinkClick r:id="rId4"/>
              </a:rPr>
              <a:t> </a:t>
            </a:r>
            <a:r>
              <a:rPr lang="en-US" b="1" u="sng" dirty="0" err="1">
                <a:solidFill>
                  <a:schemeClr val="hlink"/>
                </a:solidFill>
                <a:hlinkClick r:id="rId4"/>
              </a:rPr>
              <a:t>frecuentes</a:t>
            </a:r>
            <a:r>
              <a:rPr lang="en-US" b="1" u="sng" dirty="0">
                <a:solidFill>
                  <a:schemeClr val="hlink"/>
                </a:solidFill>
                <a:hlinkClick r:id="rId4"/>
              </a:rPr>
              <a:t> </a:t>
            </a:r>
            <a:r>
              <a:rPr lang="en-US" b="1" u="sng" dirty="0" err="1">
                <a:solidFill>
                  <a:schemeClr val="hlink"/>
                </a:solidFill>
                <a:hlinkClick r:id="rId4"/>
              </a:rPr>
              <a:t>sobre</a:t>
            </a:r>
            <a:r>
              <a:rPr lang="en-US" b="1" u="sng" dirty="0">
                <a:solidFill>
                  <a:schemeClr val="hlink"/>
                </a:solidFill>
                <a:hlinkClick r:id="rId4"/>
              </a:rPr>
              <a:t> SMM </a:t>
            </a:r>
            <a:r>
              <a:rPr lang="es-ar" dirty="0"/>
              <a:t>está dirigido a los responsables de la toma de decisiones.</a:t>
            </a:r>
          </a:p>
          <a:p>
            <a:pPr rtl="0"/>
            <a:r>
              <a:rPr lang="es-ar" dirty="0"/>
              <a:t>Para obtener apoyo en los esfuerzos de ampliación, véase </a:t>
            </a:r>
            <a:r>
              <a:rPr lang="es-ar" b="1" dirty="0">
                <a:hlinkClick r:id="rId5"/>
              </a:rPr>
              <a:t>Introducción y ampliación del programa de suplementación con micronutrientes múltiples: Preguntas frecuentes para responsables de la toma de decisiones</a:t>
            </a:r>
            <a:r>
              <a:rPr lang="es-ar" b="1" dirty="0"/>
              <a:t>.</a:t>
            </a:r>
          </a:p>
          <a:p>
            <a:pPr marL="0" indent="0" rtl="0">
              <a:buNone/>
            </a:pPr>
            <a:endParaRPr lang="en-US" dirty="0"/>
          </a:p>
        </p:txBody>
      </p:sp>
      <p:sp>
        <p:nvSpPr>
          <p:cNvPr id="4" name="Slide Number Placeholder 3">
            <a:extLst>
              <a:ext uri="{FF2B5EF4-FFF2-40B4-BE49-F238E27FC236}">
                <a16:creationId xmlns:a16="http://schemas.microsoft.com/office/drawing/2014/main" id="{5F67EF4D-5381-205A-F871-67C413E16CCD}"/>
              </a:ext>
            </a:extLst>
          </p:cNvPr>
          <p:cNvSpPr>
            <a:spLocks noGrp="1"/>
          </p:cNvSpPr>
          <p:nvPr>
            <p:ph type="sldNum" sz="quarter" idx="12"/>
          </p:nvPr>
        </p:nvSpPr>
        <p:spPr/>
        <p:txBody>
          <a:bodyPr rtlCol="0"/>
          <a:lstStyle/>
          <a:p>
            <a:pPr rtl="0"/>
            <a:fld id="{1823342E-297C-5D4D-AC65-DD80C611455A}" type="slidenum">
              <a:rPr lang="en-US" smtClean="0"/>
              <a:pPr/>
              <a:t>17</a:t>
            </a:fld>
            <a:endParaRPr lang="en-US" dirty="0"/>
          </a:p>
        </p:txBody>
      </p:sp>
      <p:sp>
        <p:nvSpPr>
          <p:cNvPr id="5" name="Title 1">
            <a:extLst>
              <a:ext uri="{FF2B5EF4-FFF2-40B4-BE49-F238E27FC236}">
                <a16:creationId xmlns:a16="http://schemas.microsoft.com/office/drawing/2014/main" id="{885E5110-A3A1-3BB8-2126-97BB08C7B466}"/>
              </a:ext>
            </a:extLst>
          </p:cNvPr>
          <p:cNvSpPr>
            <a:spLocks noGrp="1"/>
          </p:cNvSpPr>
          <p:nvPr>
            <p:ph type="title"/>
          </p:nvPr>
        </p:nvSpPr>
        <p:spPr/>
        <p:txBody>
          <a:bodyPr rtlCol="0"/>
          <a:lstStyle/>
          <a:p>
            <a:pPr rtl="0"/>
            <a:r>
              <a:rPr lang="es-ar" b="1"/>
              <a:t>Herramientas de abogacía</a:t>
            </a:r>
            <a:endParaRPr lang="en-US" dirty="0"/>
          </a:p>
        </p:txBody>
      </p:sp>
      <p:pic>
        <p:nvPicPr>
          <p:cNvPr id="6" name="Picture 5">
            <a:extLst>
              <a:ext uri="{FF2B5EF4-FFF2-40B4-BE49-F238E27FC236}">
                <a16:creationId xmlns:a16="http://schemas.microsoft.com/office/drawing/2014/main" id="{BFD00531-04E0-C52C-E1D5-8DEB57DAF81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147800" y="767851"/>
            <a:ext cx="3073659" cy="2384735"/>
          </a:xfrm>
          <a:prstGeom prst="rect">
            <a:avLst/>
          </a:prstGeom>
          <a:ln w="19050">
            <a:solidFill>
              <a:schemeClr val="accent1"/>
            </a:solidFill>
          </a:ln>
        </p:spPr>
      </p:pic>
      <p:pic>
        <p:nvPicPr>
          <p:cNvPr id="2" name="Picture 1">
            <a:extLst>
              <a:ext uri="{FF2B5EF4-FFF2-40B4-BE49-F238E27FC236}">
                <a16:creationId xmlns:a16="http://schemas.microsoft.com/office/drawing/2014/main" id="{1E1537B8-6D63-E54C-A392-C735FAD0DEF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00689" y="2409548"/>
            <a:ext cx="3105077" cy="2115714"/>
          </a:xfrm>
          <a:prstGeom prst="rect">
            <a:avLst/>
          </a:prstGeom>
          <a:noFill/>
          <a:ln w="19050">
            <a:solidFill>
              <a:schemeClr val="accent1"/>
            </a:solidFill>
          </a:ln>
        </p:spPr>
      </p:pic>
      <p:pic>
        <p:nvPicPr>
          <p:cNvPr id="8" name="Picture 7">
            <a:extLst>
              <a:ext uri="{FF2B5EF4-FFF2-40B4-BE49-F238E27FC236}">
                <a16:creationId xmlns:a16="http://schemas.microsoft.com/office/drawing/2014/main" id="{101F09D2-96D2-C12C-2517-E7CB8E577E1B}"/>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7292714" y="3850194"/>
            <a:ext cx="2847351" cy="2418323"/>
          </a:xfrm>
          <a:prstGeom prst="rect">
            <a:avLst/>
          </a:prstGeom>
          <a:ln w="19050">
            <a:solidFill>
              <a:schemeClr val="accent1"/>
            </a:solidFill>
          </a:ln>
        </p:spPr>
      </p:pic>
      <p:pic>
        <p:nvPicPr>
          <p:cNvPr id="7" name="Picture 6">
            <a:extLst>
              <a:ext uri="{FF2B5EF4-FFF2-40B4-BE49-F238E27FC236}">
                <a16:creationId xmlns:a16="http://schemas.microsoft.com/office/drawing/2014/main" id="{9B3D3BC3-C880-1EEC-98F2-80BDB48FAB5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053711" y="2409548"/>
            <a:ext cx="2988467" cy="2192525"/>
          </a:xfrm>
          <a:prstGeom prst="rect">
            <a:avLst/>
          </a:prstGeom>
          <a:ln w="19050">
            <a:solidFill>
              <a:schemeClr val="accent1"/>
            </a:solidFill>
          </a:ln>
        </p:spPr>
      </p:pic>
    </p:spTree>
    <p:extLst>
      <p:ext uri="{BB962C8B-B14F-4D97-AF65-F5344CB8AC3E}">
        <p14:creationId xmlns:p14="http://schemas.microsoft.com/office/powerpoint/2010/main" val="31354839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DBE7B0-8C0C-E0BA-E1BE-D653C76AD7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B3AA16-126C-1962-B743-DD721558C1EC}"/>
              </a:ext>
            </a:extLst>
          </p:cNvPr>
          <p:cNvSpPr>
            <a:spLocks noGrp="1"/>
          </p:cNvSpPr>
          <p:nvPr>
            <p:ph type="title"/>
          </p:nvPr>
        </p:nvSpPr>
        <p:spPr/>
        <p:txBody>
          <a:bodyPr rtlCol="0"/>
          <a:lstStyle/>
          <a:p>
            <a:pPr rtl="0"/>
            <a:r>
              <a:rPr lang="es-ar" b="1"/>
              <a:t>Herramientas de cálculo de costos</a:t>
            </a:r>
            <a:endParaRPr lang="en-US" dirty="0"/>
          </a:p>
        </p:txBody>
      </p:sp>
      <p:sp>
        <p:nvSpPr>
          <p:cNvPr id="7" name="Content Placeholder 6">
            <a:extLst>
              <a:ext uri="{FF2B5EF4-FFF2-40B4-BE49-F238E27FC236}">
                <a16:creationId xmlns:a16="http://schemas.microsoft.com/office/drawing/2014/main" id="{74F24421-F0CF-FD40-8B72-11D723386441}"/>
              </a:ext>
            </a:extLst>
          </p:cNvPr>
          <p:cNvSpPr>
            <a:spLocks noGrp="1"/>
          </p:cNvSpPr>
          <p:nvPr>
            <p:ph idx="1"/>
          </p:nvPr>
        </p:nvSpPr>
        <p:spPr>
          <a:xfrm>
            <a:off x="838200" y="1337495"/>
            <a:ext cx="5879123" cy="4302650"/>
          </a:xfrm>
        </p:spPr>
        <p:txBody>
          <a:bodyPr vert="horz" lIns="0" tIns="0" rIns="0" bIns="0" rtlCol="0" anchor="t">
            <a:normAutofit lnSpcReduction="10000"/>
          </a:bodyPr>
          <a:lstStyle/>
          <a:p>
            <a:r>
              <a:rPr lang="es-ar" sz="1900" dirty="0"/>
              <a:t>La </a:t>
            </a:r>
            <a:r>
              <a:rPr lang="en-US" sz="1900" b="1" u="sng" dirty="0" err="1">
                <a:solidFill>
                  <a:schemeClr val="hlink"/>
                </a:solidFill>
                <a:hlinkClick r:id="rId3"/>
              </a:rPr>
              <a:t>Herramienta</a:t>
            </a:r>
            <a:r>
              <a:rPr lang="en-US" sz="1900" b="1" u="sng" dirty="0">
                <a:solidFill>
                  <a:schemeClr val="hlink"/>
                </a:solidFill>
                <a:hlinkClick r:id="rId3"/>
              </a:rPr>
              <a:t> Costo-</a:t>
            </a:r>
            <a:r>
              <a:rPr lang="en-US" sz="1900" b="1" u="sng" dirty="0" err="1">
                <a:solidFill>
                  <a:schemeClr val="hlink"/>
                </a:solidFill>
                <a:hlinkClick r:id="rId3"/>
              </a:rPr>
              <a:t>Beneficio</a:t>
            </a:r>
            <a:r>
              <a:rPr lang="en-US" sz="1900" b="1" u="sng" dirty="0">
                <a:solidFill>
                  <a:schemeClr val="hlink"/>
                </a:solidFill>
                <a:hlinkClick r:id="rId3"/>
              </a:rPr>
              <a:t> de la SMM </a:t>
            </a:r>
            <a:r>
              <a:rPr lang="en-US" sz="1900" dirty="0"/>
              <a:t>+la </a:t>
            </a:r>
            <a:r>
              <a:rPr lang="es-MX" sz="1900" b="1" u="sng" dirty="0">
                <a:solidFill>
                  <a:schemeClr val="hlink"/>
                </a:solidFill>
                <a:hlinkClick r:id="rId4"/>
              </a:rPr>
              <a:t>Herramienta Costo de la Inacción </a:t>
            </a:r>
            <a:r>
              <a:rPr lang="es-ar" sz="1900" dirty="0"/>
              <a:t>fueron desarrolladas por </a:t>
            </a:r>
            <a:r>
              <a:rPr lang="es-ar" sz="1900" dirty="0" err="1"/>
              <a:t>Nutrition</a:t>
            </a:r>
            <a:r>
              <a:rPr lang="es-ar" sz="1900" dirty="0"/>
              <a:t> International para ayudar a los países en la toma de decisiones mediante el cálculo de los beneficios y costos incrementales de la transición de la suplementación con hierro y ácido fólico (IFAS) a la suplementación con micronutrientes múltiples (SMM).</a:t>
            </a:r>
            <a:endParaRPr lang="es-ar" sz="1900" dirty="0">
              <a:hlinkClick r:id="rId4"/>
            </a:endParaRPr>
          </a:p>
          <a:p>
            <a:r>
              <a:rPr lang="es-ar" sz="1900" dirty="0"/>
              <a:t>La </a:t>
            </a:r>
            <a:r>
              <a:rPr lang="es-MX" sz="1900" b="1" u="sng" dirty="0">
                <a:solidFill>
                  <a:schemeClr val="hlink"/>
                </a:solidFill>
                <a:hlinkClick r:id="rId5"/>
              </a:rPr>
              <a:t>Herramienta de cálculo de costos para la introducción y ampliación de la SMM </a:t>
            </a:r>
            <a:r>
              <a:rPr lang="es-ar" sz="1900" dirty="0"/>
              <a:t>de cálculo de costos para la introducción y ampliación de la SMM apoya el desarrollo de hojas de ruta nacionales y subnacionales para la introducción y ampliación de la SMM. La herramienta fue desarrollada por R4D y financiada por la Fundación Gates</a:t>
            </a:r>
          </a:p>
          <a:p>
            <a:pPr rtl="0"/>
            <a:endParaRPr lang="en-US" sz="1900" dirty="0"/>
          </a:p>
        </p:txBody>
      </p:sp>
      <p:sp>
        <p:nvSpPr>
          <p:cNvPr id="11" name="Rectangle 10">
            <a:extLst>
              <a:ext uri="{FF2B5EF4-FFF2-40B4-BE49-F238E27FC236}">
                <a16:creationId xmlns:a16="http://schemas.microsoft.com/office/drawing/2014/main" id="{565813DF-5378-BA9E-315A-D667027C093D}"/>
              </a:ext>
            </a:extLst>
          </p:cNvPr>
          <p:cNvSpPr/>
          <p:nvPr/>
        </p:nvSpPr>
        <p:spPr>
          <a:xfrm>
            <a:off x="0" y="5640145"/>
            <a:ext cx="12192000" cy="121785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2" name="TextBox 11">
            <a:extLst>
              <a:ext uri="{FF2B5EF4-FFF2-40B4-BE49-F238E27FC236}">
                <a16:creationId xmlns:a16="http://schemas.microsoft.com/office/drawing/2014/main" id="{92ED0601-063E-F40E-31BF-D7032E71FCCA}"/>
              </a:ext>
            </a:extLst>
          </p:cNvPr>
          <p:cNvSpPr txBox="1"/>
          <p:nvPr/>
        </p:nvSpPr>
        <p:spPr>
          <a:xfrm>
            <a:off x="838200" y="5856179"/>
            <a:ext cx="10232655" cy="400110"/>
          </a:xfrm>
          <a:prstGeom prst="rect">
            <a:avLst/>
          </a:prstGeom>
          <a:noFill/>
        </p:spPr>
        <p:txBody>
          <a:bodyPr wrap="square" rtlCol="0">
            <a:spAutoFit/>
          </a:bodyPr>
          <a:lstStyle/>
          <a:p>
            <a:pPr algn="ctr" rtl="0"/>
            <a:r>
              <a:rPr lang="es-ar" sz="2000" b="1">
                <a:solidFill>
                  <a:schemeClr val="tx2"/>
                </a:solidFill>
                <a:latin typeface="Avenir Next" panose="020B0503020202020204" pitchFamily="34" charset="0"/>
              </a:rPr>
              <a:t>Visite </a:t>
            </a:r>
            <a:r>
              <a:rPr lang="es-ar" sz="2000" b="1">
                <a:solidFill>
                  <a:schemeClr val="tx2"/>
                </a:solidFill>
                <a:latin typeface="Avenir Next" panose="020B0503020202020204" pitchFamily="34" charset="0"/>
                <a:hlinkClick r:id="rId6"/>
              </a:rPr>
              <a:t>FurtherWith15.org</a:t>
            </a:r>
            <a:r>
              <a:rPr lang="es-ar" sz="2000" b="1">
                <a:solidFill>
                  <a:schemeClr val="tx2"/>
                </a:solidFill>
                <a:latin typeface="Avenir Next" panose="020B0503020202020204" pitchFamily="34" charset="0"/>
              </a:rPr>
              <a:t> para consultar estos y otros recursos </a:t>
            </a:r>
          </a:p>
        </p:txBody>
      </p:sp>
      <p:pic>
        <p:nvPicPr>
          <p:cNvPr id="6" name="Picture 5">
            <a:extLst>
              <a:ext uri="{FF2B5EF4-FFF2-40B4-BE49-F238E27FC236}">
                <a16:creationId xmlns:a16="http://schemas.microsoft.com/office/drawing/2014/main" id="{4E4ACB37-C590-9EBA-DF93-7CE54B86469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353211" y="645673"/>
            <a:ext cx="3402040" cy="2035981"/>
          </a:xfrm>
          <a:prstGeom prst="rect">
            <a:avLst/>
          </a:prstGeom>
          <a:ln w="19050">
            <a:solidFill>
              <a:schemeClr val="accent1"/>
            </a:solidFill>
          </a:ln>
        </p:spPr>
      </p:pic>
      <p:pic>
        <p:nvPicPr>
          <p:cNvPr id="3" name="Picture 2">
            <a:extLst>
              <a:ext uri="{FF2B5EF4-FFF2-40B4-BE49-F238E27FC236}">
                <a16:creationId xmlns:a16="http://schemas.microsoft.com/office/drawing/2014/main" id="{9BF84383-2196-07DB-693A-42EBAA3D766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537331" y="1452245"/>
            <a:ext cx="3009900" cy="2252762"/>
          </a:xfrm>
          <a:prstGeom prst="rect">
            <a:avLst/>
          </a:prstGeom>
          <a:ln w="19050">
            <a:solidFill>
              <a:schemeClr val="accent1"/>
            </a:solidFill>
          </a:ln>
        </p:spPr>
      </p:pic>
      <p:pic>
        <p:nvPicPr>
          <p:cNvPr id="8" name="Picture 7">
            <a:extLst>
              <a:ext uri="{FF2B5EF4-FFF2-40B4-BE49-F238E27FC236}">
                <a16:creationId xmlns:a16="http://schemas.microsoft.com/office/drawing/2014/main" id="{80E775E4-AF40-AD35-7854-A582E6023C1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353211" y="3439978"/>
            <a:ext cx="4012223" cy="1829750"/>
          </a:xfrm>
          <a:prstGeom prst="rect">
            <a:avLst/>
          </a:prstGeom>
          <a:ln w="19050">
            <a:solidFill>
              <a:schemeClr val="accent1"/>
            </a:solidFill>
          </a:ln>
        </p:spPr>
      </p:pic>
    </p:spTree>
    <p:extLst>
      <p:ext uri="{BB962C8B-B14F-4D97-AF65-F5344CB8AC3E}">
        <p14:creationId xmlns:p14="http://schemas.microsoft.com/office/powerpoint/2010/main" val="23955047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010CBA-6474-F49C-B174-4D2C671D8E3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CE4214-DC35-3481-48A3-F8A3F5874A95}"/>
              </a:ext>
            </a:extLst>
          </p:cNvPr>
          <p:cNvSpPr>
            <a:spLocks noGrp="1"/>
          </p:cNvSpPr>
          <p:nvPr>
            <p:ph idx="1"/>
          </p:nvPr>
        </p:nvSpPr>
        <p:spPr>
          <a:xfrm>
            <a:off x="838200" y="1504841"/>
            <a:ext cx="5634318" cy="4351338"/>
          </a:xfrm>
        </p:spPr>
        <p:txBody>
          <a:bodyPr vert="horz" lIns="0" tIns="0" rIns="0" bIns="0" rtlCol="0" anchor="t">
            <a:normAutofit/>
          </a:bodyPr>
          <a:lstStyle/>
          <a:p>
            <a:pPr marL="347345" indent="-347345"/>
            <a:r>
              <a:rPr lang="en-US" dirty="0">
                <a:latin typeface="Avenir Next" panose="020B0503020202020204"/>
                <a:ea typeface="Avenir"/>
                <a:cs typeface="Avenir"/>
                <a:sym typeface="Avenir"/>
              </a:rPr>
              <a:t>La </a:t>
            </a:r>
            <a:r>
              <a:rPr lang="es-MX" b="1" u="sng" dirty="0">
                <a:solidFill>
                  <a:schemeClr val="hlink"/>
                </a:solidFill>
                <a:latin typeface="Avenir Next" panose="020B0503020202020204"/>
                <a:ea typeface="Avenir"/>
                <a:cs typeface="Avenir"/>
                <a:sym typeface="Avenir"/>
                <a:hlinkClick r:id="rId2"/>
              </a:rPr>
              <a:t>Hoja de ruta de la inversión global de SMM </a:t>
            </a:r>
            <a:r>
              <a:rPr lang="en-US" dirty="0">
                <a:latin typeface="Avenir Next" panose="020B0503020202020204"/>
                <a:ea typeface="Avenir"/>
                <a:cs typeface="Avenir"/>
                <a:sym typeface="Avenir"/>
              </a:rPr>
              <a:t>y </a:t>
            </a:r>
            <a:r>
              <a:rPr lang="en-US" dirty="0" err="1">
                <a:latin typeface="Avenir Next" panose="020B0503020202020204"/>
                <a:ea typeface="Avenir"/>
                <a:cs typeface="Avenir"/>
                <a:sym typeface="Avenir"/>
              </a:rPr>
              <a:t>el</a:t>
            </a:r>
            <a:r>
              <a:rPr lang="en-US" dirty="0">
                <a:latin typeface="Avenir Next" panose="020B0503020202020204"/>
                <a:ea typeface="Avenir"/>
                <a:cs typeface="Avenir"/>
                <a:sym typeface="Avenir"/>
              </a:rPr>
              <a:t> </a:t>
            </a:r>
            <a:r>
              <a:rPr lang="en-US" b="1" u="sng" dirty="0">
                <a:solidFill>
                  <a:schemeClr val="hlink"/>
                </a:solidFill>
                <a:latin typeface="Avenir Next" panose="020B0503020202020204"/>
                <a:sym typeface="Avenir"/>
                <a:hlinkClick r:id="rId3"/>
              </a:rPr>
              <a:t>Informe de </a:t>
            </a:r>
            <a:r>
              <a:rPr lang="en-US" b="1" u="sng" dirty="0" err="1">
                <a:solidFill>
                  <a:schemeClr val="hlink"/>
                </a:solidFill>
                <a:latin typeface="Avenir Next" panose="020B0503020202020204"/>
                <a:sym typeface="Avenir"/>
                <a:hlinkClick r:id="rId3"/>
              </a:rPr>
              <a:t>resumen</a:t>
            </a:r>
            <a:r>
              <a:rPr lang="es-ar" b="1" dirty="0">
                <a:latin typeface="Avenir Next" panose="020B0503020202020204"/>
                <a:cs typeface="Arial"/>
                <a:hlinkClick r:id="rId3"/>
              </a:rPr>
              <a:t> </a:t>
            </a:r>
            <a:r>
              <a:rPr lang="es-ar" dirty="0">
                <a:latin typeface="Avenir Next" panose="020B0503020202020204"/>
                <a:cs typeface="Arial"/>
              </a:rPr>
              <a:t>fueron desarrollados por una colaboración de filantropías privadas para catalizar y priorizar la acción y la inversión en suplementos con micronutrientes múltiples.</a:t>
            </a:r>
            <a:endParaRPr lang="en-US" dirty="0">
              <a:latin typeface="Avenir Next" panose="020B0503020202020204"/>
              <a:cs typeface="Arial"/>
            </a:endParaRPr>
          </a:p>
          <a:p>
            <a:pPr marL="347345" indent="-347345" rtl="0"/>
            <a:r>
              <a:rPr lang="es-ar" dirty="0">
                <a:latin typeface="Avenir Next"/>
                <a:cs typeface="Arial"/>
                <a:hlinkClick r:id="rId4"/>
              </a:rPr>
              <a:t>El Informe de abogacía de HMHB: </a:t>
            </a:r>
            <a:r>
              <a:rPr lang="es-ar" b="1" dirty="0">
                <a:latin typeface="Avenir Next"/>
                <a:cs typeface="Arial"/>
                <a:hlinkClick r:id="rId4"/>
              </a:rPr>
              <a:t>SMM en el embarazo: una de las mejores inversiones para el desarrollo </a:t>
            </a:r>
            <a:r>
              <a:rPr lang="es-ar" dirty="0">
                <a:latin typeface="Avenir Next"/>
                <a:cs typeface="Arial"/>
              </a:rPr>
              <a:t>explica las razones por las que la SMM es una inversión tan sólida.</a:t>
            </a:r>
          </a:p>
          <a:p>
            <a:pPr marL="347345" indent="-347345" rtl="0"/>
            <a:r>
              <a:rPr lang="es-ar" dirty="0">
                <a:latin typeface="Avenir Next"/>
                <a:cs typeface="Arial"/>
                <a:hlinkClick r:id="rId5"/>
              </a:rPr>
              <a:t>Seminario web </a:t>
            </a:r>
            <a:r>
              <a:rPr lang="es-ar" dirty="0" err="1">
                <a:latin typeface="Avenir Next"/>
                <a:cs typeface="Arial"/>
                <a:hlinkClick r:id="rId5"/>
              </a:rPr>
              <a:t>Knowledge</a:t>
            </a:r>
            <a:r>
              <a:rPr lang="es-ar" dirty="0">
                <a:latin typeface="Avenir Next"/>
                <a:cs typeface="Arial"/>
                <a:hlinkClick r:id="rId5"/>
              </a:rPr>
              <a:t> Byte de HMHB: </a:t>
            </a:r>
            <a:r>
              <a:rPr lang="es-ar" b="1" dirty="0">
                <a:latin typeface="Avenir Next"/>
                <a:cs typeface="Arial"/>
                <a:hlinkClick r:id="rId5"/>
              </a:rPr>
              <a:t>"SMM: Invertir en lo mejor" </a:t>
            </a:r>
            <a:r>
              <a:rPr lang="es-ar" dirty="0">
                <a:latin typeface="Avenir Next"/>
                <a:cs typeface="Arial"/>
              </a:rPr>
              <a:t>repasa las principales razones para invertir en SMM.</a:t>
            </a:r>
          </a:p>
          <a:p>
            <a:pPr marL="347345" indent="-347345" rtl="0"/>
            <a:endParaRPr lang="en-US" dirty="0"/>
          </a:p>
        </p:txBody>
      </p:sp>
      <p:sp>
        <p:nvSpPr>
          <p:cNvPr id="4" name="Slide Number Placeholder 3">
            <a:extLst>
              <a:ext uri="{FF2B5EF4-FFF2-40B4-BE49-F238E27FC236}">
                <a16:creationId xmlns:a16="http://schemas.microsoft.com/office/drawing/2014/main" id="{00EBD336-218D-B5C0-D1E4-7097B42B3A06}"/>
              </a:ext>
            </a:extLst>
          </p:cNvPr>
          <p:cNvSpPr>
            <a:spLocks noGrp="1"/>
          </p:cNvSpPr>
          <p:nvPr>
            <p:ph type="sldNum" sz="quarter" idx="12"/>
          </p:nvPr>
        </p:nvSpPr>
        <p:spPr/>
        <p:txBody>
          <a:bodyPr rtlCol="0"/>
          <a:lstStyle/>
          <a:p>
            <a:pPr rtl="0"/>
            <a:fld id="{1823342E-297C-5D4D-AC65-DD80C611455A}" type="slidenum">
              <a:rPr lang="en-US" smtClean="0"/>
              <a:pPr/>
              <a:t>19</a:t>
            </a:fld>
            <a:endParaRPr lang="en-US" dirty="0"/>
          </a:p>
        </p:txBody>
      </p:sp>
      <p:sp>
        <p:nvSpPr>
          <p:cNvPr id="5" name="Title 1">
            <a:extLst>
              <a:ext uri="{FF2B5EF4-FFF2-40B4-BE49-F238E27FC236}">
                <a16:creationId xmlns:a16="http://schemas.microsoft.com/office/drawing/2014/main" id="{524C8B82-7150-547B-8304-CAD7A431B2E1}"/>
              </a:ext>
            </a:extLst>
          </p:cNvPr>
          <p:cNvSpPr>
            <a:spLocks noGrp="1"/>
          </p:cNvSpPr>
          <p:nvPr>
            <p:ph type="title"/>
          </p:nvPr>
        </p:nvSpPr>
        <p:spPr>
          <a:xfrm>
            <a:off x="838200" y="559574"/>
            <a:ext cx="8163560" cy="676636"/>
          </a:xfrm>
        </p:spPr>
        <p:txBody>
          <a:bodyPr rtlCol="0">
            <a:normAutofit/>
          </a:bodyPr>
          <a:lstStyle/>
          <a:p>
            <a:pPr rtl="0"/>
            <a:r>
              <a:rPr lang="es-ar" b="1"/>
              <a:t>Herramientas de movilización de recursos</a:t>
            </a:r>
            <a:endParaRPr lang="en-US" dirty="0"/>
          </a:p>
        </p:txBody>
      </p:sp>
      <p:pic>
        <p:nvPicPr>
          <p:cNvPr id="2" name="Picture 1">
            <a:extLst>
              <a:ext uri="{FF2B5EF4-FFF2-40B4-BE49-F238E27FC236}">
                <a16:creationId xmlns:a16="http://schemas.microsoft.com/office/drawing/2014/main" id="{98BFF8F5-C575-4B5E-A565-252BF11CD4A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032832" y="407539"/>
            <a:ext cx="2713321" cy="1962902"/>
          </a:xfrm>
          <a:prstGeom prst="rect">
            <a:avLst/>
          </a:prstGeom>
          <a:ln w="19050">
            <a:solidFill>
              <a:schemeClr val="accent1"/>
            </a:solidFill>
          </a:ln>
        </p:spPr>
      </p:pic>
      <p:pic>
        <p:nvPicPr>
          <p:cNvPr id="6" name="Picture 5">
            <a:extLst>
              <a:ext uri="{FF2B5EF4-FFF2-40B4-BE49-F238E27FC236}">
                <a16:creationId xmlns:a16="http://schemas.microsoft.com/office/drawing/2014/main" id="{D3220CC4-27F5-66EB-3A04-2645417393A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083850" y="1750822"/>
            <a:ext cx="2565089" cy="1856227"/>
          </a:xfrm>
          <a:prstGeom prst="rect">
            <a:avLst/>
          </a:prstGeom>
          <a:ln w="19050">
            <a:solidFill>
              <a:schemeClr val="accent1"/>
            </a:solidFill>
          </a:ln>
        </p:spPr>
      </p:pic>
      <p:pic>
        <p:nvPicPr>
          <p:cNvPr id="7" name="Picture 6">
            <a:extLst>
              <a:ext uri="{FF2B5EF4-FFF2-40B4-BE49-F238E27FC236}">
                <a16:creationId xmlns:a16="http://schemas.microsoft.com/office/drawing/2014/main" id="{266B0773-340D-526A-470F-5F37088484BB}"/>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a:fillRect/>
          </a:stretch>
        </p:blipFill>
        <p:spPr>
          <a:xfrm>
            <a:off x="7817898" y="2627747"/>
            <a:ext cx="3662081" cy="2105525"/>
          </a:xfrm>
          <a:prstGeom prst="rect">
            <a:avLst/>
          </a:prstGeom>
          <a:ln w="19050">
            <a:solidFill>
              <a:schemeClr val="accent1"/>
            </a:solidFill>
          </a:ln>
        </p:spPr>
      </p:pic>
      <p:pic>
        <p:nvPicPr>
          <p:cNvPr id="8" name="Picture 7">
            <a:extLst>
              <a:ext uri="{FF2B5EF4-FFF2-40B4-BE49-F238E27FC236}">
                <a16:creationId xmlns:a16="http://schemas.microsoft.com/office/drawing/2014/main" id="{CEBEBF2D-49D8-0408-FC54-1098A91CF169}"/>
              </a:ext>
            </a:extLst>
          </p:cNvPr>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a:xfrm>
            <a:off x="7583157" y="3899681"/>
            <a:ext cx="2691731" cy="2419632"/>
          </a:xfrm>
          <a:prstGeom prst="rect">
            <a:avLst/>
          </a:prstGeom>
          <a:ln w="19050">
            <a:solidFill>
              <a:schemeClr val="accent1"/>
            </a:solidFill>
          </a:ln>
        </p:spPr>
      </p:pic>
    </p:spTree>
    <p:extLst>
      <p:ext uri="{BB962C8B-B14F-4D97-AF65-F5344CB8AC3E}">
        <p14:creationId xmlns:p14="http://schemas.microsoft.com/office/powerpoint/2010/main" val="3952466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B81A6841-8BB1-B34B-A188-18ED2401A5A1}"/>
              </a:ext>
            </a:extLst>
          </p:cNvPr>
          <p:cNvSpPr>
            <a:spLocks noGrp="1"/>
          </p:cNvSpPr>
          <p:nvPr>
            <p:ph type="sldNum" sz="quarter" idx="16"/>
          </p:nvPr>
        </p:nvSpPr>
        <p:spPr/>
        <p:txBody>
          <a:bodyPr rtlCol="0"/>
          <a:lstStyle/>
          <a:p>
            <a:pPr rtl="0"/>
            <a:fld id="{C4B37875-7933-F345-AE65-E0AB5E984F8B}" type="slidenum">
              <a:rPr lang="en-US" smtClean="0"/>
              <a:pPr/>
              <a:t>2</a:t>
            </a:fld>
            <a:endParaRPr lang="en-US"/>
          </a:p>
        </p:txBody>
      </p:sp>
      <p:sp>
        <p:nvSpPr>
          <p:cNvPr id="2" name="Text Placeholder 1">
            <a:extLst>
              <a:ext uri="{FF2B5EF4-FFF2-40B4-BE49-F238E27FC236}">
                <a16:creationId xmlns:a16="http://schemas.microsoft.com/office/drawing/2014/main" id="{9115FA9A-7142-724A-9FFA-A49259080A6C}"/>
              </a:ext>
            </a:extLst>
          </p:cNvPr>
          <p:cNvSpPr>
            <a:spLocks noGrp="1"/>
          </p:cNvSpPr>
          <p:nvPr>
            <p:ph type="body" sz="quarter" idx="10"/>
          </p:nvPr>
        </p:nvSpPr>
        <p:spPr/>
        <p:txBody>
          <a:bodyPr rtlCol="0">
            <a:normAutofit fontScale="92500" lnSpcReduction="10000"/>
          </a:bodyPr>
          <a:lstStyle/>
          <a:p>
            <a:pPr rtl="0"/>
            <a:r>
              <a:rPr lang="es-ar"/>
              <a:t>Facilitar el diálogo y crear consenso</a:t>
            </a:r>
          </a:p>
          <a:p>
            <a:pPr lvl="1" rtl="0"/>
            <a:r>
              <a:rPr lang="es-ar"/>
              <a:t>Considere estas diapositivas como un recurso para cualquiera que quiera comunicar que la SMM es una inversión asequible y rentable que apoya a las mujeres embarazadas, a sus bebés y a comunidades enteras. Nuestro objetivo consiste en aportar a la persona que vaya a presentar estas diapositivas mensajes relevantes que pueda compartir con los encargados de la toma de decisiones o aquellas personas que estén pensando en probar, ampliar o implementar el uso de SMM. </a:t>
            </a:r>
          </a:p>
        </p:txBody>
      </p:sp>
      <p:sp>
        <p:nvSpPr>
          <p:cNvPr id="4" name="Text Placeholder 3">
            <a:extLst>
              <a:ext uri="{FF2B5EF4-FFF2-40B4-BE49-F238E27FC236}">
                <a16:creationId xmlns:a16="http://schemas.microsoft.com/office/drawing/2014/main" id="{859F8B8C-DAEC-DE46-BF33-D6EC8F4E7069}"/>
              </a:ext>
            </a:extLst>
          </p:cNvPr>
          <p:cNvSpPr>
            <a:spLocks noGrp="1"/>
          </p:cNvSpPr>
          <p:nvPr>
            <p:ph type="body" sz="quarter" idx="12"/>
          </p:nvPr>
        </p:nvSpPr>
        <p:spPr/>
        <p:txBody>
          <a:bodyPr rtlCol="0"/>
          <a:lstStyle/>
          <a:p>
            <a:pPr rtl="0"/>
            <a:r>
              <a:rPr lang="es-ar" b="0" dirty="0"/>
              <a:t>Diálogo personalizado</a:t>
            </a:r>
          </a:p>
          <a:p>
            <a:pPr lvl="1" rtl="0"/>
            <a:r>
              <a:rPr lang="es-ar" dirty="0"/>
              <a:t>Se incluyen notas de apoyo a la presentación con cada diapositiva, pero la idea no es leerlas de manera literal. Modifique y añada sus propias notas de presentación para que sean relevantes para su público. </a:t>
            </a:r>
          </a:p>
        </p:txBody>
      </p:sp>
      <p:sp>
        <p:nvSpPr>
          <p:cNvPr id="5" name="Text Placeholder 4">
            <a:extLst>
              <a:ext uri="{FF2B5EF4-FFF2-40B4-BE49-F238E27FC236}">
                <a16:creationId xmlns:a16="http://schemas.microsoft.com/office/drawing/2014/main" id="{5DC96237-B9F8-2E44-9C8B-4D92EBFA75CA}"/>
              </a:ext>
            </a:extLst>
          </p:cNvPr>
          <p:cNvSpPr>
            <a:spLocks noGrp="1"/>
          </p:cNvSpPr>
          <p:nvPr>
            <p:ph type="body" sz="quarter" idx="13"/>
          </p:nvPr>
        </p:nvSpPr>
        <p:spPr/>
        <p:txBody>
          <a:bodyPr rtlCol="0"/>
          <a:lstStyle/>
          <a:p>
            <a:pPr rtl="0"/>
            <a:r>
              <a:rPr lang="es-ar"/>
              <a:t>ADÁPTELAS a su público</a:t>
            </a:r>
          </a:p>
          <a:p>
            <a:pPr lvl="1" rtl="0"/>
            <a:r>
              <a:rPr lang="es-ar"/>
              <a:t>Las diapositivas se pueden adaptar con datos y estadísticas de su país y hacerlas relevantes para su público. Se pueden eliminar o reordenar diapositivas o secciones enteras. Encontrará recursos adicionales al final de la presentación. </a:t>
            </a:r>
          </a:p>
        </p:txBody>
      </p:sp>
      <p:sp>
        <p:nvSpPr>
          <p:cNvPr id="79" name="Title 78">
            <a:extLst>
              <a:ext uri="{FF2B5EF4-FFF2-40B4-BE49-F238E27FC236}">
                <a16:creationId xmlns:a16="http://schemas.microsoft.com/office/drawing/2014/main" id="{8EB2AA74-8FBC-EA4D-93C8-33D440B0C4CA}"/>
              </a:ext>
            </a:extLst>
          </p:cNvPr>
          <p:cNvSpPr>
            <a:spLocks noGrp="1"/>
          </p:cNvSpPr>
          <p:nvPr>
            <p:ph type="title"/>
          </p:nvPr>
        </p:nvSpPr>
        <p:spPr/>
        <p:txBody>
          <a:bodyPr rtlCol="0"/>
          <a:lstStyle/>
          <a:p>
            <a:pPr rtl="0"/>
            <a:r>
              <a:rPr lang="es-ar"/>
              <a:t>Cómo usar esta presentación</a:t>
            </a:r>
          </a:p>
        </p:txBody>
      </p:sp>
      <p:sp>
        <p:nvSpPr>
          <p:cNvPr id="25" name="Text Placeholder 24">
            <a:extLst>
              <a:ext uri="{FF2B5EF4-FFF2-40B4-BE49-F238E27FC236}">
                <a16:creationId xmlns:a16="http://schemas.microsoft.com/office/drawing/2014/main" id="{288BF600-E561-4C00-1973-8B53D9494420}"/>
              </a:ext>
            </a:extLst>
          </p:cNvPr>
          <p:cNvSpPr>
            <a:spLocks noGrp="1"/>
          </p:cNvSpPr>
          <p:nvPr>
            <p:ph type="body" sz="quarter" idx="17"/>
          </p:nvPr>
        </p:nvSpPr>
        <p:spPr>
          <a:xfrm>
            <a:off x="1819812" y="6075665"/>
            <a:ext cx="8662333" cy="438150"/>
          </a:xfrm>
        </p:spPr>
        <p:txBody>
          <a:bodyPr rtlCol="0">
            <a:normAutofit fontScale="77500" lnSpcReduction="20000"/>
          </a:bodyPr>
          <a:lstStyle/>
          <a:p>
            <a:pPr rtl="0"/>
            <a:r>
              <a:rPr lang="es-ar">
                <a:latin typeface="Avenir Oblique"/>
              </a:rPr>
              <a:t>¡Queremos saber su opinión! Póngase en contacto con </a:t>
            </a:r>
            <a:r>
              <a:rPr lang="es-ar">
                <a:latin typeface="Avenir Oblique"/>
                <a:hlinkClick r:id="rId3">
                  <a:extLst>
                    <a:ext uri="{A12FA001-AC4F-418D-AE19-62706E023703}">
                      <ahyp:hlinkClr xmlns:ahyp="http://schemas.microsoft.com/office/drawing/2018/hyperlinkcolor" val="tx"/>
                    </a:ext>
                  </a:extLst>
                </a:hlinkClick>
              </a:rPr>
              <a:t>HMHBConsortium@micronutrientforum.org</a:t>
            </a:r>
            <a:r>
              <a:rPr lang="es-ar">
                <a:latin typeface="Avenir Oblique"/>
              </a:rPr>
              <a:t> si tiene alguna pregunta o si necesita asistencia adicional.</a:t>
            </a:r>
          </a:p>
        </p:txBody>
      </p:sp>
      <p:pic>
        <p:nvPicPr>
          <p:cNvPr id="69" name="Graphic 68">
            <a:extLst>
              <a:ext uri="{FF2B5EF4-FFF2-40B4-BE49-F238E27FC236}">
                <a16:creationId xmlns:a16="http://schemas.microsoft.com/office/drawing/2014/main" id="{5D5991BB-6269-2D49-9CBB-CF95289F873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68742" y="1439868"/>
            <a:ext cx="767942" cy="767942"/>
          </a:xfrm>
          <a:prstGeom prst="rect">
            <a:avLst/>
          </a:prstGeom>
        </p:spPr>
      </p:pic>
      <p:pic>
        <p:nvPicPr>
          <p:cNvPr id="7" name="Graphic 6">
            <a:extLst>
              <a:ext uri="{FF2B5EF4-FFF2-40B4-BE49-F238E27FC236}">
                <a16:creationId xmlns:a16="http://schemas.microsoft.com/office/drawing/2014/main" id="{86F96E99-6A6A-5B40-990B-CCF87C0A606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336382" y="1568324"/>
            <a:ext cx="704658" cy="704658"/>
          </a:xfrm>
          <a:prstGeom prst="rect">
            <a:avLst/>
          </a:prstGeom>
        </p:spPr>
      </p:pic>
      <p:pic>
        <p:nvPicPr>
          <p:cNvPr id="13" name="Graphic 12">
            <a:extLst>
              <a:ext uri="{FF2B5EF4-FFF2-40B4-BE49-F238E27FC236}">
                <a16:creationId xmlns:a16="http://schemas.microsoft.com/office/drawing/2014/main" id="{E06FB0AC-08A0-D69A-0255-E2746CC358C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216544" y="1402836"/>
            <a:ext cx="952500" cy="952500"/>
          </a:xfrm>
          <a:prstGeom prst="rect">
            <a:avLst/>
          </a:prstGeom>
        </p:spPr>
      </p:pic>
    </p:spTree>
    <p:extLst>
      <p:ext uri="{BB962C8B-B14F-4D97-AF65-F5344CB8AC3E}">
        <p14:creationId xmlns:p14="http://schemas.microsoft.com/office/powerpoint/2010/main" val="1239211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B81A6841-8BB1-B34B-A188-18ED2401A5A1}"/>
              </a:ext>
            </a:extLst>
          </p:cNvPr>
          <p:cNvSpPr>
            <a:spLocks noGrp="1"/>
          </p:cNvSpPr>
          <p:nvPr>
            <p:ph type="sldNum" sz="quarter" idx="16"/>
          </p:nvPr>
        </p:nvSpPr>
        <p:spPr/>
        <p:txBody>
          <a:bodyPr rtlCol="0"/>
          <a:lstStyle/>
          <a:p>
            <a:pPr rtl="0"/>
            <a:fld id="{C4B37875-7933-F345-AE65-E0AB5E984F8B}" type="slidenum">
              <a:rPr lang="en-US" smtClean="0"/>
              <a:pPr/>
              <a:t>3</a:t>
            </a:fld>
            <a:endParaRPr lang="en-US"/>
          </a:p>
        </p:txBody>
      </p:sp>
      <p:sp>
        <p:nvSpPr>
          <p:cNvPr id="16" name="Text Placeholder 15">
            <a:extLst>
              <a:ext uri="{FF2B5EF4-FFF2-40B4-BE49-F238E27FC236}">
                <a16:creationId xmlns:a16="http://schemas.microsoft.com/office/drawing/2014/main" id="{7EF91E36-D535-E270-8C50-B1DF9DC49ECE}"/>
              </a:ext>
            </a:extLst>
          </p:cNvPr>
          <p:cNvSpPr>
            <a:spLocks noGrp="1"/>
          </p:cNvSpPr>
          <p:nvPr>
            <p:ph type="body" sz="quarter" idx="10"/>
          </p:nvPr>
        </p:nvSpPr>
        <p:spPr>
          <a:xfrm>
            <a:off x="1842598" y="2001688"/>
            <a:ext cx="5695962" cy="914400"/>
          </a:xfrm>
        </p:spPr>
        <p:txBody>
          <a:bodyPr rtlCol="0"/>
          <a:lstStyle/>
          <a:p>
            <a:pPr rtl="0"/>
            <a:r>
              <a:rPr lang="es-ar"/>
              <a:t>Funcionarios de finanzas del gobierno y representantes del Ministerio de Finanzas</a:t>
            </a:r>
          </a:p>
        </p:txBody>
      </p:sp>
      <p:sp>
        <p:nvSpPr>
          <p:cNvPr id="17" name="Text Placeholder 16">
            <a:extLst>
              <a:ext uri="{FF2B5EF4-FFF2-40B4-BE49-F238E27FC236}">
                <a16:creationId xmlns:a16="http://schemas.microsoft.com/office/drawing/2014/main" id="{BECC3442-DE00-AAE7-9E7C-FEF475F65004}"/>
              </a:ext>
            </a:extLst>
          </p:cNvPr>
          <p:cNvSpPr>
            <a:spLocks noGrp="1"/>
          </p:cNvSpPr>
          <p:nvPr>
            <p:ph type="body" sz="quarter" idx="12"/>
          </p:nvPr>
        </p:nvSpPr>
        <p:spPr>
          <a:xfrm>
            <a:off x="1833033" y="3138472"/>
            <a:ext cx="5708672" cy="914400"/>
          </a:xfrm>
        </p:spPr>
        <p:txBody>
          <a:bodyPr rtlCol="0"/>
          <a:lstStyle/>
          <a:p>
            <a:pPr rtl="0"/>
            <a:r>
              <a:rPr lang="es-ar" b="0" dirty="0"/>
              <a:t>Funcionarios nacionales en el área de salud</a:t>
            </a:r>
          </a:p>
        </p:txBody>
      </p:sp>
      <p:sp>
        <p:nvSpPr>
          <p:cNvPr id="18" name="Text Placeholder 17">
            <a:extLst>
              <a:ext uri="{FF2B5EF4-FFF2-40B4-BE49-F238E27FC236}">
                <a16:creationId xmlns:a16="http://schemas.microsoft.com/office/drawing/2014/main" id="{73F57877-D8B3-B375-A8B0-B07EA717E30E}"/>
              </a:ext>
            </a:extLst>
          </p:cNvPr>
          <p:cNvSpPr>
            <a:spLocks noGrp="1"/>
          </p:cNvSpPr>
          <p:nvPr>
            <p:ph type="body" sz="quarter" idx="13"/>
          </p:nvPr>
        </p:nvSpPr>
        <p:spPr>
          <a:xfrm>
            <a:off x="1842598" y="4275256"/>
            <a:ext cx="5695963" cy="914400"/>
          </a:xfrm>
        </p:spPr>
        <p:txBody>
          <a:bodyPr rtlCol="0">
            <a:normAutofit/>
          </a:bodyPr>
          <a:lstStyle/>
          <a:p>
            <a:pPr rtl="0"/>
            <a:r>
              <a:rPr lang="es-ar" dirty="0"/>
              <a:t>Defensores y ONG</a:t>
            </a:r>
          </a:p>
        </p:txBody>
      </p:sp>
      <p:sp>
        <p:nvSpPr>
          <p:cNvPr id="79" name="Title 78">
            <a:extLst>
              <a:ext uri="{FF2B5EF4-FFF2-40B4-BE49-F238E27FC236}">
                <a16:creationId xmlns:a16="http://schemas.microsoft.com/office/drawing/2014/main" id="{8EB2AA74-8FBC-EA4D-93C8-33D440B0C4CA}"/>
              </a:ext>
            </a:extLst>
          </p:cNvPr>
          <p:cNvSpPr>
            <a:spLocks noGrp="1"/>
          </p:cNvSpPr>
          <p:nvPr>
            <p:ph type="title"/>
          </p:nvPr>
        </p:nvSpPr>
        <p:spPr/>
        <p:txBody>
          <a:bodyPr rtlCol="0"/>
          <a:lstStyle/>
          <a:p>
            <a:pPr rtl="0"/>
            <a:r>
              <a:rPr lang="es-ar" dirty="0"/>
              <a:t>Públicos para esta presentación</a:t>
            </a:r>
          </a:p>
        </p:txBody>
      </p:sp>
      <p:sp>
        <p:nvSpPr>
          <p:cNvPr id="6" name="Text Placeholder 5">
            <a:extLst>
              <a:ext uri="{FF2B5EF4-FFF2-40B4-BE49-F238E27FC236}">
                <a16:creationId xmlns:a16="http://schemas.microsoft.com/office/drawing/2014/main" id="{E07A9391-9A4C-AA47-5332-CACA62AE6CCF}"/>
              </a:ext>
            </a:extLst>
          </p:cNvPr>
          <p:cNvSpPr>
            <a:spLocks noGrp="1"/>
          </p:cNvSpPr>
          <p:nvPr>
            <p:ph type="body" sz="quarter" idx="18"/>
          </p:nvPr>
        </p:nvSpPr>
        <p:spPr>
          <a:xfrm>
            <a:off x="8074152" y="1485212"/>
            <a:ext cx="3419854" cy="4324753"/>
          </a:xfrm>
        </p:spPr>
        <p:txBody>
          <a:bodyPr rtlCol="0">
            <a:normAutofit/>
          </a:bodyPr>
          <a:lstStyle/>
          <a:p>
            <a:pPr rtl="0"/>
            <a:r>
              <a:rPr lang="es-ar" dirty="0"/>
              <a:t>Esta presentación ofrece una visión general de la creciente necesidad de suplementos de micronutrientes múltiples (SMM) y de por qué son la mejor opción para el desarrollo mundial, proporcionando mensajes clave y diapositivas que pueden adaptarse con datos específicos de cada país para apoyar la introducción, prueba y ampliación de los SMM. Puede incluir (u omitir) secciones específicas de la presentación. </a:t>
            </a:r>
          </a:p>
        </p:txBody>
      </p:sp>
      <p:pic>
        <p:nvPicPr>
          <p:cNvPr id="46" name="Graphic 45">
            <a:extLst>
              <a:ext uri="{FF2B5EF4-FFF2-40B4-BE49-F238E27FC236}">
                <a16:creationId xmlns:a16="http://schemas.microsoft.com/office/drawing/2014/main" id="{17CF5731-D668-D9DC-4295-1A21AEF54EA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1050" y="4263807"/>
            <a:ext cx="864139" cy="864139"/>
          </a:xfrm>
          <a:prstGeom prst="rect">
            <a:avLst/>
          </a:prstGeom>
        </p:spPr>
      </p:pic>
      <p:pic>
        <p:nvPicPr>
          <p:cNvPr id="51" name="Graphic 50">
            <a:extLst>
              <a:ext uri="{FF2B5EF4-FFF2-40B4-BE49-F238E27FC236}">
                <a16:creationId xmlns:a16="http://schemas.microsoft.com/office/drawing/2014/main" id="{59CA792C-FB73-EB0C-D332-8DB4F935F19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0303" y="2923098"/>
            <a:ext cx="1045634" cy="1045634"/>
          </a:xfrm>
          <a:prstGeom prst="rect">
            <a:avLst/>
          </a:prstGeom>
        </p:spPr>
      </p:pic>
      <p:pic>
        <p:nvPicPr>
          <p:cNvPr id="53" name="Graphic 52">
            <a:extLst>
              <a:ext uri="{FF2B5EF4-FFF2-40B4-BE49-F238E27FC236}">
                <a16:creationId xmlns:a16="http://schemas.microsoft.com/office/drawing/2014/main" id="{0F923B0D-9436-18DD-0295-35C8759DF75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88073" y="2123735"/>
            <a:ext cx="730092" cy="730092"/>
          </a:xfrm>
          <a:prstGeom prst="rect">
            <a:avLst/>
          </a:prstGeom>
        </p:spPr>
      </p:pic>
    </p:spTree>
    <p:extLst>
      <p:ext uri="{BB962C8B-B14F-4D97-AF65-F5344CB8AC3E}">
        <p14:creationId xmlns:p14="http://schemas.microsoft.com/office/powerpoint/2010/main" val="2691533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bottle with a label&#10;&#10;AI-generated content may be incorrect.">
            <a:extLst>
              <a:ext uri="{FF2B5EF4-FFF2-40B4-BE49-F238E27FC236}">
                <a16:creationId xmlns:a16="http://schemas.microsoft.com/office/drawing/2014/main" id="{B586801D-370C-4119-366C-82FDADA6045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59881" y="0"/>
            <a:ext cx="3332119" cy="6858000"/>
          </a:xfrm>
          <a:prstGeom prst="rect">
            <a:avLst/>
          </a:prstGeom>
        </p:spPr>
      </p:pic>
      <p:sp>
        <p:nvSpPr>
          <p:cNvPr id="22" name="Rectangle 21">
            <a:extLst>
              <a:ext uri="{FF2B5EF4-FFF2-40B4-BE49-F238E27FC236}">
                <a16:creationId xmlns:a16="http://schemas.microsoft.com/office/drawing/2014/main" id="{FCAD72D6-1D7B-E3EA-1576-55841DDAFAE5}"/>
              </a:ext>
            </a:extLst>
          </p:cNvPr>
          <p:cNvSpPr/>
          <p:nvPr/>
        </p:nvSpPr>
        <p:spPr>
          <a:xfrm>
            <a:off x="0" y="5842000"/>
            <a:ext cx="12192000" cy="101599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8" name="Title 1">
            <a:extLst>
              <a:ext uri="{FF2B5EF4-FFF2-40B4-BE49-F238E27FC236}">
                <a16:creationId xmlns:a16="http://schemas.microsoft.com/office/drawing/2014/main" id="{B90A6060-9B3A-66CD-49F8-44AB1C875677}"/>
              </a:ext>
            </a:extLst>
          </p:cNvPr>
          <p:cNvSpPr>
            <a:spLocks noGrp="1"/>
          </p:cNvSpPr>
          <p:nvPr>
            <p:ph type="title"/>
          </p:nvPr>
        </p:nvSpPr>
        <p:spPr>
          <a:xfrm>
            <a:off x="838200" y="558800"/>
            <a:ext cx="7838209" cy="946150"/>
          </a:xfrm>
        </p:spPr>
        <p:txBody>
          <a:bodyPr rtlCol="0">
            <a:noAutofit/>
          </a:bodyPr>
          <a:lstStyle/>
          <a:p>
            <a:pPr rtl="0"/>
            <a:r>
              <a:rPr lang="es-ar"/>
              <a:t>Inversión asequible en economías más fuertes y una fuerza laboral productiva</a:t>
            </a:r>
          </a:p>
        </p:txBody>
      </p:sp>
      <p:sp>
        <p:nvSpPr>
          <p:cNvPr id="10" name="Content Placeholder 9">
            <a:extLst>
              <a:ext uri="{FF2B5EF4-FFF2-40B4-BE49-F238E27FC236}">
                <a16:creationId xmlns:a16="http://schemas.microsoft.com/office/drawing/2014/main" id="{2C332969-219A-CFC4-DE18-887573123587}"/>
              </a:ext>
            </a:extLst>
          </p:cNvPr>
          <p:cNvSpPr>
            <a:spLocks noGrp="1"/>
          </p:cNvSpPr>
          <p:nvPr>
            <p:ph idx="1"/>
          </p:nvPr>
        </p:nvSpPr>
        <p:spPr>
          <a:xfrm>
            <a:off x="838200" y="1696720"/>
            <a:ext cx="7838209" cy="3904584"/>
          </a:xfrm>
        </p:spPr>
        <p:txBody>
          <a:bodyPr rtlCol="0"/>
          <a:lstStyle/>
          <a:p>
            <a:pPr marL="0" indent="0" rtl="0">
              <a:lnSpc>
                <a:spcPct val="100000"/>
              </a:lnSpc>
              <a:spcAft>
                <a:spcPts val="1800"/>
              </a:spcAft>
              <a:buNone/>
            </a:pPr>
            <a:r>
              <a:rPr lang="es-ar" dirty="0"/>
              <a:t>Con 15 vitaminas y minerales esenciales, la fórmula del suplemento con micronutrientes múltiples (conocido como SMM UNIMMAP) de la OMS y UNICEF es una de las inversiones de mayor valor que los países pueden hacer en su desarrollo, impulsando comunidades más sanas y economías más fuertes.</a:t>
            </a:r>
          </a:p>
          <a:p>
            <a:pPr marL="0" indent="0" rtl="0">
              <a:lnSpc>
                <a:spcPct val="100000"/>
              </a:lnSpc>
              <a:spcAft>
                <a:spcPts val="0"/>
              </a:spcAft>
              <a:buNone/>
            </a:pPr>
            <a:r>
              <a:rPr lang="es-ar" b="1" dirty="0"/>
              <a:t>Temas tratados:</a:t>
            </a:r>
          </a:p>
          <a:p>
            <a:pPr rtl="0">
              <a:lnSpc>
                <a:spcPct val="100000"/>
              </a:lnSpc>
              <a:spcBef>
                <a:spcPts val="600"/>
              </a:spcBef>
              <a:spcAft>
                <a:spcPts val="300"/>
              </a:spcAft>
            </a:pPr>
            <a:r>
              <a:rPr lang="es-ar" dirty="0"/>
              <a:t>La creciente necesidad de SMM</a:t>
            </a:r>
          </a:p>
          <a:p>
            <a:pPr rtl="0">
              <a:lnSpc>
                <a:spcPct val="100000"/>
              </a:lnSpc>
              <a:spcBef>
                <a:spcPts val="600"/>
              </a:spcBef>
              <a:spcAft>
                <a:spcPts val="300"/>
              </a:spcAft>
            </a:pPr>
            <a:r>
              <a:rPr lang="es-ar" dirty="0"/>
              <a:t>La clara evidencia que respalda la SMM</a:t>
            </a:r>
          </a:p>
          <a:p>
            <a:pPr rtl="0">
              <a:lnSpc>
                <a:spcPct val="100000"/>
              </a:lnSpc>
              <a:spcBef>
                <a:spcPts val="600"/>
              </a:spcBef>
              <a:spcAft>
                <a:spcPts val="300"/>
              </a:spcAft>
            </a:pPr>
            <a:r>
              <a:rPr lang="es-ar" dirty="0"/>
              <a:t>La SMM es una inversión asequible y rentable</a:t>
            </a:r>
          </a:p>
          <a:p>
            <a:pPr rtl="0">
              <a:lnSpc>
                <a:spcPct val="100000"/>
              </a:lnSpc>
              <a:spcBef>
                <a:spcPts val="600"/>
              </a:spcBef>
              <a:spcAft>
                <a:spcPts val="300"/>
              </a:spcAft>
            </a:pPr>
            <a:r>
              <a:rPr lang="es-ar" dirty="0"/>
              <a:t>Ahora es el momento de actuar sobre la SMM</a:t>
            </a:r>
          </a:p>
          <a:p>
            <a:pPr rtl="0">
              <a:lnSpc>
                <a:spcPct val="100000"/>
              </a:lnSpc>
              <a:spcBef>
                <a:spcPts val="600"/>
              </a:spcBef>
            </a:pPr>
            <a:endParaRPr lang="en-US" dirty="0"/>
          </a:p>
          <a:p>
            <a:pPr rtl="0"/>
            <a:endParaRPr lang="en-US" dirty="0"/>
          </a:p>
        </p:txBody>
      </p:sp>
      <p:pic>
        <p:nvPicPr>
          <p:cNvPr id="14" name="Picture 13">
            <a:extLst>
              <a:ext uri="{FF2B5EF4-FFF2-40B4-BE49-F238E27FC236}">
                <a16:creationId xmlns:a16="http://schemas.microsoft.com/office/drawing/2014/main" id="{7382AD06-8E69-C545-9F55-78817C8B59B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6195" y="6082696"/>
            <a:ext cx="4418552" cy="534606"/>
          </a:xfrm>
          <a:prstGeom prst="rect">
            <a:avLst/>
          </a:prstGeom>
        </p:spPr>
      </p:pic>
      <p:pic>
        <p:nvPicPr>
          <p:cNvPr id="5" name="Picture 4" descr="A black and white wave&#10;&#10;AI-generated content may be incorrect.">
            <a:extLst>
              <a:ext uri="{FF2B5EF4-FFF2-40B4-BE49-F238E27FC236}">
                <a16:creationId xmlns:a16="http://schemas.microsoft.com/office/drawing/2014/main" id="{4E18D59D-BA8C-D7B4-FA9C-4FA3F11F2B0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6339417" y="0"/>
            <a:ext cx="5852583" cy="1504950"/>
          </a:xfrm>
          <a:prstGeom prst="rect">
            <a:avLst/>
          </a:prstGeom>
        </p:spPr>
      </p:pic>
      <p:pic>
        <p:nvPicPr>
          <p:cNvPr id="4" name="Picture 3">
            <a:extLst>
              <a:ext uri="{FF2B5EF4-FFF2-40B4-BE49-F238E27FC236}">
                <a16:creationId xmlns:a16="http://schemas.microsoft.com/office/drawing/2014/main" id="{407CD5D9-8BB4-436C-4859-9AFF9A2C858C}"/>
              </a:ext>
            </a:extLst>
          </p:cNvPr>
          <p:cNvPicPr>
            <a:picLocks noChangeAspect="1"/>
          </p:cNvPicPr>
          <p:nvPr/>
        </p:nvPicPr>
        <p:blipFill>
          <a:blip r:embed="rId6"/>
          <a:stretch>
            <a:fillRect/>
          </a:stretch>
        </p:blipFill>
        <p:spPr>
          <a:xfrm>
            <a:off x="0" y="5878348"/>
            <a:ext cx="12192000" cy="990278"/>
          </a:xfrm>
          <a:prstGeom prst="rect">
            <a:avLst/>
          </a:prstGeom>
        </p:spPr>
      </p:pic>
    </p:spTree>
    <p:extLst>
      <p:ext uri="{BB962C8B-B14F-4D97-AF65-F5344CB8AC3E}">
        <p14:creationId xmlns:p14="http://schemas.microsoft.com/office/powerpoint/2010/main" val="3694550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a:extLst>
            <a:ext uri="{FF2B5EF4-FFF2-40B4-BE49-F238E27FC236}">
              <a16:creationId xmlns:a16="http://schemas.microsoft.com/office/drawing/2014/main" id="{8704952D-4FB7-E507-675D-2A5226771325}"/>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7E30789E-D733-F0BB-6E26-262E1ACBBF70}"/>
              </a:ext>
            </a:extLst>
          </p:cNvPr>
          <p:cNvSpPr>
            <a:spLocks noGrp="1"/>
          </p:cNvSpPr>
          <p:nvPr>
            <p:ph idx="1"/>
          </p:nvPr>
        </p:nvSpPr>
        <p:spPr>
          <a:xfrm>
            <a:off x="609600" y="1846064"/>
            <a:ext cx="10744200" cy="3403601"/>
          </a:xfrm>
        </p:spPr>
        <p:txBody>
          <a:bodyPr vert="horz" lIns="0" tIns="0" rIns="0" bIns="0" rtlCol="0" anchor="t">
            <a:normAutofit/>
          </a:bodyPr>
          <a:lstStyle/>
          <a:p>
            <a:pPr rtl="0">
              <a:lnSpc>
                <a:spcPct val="100000"/>
              </a:lnSpc>
            </a:pPr>
            <a:r>
              <a:rPr lang="es-ar" sz="2400" dirty="0"/>
              <a:t>Más de </a:t>
            </a:r>
            <a:r>
              <a:rPr lang="es-ar" sz="2400" b="1" dirty="0"/>
              <a:t>mil millones de mujeres y niñas adolescentes </a:t>
            </a:r>
            <a:br>
              <a:rPr lang="en-US" sz="2400" b="1" dirty="0"/>
            </a:br>
            <a:r>
              <a:rPr lang="es-ar" sz="2400" dirty="0"/>
              <a:t>sufren malnutrición en todo el mundo.</a:t>
            </a:r>
            <a:r>
              <a:rPr lang="es-ar" sz="2400" baseline="30000" dirty="0"/>
              <a:t>1</a:t>
            </a:r>
          </a:p>
          <a:p>
            <a:pPr marL="347345" indent="-347345" rtl="0">
              <a:lnSpc>
                <a:spcPct val="100000"/>
              </a:lnSpc>
            </a:pPr>
            <a:r>
              <a:rPr lang="es-ar" sz="2400" b="1" dirty="0">
                <a:cs typeface="Arial"/>
              </a:rPr>
              <a:t>2 de cada 3 mujeres </a:t>
            </a:r>
            <a:r>
              <a:rPr lang="es-ar" sz="2400" dirty="0">
                <a:cs typeface="Arial"/>
              </a:rPr>
              <a:t>en edad reproductiva </a:t>
            </a:r>
            <a:br>
              <a:rPr lang="en-US" sz="2400" dirty="0">
                <a:cs typeface="Arial"/>
              </a:rPr>
            </a:br>
            <a:r>
              <a:rPr lang="es-ar" sz="2400" dirty="0">
                <a:cs typeface="Arial"/>
              </a:rPr>
              <a:t>sufren de deficiencias de micronutrientes.</a:t>
            </a:r>
            <a:r>
              <a:rPr lang="es-ar" sz="2400" baseline="30000" dirty="0">
                <a:cs typeface="Arial"/>
              </a:rPr>
              <a:t>2</a:t>
            </a:r>
          </a:p>
          <a:p>
            <a:pPr rtl="0">
              <a:lnSpc>
                <a:spcPct val="100000"/>
              </a:lnSpc>
            </a:pPr>
            <a:r>
              <a:rPr lang="es-ar" sz="2400" dirty="0"/>
              <a:t>Casi </a:t>
            </a:r>
            <a:r>
              <a:rPr lang="es-ar" sz="2400" b="1" dirty="0"/>
              <a:t>el 50 %</a:t>
            </a:r>
            <a:r>
              <a:rPr lang="es-ar" sz="2400" dirty="0"/>
              <a:t> </a:t>
            </a:r>
            <a:r>
              <a:rPr lang="es-ar" sz="2400" b="1" dirty="0"/>
              <a:t> </a:t>
            </a:r>
            <a:r>
              <a:rPr lang="es-ar" sz="2400" dirty="0"/>
              <a:t>de todas las muertes infantiles están relacionadas con </a:t>
            </a:r>
            <a:br>
              <a:rPr lang="en-US" sz="2400" dirty="0"/>
            </a:br>
            <a:r>
              <a:rPr lang="es-ar" sz="2400" dirty="0"/>
              <a:t>la malnutrición infantil y materna.</a:t>
            </a:r>
            <a:r>
              <a:rPr lang="es-ar" sz="2400" baseline="30000" dirty="0">
                <a:cs typeface="Arial"/>
              </a:rPr>
              <a:t>3</a:t>
            </a:r>
          </a:p>
          <a:p>
            <a:pPr rtl="0">
              <a:lnSpc>
                <a:spcPct val="100000"/>
              </a:lnSpc>
            </a:pPr>
            <a:r>
              <a:rPr lang="es-ar" sz="2400" dirty="0"/>
              <a:t>Cada año, 17 millones de niños nacen con </a:t>
            </a:r>
            <a:r>
              <a:rPr lang="es-ar" sz="2400" b="1" dirty="0"/>
              <a:t>bajo peso</a:t>
            </a:r>
            <a:r>
              <a:rPr lang="es-ar" sz="2400" dirty="0"/>
              <a:t>, 146 millones de menores de cinco años </a:t>
            </a:r>
            <a:r>
              <a:rPr lang="es-ar" sz="2400" b="1" dirty="0"/>
              <a:t>sufren retraso en el crecimiento</a:t>
            </a:r>
            <a:r>
              <a:rPr lang="es-ar" sz="2400" dirty="0"/>
              <a:t> y 245 millones padecen </a:t>
            </a:r>
            <a:r>
              <a:rPr lang="es-ar" sz="2400" b="1" dirty="0"/>
              <a:t>anemia</a:t>
            </a:r>
            <a:r>
              <a:rPr lang="es-ar" sz="2400" dirty="0"/>
              <a:t>.</a:t>
            </a:r>
            <a:r>
              <a:rPr lang="es-ar" sz="2400" baseline="30000" dirty="0"/>
              <a:t>4 </a:t>
            </a:r>
            <a:endParaRPr lang="en-US" sz="2400" b="1" baseline="30000" dirty="0"/>
          </a:p>
        </p:txBody>
      </p:sp>
      <p:sp>
        <p:nvSpPr>
          <p:cNvPr id="3" name="TextBox 2">
            <a:extLst>
              <a:ext uri="{FF2B5EF4-FFF2-40B4-BE49-F238E27FC236}">
                <a16:creationId xmlns:a16="http://schemas.microsoft.com/office/drawing/2014/main" id="{974DEC48-9CD0-35F7-5A48-49259DDD48A8}"/>
              </a:ext>
            </a:extLst>
          </p:cNvPr>
          <p:cNvSpPr txBox="1"/>
          <p:nvPr/>
        </p:nvSpPr>
        <p:spPr>
          <a:xfrm>
            <a:off x="226663" y="5836761"/>
            <a:ext cx="11965337" cy="923330"/>
          </a:xfrm>
          <a:prstGeom prst="rect">
            <a:avLst/>
          </a:prstGeom>
          <a:noFill/>
        </p:spPr>
        <p:txBody>
          <a:bodyPr wrap="square" rtlCol="0">
            <a:spAutoFit/>
          </a:bodyPr>
          <a:lstStyle/>
          <a:p>
            <a:pPr marL="228600" marR="0" lvl="0" indent="-228600" defTabSz="914400" rtl="0" eaLnBrk="1" fontAlgn="auto" latinLnBrk="0" hangingPunct="1">
              <a:lnSpc>
                <a:spcPct val="100000"/>
              </a:lnSpc>
              <a:spcAft>
                <a:spcPts val="0"/>
              </a:spcAft>
              <a:buClr>
                <a:schemeClr val="tx1">
                  <a:lumMod val="50000"/>
                  <a:lumOff val="50000"/>
                </a:schemeClr>
              </a:buClr>
              <a:buSzTx/>
              <a:buFont typeface="System Font Regular"/>
              <a:buAutoNum type="arabicPeriod"/>
              <a:tabLst/>
              <a:defRPr/>
            </a:pPr>
            <a:r>
              <a:rPr lang="es-ar" sz="900" b="0" i="0" u="none" strike="noStrike" kern="1200" cap="none" spc="0" normalizeH="0" noProof="0">
                <a:ln>
                  <a:noFill/>
                </a:ln>
                <a:solidFill>
                  <a:schemeClr val="tx1">
                    <a:lumMod val="50000"/>
                    <a:lumOff val="50000"/>
                  </a:schemeClr>
                </a:solidFill>
                <a:effectLst/>
                <a:uLnTx/>
                <a:uFillTx/>
                <a:latin typeface="Avenir Next" panose="020B0503020202020204" pitchFamily="34" charset="0"/>
                <a:cs typeface="Arial" panose="020B0604020202020204" pitchFamily="34" charset="0"/>
              </a:rPr>
              <a:t>Fondo de las Naciones Unidas para la Infancia (UNICEF). Desnutridos y olvidados: Una crisis nutricional mundial en niñas adolescentes y mujeres. Serie de informes sobre nutrición infantil de UNICEF, 2022. UNICEF, New York, 2023.</a:t>
            </a:r>
          </a:p>
          <a:p>
            <a:pPr marL="228600" marR="0" lvl="0" indent="-228600" defTabSz="914400" rtl="0" eaLnBrk="1" fontAlgn="auto" latinLnBrk="0" hangingPunct="1">
              <a:lnSpc>
                <a:spcPct val="100000"/>
              </a:lnSpc>
              <a:spcAft>
                <a:spcPts val="0"/>
              </a:spcAft>
              <a:buClr>
                <a:schemeClr val="tx1">
                  <a:lumMod val="50000"/>
                  <a:lumOff val="50000"/>
                </a:schemeClr>
              </a:buClr>
              <a:buSzTx/>
              <a:buFont typeface="System Font Regular"/>
              <a:buAutoNum type="arabicPeriod"/>
              <a:tabLst/>
              <a:defRPr/>
            </a:pPr>
            <a:r>
              <a:rPr lang="es-ar" sz="900" b="0" i="0" u="none" strike="noStrike" kern="1200" cap="none" spc="0" normalizeH="0" noProof="0">
                <a:ln>
                  <a:noFill/>
                </a:ln>
                <a:solidFill>
                  <a:schemeClr val="tx1">
                    <a:lumMod val="50000"/>
                    <a:lumOff val="50000"/>
                  </a:schemeClr>
                </a:solidFill>
                <a:effectLst/>
                <a:uLnTx/>
                <a:uFillTx/>
                <a:latin typeface="Avenir Next" panose="020B0503020202020204" pitchFamily="34" charset="0"/>
                <a:cs typeface="Arial" panose="020B0604020202020204" pitchFamily="34" charset="0"/>
              </a:rPr>
              <a:t>Stevens et al. Deficiencias de micronutrientes entre niñas en edad preescolar y mujeres en edad reproductiva en todo el mundo: un análisis combinado de datos a nivel individual obtenidos de encuestas representativas de la población. Lancet Glob. Heal. 2022, 10 (11). https://www.thelancet.com/journals/langlo/article/PIIS2214109X(22)00367-9 </a:t>
            </a:r>
          </a:p>
          <a:p>
            <a:pPr marL="228600" marR="0" lvl="0" indent="-228600" defTabSz="914400" rtl="0" eaLnBrk="1" fontAlgn="auto" latinLnBrk="0" hangingPunct="1">
              <a:lnSpc>
                <a:spcPct val="100000"/>
              </a:lnSpc>
              <a:spcAft>
                <a:spcPts val="0"/>
              </a:spcAft>
              <a:buClr>
                <a:schemeClr val="tx1">
                  <a:lumMod val="50000"/>
                  <a:lumOff val="50000"/>
                </a:schemeClr>
              </a:buClr>
              <a:buSzTx/>
              <a:buFont typeface="System Font Regular"/>
              <a:buAutoNum type="arabicPeriod"/>
              <a:tabLst/>
              <a:defRPr/>
            </a:pPr>
            <a:r>
              <a:rPr lang="es-ar" sz="900" b="0" i="0" u="none" strike="noStrike" kern="1200" cap="none" spc="0" normalizeH="0" noProof="0">
                <a:ln>
                  <a:noFill/>
                </a:ln>
                <a:solidFill>
                  <a:schemeClr val="tx1">
                    <a:lumMod val="50000"/>
                    <a:lumOff val="50000"/>
                  </a:schemeClr>
                </a:solidFill>
                <a:effectLst/>
                <a:uLnTx/>
                <a:uFillTx/>
                <a:latin typeface="Avenir Next" panose="020B0503020202020204" pitchFamily="34" charset="0"/>
                <a:cs typeface="Arial" panose="020B0604020202020204" pitchFamily="34" charset="0"/>
              </a:rPr>
              <a:t>Instituto de Métrica y Evaluación Sanitarias (IHME). Carga mundial de morbilidad 2021: Conclusiones del estudio sobre Carga mundial de morbilidad 2021. Seattle, WA: IHME, 2024.</a:t>
            </a:r>
          </a:p>
          <a:p>
            <a:pPr marL="228600" marR="0" lvl="0" indent="-228600" defTabSz="914400" rtl="0" eaLnBrk="1" fontAlgn="auto" latinLnBrk="0" hangingPunct="1">
              <a:lnSpc>
                <a:spcPct val="100000"/>
              </a:lnSpc>
              <a:spcAft>
                <a:spcPts val="0"/>
              </a:spcAft>
              <a:buClr>
                <a:schemeClr val="tx1">
                  <a:lumMod val="50000"/>
                  <a:lumOff val="50000"/>
                </a:schemeClr>
              </a:buClr>
              <a:buSzTx/>
              <a:buFont typeface="System Font Regular"/>
              <a:buAutoNum type="arabicPeriod"/>
              <a:tabLst/>
              <a:defRPr/>
            </a:pPr>
            <a:r>
              <a:rPr lang="es-ar" sz="900" b="0" i="0" u="none" strike="noStrike" kern="1200" cap="none" spc="0" normalizeH="0" noProof="0">
                <a:ln>
                  <a:noFill/>
                </a:ln>
                <a:solidFill>
                  <a:schemeClr val="tx1">
                    <a:lumMod val="50000"/>
                    <a:lumOff val="50000"/>
                  </a:schemeClr>
                </a:solidFill>
                <a:effectLst/>
                <a:uLnTx/>
                <a:uFillTx/>
                <a:latin typeface="Avenir Next" panose="020B0503020202020204" pitchFamily="34" charset="0"/>
                <a:cs typeface="Arial" panose="020B0604020202020204" pitchFamily="34" charset="0"/>
              </a:rPr>
              <a:t>Jain S, Ahsan S, Robb Z, Crowley B, Walters D. El costo de la inacción: una herramienta global para informar las políticas nutricionales y las decisiones de inversión sobre los objetivos globales en materia de nutrición. Health Policy and Planning, 2024. https://doi.org/10.1093/heapol/czae056</a:t>
            </a:r>
          </a:p>
        </p:txBody>
      </p:sp>
      <p:pic>
        <p:nvPicPr>
          <p:cNvPr id="5" name="Graphic 4">
            <a:extLst>
              <a:ext uri="{FF2B5EF4-FFF2-40B4-BE49-F238E27FC236}">
                <a16:creationId xmlns:a16="http://schemas.microsoft.com/office/drawing/2014/main" id="{5AEF71AF-D29B-FD2F-2C2F-7B7FA93E428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94831" y="857954"/>
            <a:ext cx="3058969" cy="3058969"/>
          </a:xfrm>
          <a:prstGeom prst="rect">
            <a:avLst/>
          </a:prstGeom>
        </p:spPr>
      </p:pic>
      <p:grpSp>
        <p:nvGrpSpPr>
          <p:cNvPr id="9" name="Group 8">
            <a:extLst>
              <a:ext uri="{FF2B5EF4-FFF2-40B4-BE49-F238E27FC236}">
                <a16:creationId xmlns:a16="http://schemas.microsoft.com/office/drawing/2014/main" id="{3DD052C4-E6EC-32C5-D3D4-BD907BF3BCFB}"/>
              </a:ext>
            </a:extLst>
          </p:cNvPr>
          <p:cNvGrpSpPr/>
          <p:nvPr/>
        </p:nvGrpSpPr>
        <p:grpSpPr>
          <a:xfrm>
            <a:off x="8843833" y="1552207"/>
            <a:ext cx="1842218" cy="1945601"/>
            <a:chOff x="9012632" y="1860812"/>
            <a:chExt cx="1320622" cy="1394733"/>
          </a:xfrm>
        </p:grpSpPr>
        <p:sp>
          <p:nvSpPr>
            <p:cNvPr id="6" name="TextBox 5">
              <a:extLst>
                <a:ext uri="{FF2B5EF4-FFF2-40B4-BE49-F238E27FC236}">
                  <a16:creationId xmlns:a16="http://schemas.microsoft.com/office/drawing/2014/main" id="{CD673402-9BC6-4976-9A82-0821F31CC1AD}"/>
                </a:ext>
              </a:extLst>
            </p:cNvPr>
            <p:cNvSpPr txBox="1"/>
            <p:nvPr/>
          </p:nvSpPr>
          <p:spPr>
            <a:xfrm>
              <a:off x="9012632" y="1860812"/>
              <a:ext cx="719667" cy="1389995"/>
            </a:xfrm>
            <a:prstGeom prst="rect">
              <a:avLst/>
            </a:prstGeom>
            <a:noFill/>
            <a:ln>
              <a:noFill/>
            </a:ln>
          </p:spPr>
          <p:txBody>
            <a:bodyPr wrap="square" rtlCol="0">
              <a:spAutoFit/>
            </a:bodyPr>
            <a:lstStyle/>
            <a:p>
              <a:pPr algn="ctr" rtl="0"/>
              <a:r>
                <a:rPr lang="es-ar" sz="12000" b="1" spc="-300">
                  <a:ln w="34925">
                    <a:solidFill>
                      <a:schemeClr val="accent1"/>
                    </a:solidFill>
                  </a:ln>
                  <a:solidFill>
                    <a:schemeClr val="bg2"/>
                  </a:solidFill>
                  <a:latin typeface="Avenir Next" panose="020B0503020202020204" pitchFamily="34" charset="0"/>
                </a:rPr>
                <a:t>1</a:t>
              </a:r>
            </a:p>
          </p:txBody>
        </p:sp>
        <p:sp>
          <p:nvSpPr>
            <p:cNvPr id="8" name="TextBox 7">
              <a:extLst>
                <a:ext uri="{FF2B5EF4-FFF2-40B4-BE49-F238E27FC236}">
                  <a16:creationId xmlns:a16="http://schemas.microsoft.com/office/drawing/2014/main" id="{5333A3F2-6A39-1712-D623-392A9C7B0EE9}"/>
                </a:ext>
              </a:extLst>
            </p:cNvPr>
            <p:cNvSpPr txBox="1"/>
            <p:nvPr/>
          </p:nvSpPr>
          <p:spPr>
            <a:xfrm>
              <a:off x="9541620" y="1865550"/>
              <a:ext cx="791634" cy="1389995"/>
            </a:xfrm>
            <a:prstGeom prst="rect">
              <a:avLst/>
            </a:prstGeom>
            <a:noFill/>
            <a:ln>
              <a:noFill/>
            </a:ln>
          </p:spPr>
          <p:txBody>
            <a:bodyPr wrap="square" rtlCol="0">
              <a:spAutoFit/>
            </a:bodyPr>
            <a:lstStyle/>
            <a:p>
              <a:pPr algn="ctr" rtl="0"/>
              <a:r>
                <a:rPr lang="es-ar" sz="12000" b="1" spc="-300">
                  <a:ln w="34925">
                    <a:solidFill>
                      <a:schemeClr val="accent1"/>
                    </a:solidFill>
                  </a:ln>
                  <a:solidFill>
                    <a:schemeClr val="bg2"/>
                  </a:solidFill>
                  <a:latin typeface="Avenir Next" panose="020B0503020202020204" pitchFamily="34" charset="0"/>
                </a:rPr>
                <a:t>B</a:t>
              </a:r>
            </a:p>
          </p:txBody>
        </p:sp>
      </p:grpSp>
      <p:sp>
        <p:nvSpPr>
          <p:cNvPr id="2" name="Title 1">
            <a:extLst>
              <a:ext uri="{FF2B5EF4-FFF2-40B4-BE49-F238E27FC236}">
                <a16:creationId xmlns:a16="http://schemas.microsoft.com/office/drawing/2014/main" id="{5201A298-856B-C0EC-BE44-52921B0791BC}"/>
              </a:ext>
            </a:extLst>
          </p:cNvPr>
          <p:cNvSpPr>
            <a:spLocks noGrp="1"/>
          </p:cNvSpPr>
          <p:nvPr>
            <p:ph type="title"/>
          </p:nvPr>
        </p:nvSpPr>
        <p:spPr>
          <a:xfrm>
            <a:off x="838200" y="559574"/>
            <a:ext cx="10868696" cy="676636"/>
          </a:xfrm>
        </p:spPr>
        <p:txBody>
          <a:bodyPr rtlCol="0">
            <a:normAutofit/>
          </a:bodyPr>
          <a:lstStyle/>
          <a:p>
            <a:pPr rtl="0"/>
            <a:r>
              <a:rPr lang="es-ar" b="1"/>
              <a:t>La necesidad de SMM es cada vez mayor</a:t>
            </a:r>
          </a:p>
        </p:txBody>
      </p:sp>
      <p:pic>
        <p:nvPicPr>
          <p:cNvPr id="4" name="Picture 3">
            <a:extLst>
              <a:ext uri="{FF2B5EF4-FFF2-40B4-BE49-F238E27FC236}">
                <a16:creationId xmlns:a16="http://schemas.microsoft.com/office/drawing/2014/main" id="{BA1ECB63-A1C3-25E6-D260-B21943371E8E}"/>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flipH="1">
            <a:off x="6324600" y="0"/>
            <a:ext cx="5867400" cy="1508759"/>
          </a:xfrm>
          <a:prstGeom prst="rect">
            <a:avLst/>
          </a:prstGeom>
        </p:spPr>
      </p:pic>
    </p:spTree>
    <p:extLst>
      <p:ext uri="{BB962C8B-B14F-4D97-AF65-F5344CB8AC3E}">
        <p14:creationId xmlns:p14="http://schemas.microsoft.com/office/powerpoint/2010/main" val="426686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a:extLst>
            <a:ext uri="{FF2B5EF4-FFF2-40B4-BE49-F238E27FC236}">
              <a16:creationId xmlns:a16="http://schemas.microsoft.com/office/drawing/2014/main" id="{6809EE04-C874-9260-276E-B3B6B4E7F915}"/>
            </a:ext>
          </a:extLst>
        </p:cNvPr>
        <p:cNvGrpSpPr/>
        <p:nvPr/>
      </p:nvGrpSpPr>
      <p:grpSpPr>
        <a:xfrm>
          <a:off x="0" y="0"/>
          <a:ext cx="0" cy="0"/>
          <a:chOff x="0" y="0"/>
          <a:chExt cx="0" cy="0"/>
        </a:xfrm>
      </p:grpSpPr>
      <p:sp>
        <p:nvSpPr>
          <p:cNvPr id="17" name="Title 1">
            <a:extLst>
              <a:ext uri="{FF2B5EF4-FFF2-40B4-BE49-F238E27FC236}">
                <a16:creationId xmlns:a16="http://schemas.microsoft.com/office/drawing/2014/main" id="{61B16E95-198C-3E42-3464-6BC53BBA451C}"/>
              </a:ext>
            </a:extLst>
          </p:cNvPr>
          <p:cNvSpPr>
            <a:spLocks noGrp="1"/>
          </p:cNvSpPr>
          <p:nvPr>
            <p:ph type="title"/>
          </p:nvPr>
        </p:nvSpPr>
        <p:spPr/>
        <p:txBody>
          <a:bodyPr rtlCol="0">
            <a:normAutofit/>
          </a:bodyPr>
          <a:lstStyle/>
          <a:p>
            <a:pPr marL="0" indent="0" rtl="0">
              <a:lnSpc>
                <a:spcPct val="100000"/>
              </a:lnSpc>
              <a:buNone/>
            </a:pPr>
            <a:r>
              <a:rPr lang="es-ar" b="1"/>
              <a:t>La evidencia que avala la SMM</a:t>
            </a:r>
          </a:p>
        </p:txBody>
      </p:sp>
      <p:sp>
        <p:nvSpPr>
          <p:cNvPr id="7" name="Content Placeholder 6">
            <a:extLst>
              <a:ext uri="{FF2B5EF4-FFF2-40B4-BE49-F238E27FC236}">
                <a16:creationId xmlns:a16="http://schemas.microsoft.com/office/drawing/2014/main" id="{ED14472B-EDF3-9B7D-EE11-608C5BA1321B}"/>
              </a:ext>
            </a:extLst>
          </p:cNvPr>
          <p:cNvSpPr>
            <a:spLocks noGrp="1"/>
          </p:cNvSpPr>
          <p:nvPr>
            <p:ph idx="1"/>
          </p:nvPr>
        </p:nvSpPr>
        <p:spPr>
          <a:xfrm>
            <a:off x="832104" y="1554480"/>
            <a:ext cx="7726875" cy="3698241"/>
          </a:xfrm>
        </p:spPr>
        <p:txBody>
          <a:bodyPr vert="horz" lIns="0" tIns="0" rIns="0" bIns="0" rtlCol="0" anchor="t">
            <a:normAutofit/>
          </a:bodyPr>
          <a:lstStyle/>
          <a:p>
            <a:pPr marL="0" indent="0" rtl="0">
              <a:lnSpc>
                <a:spcPct val="100000"/>
              </a:lnSpc>
              <a:buNone/>
            </a:pPr>
            <a:r>
              <a:rPr lang="es-ar" sz="2400" b="1" dirty="0"/>
              <a:t>Más de 25 años de evidencia han dejado claros sus beneficios: </a:t>
            </a:r>
            <a:r>
              <a:rPr lang="es-ar" sz="2400" dirty="0"/>
              <a:t>La SMM no solo mejora vidas, sino que las salva.</a:t>
            </a:r>
          </a:p>
          <a:p>
            <a:pPr marL="0" indent="0" rtl="0">
              <a:lnSpc>
                <a:spcPct val="100000"/>
              </a:lnSpc>
              <a:buNone/>
            </a:pPr>
            <a:endParaRPr lang="en-US" sz="1000" dirty="0"/>
          </a:p>
          <a:p>
            <a:pPr>
              <a:lnSpc>
                <a:spcPct val="100000"/>
              </a:lnSpc>
            </a:pPr>
            <a:r>
              <a:rPr lang="es-ar" dirty="0"/>
              <a:t>Se ha </a:t>
            </a:r>
            <a:r>
              <a:rPr lang="es-ar" b="1" dirty="0"/>
              <a:t> </a:t>
            </a:r>
            <a:r>
              <a:rPr lang="es-ar" dirty="0"/>
              <a:t>demostrado que la SMM reduce el riesgo</a:t>
            </a:r>
            <a:r>
              <a:rPr lang="es-ar" b="1" dirty="0"/>
              <a:t> de que los bebés nazcan muertos, demasiado pequeños o prematuros</a:t>
            </a:r>
            <a:r>
              <a:rPr lang="es-ar" dirty="0"/>
              <a:t>.</a:t>
            </a:r>
            <a:r>
              <a:rPr lang="es-ar" baseline="30000" dirty="0">
                <a:latin typeface="Arial"/>
                <a:cs typeface="Arial"/>
              </a:rPr>
              <a:t>5</a:t>
            </a:r>
            <a:r>
              <a:rPr lang="es-ar" dirty="0"/>
              <a:t> </a:t>
            </a:r>
          </a:p>
          <a:p>
            <a:pPr rtl="0">
              <a:lnSpc>
                <a:spcPct val="100000"/>
              </a:lnSpc>
            </a:pPr>
            <a:r>
              <a:rPr lang="es-ar" dirty="0"/>
              <a:t>Cuando una mujer toma SMM durante el embarazo, tiene un </a:t>
            </a:r>
            <a:r>
              <a:rPr lang="es-ar" b="1" dirty="0"/>
              <a:t>27 % menos de riesgo</a:t>
            </a:r>
            <a:r>
              <a:rPr lang="es-ar" dirty="0"/>
              <a:t> de dar a luz a un bebé con bajo peso que nace demasiado pequeño o prematuro.</a:t>
            </a:r>
            <a:r>
              <a:rPr lang="es-ar" baseline="30000" dirty="0">
                <a:latin typeface="Arial"/>
                <a:cs typeface="Arial"/>
              </a:rPr>
              <a:t>6</a:t>
            </a:r>
            <a:r>
              <a:rPr lang="es-ar" dirty="0"/>
              <a:t> </a:t>
            </a:r>
          </a:p>
          <a:p>
            <a:pPr rtl="0">
              <a:lnSpc>
                <a:spcPct val="100000"/>
              </a:lnSpc>
            </a:pPr>
            <a:r>
              <a:rPr lang="es-ar" dirty="0"/>
              <a:t>Los</a:t>
            </a:r>
            <a:r>
              <a:rPr lang="es-ar" b="1" dirty="0"/>
              <a:t> beneficios son aún mayores para las mujeres anémicas</a:t>
            </a:r>
            <a:r>
              <a:rPr lang="es-ar" dirty="0"/>
              <a:t>, que corren mayor riesgo de morir por hemorragia posparto y eclampsia, dos de las principales causas de muerte materna.</a:t>
            </a:r>
            <a:r>
              <a:rPr lang="es-ar" baseline="30000" dirty="0"/>
              <a:t>7</a:t>
            </a:r>
          </a:p>
        </p:txBody>
      </p:sp>
      <p:sp>
        <p:nvSpPr>
          <p:cNvPr id="3" name="TextBox 2">
            <a:extLst>
              <a:ext uri="{FF2B5EF4-FFF2-40B4-BE49-F238E27FC236}">
                <a16:creationId xmlns:a16="http://schemas.microsoft.com/office/drawing/2014/main" id="{D96B7619-A41F-5AB2-F269-3DA44C912ED9}"/>
              </a:ext>
            </a:extLst>
          </p:cNvPr>
          <p:cNvSpPr txBox="1"/>
          <p:nvPr/>
        </p:nvSpPr>
        <p:spPr>
          <a:xfrm>
            <a:off x="218758" y="5776304"/>
            <a:ext cx="11754480" cy="1061829"/>
          </a:xfrm>
          <a:prstGeom prst="rect">
            <a:avLst/>
          </a:prstGeom>
          <a:noFill/>
        </p:spPr>
        <p:txBody>
          <a:bodyPr wrap="square" rtlCol="0">
            <a:spAutoFit/>
          </a:bodyPr>
          <a:lstStyle/>
          <a:p>
            <a:pPr marL="228600" marR="0" lvl="0" indent="-228600" algn="l" defTabSz="914400" rtl="0" eaLnBrk="1" fontAlgn="auto" latinLnBrk="0" hangingPunct="1">
              <a:lnSpc>
                <a:spcPct val="100000"/>
              </a:lnSpc>
              <a:spcAft>
                <a:spcPts val="0"/>
              </a:spcAft>
              <a:buClr>
                <a:schemeClr val="tx1">
                  <a:lumMod val="50000"/>
                  <a:lumOff val="50000"/>
                </a:schemeClr>
              </a:buClr>
              <a:buSzTx/>
              <a:buFont typeface="+mj-lt"/>
              <a:buAutoNum type="arabicPeriod" startAt="5"/>
              <a:tabLst/>
              <a:defRPr/>
            </a:pPr>
            <a:r>
              <a:rPr lang="es-ar" sz="900" b="0" i="0" u="none" strike="noStrike" kern="1200" cap="none" spc="0" normalizeH="0" noProof="0">
                <a:ln>
                  <a:noFill/>
                </a:ln>
                <a:solidFill>
                  <a:schemeClr val="tx1">
                    <a:lumMod val="50000"/>
                    <a:lumOff val="50000"/>
                  </a:schemeClr>
                </a:solidFill>
                <a:effectLst/>
                <a:uLnTx/>
                <a:uFillTx/>
                <a:latin typeface="Avenir Next" panose="020B0503020202020204" pitchFamily="34" charset="0"/>
              </a:rPr>
              <a:t>Smith, E. R.et al. Modificadores del efecto de la suplementación materna con micronutrientes múltiples sobre la mortalidad fetal, los resultados del parto y la mortalidad infantil: Un metaanálisis de datos individuales de pacientes procedentes de 17 ensayos aleatorios realizados en países de ingresos bajos y medios. Lancet Glob. Heal. 2017, 5 (11). </a:t>
            </a:r>
            <a:r>
              <a:rPr lang="es-ar" sz="900" b="0" i="0" u="none" strike="noStrike" kern="1200" cap="none" spc="0" normalizeH="0" noProof="0">
                <a:ln>
                  <a:noFill/>
                </a:ln>
                <a:solidFill>
                  <a:schemeClr val="tx1">
                    <a:lumMod val="50000"/>
                    <a:lumOff val="50000"/>
                  </a:schemeClr>
                </a:solidFill>
                <a:effectLst/>
                <a:uLnTx/>
                <a:uFillTx/>
                <a:latin typeface="Avenir Next" panose="020B0503020202020204" pitchFamily="34" charset="0"/>
                <a:hlinkClick r:id="rId3">
                  <a:extLst>
                    <a:ext uri="{A12FA001-AC4F-418D-AE19-62706E023703}">
                      <ahyp:hlinkClr xmlns:ahyp="http://schemas.microsoft.com/office/drawing/2018/hyperlinkcolor" val="tx"/>
                    </a:ext>
                  </a:extLst>
                </a:hlinkClick>
              </a:rPr>
              <a:t>https://pubmed.ncbi.nlm.nih.gov/29025632/</a:t>
            </a:r>
            <a:r>
              <a:rPr lang="es-ar" sz="900" b="0" i="0" u="none" strike="noStrike" kern="1200" cap="none" spc="0" normalizeH="0" noProof="0">
                <a:ln>
                  <a:noFill/>
                </a:ln>
                <a:solidFill>
                  <a:schemeClr val="tx1">
                    <a:lumMod val="50000"/>
                    <a:lumOff val="50000"/>
                  </a:schemeClr>
                </a:solidFill>
                <a:effectLst/>
                <a:uLnTx/>
                <a:uFillTx/>
                <a:latin typeface="Avenir Next" panose="020B0503020202020204" pitchFamily="34" charset="0"/>
              </a:rPr>
              <a:t>.</a:t>
            </a:r>
          </a:p>
          <a:p>
            <a:pPr marL="228600" marR="0" lvl="0" indent="-228600" algn="l" defTabSz="914400" rtl="0" eaLnBrk="1" fontAlgn="auto" latinLnBrk="0" hangingPunct="1">
              <a:lnSpc>
                <a:spcPct val="100000"/>
              </a:lnSpc>
              <a:spcAft>
                <a:spcPts val="0"/>
              </a:spcAft>
              <a:buClr>
                <a:schemeClr val="tx1">
                  <a:lumMod val="50000"/>
                  <a:lumOff val="50000"/>
                </a:schemeClr>
              </a:buClr>
              <a:buSzTx/>
              <a:buFont typeface="+mj-lt"/>
              <a:buAutoNum type="arabicPeriod" startAt="5"/>
              <a:tabLst/>
              <a:defRPr/>
            </a:pPr>
            <a:r>
              <a:rPr lang="es-ar" sz="900" b="0" i="0" u="none" strike="noStrike" kern="1200" cap="none" spc="0" normalizeH="0" noProof="0">
                <a:ln>
                  <a:noFill/>
                </a:ln>
                <a:solidFill>
                  <a:schemeClr val="tx1">
                    <a:lumMod val="50000"/>
                    <a:lumOff val="50000"/>
                  </a:schemeClr>
                </a:solidFill>
                <a:effectLst/>
                <a:uLnTx/>
                <a:uFillTx/>
                <a:latin typeface="Avenir Next" panose="020B0503020202020204" pitchFamily="34" charset="0"/>
              </a:rPr>
              <a:t>Wang, Dongqing Adu-Afarwuah, Seth et al. 2025. Los efectos de la suplementación prenatal con micronutrientes múltiples y la suplementación con nutrientes lipídicos en pequeñas cantidades en los tipos de recién nacidos pequeños y vulnerables en países de ingresos bajos y medios: un metaanálisis de datos individuales de participantes. Lancet Glob. Heal. Volumen 13, número 2, e298 - e308, </a:t>
            </a:r>
            <a:r>
              <a:rPr lang="es-ar" sz="900" b="0" i="0" u="none" strike="noStrike" kern="1200" cap="none" spc="0" normalizeH="0" noProof="0">
                <a:ln>
                  <a:noFill/>
                </a:ln>
                <a:solidFill>
                  <a:schemeClr val="tx1">
                    <a:lumMod val="50000"/>
                    <a:lumOff val="50000"/>
                  </a:schemeClr>
                </a:solidFill>
                <a:effectLst/>
                <a:uLnTx/>
                <a:uFillTx/>
                <a:latin typeface="Avenir Next" panose="020B0503020202020204" pitchFamily="34" charset="0"/>
                <a:hlinkClick r:id="rId4">
                  <a:extLst>
                    <a:ext uri="{A12FA001-AC4F-418D-AE19-62706E023703}">
                      <ahyp:hlinkClr xmlns:ahyp="http://schemas.microsoft.com/office/drawing/2018/hyperlinkcolor" val="tx"/>
                    </a:ext>
                  </a:extLst>
                </a:hlinkClick>
              </a:rPr>
              <a:t>https://doi.org/10.1016/S2214-109X(24)00449-2</a:t>
            </a:r>
            <a:endParaRPr kumimoji="0" lang="en-US" sz="900" b="0" i="0" u="none" strike="noStrike" kern="1200" cap="none" spc="0" normalizeH="0" baseline="0" noProof="0" dirty="0">
              <a:ln>
                <a:noFill/>
              </a:ln>
              <a:solidFill>
                <a:schemeClr val="tx1">
                  <a:lumMod val="50000"/>
                  <a:lumOff val="50000"/>
                </a:schemeClr>
              </a:solidFill>
              <a:effectLst/>
              <a:uLnTx/>
              <a:uFillTx/>
              <a:latin typeface="Avenir Next" panose="020B0503020202020204" pitchFamily="34" charset="0"/>
            </a:endParaRPr>
          </a:p>
          <a:p>
            <a:pPr marL="228600" indent="-228600" rtl="0">
              <a:buClr>
                <a:schemeClr val="tx1">
                  <a:lumMod val="50000"/>
                  <a:lumOff val="50000"/>
                </a:schemeClr>
              </a:buClr>
              <a:buFont typeface="+mj-lt"/>
              <a:buAutoNum type="arabicPeriod" startAt="5"/>
              <a:defRPr/>
            </a:pPr>
            <a:r>
              <a:rPr lang="es-ar" sz="900" b="0" i="0" u="none" strike="noStrike" kern="1200" cap="none" spc="0" normalizeH="0" noProof="0">
                <a:ln>
                  <a:noFill/>
                </a:ln>
                <a:solidFill>
                  <a:schemeClr val="tx1">
                    <a:lumMod val="50000"/>
                    <a:lumOff val="50000"/>
                  </a:schemeClr>
                </a:solidFill>
                <a:effectLst/>
                <a:uLnTx/>
                <a:uFillTx/>
                <a:latin typeface="Avenir Next" panose="020B0503020202020204" pitchFamily="34" charset="0"/>
              </a:rPr>
              <a:t>Smith, E. R.et al. Modificadores del efecto de la suplementación materna con micronutrientes múltiples sobre la mortalidad fetal, los resultados del parto y la mortalidad infantil: Un metaanálisis de datos individuales de pacientes procedentes de 17 ensayos aleatorios realizados en países de ingresos bajos y medios. Lancet Glob. Heal. 2017, 5 (11). </a:t>
            </a:r>
            <a:r>
              <a:rPr lang="es-ar" sz="900" b="0" i="0" u="none" strike="noStrike" kern="1200" cap="none" spc="0" normalizeH="0" noProof="0">
                <a:ln>
                  <a:noFill/>
                </a:ln>
                <a:solidFill>
                  <a:schemeClr val="tx1">
                    <a:lumMod val="50000"/>
                    <a:lumOff val="50000"/>
                  </a:schemeClr>
                </a:solidFill>
                <a:effectLst/>
                <a:uLnTx/>
                <a:uFillTx/>
                <a:latin typeface="Avenir Next" panose="020B0503020202020204" pitchFamily="34" charset="0"/>
                <a:hlinkClick r:id="rId3">
                  <a:extLst>
                    <a:ext uri="{A12FA001-AC4F-418D-AE19-62706E023703}">
                      <ahyp:hlinkClr xmlns:ahyp="http://schemas.microsoft.com/office/drawing/2018/hyperlinkcolor" val="tx"/>
                    </a:ext>
                  </a:extLst>
                </a:hlinkClick>
              </a:rPr>
              <a:t>https://pubmed.ncbi.nlm.nih.gov/29025632/</a:t>
            </a:r>
            <a:r>
              <a:rPr lang="es-ar" sz="900" b="0" i="0" u="none" strike="noStrike" kern="1200" cap="none" spc="0" normalizeH="0" noProof="0">
                <a:ln>
                  <a:noFill/>
                </a:ln>
                <a:solidFill>
                  <a:schemeClr val="tx1">
                    <a:lumMod val="50000"/>
                    <a:lumOff val="50000"/>
                  </a:schemeClr>
                </a:solidFill>
                <a:effectLst/>
                <a:uLnTx/>
                <a:uFillTx/>
                <a:latin typeface="Avenir Next" panose="020B0503020202020204" pitchFamily="34" charset="0"/>
              </a:rPr>
              <a:t>.</a:t>
            </a:r>
          </a:p>
          <a:p>
            <a:pPr marL="228600" marR="0" lvl="0" indent="-228600" algn="l" defTabSz="914400" rtl="0" eaLnBrk="1" fontAlgn="auto" latinLnBrk="0" hangingPunct="1">
              <a:lnSpc>
                <a:spcPct val="100000"/>
              </a:lnSpc>
              <a:spcAft>
                <a:spcPts val="0"/>
              </a:spcAft>
              <a:buClr>
                <a:schemeClr val="tx1">
                  <a:lumMod val="50000"/>
                  <a:lumOff val="50000"/>
                </a:schemeClr>
              </a:buClr>
              <a:buSzTx/>
              <a:buFont typeface="+mj-lt"/>
              <a:buAutoNum type="arabicPeriod" startAt="5"/>
              <a:tabLst/>
              <a:defRPr/>
            </a:pPr>
            <a:endParaRPr kumimoji="0" lang="en-US" sz="900" b="0" i="0" u="none" strike="noStrike" kern="1200" cap="none" spc="0" normalizeH="0" baseline="0" noProof="0" dirty="0">
              <a:ln>
                <a:noFill/>
              </a:ln>
              <a:solidFill>
                <a:schemeClr val="tx1">
                  <a:lumMod val="50000"/>
                  <a:lumOff val="50000"/>
                </a:schemeClr>
              </a:solidFill>
              <a:effectLst/>
              <a:uLnTx/>
              <a:uFillTx/>
              <a:latin typeface="Avenir Next" panose="020B0503020202020204" pitchFamily="34" charset="0"/>
            </a:endParaRPr>
          </a:p>
        </p:txBody>
      </p:sp>
      <p:pic>
        <p:nvPicPr>
          <p:cNvPr id="5" name="Picture 4" descr="A black and yellow wave&#10;&#10;AI-generated content may be incorrect.">
            <a:extLst>
              <a:ext uri="{FF2B5EF4-FFF2-40B4-BE49-F238E27FC236}">
                <a16:creationId xmlns:a16="http://schemas.microsoft.com/office/drawing/2014/main" id="{D24BBEF0-B754-365C-B972-9EAEE79F0BB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6324600" y="0"/>
            <a:ext cx="5867400" cy="1508760"/>
          </a:xfrm>
          <a:prstGeom prst="rect">
            <a:avLst/>
          </a:prstGeom>
        </p:spPr>
      </p:pic>
      <p:pic>
        <p:nvPicPr>
          <p:cNvPr id="10" name="Graphic 9">
            <a:extLst>
              <a:ext uri="{FF2B5EF4-FFF2-40B4-BE49-F238E27FC236}">
                <a16:creationId xmlns:a16="http://schemas.microsoft.com/office/drawing/2014/main" id="{1E0545D2-1B16-74C7-8579-7E01BEE1088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976237" y="2028423"/>
            <a:ext cx="2499645" cy="3224298"/>
          </a:xfrm>
          <a:prstGeom prst="rect">
            <a:avLst/>
          </a:prstGeom>
        </p:spPr>
      </p:pic>
      <p:pic>
        <p:nvPicPr>
          <p:cNvPr id="12" name="Graphic 11">
            <a:extLst>
              <a:ext uri="{FF2B5EF4-FFF2-40B4-BE49-F238E27FC236}">
                <a16:creationId xmlns:a16="http://schemas.microsoft.com/office/drawing/2014/main" id="{53235C3B-41A1-7851-9187-329229A1B7E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8101880">
            <a:off x="9744583" y="-837571"/>
            <a:ext cx="1593635" cy="4041242"/>
          </a:xfrm>
          <a:prstGeom prst="rect">
            <a:avLst/>
          </a:prstGeom>
        </p:spPr>
      </p:pic>
    </p:spTree>
    <p:extLst>
      <p:ext uri="{BB962C8B-B14F-4D97-AF65-F5344CB8AC3E}">
        <p14:creationId xmlns:p14="http://schemas.microsoft.com/office/powerpoint/2010/main" val="2199027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EE28DC-A8E5-E356-B15B-CD0AA750EDC1}"/>
            </a:ext>
          </a:extLst>
        </p:cNvPr>
        <p:cNvGrpSpPr/>
        <p:nvPr/>
      </p:nvGrpSpPr>
      <p:grpSpPr>
        <a:xfrm>
          <a:off x="0" y="0"/>
          <a:ext cx="0" cy="0"/>
          <a:chOff x="0" y="0"/>
          <a:chExt cx="0" cy="0"/>
        </a:xfrm>
      </p:grpSpPr>
      <p:sp>
        <p:nvSpPr>
          <p:cNvPr id="17" name="Title 1">
            <a:extLst>
              <a:ext uri="{FF2B5EF4-FFF2-40B4-BE49-F238E27FC236}">
                <a16:creationId xmlns:a16="http://schemas.microsoft.com/office/drawing/2014/main" id="{4C04BC14-1234-ECAB-57DE-1228117A45E3}"/>
              </a:ext>
            </a:extLst>
          </p:cNvPr>
          <p:cNvSpPr>
            <a:spLocks noGrp="1"/>
          </p:cNvSpPr>
          <p:nvPr>
            <p:ph type="title"/>
          </p:nvPr>
        </p:nvSpPr>
        <p:spPr/>
        <p:txBody>
          <a:bodyPr rtlCol="0">
            <a:normAutofit/>
          </a:bodyPr>
          <a:lstStyle/>
          <a:p>
            <a:pPr marL="0" indent="0" rtl="0">
              <a:lnSpc>
                <a:spcPct val="100000"/>
              </a:lnSpc>
              <a:buNone/>
            </a:pPr>
            <a:r>
              <a:rPr lang="es-ar" b="1"/>
              <a:t>La orientación global detrás de la SMM</a:t>
            </a:r>
          </a:p>
        </p:txBody>
      </p:sp>
      <p:sp>
        <p:nvSpPr>
          <p:cNvPr id="7" name="Content Placeholder 6">
            <a:extLst>
              <a:ext uri="{FF2B5EF4-FFF2-40B4-BE49-F238E27FC236}">
                <a16:creationId xmlns:a16="http://schemas.microsoft.com/office/drawing/2014/main" id="{D24EE8A5-970C-6E6F-2C66-553FF8106F93}"/>
              </a:ext>
            </a:extLst>
          </p:cNvPr>
          <p:cNvSpPr>
            <a:spLocks noGrp="1"/>
          </p:cNvSpPr>
          <p:nvPr>
            <p:ph idx="1"/>
          </p:nvPr>
        </p:nvSpPr>
        <p:spPr>
          <a:xfrm>
            <a:off x="832105" y="1554480"/>
            <a:ext cx="2591815" cy="3769360"/>
          </a:xfrm>
        </p:spPr>
        <p:txBody>
          <a:bodyPr vert="horz" lIns="0" tIns="0" rIns="0" bIns="0" rtlCol="0" anchor="t">
            <a:normAutofit/>
          </a:bodyPr>
          <a:lstStyle/>
          <a:p>
            <a:pPr marL="0" indent="0" rtl="0">
              <a:lnSpc>
                <a:spcPct val="100000"/>
              </a:lnSpc>
              <a:buNone/>
            </a:pPr>
            <a:r>
              <a:rPr lang="es-ar" sz="2000"/>
              <a:t>La SMM UNIMMAP está incluida en </a:t>
            </a:r>
            <a:r>
              <a:rPr lang="es-ar" sz="2000" b="1"/>
              <a:t>la Lista de Medicamentos Esenciales de la Organización Mundial de la Salud (OMS)</a:t>
            </a:r>
            <a:r>
              <a:rPr lang="es-ar" sz="2000"/>
              <a:t> desde 2021 y está </a:t>
            </a:r>
            <a:r>
              <a:rPr lang="es-ar" sz="2000" b="1"/>
              <a:t>aprobada por la OMS</a:t>
            </a:r>
            <a:r>
              <a:rPr lang="es-ar" sz="2000"/>
              <a:t> para su uso con investigaciones rigurosas y en situaciones de emergencia.</a:t>
            </a:r>
            <a:endParaRPr lang="en-US" baseline="30000" dirty="0"/>
          </a:p>
        </p:txBody>
      </p:sp>
      <p:sp>
        <p:nvSpPr>
          <p:cNvPr id="3" name="TextBox 2">
            <a:extLst>
              <a:ext uri="{FF2B5EF4-FFF2-40B4-BE49-F238E27FC236}">
                <a16:creationId xmlns:a16="http://schemas.microsoft.com/office/drawing/2014/main" id="{828847E4-7D0B-28A8-F636-469A9EE50616}"/>
              </a:ext>
            </a:extLst>
          </p:cNvPr>
          <p:cNvSpPr txBox="1"/>
          <p:nvPr/>
        </p:nvSpPr>
        <p:spPr>
          <a:xfrm>
            <a:off x="412376" y="5944483"/>
            <a:ext cx="11402688" cy="646331"/>
          </a:xfrm>
          <a:prstGeom prst="rect">
            <a:avLst/>
          </a:prstGeom>
          <a:noFill/>
        </p:spPr>
        <p:txBody>
          <a:bodyPr wrap="square" rtlCol="0">
            <a:spAutoFit/>
          </a:bodyPr>
          <a:lstStyle/>
          <a:p>
            <a:pPr marL="228600" indent="-228600" rtl="0">
              <a:buClr>
                <a:schemeClr val="tx1">
                  <a:lumMod val="50000"/>
                  <a:lumOff val="50000"/>
                </a:schemeClr>
              </a:buClr>
              <a:buFont typeface="+mj-lt"/>
              <a:buAutoNum type="arabicPeriod" startAt="8"/>
              <a:defRPr/>
            </a:pPr>
            <a:r>
              <a:rPr lang="es-ar" sz="900">
                <a:solidFill>
                  <a:schemeClr val="tx1">
                    <a:lumMod val="50000"/>
                    <a:lumOff val="50000"/>
                  </a:schemeClr>
                </a:solidFill>
                <a:latin typeface="Avenir Next" panose="020B0503020202020204" pitchFamily="34" charset="0"/>
              </a:rPr>
              <a:t>Recomendaciones actualizadas de la OMS para la atención prenatal en 2020: </a:t>
            </a:r>
            <a:r>
              <a:rPr lang="es-ar" sz="900" kern="1200">
                <a:solidFill>
                  <a:schemeClr val="tx1">
                    <a:lumMod val="50000"/>
                    <a:lumOff val="50000"/>
                  </a:schemeClr>
                </a:solidFill>
                <a:effectLst/>
                <a:latin typeface="Avenir Next" panose="020B0503020202020204" pitchFamily="34" charset="0"/>
                <a:hlinkClick r:id="rId3">
                  <a:extLst>
                    <a:ext uri="{A12FA001-AC4F-418D-AE19-62706E023703}">
                      <ahyp:hlinkClr xmlns:ahyp="http://schemas.microsoft.com/office/drawing/2018/hyperlinkcolor" val="tx"/>
                    </a:ext>
                  </a:extLst>
                </a:hlinkClick>
              </a:rPr>
              <a:t>https://apps.who.int/iris/bitstream/handle/10665/333561/9789240007789-eng.pdf</a:t>
            </a:r>
            <a:r>
              <a:rPr lang="es-ar" sz="900" kern="1200">
                <a:solidFill>
                  <a:schemeClr val="tx1">
                    <a:lumMod val="50000"/>
                    <a:lumOff val="50000"/>
                  </a:schemeClr>
                </a:solidFill>
                <a:effectLst/>
                <a:latin typeface="Avenir Next" panose="020B0503020202020204" pitchFamily="34" charset="0"/>
              </a:rPr>
              <a:t> </a:t>
            </a:r>
          </a:p>
          <a:p>
            <a:pPr marL="228600" indent="-228600" rtl="0">
              <a:buClr>
                <a:schemeClr val="tx1">
                  <a:lumMod val="50000"/>
                  <a:lumOff val="50000"/>
                </a:schemeClr>
              </a:buClr>
              <a:buFont typeface="+mj-lt"/>
              <a:buAutoNum type="arabicPeriod" startAt="8"/>
              <a:defRPr/>
            </a:pPr>
            <a:r>
              <a:rPr lang="es-ar" sz="900">
                <a:solidFill>
                  <a:schemeClr val="tx1">
                    <a:lumMod val="50000"/>
                    <a:lumOff val="50000"/>
                  </a:schemeClr>
                </a:solidFill>
                <a:latin typeface="Avenir Next" panose="020B0503020202020204" pitchFamily="34" charset="0"/>
              </a:rPr>
              <a:t>Lista Modelo de Medicamentos Esenciales de la OMS:</a:t>
            </a:r>
            <a:r>
              <a:rPr lang="es-ar" sz="900">
                <a:solidFill>
                  <a:schemeClr val="tx1">
                    <a:lumMod val="50000"/>
                    <a:lumOff val="50000"/>
                  </a:schemeClr>
                </a:solidFill>
                <a:latin typeface="Avenir Next" panose="020B0503020202020204" pitchFamily="34" charset="0"/>
                <a:hlinkClick r:id="rId4">
                  <a:extLst>
                    <a:ext uri="{A12FA001-AC4F-418D-AE19-62706E023703}">
                      <ahyp:hlinkClr xmlns:ahyp="http://schemas.microsoft.com/office/drawing/2018/hyperlinkcolor" val="tx"/>
                    </a:ext>
                  </a:extLst>
                </a:hlinkClick>
              </a:rPr>
              <a:t>https://www.who.int/publications/i/item/WHO-MHP-HPS-EML-2023.02</a:t>
            </a:r>
            <a:endParaRPr lang="en-US" sz="900" dirty="0">
              <a:solidFill>
                <a:schemeClr val="tx1">
                  <a:lumMod val="50000"/>
                  <a:lumOff val="50000"/>
                </a:schemeClr>
              </a:solidFill>
              <a:latin typeface="Avenir Next" panose="020B0503020202020204" pitchFamily="34" charset="0"/>
            </a:endParaRPr>
          </a:p>
          <a:p>
            <a:pPr marL="228600" marR="0" lvl="0" indent="-228600" algn="l" defTabSz="914400" rtl="0" eaLnBrk="1" fontAlgn="auto" latinLnBrk="0" hangingPunct="1">
              <a:lnSpc>
                <a:spcPct val="100000"/>
              </a:lnSpc>
              <a:spcAft>
                <a:spcPts val="0"/>
              </a:spcAft>
              <a:buClr>
                <a:schemeClr val="tx1">
                  <a:lumMod val="50000"/>
                  <a:lumOff val="50000"/>
                </a:schemeClr>
              </a:buClr>
              <a:buSzTx/>
              <a:buFont typeface="+mj-lt"/>
              <a:buAutoNum type="arabicPeriod" startAt="8"/>
              <a:tabLst/>
              <a:defRPr/>
            </a:pPr>
            <a:r>
              <a:rPr lang="es-ar" sz="900">
                <a:solidFill>
                  <a:schemeClr val="tx1">
                    <a:lumMod val="50000"/>
                    <a:lumOff val="50000"/>
                  </a:schemeClr>
                </a:solidFill>
                <a:latin typeface="Avenir Next" panose="020B0503020202020204" pitchFamily="34" charset="0"/>
              </a:rPr>
              <a:t>Prevención y control de las deficiencias de micronutrientes en poblaciones afectadas por una emergencia </a:t>
            </a:r>
            <a:r>
              <a:rPr lang="es-ar" sz="900" kern="1200">
                <a:solidFill>
                  <a:schemeClr val="tx1">
                    <a:lumMod val="50000"/>
                    <a:lumOff val="50000"/>
                  </a:schemeClr>
                </a:solidFill>
                <a:effectLst/>
                <a:latin typeface="Avenir Next" panose="020B0503020202020204" pitchFamily="34" charset="0"/>
                <a:hlinkClick r:id="rId5">
                  <a:extLst>
                    <a:ext uri="{A12FA001-AC4F-418D-AE19-62706E023703}">
                      <ahyp:hlinkClr xmlns:ahyp="http://schemas.microsoft.com/office/drawing/2018/hyperlinkcolor" val="tx"/>
                    </a:ext>
                  </a:extLst>
                </a:hlinkClick>
              </a:rPr>
              <a:t>https://www.who.int/docs/default-source/nutritionlibrary/preventing-and-controlling-micronutrient-deficiencies-in-populations-affected-by-an-emergency.pdf?sfvrsn=e17f6dff_2</a:t>
            </a:r>
            <a:r>
              <a:rPr lang="es-ar" sz="900" kern="1200">
                <a:solidFill>
                  <a:schemeClr val="tx1">
                    <a:lumMod val="50000"/>
                    <a:lumOff val="50000"/>
                  </a:schemeClr>
                </a:solidFill>
                <a:effectLst/>
                <a:latin typeface="Avenir Next" panose="020B0503020202020204" pitchFamily="34" charset="0"/>
              </a:rPr>
              <a:t> </a:t>
            </a:r>
          </a:p>
        </p:txBody>
      </p:sp>
      <p:sp>
        <p:nvSpPr>
          <p:cNvPr id="6" name="Rectangle 5">
            <a:extLst>
              <a:ext uri="{FF2B5EF4-FFF2-40B4-BE49-F238E27FC236}">
                <a16:creationId xmlns:a16="http://schemas.microsoft.com/office/drawing/2014/main" id="{A093BF9A-A29E-F535-D65A-CB4B3269A905}"/>
              </a:ext>
            </a:extLst>
          </p:cNvPr>
          <p:cNvSpPr/>
          <p:nvPr/>
        </p:nvSpPr>
        <p:spPr>
          <a:xfrm>
            <a:off x="6286154" y="2143939"/>
            <a:ext cx="4858092" cy="34728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CH"/>
          </a:p>
        </p:txBody>
      </p:sp>
      <p:pic>
        <p:nvPicPr>
          <p:cNvPr id="8" name="Picture 7">
            <a:extLst>
              <a:ext uri="{FF2B5EF4-FFF2-40B4-BE49-F238E27FC236}">
                <a16:creationId xmlns:a16="http://schemas.microsoft.com/office/drawing/2014/main" id="{40624C22-774F-09D8-3532-194693B51A8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953676" y="1629572"/>
            <a:ext cx="2471331" cy="3193846"/>
          </a:xfrm>
          <a:prstGeom prst="rect">
            <a:avLst/>
          </a:prstGeom>
          <a:ln>
            <a:solidFill>
              <a:schemeClr val="tx1"/>
            </a:solidFill>
          </a:ln>
        </p:spPr>
      </p:pic>
      <p:pic>
        <p:nvPicPr>
          <p:cNvPr id="9" name="Picture 8" descr="Graphical user interface&#10;&#10;Description automatically generated with low confidence">
            <a:extLst>
              <a:ext uri="{FF2B5EF4-FFF2-40B4-BE49-F238E27FC236}">
                <a16:creationId xmlns:a16="http://schemas.microsoft.com/office/drawing/2014/main" id="{E4A8E4EB-478B-81D0-5742-E3840FC2A2C4}"/>
              </a:ext>
            </a:extLst>
          </p:cNvPr>
          <p:cNvPicPr>
            <a:picLocks noChangeAspect="1"/>
          </p:cNvPicPr>
          <p:nvPr/>
        </p:nvPicPr>
        <p:blipFill>
          <a:blip r:embed="rId7" cstate="screen">
            <a:extLst>
              <a:ext uri="{28A0092B-C50C-407E-A947-70E740481C1C}">
                <a14:useLocalDpi xmlns:a14="http://schemas.microsoft.com/office/drawing/2010/main"/>
              </a:ext>
            </a:extLst>
          </a:blip>
          <a:srcRect l="-1"/>
          <a:stretch>
            <a:fillRect/>
          </a:stretch>
        </p:blipFill>
        <p:spPr>
          <a:xfrm>
            <a:off x="6609400" y="1629572"/>
            <a:ext cx="2349416" cy="3193843"/>
          </a:xfrm>
          <a:prstGeom prst="rect">
            <a:avLst/>
          </a:prstGeom>
          <a:ln>
            <a:solidFill>
              <a:schemeClr val="tx1"/>
            </a:solidFill>
          </a:ln>
        </p:spPr>
      </p:pic>
      <p:pic>
        <p:nvPicPr>
          <p:cNvPr id="10" name="Picture 9">
            <a:extLst>
              <a:ext uri="{FF2B5EF4-FFF2-40B4-BE49-F238E27FC236}">
                <a16:creationId xmlns:a16="http://schemas.microsoft.com/office/drawing/2014/main" id="{49051087-2B29-D85C-72E9-C3FD50EC3B59}"/>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9143209" y="1629572"/>
            <a:ext cx="2304202" cy="3193843"/>
          </a:xfrm>
          <a:prstGeom prst="rect">
            <a:avLst/>
          </a:prstGeom>
          <a:ln>
            <a:solidFill>
              <a:schemeClr val="tx1"/>
            </a:solidFill>
          </a:ln>
        </p:spPr>
      </p:pic>
      <p:pic>
        <p:nvPicPr>
          <p:cNvPr id="2" name="Picture 1">
            <a:extLst>
              <a:ext uri="{FF2B5EF4-FFF2-40B4-BE49-F238E27FC236}">
                <a16:creationId xmlns:a16="http://schemas.microsoft.com/office/drawing/2014/main" id="{934032BE-EF8A-B8D3-B012-F7D64EDD2729}"/>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flipH="1">
            <a:off x="6324600" y="0"/>
            <a:ext cx="5867400" cy="1508759"/>
          </a:xfrm>
          <a:prstGeom prst="rect">
            <a:avLst/>
          </a:prstGeom>
        </p:spPr>
      </p:pic>
    </p:spTree>
    <p:extLst>
      <p:ext uri="{BB962C8B-B14F-4D97-AF65-F5344CB8AC3E}">
        <p14:creationId xmlns:p14="http://schemas.microsoft.com/office/powerpoint/2010/main" val="65619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a:extLst>
            <a:ext uri="{FF2B5EF4-FFF2-40B4-BE49-F238E27FC236}">
              <a16:creationId xmlns:a16="http://schemas.microsoft.com/office/drawing/2014/main" id="{7278C40C-336D-5706-1993-CF2B9094949B}"/>
            </a:ext>
          </a:extLst>
        </p:cNvPr>
        <p:cNvGrpSpPr/>
        <p:nvPr/>
      </p:nvGrpSpPr>
      <p:grpSpPr>
        <a:xfrm>
          <a:off x="0" y="0"/>
          <a:ext cx="0" cy="0"/>
          <a:chOff x="0" y="0"/>
          <a:chExt cx="0" cy="0"/>
        </a:xfrm>
      </p:grpSpPr>
      <p:sp>
        <p:nvSpPr>
          <p:cNvPr id="17" name="Title 1">
            <a:extLst>
              <a:ext uri="{FF2B5EF4-FFF2-40B4-BE49-F238E27FC236}">
                <a16:creationId xmlns:a16="http://schemas.microsoft.com/office/drawing/2014/main" id="{865466FA-6D37-FE63-998D-13D3C3D00D36}"/>
              </a:ext>
            </a:extLst>
          </p:cNvPr>
          <p:cNvSpPr>
            <a:spLocks noGrp="1"/>
          </p:cNvSpPr>
          <p:nvPr>
            <p:ph type="title"/>
          </p:nvPr>
        </p:nvSpPr>
        <p:spPr/>
        <p:txBody>
          <a:bodyPr rtlCol="0">
            <a:normAutofit/>
          </a:bodyPr>
          <a:lstStyle/>
          <a:p>
            <a:pPr rtl="0"/>
            <a:r>
              <a:rPr lang="es-ar" b="1"/>
              <a:t>La mejor opción para el desarrollo mundial</a:t>
            </a:r>
          </a:p>
        </p:txBody>
      </p:sp>
      <p:sp>
        <p:nvSpPr>
          <p:cNvPr id="7" name="Content Placeholder 6">
            <a:extLst>
              <a:ext uri="{FF2B5EF4-FFF2-40B4-BE49-F238E27FC236}">
                <a16:creationId xmlns:a16="http://schemas.microsoft.com/office/drawing/2014/main" id="{C0F55D79-CDA3-C295-7947-6B9ACD2A18EA}"/>
              </a:ext>
            </a:extLst>
          </p:cNvPr>
          <p:cNvSpPr>
            <a:spLocks noGrp="1"/>
          </p:cNvSpPr>
          <p:nvPr>
            <p:ph idx="1"/>
          </p:nvPr>
        </p:nvSpPr>
        <p:spPr>
          <a:xfrm>
            <a:off x="838200" y="1554480"/>
            <a:ext cx="7324827" cy="3160161"/>
          </a:xfrm>
        </p:spPr>
        <p:txBody>
          <a:bodyPr vert="horz" lIns="0" tIns="0" rIns="0" bIns="0" rtlCol="0" anchor="t">
            <a:normAutofit/>
          </a:bodyPr>
          <a:lstStyle/>
          <a:p>
            <a:pPr rtl="0">
              <a:lnSpc>
                <a:spcPct val="100000"/>
              </a:lnSpc>
            </a:pPr>
            <a:r>
              <a:rPr lang="es-ar" dirty="0"/>
              <a:t>La SMM fue nombrada una de las mejores inversiones para el desarrollo mundial, con un </a:t>
            </a:r>
            <a:r>
              <a:rPr lang="es-ar" b="1" dirty="0"/>
              <a:t> rendimiento de 37 dólares por cada dólar invertido</a:t>
            </a:r>
            <a:r>
              <a:rPr lang="es-ar" b="1" dirty="0">
                <a:latin typeface="Avenir Book" panose="02000503020000020003" pitchFamily="2" charset="0"/>
                <a:cs typeface="Arial"/>
              </a:rPr>
              <a:t>.</a:t>
            </a:r>
            <a:r>
              <a:rPr lang="es-ar" baseline="30000" dirty="0">
                <a:latin typeface="Avenir Book" panose="02000503020000020003" pitchFamily="2" charset="0"/>
                <a:cs typeface="Arial"/>
              </a:rPr>
              <a:t>11</a:t>
            </a:r>
            <a:endParaRPr lang="en-US" baseline="30000" dirty="0">
              <a:latin typeface="Avenir Book" panose="02000503020000020003" pitchFamily="2" charset="0"/>
              <a:cs typeface="Arial"/>
            </a:endParaRPr>
          </a:p>
          <a:p>
            <a:pPr rtl="0">
              <a:lnSpc>
                <a:spcPct val="100000"/>
              </a:lnSpc>
            </a:pPr>
            <a:r>
              <a:rPr lang="es-ar" dirty="0"/>
              <a:t>Las madres bien alimentadas dan a luz bebés bien alimentados, que pueden llegar a levantar comunidades enteras.</a:t>
            </a:r>
          </a:p>
          <a:p>
            <a:pPr rtl="0">
              <a:lnSpc>
                <a:spcPct val="100000"/>
              </a:lnSpc>
            </a:pPr>
            <a:r>
              <a:rPr lang="es-ar" dirty="0"/>
              <a:t>La SMM tiene el potencial de mejorar el desarrollo cognitivo y conductual del niño, preparándolo para una vida con mejor salud.</a:t>
            </a:r>
            <a:r>
              <a:rPr lang="es-ar" baseline="30000" dirty="0"/>
              <a:t>12</a:t>
            </a:r>
            <a:endParaRPr lang="en-US" dirty="0"/>
          </a:p>
          <a:p>
            <a:pPr rtl="0">
              <a:lnSpc>
                <a:spcPct val="100000"/>
              </a:lnSpc>
            </a:pPr>
            <a:r>
              <a:rPr lang="es-ar" dirty="0"/>
              <a:t>La SMM aumenta la resiliencia y ayuda a las familias a resistir y recuperarse de conflictos, epidemias y el cambio climático.</a:t>
            </a:r>
            <a:r>
              <a:rPr lang="es-ar" baseline="30000" dirty="0"/>
              <a:t>13</a:t>
            </a:r>
          </a:p>
        </p:txBody>
      </p:sp>
      <p:sp>
        <p:nvSpPr>
          <p:cNvPr id="3" name="TextBox 2">
            <a:extLst>
              <a:ext uri="{FF2B5EF4-FFF2-40B4-BE49-F238E27FC236}">
                <a16:creationId xmlns:a16="http://schemas.microsoft.com/office/drawing/2014/main" id="{1E4C71C8-020E-7816-E04C-58B93D65CFAF}"/>
              </a:ext>
            </a:extLst>
          </p:cNvPr>
          <p:cNvSpPr txBox="1"/>
          <p:nvPr/>
        </p:nvSpPr>
        <p:spPr>
          <a:xfrm>
            <a:off x="375255" y="5906012"/>
            <a:ext cx="8232413" cy="784830"/>
          </a:xfrm>
          <a:prstGeom prst="rect">
            <a:avLst/>
          </a:prstGeom>
          <a:noFill/>
        </p:spPr>
        <p:txBody>
          <a:bodyPr wrap="square" rtlCol="0">
            <a:spAutoFit/>
          </a:bodyPr>
          <a:lstStyle/>
          <a:p>
            <a:pPr marL="228600" marR="0" lvl="0" indent="-228600" algn="l" defTabSz="914400" rtl="0" eaLnBrk="1" fontAlgn="auto" latinLnBrk="0" hangingPunct="1">
              <a:lnSpc>
                <a:spcPct val="100000"/>
              </a:lnSpc>
              <a:spcAft>
                <a:spcPts val="0"/>
              </a:spcAft>
              <a:buClr>
                <a:schemeClr val="tx1">
                  <a:lumMod val="50000"/>
                  <a:lumOff val="50000"/>
                </a:schemeClr>
              </a:buClr>
              <a:buSzTx/>
              <a:buFont typeface="+mj-lt"/>
              <a:buAutoNum type="arabicPeriod" startAt="11"/>
              <a:tabLst/>
              <a:defRPr/>
            </a:pPr>
            <a:r>
              <a:rPr lang="es-ar" sz="900" b="0" i="0" u="none" strike="noStrike" kern="1200" cap="none" spc="0" normalizeH="0" noProof="0">
                <a:ln>
                  <a:noFill/>
                </a:ln>
                <a:solidFill>
                  <a:schemeClr val="tx1">
                    <a:lumMod val="50000"/>
                    <a:lumOff val="50000"/>
                  </a:schemeClr>
                </a:solidFill>
                <a:effectLst/>
                <a:uLnTx/>
                <a:uFillTx/>
                <a:latin typeface="Avenir Next" panose="020B0503020202020204" pitchFamily="34" charset="0"/>
              </a:rPr>
              <a:t>Larsen B, Hoddinott J, Razvi S. Invertir en nutrición: la mejor inversión a nivel mundial. Journal of Benefit Cost Analysis. 2023 (en prensa). Disponible en: </a:t>
            </a:r>
            <a:r>
              <a:rPr lang="es-ar" sz="900" b="0" i="0" u="none" strike="noStrike" kern="1200" cap="none" spc="0" normalizeH="0" noProof="0">
                <a:ln>
                  <a:noFill/>
                </a:ln>
                <a:solidFill>
                  <a:schemeClr val="tx1">
                    <a:lumMod val="50000"/>
                    <a:lumOff val="50000"/>
                  </a:schemeClr>
                </a:solidFill>
                <a:effectLst/>
                <a:uLnTx/>
                <a:uFillTx/>
                <a:latin typeface="Avenir Next" panose="020B0503020202020204" pitchFamily="34" charset="0"/>
                <a:hlinkClick r:id="rId3">
                  <a:extLst>
                    <a:ext uri="{A12FA001-AC4F-418D-AE19-62706E023703}">
                      <ahyp:hlinkClr xmlns:ahyp="http://schemas.microsoft.com/office/drawing/2018/hyperlinkcolor" val="tx"/>
                    </a:ext>
                  </a:extLst>
                </a:hlinkClick>
              </a:rPr>
              <a:t>https://copenhagenconsensus.com/sites/default/files/2023-03/Nutrition%20Best%20Investment%20Manuscript%20230211.pdf</a:t>
            </a:r>
            <a:r>
              <a:rPr lang="es-ar" sz="900" b="0" i="0" u="none" strike="noStrike" kern="1200" cap="none" spc="0" normalizeH="0" noProof="0">
                <a:ln>
                  <a:noFill/>
                </a:ln>
                <a:solidFill>
                  <a:schemeClr val="tx1">
                    <a:lumMod val="50000"/>
                    <a:lumOff val="50000"/>
                  </a:schemeClr>
                </a:solidFill>
                <a:effectLst/>
                <a:uLnTx/>
                <a:uFillTx/>
                <a:latin typeface="Avenir Next" panose="020B0503020202020204" pitchFamily="34" charset="0"/>
              </a:rPr>
              <a:t> </a:t>
            </a:r>
          </a:p>
          <a:p>
            <a:pPr marL="228600" marR="0" lvl="0" indent="-228600" algn="l" defTabSz="914400" rtl="0" eaLnBrk="1" fontAlgn="auto" latinLnBrk="0" hangingPunct="1">
              <a:lnSpc>
                <a:spcPct val="100000"/>
              </a:lnSpc>
              <a:spcAft>
                <a:spcPts val="0"/>
              </a:spcAft>
              <a:buClr>
                <a:schemeClr val="tx1">
                  <a:lumMod val="50000"/>
                  <a:lumOff val="50000"/>
                </a:schemeClr>
              </a:buClr>
              <a:buSzTx/>
              <a:buFont typeface="+mj-lt"/>
              <a:buAutoNum type="arabicPeriod" startAt="11"/>
              <a:tabLst/>
              <a:defRPr/>
            </a:pPr>
            <a:r>
              <a:rPr lang="es-ar" sz="900" b="0" i="0" u="none" strike="noStrike" kern="1200" cap="none" spc="0" normalizeH="0" noProof="0">
                <a:ln>
                  <a:noFill/>
                </a:ln>
                <a:solidFill>
                  <a:schemeClr val="tx1">
                    <a:lumMod val="50000"/>
                    <a:lumOff val="50000"/>
                  </a:schemeClr>
                </a:solidFill>
                <a:effectLst/>
                <a:uLnTx/>
                <a:uFillTx/>
                <a:latin typeface="Avenir Next" panose="020B0503020202020204" pitchFamily="34" charset="0"/>
              </a:rPr>
              <a:t>Cusick SE, Georgieff MK. El papel de la nutrición en el desarrollo del cerebro: La oportunidad de oro de los “primeros 1000 días”. J Pediatr. 2016;175:16-21. doi:10.1016/j.jpeds.2016.05.013</a:t>
            </a:r>
          </a:p>
          <a:p>
            <a:pPr marL="228600" marR="0" lvl="0" indent="-228600" algn="l" defTabSz="914400" rtl="0" eaLnBrk="1" fontAlgn="auto" latinLnBrk="0" hangingPunct="1">
              <a:lnSpc>
                <a:spcPct val="100000"/>
              </a:lnSpc>
              <a:spcAft>
                <a:spcPts val="0"/>
              </a:spcAft>
              <a:buClr>
                <a:schemeClr val="tx1">
                  <a:lumMod val="50000"/>
                  <a:lumOff val="50000"/>
                </a:schemeClr>
              </a:buClr>
              <a:buSzTx/>
              <a:buFont typeface="+mj-lt"/>
              <a:buAutoNum type="arabicPeriod" startAt="11"/>
              <a:tabLst/>
              <a:defRPr/>
            </a:pPr>
            <a:r>
              <a:rPr lang="es-ar" sz="900" b="0" i="0" u="none" strike="noStrike" kern="1200" cap="none" spc="0" normalizeH="0" noProof="0">
                <a:ln>
                  <a:noFill/>
                </a:ln>
                <a:solidFill>
                  <a:schemeClr val="tx1">
                    <a:lumMod val="50000"/>
                    <a:lumOff val="50000"/>
                  </a:schemeClr>
                </a:solidFill>
                <a:effectLst/>
                <a:uLnTx/>
                <a:uFillTx/>
                <a:latin typeface="Avenir Next" panose="020B0503020202020204" pitchFamily="34" charset="0"/>
              </a:rPr>
              <a:t>Bloem et al, 2007. Prevención y control de las deficiencias de micronutrientes en poblaciones afectadas por una emergencia. OMS, WFP, UNICEF.</a:t>
            </a:r>
          </a:p>
        </p:txBody>
      </p:sp>
      <p:pic>
        <p:nvPicPr>
          <p:cNvPr id="4" name="Picture 3">
            <a:extLst>
              <a:ext uri="{FF2B5EF4-FFF2-40B4-BE49-F238E27FC236}">
                <a16:creationId xmlns:a16="http://schemas.microsoft.com/office/drawing/2014/main" id="{E61B1444-D7FD-EEF8-30B9-83CE41C3F649}"/>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8690172" y="1861696"/>
            <a:ext cx="2663626" cy="3687460"/>
          </a:xfrm>
          <a:prstGeom prst="rect">
            <a:avLst/>
          </a:prstGeom>
        </p:spPr>
      </p:pic>
      <p:pic>
        <p:nvPicPr>
          <p:cNvPr id="5" name="Picture 4">
            <a:extLst>
              <a:ext uri="{FF2B5EF4-FFF2-40B4-BE49-F238E27FC236}">
                <a16:creationId xmlns:a16="http://schemas.microsoft.com/office/drawing/2014/main" id="{AF5D1A98-8246-A294-3523-DC1AD327CC50}"/>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flipH="1">
            <a:off x="6324600" y="0"/>
            <a:ext cx="5867400" cy="1508759"/>
          </a:xfrm>
          <a:prstGeom prst="rect">
            <a:avLst/>
          </a:prstGeom>
        </p:spPr>
      </p:pic>
      <p:pic>
        <p:nvPicPr>
          <p:cNvPr id="6" name="Graphic 5">
            <a:extLst>
              <a:ext uri="{FF2B5EF4-FFF2-40B4-BE49-F238E27FC236}">
                <a16:creationId xmlns:a16="http://schemas.microsoft.com/office/drawing/2014/main" id="{D7B4C625-8A27-D014-1504-C4BBE084EE43}"/>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rot="17072435">
            <a:off x="10221220" y="-988417"/>
            <a:ext cx="1592309" cy="4041242"/>
          </a:xfrm>
          <a:prstGeom prst="rect">
            <a:avLst/>
          </a:prstGeom>
        </p:spPr>
      </p:pic>
    </p:spTree>
    <p:extLst>
      <p:ext uri="{BB962C8B-B14F-4D97-AF65-F5344CB8AC3E}">
        <p14:creationId xmlns:p14="http://schemas.microsoft.com/office/powerpoint/2010/main" val="2824281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4149B8"/>
        </a:solidFill>
        <a:effectLst/>
      </p:bgPr>
    </p:bg>
    <p:spTree>
      <p:nvGrpSpPr>
        <p:cNvPr id="1" name="">
          <a:extLst>
            <a:ext uri="{FF2B5EF4-FFF2-40B4-BE49-F238E27FC236}">
              <a16:creationId xmlns:a16="http://schemas.microsoft.com/office/drawing/2014/main" id="{8704952D-4FB7-E507-675D-2A5226771325}"/>
            </a:ext>
          </a:extLst>
        </p:cNvPr>
        <p:cNvGrpSpPr/>
        <p:nvPr/>
      </p:nvGrpSpPr>
      <p:grpSpPr>
        <a:xfrm>
          <a:off x="0" y="0"/>
          <a:ext cx="0" cy="0"/>
          <a:chOff x="0" y="0"/>
          <a:chExt cx="0" cy="0"/>
        </a:xfrm>
      </p:grpSpPr>
      <p:sp>
        <p:nvSpPr>
          <p:cNvPr id="17" name="Title 1">
            <a:extLst>
              <a:ext uri="{FF2B5EF4-FFF2-40B4-BE49-F238E27FC236}">
                <a16:creationId xmlns:a16="http://schemas.microsoft.com/office/drawing/2014/main" id="{B84CAB8C-05F4-16AD-8E36-2ADA8781C400}"/>
              </a:ext>
            </a:extLst>
          </p:cNvPr>
          <p:cNvSpPr>
            <a:spLocks noGrp="1"/>
          </p:cNvSpPr>
          <p:nvPr>
            <p:ph type="title"/>
          </p:nvPr>
        </p:nvSpPr>
        <p:spPr>
          <a:xfrm>
            <a:off x="838199" y="557784"/>
            <a:ext cx="10036630" cy="1651160"/>
          </a:xfrm>
        </p:spPr>
        <p:txBody>
          <a:bodyPr rtlCol="0" anchor="t">
            <a:normAutofit/>
          </a:bodyPr>
          <a:lstStyle/>
          <a:p>
            <a:pPr rtl="0"/>
            <a:r>
              <a:rPr lang="es-ar" b="1">
                <a:solidFill>
                  <a:schemeClr val="bg1"/>
                </a:solidFill>
                <a:latin typeface="Avenir Next" panose="020B0503020202020204" pitchFamily="34" charset="0"/>
              </a:rPr>
              <a:t>La SMM</a:t>
            </a:r>
            <a:r>
              <a:rPr lang="es-ar" sz="3000" b="1">
                <a:solidFill>
                  <a:schemeClr val="bg1"/>
                </a:solidFill>
                <a:latin typeface="Avenir Next" panose="020B0503020202020204" pitchFamily="34" charset="0"/>
              </a:rPr>
              <a:t> es una inversión asequible </a:t>
            </a:r>
            <a:r>
              <a:rPr lang="es-ar" b="1">
                <a:solidFill>
                  <a:schemeClr val="bg1"/>
                </a:solidFill>
                <a:latin typeface="Avenir Next" panose="020B0503020202020204" pitchFamily="34" charset="0"/>
              </a:rPr>
              <a:t> </a:t>
            </a:r>
            <a:br>
              <a:rPr lang="en-US" b="1" dirty="0">
                <a:solidFill>
                  <a:schemeClr val="bg1"/>
                </a:solidFill>
                <a:latin typeface="Avenir Next" panose="020B0503020202020204" pitchFamily="34" charset="0"/>
              </a:rPr>
            </a:br>
            <a:r>
              <a:rPr lang="es-ar" b="1">
                <a:solidFill>
                  <a:schemeClr val="bg1"/>
                </a:solidFill>
                <a:latin typeface="Avenir Next" panose="020B0503020202020204" pitchFamily="34" charset="0"/>
              </a:rPr>
              <a:t>y rentable</a:t>
            </a:r>
          </a:p>
        </p:txBody>
      </p:sp>
      <p:sp>
        <p:nvSpPr>
          <p:cNvPr id="7" name="Content Placeholder 6">
            <a:extLst>
              <a:ext uri="{FF2B5EF4-FFF2-40B4-BE49-F238E27FC236}">
                <a16:creationId xmlns:a16="http://schemas.microsoft.com/office/drawing/2014/main" id="{7E30789E-D733-F0BB-6E26-262E1ACBBF70}"/>
              </a:ext>
            </a:extLst>
          </p:cNvPr>
          <p:cNvSpPr>
            <a:spLocks noGrp="1"/>
          </p:cNvSpPr>
          <p:nvPr>
            <p:ph idx="1"/>
          </p:nvPr>
        </p:nvSpPr>
        <p:spPr>
          <a:xfrm>
            <a:off x="838199" y="2131321"/>
            <a:ext cx="6003471" cy="3256466"/>
          </a:xfrm>
        </p:spPr>
        <p:txBody>
          <a:bodyPr vert="horz" lIns="0" tIns="0" rIns="0" bIns="0" rtlCol="0" anchor="t">
            <a:normAutofit/>
          </a:bodyPr>
          <a:lstStyle/>
          <a:p>
            <a:pPr rtl="0"/>
            <a:r>
              <a:rPr lang="es-ar" sz="2000">
                <a:solidFill>
                  <a:schemeClr val="bg1"/>
                </a:solidFill>
              </a:rPr>
              <a:t>La mala nutrición afecta a naciones enteras</a:t>
            </a:r>
            <a:r>
              <a:rPr lang="es-ar" b="1" i="0" u="none" strike="noStrike">
                <a:solidFill>
                  <a:schemeClr val="bg1"/>
                </a:solidFill>
                <a:effectLst/>
                <a:latin typeface="Times New Roman" panose="02020603050405020304" pitchFamily="18" charset="0"/>
              </a:rPr>
              <a:t> </a:t>
            </a:r>
            <a:r>
              <a:rPr lang="es-ar" sz="2000">
                <a:solidFill>
                  <a:schemeClr val="bg1"/>
                </a:solidFill>
              </a:rPr>
              <a:t>  </a:t>
            </a:r>
          </a:p>
          <a:p>
            <a:pPr rtl="0"/>
            <a:r>
              <a:rPr lang="es-ar">
                <a:solidFill>
                  <a:schemeClr val="bg1"/>
                </a:solidFill>
              </a:rPr>
              <a:t>La SMM es asequible y rentable, y puede suministrarse a gran escala. </a:t>
            </a:r>
          </a:p>
          <a:p>
            <a:pPr rtl="0"/>
            <a:r>
              <a:rPr lang="es-ar">
                <a:solidFill>
                  <a:schemeClr val="bg1"/>
                </a:solidFill>
                <a:cs typeface="Arial"/>
              </a:rPr>
              <a:t>P</a:t>
            </a:r>
            <a:r>
              <a:rPr lang="es-ar" sz="2000">
                <a:solidFill>
                  <a:schemeClr val="bg1"/>
                </a:solidFill>
                <a:latin typeface="Avenir Next" panose="020B0503020202020204" pitchFamily="34" charset="0"/>
                <a:cs typeface="Arial"/>
              </a:rPr>
              <a:t>or tan solo $2,50 por embarazo </a:t>
            </a:r>
            <a:r>
              <a:rPr lang="es-ar">
                <a:solidFill>
                  <a:schemeClr val="bg1"/>
                </a:solidFill>
              </a:rPr>
              <a:t>—un precio similar al del hierro y el ácido fólico (IFA)— </a:t>
            </a:r>
            <a:r>
              <a:rPr lang="es-ar">
                <a:solidFill>
                  <a:schemeClr val="bg1"/>
                </a:solidFill>
                <a:cs typeface="Arial"/>
              </a:rPr>
              <a:t>la SMM impulsa las economías locales y mundiales</a:t>
            </a:r>
            <a:r>
              <a:rPr lang="es-ar">
                <a:solidFill>
                  <a:schemeClr val="bg1"/>
                </a:solidFill>
              </a:rPr>
              <a:t>.</a:t>
            </a:r>
            <a:r>
              <a:rPr lang="es-ar" baseline="30000">
                <a:solidFill>
                  <a:schemeClr val="bg1"/>
                </a:solidFill>
              </a:rPr>
              <a:t>14</a:t>
            </a:r>
            <a:r>
              <a:rPr lang="es-ar">
                <a:solidFill>
                  <a:schemeClr val="bg1"/>
                </a:solidFill>
              </a:rPr>
              <a:t> </a:t>
            </a:r>
            <a:endParaRPr lang="en-US" sz="2000" dirty="0">
              <a:solidFill>
                <a:schemeClr val="bg1"/>
              </a:solidFill>
              <a:latin typeface="Avenir Next" panose="020B0503020202020204" pitchFamily="34" charset="0"/>
              <a:cs typeface="Arial"/>
            </a:endParaRPr>
          </a:p>
          <a:p>
            <a:pPr rtl="0"/>
            <a:r>
              <a:rPr lang="es-ar" b="1">
                <a:solidFill>
                  <a:schemeClr val="bg1"/>
                </a:solidFill>
              </a:rPr>
              <a:t>La SMM es una de las intervenciones nutricionales más rentables disponibles</a:t>
            </a:r>
            <a:r>
              <a:rPr lang="es-ar">
                <a:solidFill>
                  <a:schemeClr val="bg1"/>
                </a:solidFill>
              </a:rPr>
              <a:t>. </a:t>
            </a:r>
          </a:p>
        </p:txBody>
      </p:sp>
      <p:sp>
        <p:nvSpPr>
          <p:cNvPr id="3" name="TextBox 2">
            <a:extLst>
              <a:ext uri="{FF2B5EF4-FFF2-40B4-BE49-F238E27FC236}">
                <a16:creationId xmlns:a16="http://schemas.microsoft.com/office/drawing/2014/main" id="{329EFDC0-E188-DB91-B9FE-5C169B6321CF}"/>
              </a:ext>
            </a:extLst>
          </p:cNvPr>
          <p:cNvSpPr txBox="1"/>
          <p:nvPr/>
        </p:nvSpPr>
        <p:spPr>
          <a:xfrm>
            <a:off x="369277" y="6166666"/>
            <a:ext cx="11333285" cy="369332"/>
          </a:xfrm>
          <a:prstGeom prst="rect">
            <a:avLst/>
          </a:prstGeom>
          <a:noFill/>
        </p:spPr>
        <p:txBody>
          <a:bodyPr wrap="square" rtlCol="0">
            <a:spAutoFit/>
          </a:bodyPr>
          <a:lstStyle/>
          <a:p>
            <a:pPr marL="228600" indent="-228600" rtl="0">
              <a:buClr>
                <a:schemeClr val="tx1">
                  <a:lumMod val="50000"/>
                  <a:lumOff val="50000"/>
                </a:schemeClr>
              </a:buClr>
              <a:buFont typeface="+mj-lt"/>
              <a:buAutoNum type="arabicPeriod" startAt="14"/>
            </a:pPr>
            <a:r>
              <a:rPr lang="es-ar" sz="900">
                <a:solidFill>
                  <a:schemeClr val="tx1">
                    <a:lumMod val="50000"/>
                    <a:lumOff val="50000"/>
                  </a:schemeClr>
                </a:solidFill>
                <a:latin typeface="Avenir Next" panose="020B0503020202020204" pitchFamily="34" charset="0"/>
              </a:rPr>
              <a:t>Kirk Humanitarian Suplementos con micronutrientes múltiples (SMM UNIMMAP) para mujeres embarazadas: Opciones de embalaje, costos e impacto ambiental. Agosto de 2024. Consultado en </a:t>
            </a:r>
            <a:r>
              <a:rPr lang="es-ar" sz="900">
                <a:solidFill>
                  <a:schemeClr val="tx1">
                    <a:lumMod val="50000"/>
                    <a:lumOff val="50000"/>
                  </a:schemeClr>
                </a:solidFill>
                <a:latin typeface="Avenir Next" panose="020B0503020202020204" pitchFamily="34" charset="0"/>
                <a:hlinkClick r:id="rId3">
                  <a:extLst>
                    <a:ext uri="{A12FA001-AC4F-418D-AE19-62706E023703}">
                      <ahyp:hlinkClr xmlns:ahyp="http://schemas.microsoft.com/office/drawing/2018/hyperlinkcolor" val="tx"/>
                    </a:ext>
                  </a:extLst>
                </a:hlinkClick>
              </a:rPr>
              <a:t>https://kirkhumanitarian.org/wp-content/uploads/2024/07/Infografía-humanitaria-de-Kirk-8.29.24.pdf</a:t>
            </a:r>
            <a:r>
              <a:rPr lang="es-ar" sz="900">
                <a:solidFill>
                  <a:schemeClr val="tx1">
                    <a:lumMod val="50000"/>
                    <a:lumOff val="50000"/>
                  </a:schemeClr>
                </a:solidFill>
                <a:latin typeface="Avenir Next" panose="020B0503020202020204" pitchFamily="34" charset="0"/>
              </a:rPr>
              <a:t> </a:t>
            </a:r>
          </a:p>
        </p:txBody>
      </p:sp>
      <p:pic>
        <p:nvPicPr>
          <p:cNvPr id="2" name="Picture 1">
            <a:extLst>
              <a:ext uri="{FF2B5EF4-FFF2-40B4-BE49-F238E27FC236}">
                <a16:creationId xmlns:a16="http://schemas.microsoft.com/office/drawing/2014/main" id="{AC512122-F29A-1F06-610E-DFE152F808D1}"/>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flipH="1">
            <a:off x="6324600" y="0"/>
            <a:ext cx="5867400" cy="1508759"/>
          </a:xfrm>
          <a:prstGeom prst="rect">
            <a:avLst/>
          </a:prstGeom>
        </p:spPr>
      </p:pic>
      <p:pic>
        <p:nvPicPr>
          <p:cNvPr id="5" name="Graphic 4">
            <a:extLst>
              <a:ext uri="{FF2B5EF4-FFF2-40B4-BE49-F238E27FC236}">
                <a16:creationId xmlns:a16="http://schemas.microsoft.com/office/drawing/2014/main" id="{E82D6EA3-ADF2-82BF-CDE1-6073351763AE}"/>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7848600" y="1646367"/>
            <a:ext cx="3026229" cy="3903539"/>
          </a:xfrm>
          <a:prstGeom prst="rect">
            <a:avLst/>
          </a:prstGeom>
        </p:spPr>
      </p:pic>
      <p:pic>
        <p:nvPicPr>
          <p:cNvPr id="6" name="Graphic 5">
            <a:extLst>
              <a:ext uri="{FF2B5EF4-FFF2-40B4-BE49-F238E27FC236}">
                <a16:creationId xmlns:a16="http://schemas.microsoft.com/office/drawing/2014/main" id="{C4E18E71-AE92-EBAA-984D-F211647B2075}"/>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rot="18101880">
            <a:off x="9735567" y="-790266"/>
            <a:ext cx="1712885" cy="4347261"/>
          </a:xfrm>
          <a:prstGeom prst="rect">
            <a:avLst/>
          </a:prstGeom>
        </p:spPr>
      </p:pic>
    </p:spTree>
    <p:extLst>
      <p:ext uri="{BB962C8B-B14F-4D97-AF65-F5344CB8AC3E}">
        <p14:creationId xmlns:p14="http://schemas.microsoft.com/office/powerpoint/2010/main" val="3694615244"/>
      </p:ext>
    </p:extLst>
  </p:cSld>
  <p:clrMapOvr>
    <a:masterClrMapping/>
  </p:clrMapOvr>
</p:sld>
</file>

<file path=ppt/theme/theme1.xml><?xml version="1.0" encoding="utf-8"?>
<a:theme xmlns:a="http://schemas.openxmlformats.org/drawingml/2006/main" name="Office Theme">
  <a:themeElements>
    <a:clrScheme name="FurtherWith15">
      <a:dk1>
        <a:srgbClr val="000000"/>
      </a:dk1>
      <a:lt1>
        <a:srgbClr val="FFFFFF"/>
      </a:lt1>
      <a:dk2>
        <a:srgbClr val="510A75"/>
      </a:dk2>
      <a:lt2>
        <a:srgbClr val="FDEAF3"/>
      </a:lt2>
      <a:accent1>
        <a:srgbClr val="EB3687"/>
      </a:accent1>
      <a:accent2>
        <a:srgbClr val="FEBB4A"/>
      </a:accent2>
      <a:accent3>
        <a:srgbClr val="C7BCF9"/>
      </a:accent3>
      <a:accent4>
        <a:srgbClr val="4049B7"/>
      </a:accent4>
      <a:accent5>
        <a:srgbClr val="FF814F"/>
      </a:accent5>
      <a:accent6>
        <a:srgbClr val="055D80"/>
      </a:accent6>
      <a:hlink>
        <a:srgbClr val="510A75"/>
      </a:hlink>
      <a:folHlink>
        <a:srgbClr val="520B7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4871A718AD66E418366A732CB5B3C94" ma:contentTypeVersion="20" ma:contentTypeDescription="Create a new document." ma:contentTypeScope="" ma:versionID="33c5a8e7ab1e5f436342761ac1f2e9dd">
  <xsd:schema xmlns:xsd="http://www.w3.org/2001/XMLSchema" xmlns:xs="http://www.w3.org/2001/XMLSchema" xmlns:p="http://schemas.microsoft.com/office/2006/metadata/properties" xmlns:ns1="http://schemas.microsoft.com/sharepoint/v3" xmlns:ns2="7b2e77cc-b64d-4fc4-9f64-616f45c1eaef" xmlns:ns3="d537de1d-b239-4fda-943d-5a7369d64260" targetNamespace="http://schemas.microsoft.com/office/2006/metadata/properties" ma:root="true" ma:fieldsID="33deeb9de5be7d1df55a9b8d64d73329" ns1:_="" ns2:_="" ns3:_="">
    <xsd:import namespace="http://schemas.microsoft.com/sharepoint/v3"/>
    <xsd:import namespace="7b2e77cc-b64d-4fc4-9f64-616f45c1eaef"/>
    <xsd:import namespace="d537de1d-b239-4fda-943d-5a7369d6426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Location" minOccurs="0"/>
                <xsd:element ref="ns1:_ip_UnifiedCompliancePolicyProperties" minOccurs="0"/>
                <xsd:element ref="ns1:_ip_UnifiedCompliancePolicyUIAc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b2e77cc-b64d-4fc4-9f64-616f45c1ea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c601fe5-46c3-4c52-950a-a1c6b911b11d"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537de1d-b239-4fda-943d-5a7369d64260"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9f8058eb-4c34-4092-b693-1c1087b6fe7a}" ma:internalName="TaxCatchAll" ma:showField="CatchAllData" ma:web="d537de1d-b239-4fda-943d-5a7369d64260">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b2e77cc-b64d-4fc4-9f64-616f45c1eaef">
      <Terms xmlns="http://schemas.microsoft.com/office/infopath/2007/PartnerControls"/>
    </lcf76f155ced4ddcb4097134ff3c332f>
    <TaxCatchAll xmlns="d537de1d-b239-4fda-943d-5a7369d64260" xsi:nil="true"/>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46FBDFD-A398-48AA-9A90-8E19AC6340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b2e77cc-b64d-4fc4-9f64-616f45c1eaef"/>
    <ds:schemaRef ds:uri="d537de1d-b239-4fda-943d-5a7369d642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B705E08-DD15-4351-B384-A7A1946F3299}">
  <ds:schemaRefs>
    <ds:schemaRef ds:uri="http://purl.org/dc/elements/1.1/"/>
    <ds:schemaRef ds:uri="http://schemas.microsoft.com/office/2006/documentManagement/types"/>
    <ds:schemaRef ds:uri="http://purl.org/dc/terms/"/>
    <ds:schemaRef ds:uri="68af16ee-abd2-49a6-a155-ef8a935a7742"/>
    <ds:schemaRef ds:uri="http://schemas.openxmlformats.org/package/2006/metadata/core-properties"/>
    <ds:schemaRef ds:uri="adabad4e-2406-4138-86d6-c9ec08b224e3"/>
    <ds:schemaRef ds:uri="http://purl.org/dc/dcmitype/"/>
    <ds:schemaRef ds:uri="http://schemas.microsoft.com/office/2006/metadata/properties"/>
    <ds:schemaRef ds:uri="http://schemas.microsoft.com/office/infopath/2007/PartnerControls"/>
    <ds:schemaRef ds:uri="http://www.w3.org/XML/1998/namespace"/>
    <ds:schemaRef ds:uri="7b2e77cc-b64d-4fc4-9f64-616f45c1eaef"/>
    <ds:schemaRef ds:uri="d537de1d-b239-4fda-943d-5a7369d64260"/>
    <ds:schemaRef ds:uri="http://schemas.microsoft.com/sharepoint/v3"/>
  </ds:schemaRefs>
</ds:datastoreItem>
</file>

<file path=customXml/itemProps3.xml><?xml version="1.0" encoding="utf-8"?>
<ds:datastoreItem xmlns:ds="http://schemas.openxmlformats.org/officeDocument/2006/customXml" ds:itemID="{DC3BA348-E59C-4A0A-886C-1D421F57736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3889</TotalTime>
  <Words>3430</Words>
  <Application>Microsoft Office PowerPoint</Application>
  <PresentationFormat>Widescreen</PresentationFormat>
  <Paragraphs>174</Paragraphs>
  <Slides>19</Slides>
  <Notes>15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Arial</vt:lpstr>
      <vt:lpstr>Avenir Black</vt:lpstr>
      <vt:lpstr>Avenir Book</vt:lpstr>
      <vt:lpstr>Avenir Next</vt:lpstr>
      <vt:lpstr>Avenir Next Demi Bold</vt:lpstr>
      <vt:lpstr>Avenir Oblique</vt:lpstr>
      <vt:lpstr>Lato</vt:lpstr>
      <vt:lpstr>System Font Regular</vt:lpstr>
      <vt:lpstr>Times New Roman</vt:lpstr>
      <vt:lpstr>Office Theme</vt:lpstr>
      <vt:lpstr>PowerPoint Presentation</vt:lpstr>
      <vt:lpstr>Cómo usar esta presentación</vt:lpstr>
      <vt:lpstr>Públicos para esta presentación</vt:lpstr>
      <vt:lpstr>Inversión asequible en economías más fuertes y una fuerza laboral productiva</vt:lpstr>
      <vt:lpstr>La necesidad de SMM es cada vez mayor</vt:lpstr>
      <vt:lpstr>La evidencia que avala la SMM</vt:lpstr>
      <vt:lpstr>La orientación global detrás de la SMM</vt:lpstr>
      <vt:lpstr>La mejor opción para el desarrollo mundial</vt:lpstr>
      <vt:lpstr>La SMM es una inversión asequible   y rentable</vt:lpstr>
      <vt:lpstr>Impacto intergeneracional</vt:lpstr>
      <vt:lpstr>Ahora es el momento de actuar</vt:lpstr>
      <vt:lpstr>Ver también </vt:lpstr>
      <vt:lpstr>Apéndice</vt:lpstr>
      <vt:lpstr>Herramientas de abogacía</vt:lpstr>
      <vt:lpstr>Herramientas de abogacía</vt:lpstr>
      <vt:lpstr>Herramientas de abogacía</vt:lpstr>
      <vt:lpstr>Herramientas de abogacía</vt:lpstr>
      <vt:lpstr>Herramientas de cálculo de costos</vt:lpstr>
      <vt:lpstr>Herramientas de movilización de recursos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Ransom, Serrin</dc:creator>
  <cp:lastModifiedBy>Maurine Waudo</cp:lastModifiedBy>
  <cp:revision>79</cp:revision>
  <cp:lastPrinted>2023-06-01T14:41:54Z</cp:lastPrinted>
  <dcterms:created xsi:type="dcterms:W3CDTF">2021-01-05T20:04:34Z</dcterms:created>
  <dcterms:modified xsi:type="dcterms:W3CDTF">2025-09-15T09:11:59Z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0x010100D4871A718AD66E418366A732CB5B3C94</vt:lpwstr>
  </property>
  <property fmtid="{D5CDD505-2E9C-101B-9397-08002B2CF9AE}" pid="4" name="MSIP_Label_a844c618-538c-404a-b2f6-f58b5e4f4fae_Enabled">
    <vt:lpwstr>true</vt:lpwstr>
  </property>
  <property fmtid="{D5CDD505-2E9C-101B-9397-08002B2CF9AE}" pid="5" name="MSIP_Label_a844c618-538c-404a-b2f6-f58b5e4f4fae_SetDate">
    <vt:lpwstr>2025-06-06T18:21:29Z</vt:lpwstr>
  </property>
  <property fmtid="{D5CDD505-2E9C-101B-9397-08002B2CF9AE}" pid="6" name="MSIP_Label_a844c618-538c-404a-b2f6-f58b5e4f4fae_Method">
    <vt:lpwstr>Privileged</vt:lpwstr>
  </property>
  <property fmtid="{D5CDD505-2E9C-101B-9397-08002B2CF9AE}" pid="7" name="MSIP_Label_a844c618-538c-404a-b2f6-f58b5e4f4fae_Name">
    <vt:lpwstr>Public</vt:lpwstr>
  </property>
  <property fmtid="{D5CDD505-2E9C-101B-9397-08002B2CF9AE}" pid="8" name="MSIP_Label_a844c618-538c-404a-b2f6-f58b5e4f4fae_SiteId">
    <vt:lpwstr>41eb501a-f671-4ce0-a5bf-b64168c3705f</vt:lpwstr>
  </property>
  <property fmtid="{D5CDD505-2E9C-101B-9397-08002B2CF9AE}" pid="9" name="MSIP_Label_a844c618-538c-404a-b2f6-f58b5e4f4fae_ActionId">
    <vt:lpwstr>66150c63-5c5b-4506-b47b-9f524d29342e</vt:lpwstr>
  </property>
  <property fmtid="{D5CDD505-2E9C-101B-9397-08002B2CF9AE}" pid="10" name="MSIP_Label_a844c618-538c-404a-b2f6-f58b5e4f4fae_ContentBits">
    <vt:lpwstr>0</vt:lpwstr>
  </property>
  <property fmtid="{D5CDD505-2E9C-101B-9397-08002B2CF9AE}" pid="11" name="MSIP_Label_a844c618-538c-404a-b2f6-f58b5e4f4fae_Tag">
    <vt:lpwstr>50, 0, 1, 1</vt:lpwstr>
  </property>
  <property fmtid="{D5CDD505-2E9C-101B-9397-08002B2CF9AE}" pid="12" name="Order">
    <vt:r8>111685300</vt:r8>
  </property>
  <property fmtid="{D5CDD505-2E9C-101B-9397-08002B2CF9AE}" pid="13" name="xd_Signature">
    <vt:bool>false</vt:bool>
  </property>
  <property fmtid="{D5CDD505-2E9C-101B-9397-08002B2CF9AE}" pid="14" name="xd_ProgID">
    <vt:lpwstr/>
  </property>
  <property fmtid="{D5CDD505-2E9C-101B-9397-08002B2CF9AE}" pid="15" name="_SourceUrl">
    <vt:lpwstr/>
  </property>
  <property fmtid="{D5CDD505-2E9C-101B-9397-08002B2CF9AE}" pid="16" name="_SharedFileIndex">
    <vt:lpwstr/>
  </property>
  <property fmtid="{D5CDD505-2E9C-101B-9397-08002B2CF9AE}" pid="17" name="ComplianceAssetId">
    <vt:lpwstr/>
  </property>
  <property fmtid="{D5CDD505-2E9C-101B-9397-08002B2CF9AE}" pid="18" name="TemplateUrl">
    <vt:lpwstr/>
  </property>
  <property fmtid="{D5CDD505-2E9C-101B-9397-08002B2CF9AE}" pid="19" name="_ExtendedDescription">
    <vt:lpwstr/>
  </property>
  <property fmtid="{D5CDD505-2E9C-101B-9397-08002B2CF9AE}" pid="20" name="TriggerFlowInfo">
    <vt:lpwstr/>
  </property>
</Properties>
</file>