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6" r:id="rId5"/>
    <p:sldMasterId id="2147483687" r:id="rId6"/>
  </p:sldMasterIdLst>
  <p:notesMasterIdLst>
    <p:notesMasterId r:id="rId25"/>
  </p:notesMasterIdLst>
  <p:sldIdLst>
    <p:sldId id="259" r:id="rId7"/>
    <p:sldId id="461" r:id="rId8"/>
    <p:sldId id="268" r:id="rId9"/>
    <p:sldId id="2147376530" r:id="rId10"/>
    <p:sldId id="2147376533" r:id="rId11"/>
    <p:sldId id="2147376534" r:id="rId12"/>
    <p:sldId id="2147376541" r:id="rId13"/>
    <p:sldId id="2147376535" r:id="rId14"/>
    <p:sldId id="2147376536" r:id="rId15"/>
    <p:sldId id="2147376532" r:id="rId16"/>
    <p:sldId id="2147376549" r:id="rId17"/>
    <p:sldId id="2147376543" r:id="rId18"/>
    <p:sldId id="2147376542" r:id="rId19"/>
    <p:sldId id="2147376550" r:id="rId20"/>
    <p:sldId id="2147376545" r:id="rId21"/>
    <p:sldId id="2147376547" r:id="rId22"/>
    <p:sldId id="2147376544" r:id="rId23"/>
    <p:sldId id="2147376546" r:id="rId24"/>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C2590B-497C-748A-057B-1DA75162C60C}" name="Eunice Chong (GMMB)" initials="EC" userId="S::eunice.chong@gmmb.com::36ed7f4a-d1b8-4571-979d-f33b3c200388" providerId="AD"/>
  <p188:author id="{E7AE3717-754D-3F0B-0DA5-42512090E62B}" name="Katie Stevenson (GMMB)" initials="KS(" userId="S::katie.stevenson@gmmb.com::6ad4bb77-81fb-4804-b5e0-5f5e034699a7" providerId="AD"/>
  <p188:author id="{71044A54-F849-0652-53AA-DE3559CF3E4F}" name="Katie Stevenson (GMMB)" initials="" userId="S::Katie.Stevenson@gmmb.com::6ad4bb77-81fb-4804-b5e0-5f5e034699a7" providerId="AD"/>
  <p188:author id="{672DFD6D-4139-E3E4-B480-661B55426A8E}" name="Martin Mwangi" initials="MM" userId="f7ed750cc6299945" providerId="Windows Live"/>
  <p188:author id="{BF91956F-E5CF-C343-483F-3B65FCF51168}" name="Gayatri Surendranathan (GMMB)" initials="GS(" userId="S::gayatri.surendranathan@gmmb.com::17b7d75d-0feb-41b1-b904-28189f41b97e" providerId="AD"/>
  <p188:author id="{57E2B6A5-274F-D3ED-11BC-3E423858BE12}" name="Bria Blassingame (GMMB)" initials="BB" userId="S::bria.blassingame@gmmb.com::fc3f3372-74e7-401b-839b-5658ab2fff27" providerId="AD"/>
  <p188:author id="{A75AFEB7-5250-4B60-8B57-F33BA2C8B424}" name="Lena Gancie" initials="LG" userId="J2MdF3m1tEFRrL1SZFTHqJ7yfg+IWm/Qq01MbpQY0pg=" providerId="None"/>
  <p188:author id="{CAC277BE-28FF-EBA7-4245-33046B68481D}" name="Lena Gancie (GMMB)" initials="LG" userId="S::lena.gancie@gmmb.com::2a1bcbf8-d528-4759-b058-93cd418a3eb0" providerId="AD"/>
  <p188:author id="{05A6DCBF-D753-A770-607E-B00340E11C37}" name="Victoria Wilson (GMMB)" initials="" userId="S::victoria.wilson@gmmb.com::d3b3f42a-4901-4a8d-9e3d-fe8c3f972f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B4A"/>
    <a:srgbClr val="C7BCF9"/>
    <a:srgbClr val="FBD7E7"/>
    <a:srgbClr val="F8981D"/>
    <a:srgbClr val="EF4595"/>
    <a:srgbClr val="183A6E"/>
    <a:srgbClr val="ED4B8B"/>
    <a:srgbClr val="FCFDFD"/>
    <a:srgbClr val="F5EBDE"/>
    <a:srgbClr val="D94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fld id="{98AF425B-B6B6-D440-92EF-6A37FD11965E}" type="datetimeFigureOut">
              <a:rPr lang="en-US" smtClean="0"/>
              <a:t>03-Jul-25</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302477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3853" y="8685214"/>
            <a:ext cx="3024770" cy="458787"/>
          </a:xfrm>
          <a:prstGeom prst="rect">
            <a:avLst/>
          </a:prstGeom>
        </p:spPr>
        <p:txBody>
          <a:bodyPr vert="horz" lIns="91440" tIns="45720" rIns="91440" bIns="45720" rtlCol="0" anchor="b"/>
          <a:lstStyle>
            <a:lvl1pPr algn="r">
              <a:defRPr sz="1200"/>
            </a:lvl1pPr>
          </a:lstStyle>
          <a:p>
            <a:fld id="{AA900166-AD36-5B40-8769-3A6E5D9882C3}" type="slidenum">
              <a:rPr lang="en-US" smtClean="0"/>
              <a:t>‹#›</a:t>
            </a:fld>
            <a:endParaRPr lang="en-US"/>
          </a:p>
        </p:txBody>
      </p:sp>
    </p:spTree>
    <p:extLst>
      <p:ext uri="{BB962C8B-B14F-4D97-AF65-F5344CB8AC3E}">
        <p14:creationId xmlns:p14="http://schemas.microsoft.com/office/powerpoint/2010/main" val="21458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Please review the instructions on this slide for how to use/customize this presentation. </a:t>
            </a:r>
            <a:r>
              <a:rPr lang="en-US" b="1" i="1"/>
              <a:t>Then, remove this slide before presenting.</a:t>
            </a:r>
          </a:p>
        </p:txBody>
      </p:sp>
      <p:sp>
        <p:nvSpPr>
          <p:cNvPr id="4" name="Slide Number Placeholder 3"/>
          <p:cNvSpPr>
            <a:spLocks noGrp="1"/>
          </p:cNvSpPr>
          <p:nvPr>
            <p:ph type="sldNum" sz="quarter" idx="5"/>
          </p:nvPr>
        </p:nvSpPr>
        <p:spPr/>
        <p:txBody>
          <a:bodyPr/>
          <a:lstStyle/>
          <a:p>
            <a:fld id="{D8CF51D6-4450-1B41-B25A-621927D22971}" type="slidenum">
              <a:rPr lang="en-US" smtClean="0"/>
              <a:pPr/>
              <a:t>2</a:t>
            </a:fld>
            <a:endParaRPr lang="en-US"/>
          </a:p>
        </p:txBody>
      </p:sp>
    </p:spTree>
    <p:extLst>
      <p:ext uri="{BB962C8B-B14F-4D97-AF65-F5344CB8AC3E}">
        <p14:creationId xmlns:p14="http://schemas.microsoft.com/office/powerpoint/2010/main" val="464108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56365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602-92AA-AC1E-1979-B63813AF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17F1-8409-025E-F8AB-9C0641C4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473C7-867E-AA10-7B17-6AB6DEFB508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43671D8-0596-A553-250D-B2ED54CB78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542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A02F-DFC1-29BB-CC5D-710C055D5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CA60-CE96-0B87-D528-9AA98DD73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AD5E4-5D30-E12F-3C81-4722B0C61F2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2AF37BB-097E-4975-20DC-2123A502BB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89802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9602-92AA-AC1E-1979-B63813AF1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E17F1-8409-025E-F8AB-9C0641C45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473C7-867E-AA10-7B17-6AB6DEFB5081}"/>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B43671D8-0596-A553-250D-B2ED54CB78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3542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Please review the instructions on this slide for how to use/customize this presentation. </a:t>
            </a:r>
            <a:r>
              <a:rPr lang="en-US" b="1" i="1"/>
              <a:t>Then, remove this slide before presenting.</a:t>
            </a:r>
          </a:p>
          <a:p>
            <a:endParaRPr lang="en-US"/>
          </a:p>
        </p:txBody>
      </p:sp>
      <p:sp>
        <p:nvSpPr>
          <p:cNvPr id="4" name="Slide Number Placeholder 3"/>
          <p:cNvSpPr>
            <a:spLocks noGrp="1"/>
          </p:cNvSpPr>
          <p:nvPr>
            <p:ph type="sldNum" sz="quarter" idx="5"/>
          </p:nvPr>
        </p:nvSpPr>
        <p:spPr/>
        <p:txBody>
          <a:bodyPr/>
          <a:lstStyle/>
          <a:p>
            <a:fld id="{D8CF51D6-4450-1B41-B25A-621927D22971}" type="slidenum">
              <a:rPr lang="en-US" smtClean="0"/>
              <a:pPr/>
              <a:t>3</a:t>
            </a:fld>
            <a:endParaRPr lang="en-US"/>
          </a:p>
        </p:txBody>
      </p:sp>
    </p:spTree>
    <p:extLst>
      <p:ext uri="{BB962C8B-B14F-4D97-AF65-F5344CB8AC3E}">
        <p14:creationId xmlns:p14="http://schemas.microsoft.com/office/powerpoint/2010/main" val="2621549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UNIMMAP MMS is a proven solution to the growing problem of maternal malnutrition.  This presentation outlines the growing need for MMS, the evidence behind this intervention, why it is a “best buy” for global development, and why now is more important than ever before to take action and get MMS into the hands of all those who need it.</a:t>
            </a:r>
          </a:p>
        </p:txBody>
      </p:sp>
      <p:sp>
        <p:nvSpPr>
          <p:cNvPr id="4" name="Slide Number Placeholder 3"/>
          <p:cNvSpPr>
            <a:spLocks noGrp="1"/>
          </p:cNvSpPr>
          <p:nvPr>
            <p:ph type="sldNum" sz="quarter" idx="5"/>
          </p:nvPr>
        </p:nvSpPr>
        <p:spPr/>
        <p:txBody>
          <a:bodyPr/>
          <a:lstStyle/>
          <a:p>
            <a:fld id="{AA900166-AD36-5B40-8769-3A6E5D9882C3}" type="slidenum">
              <a:rPr lang="en-US" smtClean="0"/>
              <a:t>4</a:t>
            </a:fld>
            <a:endParaRPr lang="en-US"/>
          </a:p>
        </p:txBody>
      </p:sp>
    </p:spTree>
    <p:extLst>
      <p:ext uri="{BB962C8B-B14F-4D97-AF65-F5344CB8AC3E}">
        <p14:creationId xmlns:p14="http://schemas.microsoft.com/office/powerpoint/2010/main" val="424332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a:t>Worldwide, over </a:t>
            </a:r>
            <a:r>
              <a:rPr lang="en-US" b="1"/>
              <a:t>1 billion women and adolescent girls are malnourished </a:t>
            </a:r>
            <a:r>
              <a:rPr lang="en-US"/>
              <a:t>– and </a:t>
            </a:r>
            <a:r>
              <a:rPr lang="en-US" b="1"/>
              <a:t>2 out of every 3 women of reproductive age </a:t>
            </a:r>
            <a:r>
              <a:rPr lang="en-US"/>
              <a:t>have micronutrient deficiencies.</a:t>
            </a:r>
            <a:br>
              <a:rPr lang="en-US"/>
            </a:br>
            <a:endParaRPr lang="en-US"/>
          </a:p>
          <a:p>
            <a:pPr marL="0" indent="0">
              <a:lnSpc>
                <a:spcPct val="100000"/>
              </a:lnSpc>
              <a:buNone/>
            </a:pPr>
            <a:r>
              <a:rPr lang="en-US"/>
              <a:t>45 million children experienced wasting—the most severe forms of chronic and acute malnutrition. Stunting, low birthweight, and anemia leads 1.3 million child deaths annually.</a:t>
            </a:r>
          </a:p>
          <a:p>
            <a:pPr marL="0" indent="0">
              <a:lnSpc>
                <a:spcPct val="100000"/>
              </a:lnSpc>
              <a:buNone/>
            </a:pPr>
            <a:endParaRPr lang="en-US"/>
          </a:p>
          <a:p>
            <a:pPr marL="0" indent="0">
              <a:lnSpc>
                <a:spcPct val="100000"/>
              </a:lnSpc>
              <a:buNone/>
            </a:pPr>
            <a:r>
              <a:rPr lang="en-US"/>
              <a:t>Nearly 50% of all child deaths are linked to child and maternal malnutrition.</a:t>
            </a:r>
            <a:br>
              <a:rPr lang="en-US"/>
            </a:br>
            <a:endParaRPr lang="en-US"/>
          </a:p>
          <a:p>
            <a:pPr marL="0" indent="0">
              <a:lnSpc>
                <a:spcPct val="100000"/>
              </a:lnSpc>
              <a:buNone/>
            </a:pPr>
            <a:r>
              <a:rPr lang="en-US"/>
              <a:t>Each year, 17 million children are born with low birthweight, 146 million children under five are stunted, and 245 million suffer from anemia.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77089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b="0"/>
              <a:t>Over 25 years of evidence have made the benefits clear: </a:t>
            </a:r>
            <a:r>
              <a:rPr lang="en-US"/>
              <a:t>MMS doesn’t just improve lives – it saves them.</a:t>
            </a:r>
          </a:p>
          <a:p>
            <a:pPr marL="0" indent="0">
              <a:lnSpc>
                <a:spcPct val="100000"/>
              </a:lnSpc>
              <a:buNone/>
            </a:pPr>
            <a:endParaRPr lang="en-US"/>
          </a:p>
          <a:p>
            <a:pPr marL="0" indent="0">
              <a:lnSpc>
                <a:spcPct val="100000"/>
              </a:lnSpc>
              <a:buNone/>
            </a:pPr>
            <a:r>
              <a:rPr lang="en-US" b="0" i="0">
                <a:solidFill>
                  <a:srgbClr val="FFFFFF"/>
                </a:solidFill>
                <a:effectLst/>
                <a:latin typeface="Lato" panose="020F0502020204030203" pitchFamily="34" charset="0"/>
              </a:rPr>
              <a:t>MMS improves birth outcomes by reducing the risk of babies being born stillborn, or born too small, or too soon. When a woman takes MMS during pregnancy, she has a 27% lower risk of giving birth to a low birthweight baby born too small or too soon. The benefits are even greater for anemic women, who are at higher risk of dying due to postpartum hemorrhage and eclampsia, two leading causes of maternal death.</a:t>
            </a:r>
            <a:endParaRPr lang="en-US"/>
          </a:p>
          <a:p>
            <a:pPr marL="0" indent="0">
              <a:lnSpc>
                <a:spcPct val="100000"/>
              </a:lnSpc>
              <a:buNone/>
            </a:pPr>
            <a:endParaRPr lang="en-US" sz="900"/>
          </a:p>
          <a:p>
            <a:pPr marL="0" indent="0">
              <a:lnSpc>
                <a:spcPct val="100000"/>
              </a:lnSpc>
              <a:buNone/>
            </a:pPr>
            <a:r>
              <a:rPr lang="en-US"/>
              <a:t>MMS is a small but mighty intervention that can reduce the risk of life-threatening pregnancy complications and improve birth outcomes for millions of babies.</a:t>
            </a:r>
          </a:p>
          <a:p>
            <a:pPr marL="0" indent="0">
              <a:lnSpc>
                <a:spcPct val="100000"/>
              </a:lnSpc>
              <a:buNone/>
            </a:pPr>
            <a:endParaRPr lang="en-US"/>
          </a:p>
          <a:p>
            <a:pPr marL="0" indent="0">
              <a:lnSpc>
                <a:spcPct val="100000"/>
              </a:lnSpc>
              <a:buNone/>
            </a:pPr>
            <a:r>
              <a:rPr lang="en-US"/>
              <a:t>For just one dose a day, we can protect the health and wellbeing of entire generations.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430940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A46D-3A9C-8AB8-473A-6EA4850C0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17693-A96D-F110-A230-FE5849DA4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7E1DD-A2E1-0785-525A-30265B3ED747}"/>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n-US" sz="1200" i="0">
                <a:effectLst/>
                <a:latin typeface="Arial" panose="020B0604020202020204" pitchFamily="34" charset="0"/>
                <a:ea typeface="Calibri" panose="020F0502020204030204" pitchFamily="34" charset="0"/>
                <a:cs typeface="Times New Roman" panose="02020603050405020304" pitchFamily="18" charset="0"/>
              </a:rPr>
              <a:t>After decades of research, WHO released a context-specific recommendation for MMS, </a:t>
            </a:r>
            <a:r>
              <a:rPr lang="en-US" sz="1200" i="0" u="sng">
                <a:effectLst/>
                <a:latin typeface="Arial" panose="020B0604020202020204" pitchFamily="34" charset="0"/>
                <a:ea typeface="Calibri" panose="020F0502020204030204" pitchFamily="34" charset="0"/>
                <a:cs typeface="Times New Roman" panose="02020603050405020304" pitchFamily="18" charset="0"/>
              </a:rPr>
              <a:t>including in populations affected by an emergency</a:t>
            </a:r>
            <a:r>
              <a:rPr lang="en-US" sz="1200" i="0" u="none">
                <a:effectLst/>
                <a:latin typeface="Arial" panose="020B0604020202020204" pitchFamily="34" charset="0"/>
                <a:ea typeface="Calibri" panose="020F0502020204030204" pitchFamily="34" charset="0"/>
                <a:cs typeface="Times New Roman" panose="02020603050405020304" pitchFamily="18" charset="0"/>
              </a:rPr>
              <a:t> and </a:t>
            </a:r>
            <a:r>
              <a:rPr lang="en-US" sz="1200" i="0">
                <a:effectLst/>
                <a:latin typeface="Arial" panose="020B0604020202020204" pitchFamily="34" charset="0"/>
                <a:ea typeface="Calibri" panose="020F0502020204030204" pitchFamily="34" charset="0"/>
                <a:cs typeface="Times New Roman" panose="02020603050405020304" pitchFamily="18" charset="0"/>
              </a:rPr>
              <a:t>in other </a:t>
            </a:r>
            <a:r>
              <a:rPr lang="en-US" sz="1200" i="0" u="sng">
                <a:effectLst/>
                <a:latin typeface="Arial" panose="020B0604020202020204" pitchFamily="34" charset="0"/>
                <a:ea typeface="Calibri" panose="020F0502020204030204" pitchFamily="34" charset="0"/>
                <a:cs typeface="Times New Roman" panose="02020603050405020304" pitchFamily="18" charset="0"/>
              </a:rPr>
              <a:t>contexts support by rigorous research</a:t>
            </a:r>
            <a:r>
              <a:rPr lang="en-US" sz="1200" i="0" u="none">
                <a:effectLst/>
                <a:latin typeface="Arial" panose="020B0604020202020204" pitchFamily="34" charset="0"/>
                <a:ea typeface="Calibri" panose="020F0502020204030204" pitchFamily="34" charset="0"/>
                <a:cs typeface="Times New Roman" panose="02020603050405020304" pitchFamily="18" charset="0"/>
              </a:rPr>
              <a:t> </a:t>
            </a:r>
            <a:r>
              <a:rPr lang="en-US" sz="1200" i="0">
                <a:effectLst/>
                <a:latin typeface="Arial" panose="020B0604020202020204" pitchFamily="34" charset="0"/>
                <a:ea typeface="Calibri" panose="020F0502020204030204" pitchFamily="34" charset="0"/>
                <a:cs typeface="Times New Roman" panose="02020603050405020304" pitchFamily="18" charset="0"/>
              </a:rPr>
              <a:t>as part of antenatal care for pregnant women.</a:t>
            </a:r>
          </a:p>
          <a:p>
            <a:endParaRPr lang="en-US" sz="1200" b="1" i="0" kern="1200">
              <a:solidFill>
                <a:schemeClr val="tx1"/>
              </a:solidFill>
              <a:effectLst/>
              <a:latin typeface="Avenir Book" panose="02000503020000020003" pitchFamily="2" charset="0"/>
              <a:ea typeface="+mn-ea"/>
              <a:cs typeface="+mn-cs"/>
            </a:endParaRPr>
          </a:p>
          <a:p>
            <a:r>
              <a:rPr lang="en-US" b="1" i="1"/>
              <a:t>Preventing and controlling micronutrient deficiencies in populations affected by an emergency</a:t>
            </a:r>
          </a:p>
          <a:p>
            <a:r>
              <a:rPr lang="en-US" sz="1200" b="0" i="1" kern="1200">
                <a:solidFill>
                  <a:schemeClr val="tx1"/>
                </a:solidFill>
                <a:effectLst/>
                <a:latin typeface="Avenir Book" panose="02000503020000020003" pitchFamily="2" charset="0"/>
                <a:ea typeface="+mn-ea"/>
                <a:cs typeface="+mn-cs"/>
              </a:rPr>
              <a:t>https://</a:t>
            </a:r>
            <a:r>
              <a:rPr lang="en-US" sz="1200" b="0" i="1" kern="1200" err="1">
                <a:solidFill>
                  <a:schemeClr val="tx1"/>
                </a:solidFill>
                <a:effectLst/>
                <a:latin typeface="Avenir Book" panose="02000503020000020003" pitchFamily="2" charset="0"/>
                <a:ea typeface="+mn-ea"/>
                <a:cs typeface="+mn-cs"/>
              </a:rPr>
              <a:t>www.who.int</a:t>
            </a:r>
            <a:r>
              <a:rPr lang="en-US" sz="1200" b="0" i="1" kern="1200">
                <a:solidFill>
                  <a:schemeClr val="tx1"/>
                </a:solidFill>
                <a:effectLst/>
                <a:latin typeface="Avenir Book" panose="02000503020000020003" pitchFamily="2" charset="0"/>
                <a:ea typeface="+mn-ea"/>
                <a:cs typeface="+mn-cs"/>
              </a:rPr>
              <a:t>/docs/default-source/</a:t>
            </a:r>
            <a:r>
              <a:rPr lang="en-US" sz="1200" b="0" i="1" kern="1200" err="1">
                <a:solidFill>
                  <a:schemeClr val="tx1"/>
                </a:solidFill>
                <a:effectLst/>
                <a:latin typeface="Avenir Book" panose="02000503020000020003" pitchFamily="2" charset="0"/>
                <a:ea typeface="+mn-ea"/>
                <a:cs typeface="+mn-cs"/>
              </a:rPr>
              <a:t>nutritionlibrary</a:t>
            </a:r>
            <a:r>
              <a:rPr lang="en-US" sz="1200" b="0" i="1" kern="1200">
                <a:solidFill>
                  <a:schemeClr val="tx1"/>
                </a:solidFill>
                <a:effectLst/>
                <a:latin typeface="Avenir Book" panose="02000503020000020003" pitchFamily="2" charset="0"/>
                <a:ea typeface="+mn-ea"/>
                <a:cs typeface="+mn-cs"/>
              </a:rPr>
              <a:t>/preventing-and-controlling-micronutrient-deficiencies-in-populations-affected-by-an-emergency.pdf?sfvrsn=e17f6dff_2</a:t>
            </a:r>
          </a:p>
          <a:p>
            <a:endParaRPr lang="en-US" sz="1200" b="1" i="1" kern="1200">
              <a:solidFill>
                <a:schemeClr val="tx1"/>
              </a:solidFill>
              <a:effectLst/>
              <a:latin typeface="Avenir Book" panose="02000503020000020003" pitchFamily="2" charset="0"/>
              <a:ea typeface="+mn-ea"/>
              <a:cs typeface="+mn-cs"/>
            </a:endParaRPr>
          </a:p>
          <a:p>
            <a:r>
              <a:rPr lang="en-US" sz="1200" b="1" i="1" kern="1200">
                <a:solidFill>
                  <a:schemeClr val="tx1"/>
                </a:solidFill>
                <a:effectLst/>
                <a:latin typeface="Avenir Book" panose="02000503020000020003" pitchFamily="2" charset="0"/>
                <a:ea typeface="+mn-ea"/>
                <a:cs typeface="+mn-cs"/>
              </a:rPr>
              <a:t>2020 updated WHO antenatal care recommendations</a:t>
            </a:r>
          </a:p>
          <a:p>
            <a:r>
              <a:rPr lang="en-US" sz="1200" b="0" i="1" kern="1200">
                <a:solidFill>
                  <a:schemeClr val="tx1"/>
                </a:solidFill>
                <a:effectLst/>
                <a:latin typeface="Avenir Book" panose="02000503020000020003" pitchFamily="2" charset="0"/>
                <a:ea typeface="+mn-ea"/>
                <a:cs typeface="+mn-cs"/>
              </a:rPr>
              <a:t>https://</a:t>
            </a:r>
            <a:r>
              <a:rPr lang="en-US" sz="1200" b="0" i="1" kern="1200" err="1">
                <a:solidFill>
                  <a:schemeClr val="tx1"/>
                </a:solidFill>
                <a:effectLst/>
                <a:latin typeface="Avenir Book" panose="02000503020000020003" pitchFamily="2" charset="0"/>
                <a:ea typeface="+mn-ea"/>
                <a:cs typeface="+mn-cs"/>
              </a:rPr>
              <a:t>apps.who.int</a:t>
            </a:r>
            <a:r>
              <a:rPr lang="en-US" sz="1200" b="0" i="1" kern="1200">
                <a:solidFill>
                  <a:schemeClr val="tx1"/>
                </a:solidFill>
                <a:effectLst/>
                <a:latin typeface="Avenir Book" panose="02000503020000020003" pitchFamily="2" charset="0"/>
                <a:ea typeface="+mn-ea"/>
                <a:cs typeface="+mn-cs"/>
              </a:rPr>
              <a:t>/iris/bitstream/handle/10665/333561/9789240007789-eng.pdf</a:t>
            </a:r>
            <a:endParaRPr lang="en-US" sz="1200" i="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endParaRPr lang="en-US" sz="1200" i="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600"/>
              </a:spcAft>
              <a:buClrTx/>
              <a:buSzTx/>
              <a:buFont typeface="Arial" panose="020B0604020202020204" pitchFamily="34" charset="0"/>
              <a:buNone/>
              <a:tabLst/>
              <a:defRPr/>
            </a:pPr>
            <a:r>
              <a:rPr lang="en-US" sz="1200" i="0">
                <a:effectLst/>
                <a:latin typeface="Arial" panose="020B0604020202020204" pitchFamily="34" charset="0"/>
                <a:ea typeface="Calibri" panose="020F0502020204030204" pitchFamily="34" charset="0"/>
                <a:cs typeface="Times New Roman" panose="02020603050405020304" pitchFamily="18" charset="0"/>
              </a:rPr>
              <a:t>Since 2021, MMS has been included on the </a:t>
            </a:r>
            <a:r>
              <a:rPr lang="en-GB" sz="1200" i="0" kern="1200">
                <a:solidFill>
                  <a:schemeClr val="tx1"/>
                </a:solidFill>
                <a:effectLst/>
                <a:latin typeface="Arial" panose="020B0604020202020204" pitchFamily="34" charset="0"/>
                <a:ea typeface="+mn-ea"/>
                <a:cs typeface="Times New Roman" panose="02020603050405020304" pitchFamily="18" charset="0"/>
              </a:rPr>
              <a:t>WHO’s Model List of Essential Medicines:</a:t>
            </a:r>
            <a:endParaRPr lang="en-US" sz="1200" b="0" i="0" kern="1200">
              <a:solidFill>
                <a:schemeClr val="tx1"/>
              </a:solidFill>
              <a:effectLst/>
              <a:latin typeface="Avenir Book" panose="02000503020000020003" pitchFamily="2" charset="0"/>
              <a:ea typeface="+mn-ea"/>
              <a:cs typeface="+mn-cs"/>
            </a:endParaRPr>
          </a:p>
          <a:p>
            <a:endParaRPr lang="en-US" sz="1200" b="0" i="0" kern="1200">
              <a:solidFill>
                <a:schemeClr val="tx1"/>
              </a:solidFill>
              <a:effectLst/>
              <a:latin typeface="Avenir Book" panose="02000503020000020003" pitchFamily="2" charset="0"/>
              <a:ea typeface="+mn-ea"/>
              <a:cs typeface="+mn-cs"/>
            </a:endParaRPr>
          </a:p>
          <a:p>
            <a:r>
              <a:rPr lang="en-US" sz="1200" b="1" i="1" kern="1200">
                <a:solidFill>
                  <a:schemeClr val="tx1"/>
                </a:solidFill>
                <a:effectLst/>
                <a:latin typeface="Avenir Book" panose="02000503020000020003" pitchFamily="2" charset="0"/>
                <a:ea typeface="+mn-ea"/>
                <a:cs typeface="+mn-cs"/>
              </a:rPr>
              <a:t>WHO Model List of Essential Medicines</a:t>
            </a:r>
          </a:p>
          <a:p>
            <a:r>
              <a:rPr lang="en-US" i="1"/>
              <a:t>https://</a:t>
            </a:r>
            <a:r>
              <a:rPr lang="en-US" i="1" err="1"/>
              <a:t>www.who.int</a:t>
            </a:r>
            <a:r>
              <a:rPr lang="en-US" i="1"/>
              <a:t>/publications/</a:t>
            </a:r>
            <a:r>
              <a:rPr lang="en-US" i="1" err="1"/>
              <a:t>i</a:t>
            </a:r>
            <a:r>
              <a:rPr lang="en-US" i="1"/>
              <a:t>/item/WHO-MHP-HPS-EML-2021.02</a:t>
            </a:r>
          </a:p>
          <a:p>
            <a:r>
              <a:rPr lang="en-US" i="1"/>
              <a:t>https://</a:t>
            </a:r>
            <a:r>
              <a:rPr lang="en-US" i="1" err="1"/>
              <a:t>www.who.int</a:t>
            </a:r>
            <a:r>
              <a:rPr lang="en-US" i="1"/>
              <a:t>/publications/</a:t>
            </a:r>
            <a:r>
              <a:rPr lang="en-US" i="1" err="1"/>
              <a:t>i</a:t>
            </a:r>
            <a:r>
              <a:rPr lang="en-US" i="1"/>
              <a:t>/item/WHO-MHP-HPS-EML-2023.02</a:t>
            </a:r>
          </a:p>
          <a:p>
            <a:endParaRPr lang="en-US"/>
          </a:p>
        </p:txBody>
      </p:sp>
      <p:sp>
        <p:nvSpPr>
          <p:cNvPr id="4" name="Slide Number Placeholder 3">
            <a:extLst>
              <a:ext uri="{FF2B5EF4-FFF2-40B4-BE49-F238E27FC236}">
                <a16:creationId xmlns:a16="http://schemas.microsoft.com/office/drawing/2014/main" id="{5BE56FB4-0D50-B17A-B392-414E48C479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927730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Multiple Micronutrient Supplements are one of the best-value investments that countries can make in their development, driving healthier communities and stronger economies.</a:t>
            </a:r>
          </a:p>
          <a:p>
            <a:pPr>
              <a:lnSpc>
                <a:spcPct val="100000"/>
              </a:lnSpc>
            </a:pPr>
            <a:endParaRPr lang="en-US" sz="1200"/>
          </a:p>
          <a:p>
            <a:pPr marL="171450" indent="-171450">
              <a:lnSpc>
                <a:spcPct val="100000"/>
              </a:lnSpc>
              <a:buFont typeface="Arial" panose="020B0604020202020204" pitchFamily="34" charset="0"/>
              <a:buChar char="•"/>
            </a:pPr>
            <a:r>
              <a:rPr lang="en-US" sz="1200"/>
              <a:t>MMS was named one of the best investments for global development – with a </a:t>
            </a:r>
            <a:r>
              <a:rPr lang="en-US" sz="1200" b="1"/>
              <a:t>$37 return for every $1 invested</a:t>
            </a:r>
            <a:r>
              <a:rPr lang="en-US" sz="1200" b="1">
                <a:latin typeface="Avenir Book" panose="02000503020000020003" pitchFamily="2" charset="0"/>
                <a:cs typeface="Arial"/>
              </a:rPr>
              <a:t>.</a:t>
            </a:r>
            <a:endParaRPr lang="en-US" sz="1200" b="1" baseline="30000">
              <a:latin typeface="Avenir Book" panose="02000503020000020003" pitchFamily="2" charset="0"/>
              <a:cs typeface="Arial"/>
            </a:endParaRPr>
          </a:p>
          <a:p>
            <a:pPr marL="171450" indent="-171450">
              <a:lnSpc>
                <a:spcPct val="100000"/>
              </a:lnSpc>
              <a:buFont typeface="Arial" panose="020B0604020202020204" pitchFamily="34" charset="0"/>
              <a:buChar char="•"/>
            </a:pPr>
            <a:r>
              <a:rPr lang="en-US" sz="1200"/>
              <a:t>Well-nourished mothers give birth to well-nourished babies, who can go on to uplift entire communities.</a:t>
            </a:r>
          </a:p>
          <a:p>
            <a:pPr marL="171450" indent="-171450">
              <a:lnSpc>
                <a:spcPct val="100000"/>
              </a:lnSpc>
              <a:buFont typeface="Arial" panose="020B0604020202020204" pitchFamily="34" charset="0"/>
              <a:buChar char="•"/>
            </a:pPr>
            <a:r>
              <a:rPr lang="en-US" sz="1200"/>
              <a:t>MMS has the potential to improve a child’s cognitive and behavioral development, setting them up for a lifetime of better health.</a:t>
            </a:r>
          </a:p>
          <a:p>
            <a:pPr marL="171450" indent="-171450">
              <a:lnSpc>
                <a:spcPct val="100000"/>
              </a:lnSpc>
              <a:buFont typeface="Arial" panose="020B0604020202020204" pitchFamily="34" charset="0"/>
              <a:buChar char="•"/>
            </a:pPr>
            <a:r>
              <a:rPr lang="en-US" sz="1200"/>
              <a:t>MMS builds resiliency and helps families withstand and recover from conflicts, epidemics, and climate change.</a:t>
            </a:r>
            <a:endParaRPr lang="en-US" sz="1200" baseline="300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30633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None/>
            </a:pPr>
            <a:r>
              <a:rPr lang="en-US" b="0"/>
              <a:t>The demand for MMS has never been greater. Act now to tap into existing mechanisms to accelerate MMS implementation and scale-up in your country.</a:t>
            </a:r>
          </a:p>
          <a:p>
            <a:pPr marL="0" indent="0">
              <a:lnSpc>
                <a:spcPct val="100000"/>
              </a:lnSpc>
              <a:buNone/>
            </a:pPr>
            <a:endParaRPr lang="en-US"/>
          </a:p>
          <a:p>
            <a:pPr marL="0" indent="0">
              <a:lnSpc>
                <a:spcPct val="100000"/>
              </a:lnSpc>
              <a:buNone/>
            </a:pPr>
            <a:r>
              <a:rPr lang="en-US"/>
              <a:t>Through 2030, more than 130 million are estimated to need MMS each year. As more countries introduce and scale up MMS, that number will only grow.</a:t>
            </a:r>
          </a:p>
          <a:p>
            <a:pPr marL="0" indent="0">
              <a:lnSpc>
                <a:spcPct val="100000"/>
              </a:lnSpc>
              <a:buNone/>
            </a:pPr>
            <a:endParaRPr lang="en-US"/>
          </a:p>
          <a:p>
            <a:pPr marL="0" indent="0">
              <a:lnSpc>
                <a:spcPct val="100000"/>
              </a:lnSpc>
              <a:buNone/>
            </a:pPr>
            <a:r>
              <a:rPr lang="en-US"/>
              <a:t>Supporting the nutrition of women and girls is crucial for delivering on and inextricably linked to meeting several of the United Nations’ Sustainable Development Goals, a global movement for a better world for everyone.</a:t>
            </a:r>
          </a:p>
          <a:p>
            <a:pPr marL="0" indent="0">
              <a:lnSpc>
                <a:spcPct val="100000"/>
              </a:lnSpc>
              <a:buNone/>
            </a:pPr>
            <a:endParaRPr lang="en-US"/>
          </a:p>
          <a:p>
            <a:pPr marL="0" indent="0">
              <a:lnSpc>
                <a:spcPct val="100000"/>
              </a:lnSpc>
              <a:buNone/>
            </a:pPr>
            <a:r>
              <a:rPr lang="en-US" b="1"/>
              <a:t>Now is the time </a:t>
            </a:r>
            <a:r>
              <a:rPr lang="en-US"/>
              <a:t>to ensure that pregnant women in </a:t>
            </a:r>
            <a:r>
              <a:rPr lang="en-US" b="1"/>
              <a:t>all countries </a:t>
            </a:r>
            <a:r>
              <a:rPr lang="en-US"/>
              <a:t>have access to the same standard of care that has long been available to women in high-income countries.</a:t>
            </a:r>
          </a:p>
          <a:p>
            <a:pPr marL="0" indent="0">
              <a:lnSpc>
                <a:spcPct val="100000"/>
              </a:lnSpc>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5636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00166-AD36-5B40-8769-3A6E5D9882C3}" type="slidenum">
              <a:rPr kumimoji="0" lang="en-US" sz="1200" b="0" i="0" u="none" strike="noStrike" kern="1200" cap="none" spc="0" normalizeH="0" baseline="0" noProof="0" smtClean="0">
                <a:ln>
                  <a:noFill/>
                </a:ln>
                <a:solidFill>
                  <a:prstClr val="black"/>
                </a:solidFill>
                <a:effectLst/>
                <a:uLnTx/>
                <a:uFillTx/>
                <a:latin typeface="Avenir Next"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358766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ECCB7B-DC86-7749-8831-57A40816781B}"/>
              </a:ext>
            </a:extLst>
          </p:cNvPr>
          <p:cNvSpPr/>
          <p:nvPr userDrawn="1"/>
        </p:nvSpPr>
        <p:spPr>
          <a:xfrm>
            <a:off x="1073727" y="2132245"/>
            <a:ext cx="10044546" cy="22824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pic>
        <p:nvPicPr>
          <p:cNvPr id="13" name="Picture 12" descr="Logo&#10;&#10;Description automatically generated">
            <a:extLst>
              <a:ext uri="{FF2B5EF4-FFF2-40B4-BE49-F238E27FC236}">
                <a16:creationId xmlns:a16="http://schemas.microsoft.com/office/drawing/2014/main" id="{3EF9A180-9056-0040-A55C-9DC4EA631A64}"/>
              </a:ext>
            </a:extLst>
          </p:cNvPr>
          <p:cNvPicPr>
            <a:picLocks noChangeAspect="1"/>
          </p:cNvPicPr>
          <p:nvPr userDrawn="1"/>
        </p:nvPicPr>
        <p:blipFill>
          <a:blip r:embed="rId3"/>
          <a:stretch>
            <a:fillRect/>
          </a:stretch>
        </p:blipFill>
        <p:spPr>
          <a:xfrm>
            <a:off x="9767454" y="5583677"/>
            <a:ext cx="1385455" cy="557689"/>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7A7EA56-4C90-4245-9EAC-E1C665A7097B}"/>
              </a:ext>
            </a:extLst>
          </p:cNvPr>
          <p:cNvPicPr>
            <a:picLocks noChangeAspect="1"/>
          </p:cNvPicPr>
          <p:nvPr userDrawn="1"/>
        </p:nvPicPr>
        <p:blipFill>
          <a:blip r:embed="rId4"/>
          <a:stretch>
            <a:fillRect/>
          </a:stretch>
        </p:blipFill>
        <p:spPr>
          <a:xfrm>
            <a:off x="9790656" y="716634"/>
            <a:ext cx="1855354" cy="1897204"/>
          </a:xfrm>
          <a:prstGeom prst="rect">
            <a:avLst/>
          </a:prstGeom>
        </p:spPr>
      </p:pic>
    </p:spTree>
    <p:extLst>
      <p:ext uri="{BB962C8B-B14F-4D97-AF65-F5344CB8AC3E}">
        <p14:creationId xmlns:p14="http://schemas.microsoft.com/office/powerpoint/2010/main" val="764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_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73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_Cya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7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9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_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106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9" name="Picture 8">
            <a:extLst>
              <a:ext uri="{FF2B5EF4-FFF2-40B4-BE49-F238E27FC236}">
                <a16:creationId xmlns:a16="http://schemas.microsoft.com/office/drawing/2014/main" id="{75D23C36-1EC9-5F4E-99EF-6DFEFA927BC5}"/>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0" name="Picture 9" descr="Logo&#10;&#10;Description automatically generated">
            <a:extLst>
              <a:ext uri="{FF2B5EF4-FFF2-40B4-BE49-F238E27FC236}">
                <a16:creationId xmlns:a16="http://schemas.microsoft.com/office/drawing/2014/main" id="{F1550FB5-A9DE-6C44-89A6-673AD2557608}"/>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15463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D1433E5F-45C9-EF47-9F02-7A09E66FDC49}"/>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9C5A3AFD-0574-654E-B42B-D42EC27BB0C6}"/>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anchor="t">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362158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9" name="Picture 8">
            <a:extLst>
              <a:ext uri="{FF2B5EF4-FFF2-40B4-BE49-F238E27FC236}">
                <a16:creationId xmlns:a16="http://schemas.microsoft.com/office/drawing/2014/main" id="{FAEEE3D8-F78F-7545-9CA0-C49B782846F6}"/>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0" name="Picture 9" descr="Logo&#10;&#10;Description automatically generated">
            <a:extLst>
              <a:ext uri="{FF2B5EF4-FFF2-40B4-BE49-F238E27FC236}">
                <a16:creationId xmlns:a16="http://schemas.microsoft.com/office/drawing/2014/main" id="{17E7EAB9-77C6-1F45-BEB0-CF0C97B66198}"/>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anchor="t">
            <a:noAutofit/>
          </a:bodyPr>
          <a:lstStyle>
            <a:lvl1pPr>
              <a:defRPr sz="3200"/>
            </a:lvl1pPr>
          </a:lstStyle>
          <a:p>
            <a:r>
              <a:rPr lang="en-US"/>
              <a:t>Click to edit Master title style</a:t>
            </a:r>
          </a:p>
        </p:txBody>
      </p:sp>
    </p:spTree>
    <p:extLst>
      <p:ext uri="{BB962C8B-B14F-4D97-AF65-F5344CB8AC3E}">
        <p14:creationId xmlns:p14="http://schemas.microsoft.com/office/powerpoint/2010/main" val="2815316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anchor="t">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a:lstStyle/>
          <a:p>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BA48CD20-34A0-8D49-8310-39AD7E0CA968}"/>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C3DC9C4B-DDA2-9F4C-B7BC-2DED5413DB52}"/>
              </a:ext>
            </a:extLst>
          </p:cNvPr>
          <p:cNvPicPr>
            <a:picLocks noChangeAspect="1"/>
          </p:cNvPicPr>
          <p:nvPr userDrawn="1"/>
        </p:nvPicPr>
        <p:blipFill>
          <a:blip r:embed="rId3"/>
          <a:stretch>
            <a:fillRect/>
          </a:stretch>
        </p:blipFill>
        <p:spPr>
          <a:xfrm>
            <a:off x="11133786" y="6366601"/>
            <a:ext cx="754426" cy="303680"/>
          </a:xfrm>
          <a:prstGeom prst="rect">
            <a:avLst/>
          </a:prstGeom>
        </p:spPr>
      </p:pic>
    </p:spTree>
    <p:extLst>
      <p:ext uri="{BB962C8B-B14F-4D97-AF65-F5344CB8AC3E}">
        <p14:creationId xmlns:p14="http://schemas.microsoft.com/office/powerpoint/2010/main" val="109760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03-Jul-25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7094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accent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04F6506-7A1F-4142-880A-BED727BD1238}"/>
              </a:ext>
            </a:extLst>
          </p:cNvPr>
          <p:cNvSpPr>
            <a:spLocks noGrp="1"/>
          </p:cNvSpPr>
          <p:nvPr>
            <p:ph type="sldNum" sz="quarter" idx="16"/>
          </p:nvPr>
        </p:nvSpPr>
        <p:spPr>
          <a:xfrm>
            <a:off x="11183112" y="6128172"/>
            <a:ext cx="310896" cy="365125"/>
          </a:xfrm>
        </p:spPr>
        <p:txBody>
          <a:bodyPr lIns="0" tIns="0" rIns="0" bIns="0"/>
          <a:lstStyle>
            <a:lvl1pPr algn="r">
              <a:defRPr sz="1050">
                <a:solidFill>
                  <a:schemeClr val="tx2">
                    <a:lumMod val="40000"/>
                    <a:lumOff val="60000"/>
                  </a:schemeClr>
                </a:solidFill>
              </a:defRPr>
            </a:lvl1pPr>
          </a:lstStyle>
          <a:p>
            <a:pPr algn="r"/>
            <a:fld id="{C4B37875-7933-F345-AE65-E0AB5E984F8B}" type="slidenum">
              <a:rPr lang="en-US" smtClean="0"/>
              <a:pPr algn="r"/>
              <a:t>‹#›</a:t>
            </a:fld>
            <a:endParaRPr lang="en-US"/>
          </a:p>
        </p:txBody>
      </p:sp>
      <p:sp>
        <p:nvSpPr>
          <p:cNvPr id="24" name="Text Placeholder 23">
            <a:extLst>
              <a:ext uri="{FF2B5EF4-FFF2-40B4-BE49-F238E27FC236}">
                <a16:creationId xmlns:a16="http://schemas.microsoft.com/office/drawing/2014/main" id="{B147A2DA-8526-634B-8DEB-352560EF7C55}"/>
              </a:ext>
            </a:extLst>
          </p:cNvPr>
          <p:cNvSpPr>
            <a:spLocks noGrp="1"/>
          </p:cNvSpPr>
          <p:nvPr>
            <p:ph type="body" sz="quarter" idx="10"/>
          </p:nvPr>
        </p:nvSpPr>
        <p:spPr>
          <a:xfrm>
            <a:off x="814889" y="2503953"/>
            <a:ext cx="3341551" cy="3267627"/>
          </a:xfrm>
        </p:spPr>
        <p:txBody>
          <a:bodyPr lIns="0" tIns="0" rIns="0" bIns="0">
            <a:normAutofit/>
          </a:bodyPr>
          <a:lstStyle>
            <a:lvl1pPr marL="7938" indent="0" algn="ctr">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ctr">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sp>
        <p:nvSpPr>
          <p:cNvPr id="26" name="Text Placeholder 23">
            <a:extLst>
              <a:ext uri="{FF2B5EF4-FFF2-40B4-BE49-F238E27FC236}">
                <a16:creationId xmlns:a16="http://schemas.microsoft.com/office/drawing/2014/main" id="{6AD743E8-C04A-FD46-9D11-ED11D6E92A02}"/>
              </a:ext>
            </a:extLst>
          </p:cNvPr>
          <p:cNvSpPr>
            <a:spLocks noGrp="1"/>
          </p:cNvSpPr>
          <p:nvPr>
            <p:ph type="body" sz="quarter" idx="12"/>
          </p:nvPr>
        </p:nvSpPr>
        <p:spPr>
          <a:xfrm>
            <a:off x="4425225" y="2503953"/>
            <a:ext cx="3341551" cy="3267627"/>
          </a:xfrm>
        </p:spPr>
        <p:txBody>
          <a:bodyPr lIns="0" tIns="0" rIns="0" bIns="0">
            <a:normAutofit/>
          </a:bodyPr>
          <a:lstStyle>
            <a:lvl1pPr marL="7938" indent="0" algn="ctr">
              <a:lnSpc>
                <a:spcPct val="100000"/>
              </a:lnSpc>
              <a:spcAft>
                <a:spcPts val="0"/>
              </a:spcAft>
              <a:buNone/>
              <a:tabLst/>
              <a:defRPr sz="1800" b="1" i="0" cap="all" baseline="0">
                <a:solidFill>
                  <a:schemeClr val="bg1"/>
                </a:solidFill>
                <a:latin typeface="Avenir Black" panose="02000503020000020003" pitchFamily="2" charset="0"/>
              </a:defRPr>
            </a:lvl1pPr>
            <a:lvl2pPr marL="7938" indent="0" algn="ctr">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sp>
        <p:nvSpPr>
          <p:cNvPr id="27" name="Text Placeholder 23">
            <a:extLst>
              <a:ext uri="{FF2B5EF4-FFF2-40B4-BE49-F238E27FC236}">
                <a16:creationId xmlns:a16="http://schemas.microsoft.com/office/drawing/2014/main" id="{12BFE393-6881-9140-BDEB-168AEE35DC36}"/>
              </a:ext>
            </a:extLst>
          </p:cNvPr>
          <p:cNvSpPr>
            <a:spLocks noGrp="1"/>
          </p:cNvSpPr>
          <p:nvPr>
            <p:ph type="body" sz="quarter" idx="13"/>
          </p:nvPr>
        </p:nvSpPr>
        <p:spPr>
          <a:xfrm>
            <a:off x="8035561" y="2503953"/>
            <a:ext cx="3341551" cy="3267627"/>
          </a:xfrm>
        </p:spPr>
        <p:txBody>
          <a:bodyPr lIns="0" tIns="0" rIns="0" bIns="0">
            <a:normAutofit/>
          </a:bodyPr>
          <a:lstStyle>
            <a:lvl1pPr marL="7938" indent="0" algn="ctr">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ctr">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9FC5A2AC-6943-1D41-831E-1F51547C22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4089" y="6055076"/>
            <a:ext cx="539656" cy="510005"/>
          </a:xfrm>
          <a:prstGeom prst="rect">
            <a:avLst/>
          </a:prstGeom>
        </p:spPr>
      </p:pic>
      <p:sp>
        <p:nvSpPr>
          <p:cNvPr id="2" name="Title 1">
            <a:extLst>
              <a:ext uri="{FF2B5EF4-FFF2-40B4-BE49-F238E27FC236}">
                <a16:creationId xmlns:a16="http://schemas.microsoft.com/office/drawing/2014/main" id="{C5D10440-E921-B145-94C6-E2505F1879EC}"/>
              </a:ext>
            </a:extLst>
          </p:cNvPr>
          <p:cNvSpPr>
            <a:spLocks noGrp="1"/>
          </p:cNvSpPr>
          <p:nvPr>
            <p:ph type="title"/>
          </p:nvPr>
        </p:nvSpPr>
        <p:spPr>
          <a:xfrm>
            <a:off x="838200" y="365125"/>
            <a:ext cx="10515600" cy="782739"/>
          </a:xfrm>
        </p:spPr>
        <p:txBody>
          <a:bodyPr>
            <a:normAutofit/>
          </a:bodyPr>
          <a:lstStyle>
            <a:lvl1pPr algn="ctr">
              <a:defRPr sz="28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E97FE9C-50DD-3973-C8F9-70DC37D6397C}"/>
              </a:ext>
            </a:extLst>
          </p:cNvPr>
          <p:cNvSpPr>
            <a:spLocks noGrp="1"/>
          </p:cNvSpPr>
          <p:nvPr>
            <p:ph type="body" sz="quarter" idx="17"/>
          </p:nvPr>
        </p:nvSpPr>
        <p:spPr>
          <a:xfrm>
            <a:off x="1819813" y="6075665"/>
            <a:ext cx="8552374" cy="438150"/>
          </a:xfrm>
          <a:ln>
            <a:solidFill>
              <a:schemeClr val="bg1"/>
            </a:solidFill>
          </a:ln>
        </p:spPr>
        <p:txBody>
          <a:bodyPr lIns="91440" tIns="91440" rIns="91440" bIns="91440" anchor="ctr" anchorCtr="0">
            <a:normAutofit/>
          </a:bodyPr>
          <a:lstStyle>
            <a:lvl1pPr marL="0" indent="0" algn="ctr">
              <a:buNone/>
              <a:defRPr sz="1300" b="0" i="1">
                <a:solidFill>
                  <a:schemeClr val="bg1"/>
                </a:solidFill>
                <a:latin typeface="Avenir Oblique" panose="02000503020000020003" pitchFamily="2" charset="0"/>
              </a:defRPr>
            </a:lvl1pPr>
          </a:lstStyle>
          <a:p>
            <a:pPr lvl="0"/>
            <a:r>
              <a:rPr lang="en-US"/>
              <a:t>Click to edit Master text styles</a:t>
            </a:r>
          </a:p>
        </p:txBody>
      </p:sp>
    </p:spTree>
    <p:extLst>
      <p:ext uri="{BB962C8B-B14F-4D97-AF65-F5344CB8AC3E}">
        <p14:creationId xmlns:p14="http://schemas.microsoft.com/office/powerpoint/2010/main" val="243723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ECCB7B-DC86-7749-8831-57A40816781B}"/>
              </a:ext>
            </a:extLst>
          </p:cNvPr>
          <p:cNvSpPr/>
          <p:nvPr userDrawn="1"/>
        </p:nvSpPr>
        <p:spPr>
          <a:xfrm>
            <a:off x="1073727" y="2132245"/>
            <a:ext cx="10044546" cy="2282464"/>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anchor="ctr">
            <a:normAutofit/>
          </a:bodyPr>
          <a:lstStyle>
            <a:lvl1pPr algn="l">
              <a:defRPr sz="4800"/>
            </a:lvl1pPr>
          </a:lstStyle>
          <a:p>
            <a:r>
              <a:rPr lang="en-US"/>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87A7EA56-4C90-4245-9EAC-E1C665A7097B}"/>
              </a:ext>
            </a:extLst>
          </p:cNvPr>
          <p:cNvPicPr>
            <a:picLocks noChangeAspect="1"/>
          </p:cNvPicPr>
          <p:nvPr userDrawn="1"/>
        </p:nvPicPr>
        <p:blipFill>
          <a:blip r:embed="rId3"/>
          <a:stretch>
            <a:fillRect/>
          </a:stretch>
        </p:blipFill>
        <p:spPr>
          <a:xfrm>
            <a:off x="9790656" y="716634"/>
            <a:ext cx="1855354" cy="1897204"/>
          </a:xfrm>
          <a:prstGeom prst="rect">
            <a:avLst/>
          </a:prstGeom>
        </p:spPr>
      </p:pic>
      <p:pic>
        <p:nvPicPr>
          <p:cNvPr id="8" name="Picture 7" descr="Logo&#10;&#10;Description automatically generated">
            <a:extLst>
              <a:ext uri="{FF2B5EF4-FFF2-40B4-BE49-F238E27FC236}">
                <a16:creationId xmlns:a16="http://schemas.microsoft.com/office/drawing/2014/main" id="{3859E66E-0404-9342-86AF-9141D9807A23}"/>
              </a:ext>
            </a:extLst>
          </p:cNvPr>
          <p:cNvPicPr>
            <a:picLocks noChangeAspect="1"/>
          </p:cNvPicPr>
          <p:nvPr userDrawn="1"/>
        </p:nvPicPr>
        <p:blipFill>
          <a:blip r:embed="rId4"/>
          <a:stretch>
            <a:fillRect/>
          </a:stretch>
        </p:blipFill>
        <p:spPr>
          <a:xfrm>
            <a:off x="9767454" y="5583677"/>
            <a:ext cx="1385455" cy="557689"/>
          </a:xfrm>
          <a:prstGeom prst="rect">
            <a:avLst/>
          </a:prstGeom>
        </p:spPr>
      </p:pic>
    </p:spTree>
    <p:extLst>
      <p:ext uri="{BB962C8B-B14F-4D97-AF65-F5344CB8AC3E}">
        <p14:creationId xmlns:p14="http://schemas.microsoft.com/office/powerpoint/2010/main" val="2559812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accent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104F6506-7A1F-4142-880A-BED727BD1238}"/>
              </a:ext>
            </a:extLst>
          </p:cNvPr>
          <p:cNvSpPr>
            <a:spLocks noGrp="1"/>
          </p:cNvSpPr>
          <p:nvPr>
            <p:ph type="sldNum" sz="quarter" idx="16"/>
          </p:nvPr>
        </p:nvSpPr>
        <p:spPr>
          <a:xfrm>
            <a:off x="11183112" y="6128172"/>
            <a:ext cx="310896" cy="365125"/>
          </a:xfrm>
        </p:spPr>
        <p:txBody>
          <a:bodyPr lIns="0" tIns="0" rIns="0" bIns="0"/>
          <a:lstStyle>
            <a:lvl1pPr algn="r">
              <a:defRPr sz="1050">
                <a:solidFill>
                  <a:schemeClr val="tx2">
                    <a:lumMod val="40000"/>
                    <a:lumOff val="60000"/>
                  </a:schemeClr>
                </a:solidFill>
              </a:defRPr>
            </a:lvl1pPr>
          </a:lstStyle>
          <a:p>
            <a:pPr algn="r"/>
            <a:fld id="{C4B37875-7933-F345-AE65-E0AB5E984F8B}" type="slidenum">
              <a:rPr lang="en-US" smtClean="0"/>
              <a:pPr algn="r"/>
              <a:t>‹#›</a:t>
            </a:fld>
            <a:endParaRPr lang="en-US"/>
          </a:p>
        </p:txBody>
      </p:sp>
      <p:sp>
        <p:nvSpPr>
          <p:cNvPr id="24" name="Text Placeholder 23">
            <a:extLst>
              <a:ext uri="{FF2B5EF4-FFF2-40B4-BE49-F238E27FC236}">
                <a16:creationId xmlns:a16="http://schemas.microsoft.com/office/drawing/2014/main" id="{B147A2DA-8526-634B-8DEB-352560EF7C55}"/>
              </a:ext>
            </a:extLst>
          </p:cNvPr>
          <p:cNvSpPr>
            <a:spLocks noGrp="1"/>
          </p:cNvSpPr>
          <p:nvPr>
            <p:ph type="body" sz="quarter" idx="10"/>
          </p:nvPr>
        </p:nvSpPr>
        <p:spPr>
          <a:xfrm>
            <a:off x="1842598" y="1485212"/>
            <a:ext cx="5695962" cy="914400"/>
          </a:xfrm>
        </p:spPr>
        <p:txBody>
          <a:bodyPr lIns="0" tIns="0" rIns="0" bIns="0" anchor="ctr" anchorCtr="0">
            <a:normAutofit/>
          </a:bodyPr>
          <a:lstStyle>
            <a:lvl1pPr marL="7938" indent="0" algn="l">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sp>
        <p:nvSpPr>
          <p:cNvPr id="26" name="Text Placeholder 23">
            <a:extLst>
              <a:ext uri="{FF2B5EF4-FFF2-40B4-BE49-F238E27FC236}">
                <a16:creationId xmlns:a16="http://schemas.microsoft.com/office/drawing/2014/main" id="{6AD743E8-C04A-FD46-9D11-ED11D6E92A02}"/>
              </a:ext>
            </a:extLst>
          </p:cNvPr>
          <p:cNvSpPr>
            <a:spLocks noGrp="1"/>
          </p:cNvSpPr>
          <p:nvPr>
            <p:ph type="body" sz="quarter" idx="12"/>
          </p:nvPr>
        </p:nvSpPr>
        <p:spPr>
          <a:xfrm>
            <a:off x="1833033" y="2621996"/>
            <a:ext cx="5708672" cy="914400"/>
          </a:xfrm>
        </p:spPr>
        <p:txBody>
          <a:bodyPr lIns="0" tIns="0" rIns="0" bIns="0" anchor="ctr" anchorCtr="0">
            <a:normAutofit/>
          </a:bodyPr>
          <a:lstStyle>
            <a:lvl1pPr marL="7938" indent="0" algn="l">
              <a:lnSpc>
                <a:spcPct val="100000"/>
              </a:lnSpc>
              <a:spcAft>
                <a:spcPts val="0"/>
              </a:spcAft>
              <a:buNone/>
              <a:tabLst/>
              <a:defRPr sz="1800" b="1"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sp>
        <p:nvSpPr>
          <p:cNvPr id="27" name="Text Placeholder 23">
            <a:extLst>
              <a:ext uri="{FF2B5EF4-FFF2-40B4-BE49-F238E27FC236}">
                <a16:creationId xmlns:a16="http://schemas.microsoft.com/office/drawing/2014/main" id="{12BFE393-6881-9140-BDEB-168AEE35DC36}"/>
              </a:ext>
            </a:extLst>
          </p:cNvPr>
          <p:cNvSpPr>
            <a:spLocks noGrp="1"/>
          </p:cNvSpPr>
          <p:nvPr>
            <p:ph type="body" sz="quarter" idx="13"/>
          </p:nvPr>
        </p:nvSpPr>
        <p:spPr>
          <a:xfrm>
            <a:off x="1842598" y="3758780"/>
            <a:ext cx="5695963" cy="914400"/>
          </a:xfrm>
        </p:spPr>
        <p:txBody>
          <a:bodyPr lIns="0" tIns="0" rIns="0" bIns="0" anchor="ctr" anchorCtr="0">
            <a:normAutofit/>
          </a:bodyPr>
          <a:lstStyle>
            <a:lvl1pPr marL="7938" indent="0" algn="l">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9FC5A2AC-6943-1D41-831E-1F51547C22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4089" y="6055076"/>
            <a:ext cx="539656" cy="510005"/>
          </a:xfrm>
          <a:prstGeom prst="rect">
            <a:avLst/>
          </a:prstGeom>
        </p:spPr>
      </p:pic>
      <p:sp>
        <p:nvSpPr>
          <p:cNvPr id="2" name="Title 1">
            <a:extLst>
              <a:ext uri="{FF2B5EF4-FFF2-40B4-BE49-F238E27FC236}">
                <a16:creationId xmlns:a16="http://schemas.microsoft.com/office/drawing/2014/main" id="{C5D10440-E921-B145-94C6-E2505F1879EC}"/>
              </a:ext>
            </a:extLst>
          </p:cNvPr>
          <p:cNvSpPr>
            <a:spLocks noGrp="1"/>
          </p:cNvSpPr>
          <p:nvPr>
            <p:ph type="title"/>
          </p:nvPr>
        </p:nvSpPr>
        <p:spPr>
          <a:xfrm>
            <a:off x="838200" y="365125"/>
            <a:ext cx="10515600" cy="782739"/>
          </a:xfrm>
        </p:spPr>
        <p:txBody>
          <a:bodyPr>
            <a:normAutofit/>
          </a:bodyPr>
          <a:lstStyle>
            <a:lvl1pPr algn="ctr">
              <a:defRPr sz="2800">
                <a:solidFill>
                  <a:schemeClr val="bg1"/>
                </a:solidFill>
              </a:defRPr>
            </a:lvl1pPr>
          </a:lstStyle>
          <a:p>
            <a:r>
              <a:rPr lang="en-US"/>
              <a:t>Click to edit Master title style</a:t>
            </a:r>
          </a:p>
        </p:txBody>
      </p:sp>
      <p:sp>
        <p:nvSpPr>
          <p:cNvPr id="15" name="Text Placeholder 23">
            <a:extLst>
              <a:ext uri="{FF2B5EF4-FFF2-40B4-BE49-F238E27FC236}">
                <a16:creationId xmlns:a16="http://schemas.microsoft.com/office/drawing/2014/main" id="{564F42D0-4824-240B-D61C-69D7844AAEBA}"/>
              </a:ext>
            </a:extLst>
          </p:cNvPr>
          <p:cNvSpPr>
            <a:spLocks noGrp="1"/>
          </p:cNvSpPr>
          <p:nvPr>
            <p:ph type="body" sz="quarter" idx="17"/>
          </p:nvPr>
        </p:nvSpPr>
        <p:spPr>
          <a:xfrm>
            <a:off x="1842596" y="4895565"/>
            <a:ext cx="5697947" cy="914400"/>
          </a:xfrm>
        </p:spPr>
        <p:txBody>
          <a:bodyPr lIns="0" tIns="0" rIns="0" bIns="0" anchor="ctr" anchorCtr="0">
            <a:normAutofit/>
          </a:bodyPr>
          <a:lstStyle>
            <a:lvl1pPr marL="7938" indent="0" algn="l">
              <a:lnSpc>
                <a:spcPct val="100000"/>
              </a:lnSpc>
              <a:spcAft>
                <a:spcPts val="0"/>
              </a:spcAft>
              <a:buNone/>
              <a:tabLst/>
              <a:defRPr sz="1800" b="0" i="0" cap="all" baseline="0">
                <a:solidFill>
                  <a:schemeClr val="bg1"/>
                </a:solidFill>
                <a:latin typeface="Avenir Black" panose="02000503020000020003" pitchFamily="2" charset="0"/>
              </a:defRPr>
            </a:lvl1pPr>
            <a:lvl2pPr marL="7938" indent="0" algn="l">
              <a:lnSpc>
                <a:spcPct val="110000"/>
              </a:lnSpc>
              <a:spcAft>
                <a:spcPts val="600"/>
              </a:spcAft>
              <a:buNone/>
              <a:tabLst/>
              <a:defRPr sz="1500">
                <a:solidFill>
                  <a:schemeClr val="bg1"/>
                </a:solidFill>
              </a:defRPr>
            </a:lvl2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0A7E5107-A790-4714-698A-0435DBEB2FA8}"/>
              </a:ext>
            </a:extLst>
          </p:cNvPr>
          <p:cNvSpPr>
            <a:spLocks noGrp="1"/>
          </p:cNvSpPr>
          <p:nvPr>
            <p:ph type="body" sz="quarter" idx="18"/>
          </p:nvPr>
        </p:nvSpPr>
        <p:spPr>
          <a:xfrm>
            <a:off x="8041136" y="2406622"/>
            <a:ext cx="3452870" cy="2481932"/>
          </a:xfrm>
        </p:spPr>
        <p:txBody>
          <a:bodyPr lIns="0" tIns="0" rIns="0" bIns="0" anchor="ctr" anchorCtr="0">
            <a:normAutofit/>
          </a:bodyPr>
          <a:lstStyle>
            <a:lvl1pPr marL="0" indent="0">
              <a:buNone/>
              <a:defRPr sz="18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43611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anchor="b">
            <a:normAutofit/>
          </a:bodyPr>
          <a:lstStyle>
            <a:lvl1pPr algn="l">
              <a:defRPr sz="4800" b="0" i="0"/>
            </a:lvl1pPr>
          </a:lstStyle>
          <a:p>
            <a:r>
              <a:rPr lang="en-US"/>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1561262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anchor="ctr">
            <a:normAutofit/>
          </a:bodyPr>
          <a:lstStyle>
            <a:lvl1pPr algn="l">
              <a:defRPr sz="4800" b="0" i="0"/>
            </a:lvl1pPr>
          </a:lstStyle>
          <a:p>
            <a:r>
              <a:rPr lang="en-US"/>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3618019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anchor="b">
            <a:norm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1057101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anchor="t">
            <a:normAutofit/>
          </a:bodyPr>
          <a:lstStyle>
            <a:lvl1pPr algn="r">
              <a:defRPr sz="3600" b="0" i="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anchor="ct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2407384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anchor="b">
            <a:normAutofit/>
          </a:bodyPr>
          <a:lstStyle>
            <a:lvl1pPr>
              <a:defRPr sz="2000" b="0" i="0"/>
            </a:lvl1pPr>
          </a:lstStyle>
          <a:p>
            <a:r>
              <a:rPr lang="en-US"/>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303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anchor="b">
            <a:normAutofit/>
          </a:bodyPr>
          <a:lstStyle>
            <a:lvl1pPr>
              <a:defRPr sz="2000" b="0" i="0"/>
            </a:lvl1pPr>
          </a:lstStyle>
          <a:p>
            <a:r>
              <a:rPr lang="en-US"/>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panose="020B0503020202020204" pitchFamily="34" charset="0"/>
              <a:ea typeface="Halyard Display Medium" pitchFamily="2" charset="77"/>
              <a:cs typeface="Arial" panose="020B0604020202020204" pitchFamily="34" charset="0"/>
              <a:sym typeface="Georgia"/>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 </a:t>
            </a:r>
          </a:p>
          <a:p>
            <a:pPr>
              <a:lnSpc>
                <a:spcPct val="115000"/>
              </a:lnSpc>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pt-B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833362" y="1196916"/>
            <a:ext cx="1589897" cy="1595696"/>
          </a:xfrm>
        </p:spPr>
        <p:txBody>
          <a:bodyPr/>
          <a:lstStyle>
            <a:lvl1pPr>
              <a:defRPr b="0" i="0"/>
            </a:lvl1pPr>
          </a:lstStyle>
          <a:p>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665621" y="1196916"/>
            <a:ext cx="1589897" cy="1595696"/>
          </a:xfrm>
        </p:spPr>
        <p:txBody>
          <a:bodyPr/>
          <a:lstStyle>
            <a:lvl1pPr>
              <a:defRPr b="0" i="0"/>
            </a:lvl1pPr>
          </a:lstStyle>
          <a:p>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373298" y="1196916"/>
            <a:ext cx="1589897" cy="1595696"/>
          </a:xfrm>
        </p:spPr>
        <p:txBody>
          <a:bodyPr/>
          <a:lstStyle>
            <a:lvl1pPr>
              <a:defRPr b="0" i="0"/>
            </a:lvl1pPr>
          </a:lstStyle>
          <a:p>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833362" y="3756808"/>
            <a:ext cx="1589897" cy="1595696"/>
          </a:xfrm>
        </p:spPr>
        <p:txBody>
          <a:bodyPr/>
          <a:lstStyle>
            <a:lvl1pPr>
              <a:defRPr b="0" i="0"/>
            </a:lvl1pPr>
          </a:lstStyle>
          <a:p>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665621" y="3756808"/>
            <a:ext cx="1589897" cy="1595696"/>
          </a:xfrm>
        </p:spPr>
        <p:txBody>
          <a:bodyPr/>
          <a:lstStyle>
            <a:lvl1pPr>
              <a:defRPr b="0" i="0"/>
            </a:lvl1pPr>
          </a:lstStyle>
          <a:p>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373298" y="3756808"/>
            <a:ext cx="1589897" cy="1595696"/>
          </a:xfrm>
        </p:spPr>
        <p:txBody>
          <a:bodyPr/>
          <a:lstStyle>
            <a:lvl1pPr>
              <a:defRPr b="0" i="0"/>
            </a:lvl1pPr>
          </a:lstStyle>
          <a:p>
            <a:endParaRPr lang="en-US"/>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205362" y="1192812"/>
            <a:ext cx="1589897" cy="1595696"/>
          </a:xfrm>
        </p:spPr>
        <p:txBody>
          <a:bodyPr/>
          <a:lstStyle>
            <a:lvl1pPr>
              <a:defRPr b="0" i="0"/>
            </a:lvl1pPr>
          </a:lstStyle>
          <a:p>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205362" y="3752704"/>
            <a:ext cx="1589897" cy="1595696"/>
          </a:xfrm>
        </p:spPr>
        <p:txBody>
          <a:bodyPr/>
          <a:lstStyle>
            <a:lvl1pPr>
              <a:defRPr b="0" i="0"/>
            </a:lvl1pPr>
          </a:lstStyle>
          <a:p>
            <a:endParaRPr lang="en-US"/>
          </a:p>
        </p:txBody>
      </p:sp>
    </p:spTree>
    <p:extLst>
      <p:ext uri="{BB962C8B-B14F-4D97-AF65-F5344CB8AC3E}">
        <p14:creationId xmlns:p14="http://schemas.microsoft.com/office/powerpoint/2010/main" val="692811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anchor="b">
            <a:normAutofit/>
          </a:bodyPr>
          <a:lstStyle>
            <a:lvl1pPr>
              <a:defRPr sz="3200" b="0" i="0"/>
            </a:lvl1pPr>
          </a:lstStyle>
          <a:p>
            <a:r>
              <a:rPr lang="en-US"/>
              <a:t>Click to edit Master title style</a:t>
            </a:r>
          </a:p>
        </p:txBody>
      </p:sp>
    </p:spTree>
    <p:extLst>
      <p:ext uri="{BB962C8B-B14F-4D97-AF65-F5344CB8AC3E}">
        <p14:creationId xmlns:p14="http://schemas.microsoft.com/office/powerpoint/2010/main" val="40542440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anchor="b">
            <a:normAutofit/>
          </a:bodyPr>
          <a:lstStyle>
            <a:lvl1pPr>
              <a:defRPr sz="3200" b="0" i="0"/>
            </a:lvl1pPr>
          </a:lstStyle>
          <a:p>
            <a:r>
              <a:rPr lang="en-US"/>
              <a:t>Click to edit Master title style</a:t>
            </a:r>
          </a:p>
        </p:txBody>
      </p:sp>
    </p:spTree>
    <p:extLst>
      <p:ext uri="{BB962C8B-B14F-4D97-AF65-F5344CB8AC3E}">
        <p14:creationId xmlns:p14="http://schemas.microsoft.com/office/powerpoint/2010/main" val="4140841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anchor="t">
            <a:noAutofit/>
          </a:bodyPr>
          <a:lstStyle>
            <a:lvl1pPr>
              <a:defRPr sz="3200" b="0" i="0"/>
            </a:lvl1pPr>
          </a:lstStyle>
          <a:p>
            <a:r>
              <a:rPr lang="en-US"/>
              <a:t>Click to edit Master title style</a:t>
            </a:r>
          </a:p>
        </p:txBody>
      </p:sp>
    </p:spTree>
    <p:extLst>
      <p:ext uri="{BB962C8B-B14F-4D97-AF65-F5344CB8AC3E}">
        <p14:creationId xmlns:p14="http://schemas.microsoft.com/office/powerpoint/2010/main" val="107977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anchor="t">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683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anchor="t">
            <a:norm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a:lstStyle>
            <a:lvl1pPr>
              <a:defRPr b="0" i="0"/>
            </a:lvl1pPr>
          </a:lstStyle>
          <a:p>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17134665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Cov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1122363"/>
            <a:ext cx="9144000" cy="2387600"/>
          </a:xfrm>
        </p:spPr>
        <p:txBody>
          <a:bodyPr anchor="b">
            <a:normAutofit/>
          </a:bodyPr>
          <a:lstStyle>
            <a:lvl1pPr algn="l">
              <a:defRPr sz="4800" b="0" i="0"/>
            </a:lvl1pPr>
          </a:lstStyle>
          <a:p>
            <a:r>
              <a:rPr lang="en-US"/>
              <a:t>Click to edit Master title style</a:t>
            </a:r>
          </a:p>
        </p:txBody>
      </p:sp>
      <p:sp>
        <p:nvSpPr>
          <p:cNvPr id="3" name="Subtitle 2">
            <a:extLst>
              <a:ext uri="{FF2B5EF4-FFF2-40B4-BE49-F238E27FC236}">
                <a16:creationId xmlns:a16="http://schemas.microsoft.com/office/drawing/2014/main" id="{A93D1750-CCE9-E34F-8945-EB4B459C6BAD}"/>
              </a:ext>
            </a:extLst>
          </p:cNvPr>
          <p:cNvSpPr>
            <a:spLocks noGrp="1"/>
          </p:cNvSpPr>
          <p:nvPr>
            <p:ph type="subTitle" idx="1"/>
          </p:nvPr>
        </p:nvSpPr>
        <p:spPr>
          <a:xfrm>
            <a:off x="1524000" y="3602038"/>
            <a:ext cx="9144000" cy="1655762"/>
          </a:xfrm>
        </p:spPr>
        <p:txBody>
          <a:bodyPr/>
          <a:lstStyle>
            <a:lvl1pPr marL="0" indent="0" algn="l">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4253885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Slide_One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87E7-6E39-E249-8C05-3E85EC5C196A}"/>
              </a:ext>
            </a:extLst>
          </p:cNvPr>
          <p:cNvSpPr>
            <a:spLocks noGrp="1"/>
          </p:cNvSpPr>
          <p:nvPr>
            <p:ph type="ctrTitle"/>
          </p:nvPr>
        </p:nvSpPr>
        <p:spPr>
          <a:xfrm>
            <a:off x="1524000" y="2886828"/>
            <a:ext cx="9144000" cy="773298"/>
          </a:xfrm>
        </p:spPr>
        <p:txBody>
          <a:bodyPr anchor="ctr">
            <a:normAutofit/>
          </a:bodyPr>
          <a:lstStyle>
            <a:lvl1pPr algn="l">
              <a:defRPr sz="4800" b="0" i="0"/>
            </a:lvl1pPr>
          </a:lstStyle>
          <a:p>
            <a:r>
              <a:rPr lang="en-US"/>
              <a:t>Click to edit Master title style</a:t>
            </a:r>
          </a:p>
        </p:txBody>
      </p:sp>
      <p:pic>
        <p:nvPicPr>
          <p:cNvPr id="10" name="Picture 9">
            <a:extLst>
              <a:ext uri="{FF2B5EF4-FFF2-40B4-BE49-F238E27FC236}">
                <a16:creationId xmlns:a16="http://schemas.microsoft.com/office/drawing/2014/main" id="{29966A28-A25B-0647-8C28-3FB49B10FF99}"/>
              </a:ext>
            </a:extLst>
          </p:cNvPr>
          <p:cNvPicPr>
            <a:picLocks noChangeAspect="1"/>
          </p:cNvPicPr>
          <p:nvPr userDrawn="1"/>
        </p:nvPicPr>
        <p:blipFill>
          <a:blip r:embed="rId2"/>
          <a:stretch>
            <a:fillRect/>
          </a:stretch>
        </p:blipFill>
        <p:spPr>
          <a:xfrm>
            <a:off x="0" y="-105471"/>
            <a:ext cx="12192000" cy="228600"/>
          </a:xfrm>
          <a:prstGeom prst="rect">
            <a:avLst/>
          </a:prstGeom>
        </p:spPr>
      </p:pic>
    </p:spTree>
    <p:extLst>
      <p:ext uri="{BB962C8B-B14F-4D97-AF65-F5344CB8AC3E}">
        <p14:creationId xmlns:p14="http://schemas.microsoft.com/office/powerpoint/2010/main" val="1277541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7183582" cy="676636"/>
          </a:xfrm>
        </p:spPr>
        <p:txBody>
          <a:bodyPr lIns="0" rIns="0" anchor="b">
            <a:norm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1504841"/>
            <a:ext cx="10515600" cy="4351338"/>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614940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anchor="t">
            <a:normAutofit/>
          </a:bodyPr>
          <a:lstStyle>
            <a:lvl1pPr algn="r">
              <a:defRPr sz="3600" b="0" i="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anchor="ct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1366259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anchor="b">
            <a:normAutofit/>
          </a:bodyPr>
          <a:lstStyle>
            <a:lvl1pPr>
              <a:defRPr sz="2000" b="0" i="0"/>
            </a:lvl1pPr>
          </a:lstStyle>
          <a:p>
            <a:r>
              <a:rPr lang="en-US"/>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0719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anchor="b">
            <a:normAutofit/>
          </a:bodyPr>
          <a:lstStyle>
            <a:lvl1pPr>
              <a:defRPr sz="2000" b="0" i="0"/>
            </a:lvl1pPr>
          </a:lstStyle>
          <a:p>
            <a:r>
              <a:rPr lang="en-US"/>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panose="020B0503020202020204" pitchFamily="34" charset="0"/>
              <a:ea typeface="Halyard Display Medium" pitchFamily="2" charset="77"/>
              <a:cs typeface="Arial" panose="020B0604020202020204" pitchFamily="34" charset="0"/>
              <a:sym typeface="Georgia"/>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 </a:t>
            </a:r>
          </a:p>
          <a:p>
            <a:pPr>
              <a:lnSpc>
                <a:spcPct val="115000"/>
              </a:lnSpc>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b="0" i="0">
                <a:latin typeface="Avenir Next" panose="020B0503020202020204" pitchFamily="34" charset="0"/>
                <a:sym typeface="Georgia"/>
              </a:rPr>
              <a:t>Name </a:t>
            </a:r>
          </a:p>
          <a:p>
            <a:pPr marL="0" lvl="0" indent="0" algn="l" rtl="0">
              <a:lnSpc>
                <a:spcPct val="115000"/>
              </a:lnSpc>
              <a:spcBef>
                <a:spcPts val="0"/>
              </a:spcBef>
              <a:spcAft>
                <a:spcPts val="0"/>
              </a:spcAft>
              <a:buNone/>
            </a:pPr>
            <a:r>
              <a:rPr lang="pt-B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833362" y="1196916"/>
            <a:ext cx="1589897" cy="1595696"/>
          </a:xfrm>
        </p:spPr>
        <p:txBody>
          <a:bodyPr/>
          <a:lstStyle>
            <a:lvl1pPr>
              <a:defRPr b="0" i="0"/>
            </a:lvl1pPr>
          </a:lstStyle>
          <a:p>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665621" y="1196916"/>
            <a:ext cx="1589897" cy="1595696"/>
          </a:xfrm>
        </p:spPr>
        <p:txBody>
          <a:bodyPr/>
          <a:lstStyle>
            <a:lvl1pPr>
              <a:defRPr b="0" i="0"/>
            </a:lvl1pPr>
          </a:lstStyle>
          <a:p>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373298" y="1196916"/>
            <a:ext cx="1589897" cy="1595696"/>
          </a:xfrm>
        </p:spPr>
        <p:txBody>
          <a:bodyPr/>
          <a:lstStyle>
            <a:lvl1pPr>
              <a:defRPr b="0" i="0"/>
            </a:lvl1pPr>
          </a:lstStyle>
          <a:p>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833362" y="3756808"/>
            <a:ext cx="1589897" cy="1595696"/>
          </a:xfrm>
        </p:spPr>
        <p:txBody>
          <a:bodyPr/>
          <a:lstStyle>
            <a:lvl1pPr>
              <a:defRPr b="0" i="0"/>
            </a:lvl1pPr>
          </a:lstStyle>
          <a:p>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665621" y="3756808"/>
            <a:ext cx="1589897" cy="1595696"/>
          </a:xfrm>
        </p:spPr>
        <p:txBody>
          <a:bodyPr/>
          <a:lstStyle>
            <a:lvl1pPr>
              <a:defRPr b="0" i="0"/>
            </a:lvl1pPr>
          </a:lstStyle>
          <a:p>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373298" y="3756808"/>
            <a:ext cx="1589897" cy="1595696"/>
          </a:xfrm>
        </p:spPr>
        <p:txBody>
          <a:bodyPr/>
          <a:lstStyle>
            <a:lvl1pPr>
              <a:defRPr b="0" i="0"/>
            </a:lvl1pPr>
          </a:lstStyle>
          <a:p>
            <a:endParaRPr lang="en-US"/>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900" b="0" i="0" spc="300">
                <a:latin typeface="Avenir Next" panose="020B0503020202020204" pitchFamily="34" charset="0"/>
                <a:ea typeface="Halyard Display Medium" pitchFamily="2" charset="77"/>
                <a:cs typeface="Arial" panose="020B0604020202020204" pitchFamily="34" charset="0"/>
              </a:rPr>
              <a:t>POSITION</a:t>
            </a:r>
            <a:endParaRPr lang="pt-BR" sz="900" b="0" i="0" spc="300">
              <a:latin typeface="Avenir Next Medium" panose="020B0503020202020204" pitchFamily="34" charset="0"/>
              <a:ea typeface="Halyard Display Medium" pitchFamily="2" charset="77"/>
              <a:cs typeface="Georgia"/>
              <a:sym typeface="Georgia"/>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anchor="t" anchorCtr="0">
            <a:spAutoFit/>
          </a:bodyPr>
          <a:lstStyle/>
          <a:p>
            <a:pPr>
              <a:lnSpc>
                <a:spcPct val="115000"/>
              </a:lnSpc>
            </a:pPr>
            <a:r>
              <a:rPr lang="en" sz="1900" b="0" i="0">
                <a:latin typeface="Avenir Next" panose="020B0503020202020204" pitchFamily="34" charset="0"/>
                <a:sym typeface="Georgia"/>
              </a:rPr>
              <a:t>Name</a:t>
            </a:r>
          </a:p>
          <a:p>
            <a:pPr>
              <a:lnSpc>
                <a:spcPct val="115000"/>
              </a:lnSpc>
            </a:pPr>
            <a:r>
              <a:rPr lang="pt-BR" sz="800" b="0" i="0" spc="300">
                <a:latin typeface="Avenir Next" panose="020B0503020202020204" pitchFamily="34" charset="0"/>
                <a:ea typeface="Halyard Display Medium" pitchFamily="2" charset="77"/>
                <a:cs typeface="Arial" panose="020B0604020202020204" pitchFamily="34" charset="0"/>
              </a:rPr>
              <a:t>POSITION</a:t>
            </a:r>
            <a:endParaRPr lang="pt-BR" sz="800" b="0" i="0" spc="300">
              <a:latin typeface="Avenir Next Medium" panose="020B0503020202020204" pitchFamily="34" charset="0"/>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205362" y="1192812"/>
            <a:ext cx="1589897" cy="1595696"/>
          </a:xfrm>
        </p:spPr>
        <p:txBody>
          <a:bodyPr/>
          <a:lstStyle>
            <a:lvl1pPr>
              <a:defRPr b="0" i="0"/>
            </a:lvl1pPr>
          </a:lstStyle>
          <a:p>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205362" y="3752704"/>
            <a:ext cx="1589897" cy="1595696"/>
          </a:xfrm>
        </p:spPr>
        <p:txBody>
          <a:bodyPr/>
          <a:lstStyle>
            <a:lvl1pPr>
              <a:defRPr b="0" i="0"/>
            </a:lvl1pPr>
          </a:lstStyle>
          <a:p>
            <a:endParaRPr lang="en-US"/>
          </a:p>
        </p:txBody>
      </p:sp>
    </p:spTree>
    <p:extLst>
      <p:ext uri="{BB962C8B-B14F-4D97-AF65-F5344CB8AC3E}">
        <p14:creationId xmlns:p14="http://schemas.microsoft.com/office/powerpoint/2010/main" val="3789251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1AC61-46BA-E147-99E9-7B48059E8FE3}"/>
              </a:ext>
            </a:extLst>
          </p:cNvPr>
          <p:cNvSpPr>
            <a:spLocks noGrp="1"/>
          </p:cNvSpPr>
          <p:nvPr>
            <p:ph sz="half" idx="1"/>
          </p:nvPr>
        </p:nvSpPr>
        <p:spPr>
          <a:xfrm>
            <a:off x="838200" y="1508759"/>
            <a:ext cx="5181600" cy="4533821"/>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0BA73C-DC0B-754E-A994-ED0F5672FD90}"/>
              </a:ext>
            </a:extLst>
          </p:cNvPr>
          <p:cNvSpPr>
            <a:spLocks noGrp="1"/>
          </p:cNvSpPr>
          <p:nvPr>
            <p:ph sz="half" idx="2"/>
          </p:nvPr>
        </p:nvSpPr>
        <p:spPr>
          <a:xfrm>
            <a:off x="6172200" y="1508759"/>
            <a:ext cx="5181600" cy="4533821"/>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398E2FD-B278-F74D-8C96-1B99447D8D8F}"/>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09934AB-06BB-F545-8EEA-F26AC088055B}"/>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5A0B7FF-381E-8344-8323-F5D8265F863C}"/>
              </a:ext>
            </a:extLst>
          </p:cNvPr>
          <p:cNvSpPr>
            <a:spLocks noGrp="1"/>
          </p:cNvSpPr>
          <p:nvPr>
            <p:ph type="title"/>
          </p:nvPr>
        </p:nvSpPr>
        <p:spPr>
          <a:xfrm>
            <a:off x="838200" y="559574"/>
            <a:ext cx="7183582" cy="676636"/>
          </a:xfrm>
        </p:spPr>
        <p:txBody>
          <a:bodyPr lIns="0" rIns="0" anchor="b">
            <a:normAutofit/>
          </a:bodyPr>
          <a:lstStyle>
            <a:lvl1pPr>
              <a:defRPr sz="3200" b="0" i="0"/>
            </a:lvl1pPr>
          </a:lstStyle>
          <a:p>
            <a:r>
              <a:rPr lang="en-US"/>
              <a:t>Click to edit Master title style</a:t>
            </a:r>
          </a:p>
        </p:txBody>
      </p:sp>
    </p:spTree>
    <p:extLst>
      <p:ext uri="{BB962C8B-B14F-4D97-AF65-F5344CB8AC3E}">
        <p14:creationId xmlns:p14="http://schemas.microsoft.com/office/powerpoint/2010/main" val="2620823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F45CB8-3090-D345-8B0D-DF3ED1133ACF}"/>
              </a:ext>
            </a:extLst>
          </p:cNvPr>
          <p:cNvSpPr>
            <a:spLocks noGrp="1"/>
          </p:cNvSpPr>
          <p:nvPr>
            <p:ph type="body" idx="1"/>
          </p:nvPr>
        </p:nvSpPr>
        <p:spPr>
          <a:xfrm>
            <a:off x="839788" y="1435458"/>
            <a:ext cx="5157787" cy="823912"/>
          </a:xfrm>
        </p:spPr>
        <p:txBody>
          <a:bodyPr lIns="0" tIns="0" rIns="0" bIns="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EB0AE-FE60-2845-9D07-32331A599AA0}"/>
              </a:ext>
            </a:extLst>
          </p:cNvPr>
          <p:cNvSpPr>
            <a:spLocks noGrp="1"/>
          </p:cNvSpPr>
          <p:nvPr>
            <p:ph sz="half" idx="2"/>
          </p:nvPr>
        </p:nvSpPr>
        <p:spPr>
          <a:xfrm>
            <a:off x="839788" y="2384488"/>
            <a:ext cx="5157787" cy="3684588"/>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35F16-F779-FD45-9EC1-640A5F8AA0C4}"/>
              </a:ext>
            </a:extLst>
          </p:cNvPr>
          <p:cNvSpPr>
            <a:spLocks noGrp="1"/>
          </p:cNvSpPr>
          <p:nvPr>
            <p:ph type="body" sz="quarter" idx="3"/>
          </p:nvPr>
        </p:nvSpPr>
        <p:spPr>
          <a:xfrm>
            <a:off x="6172200" y="1435458"/>
            <a:ext cx="5183188" cy="823912"/>
          </a:xfrm>
        </p:spPr>
        <p:txBody>
          <a:bodyPr lIns="0" tIns="0" rIns="0" bIns="0"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67F6E8-D0CA-6344-BB40-55948C3875DE}"/>
              </a:ext>
            </a:extLst>
          </p:cNvPr>
          <p:cNvSpPr>
            <a:spLocks noGrp="1"/>
          </p:cNvSpPr>
          <p:nvPr>
            <p:ph sz="quarter" idx="4"/>
          </p:nvPr>
        </p:nvSpPr>
        <p:spPr>
          <a:xfrm>
            <a:off x="6172200" y="2384488"/>
            <a:ext cx="5183188" cy="3684588"/>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906D88F-3472-264C-B554-365C8FC2E1DC}"/>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13" name="Straight Connector 12">
            <a:extLst>
              <a:ext uri="{FF2B5EF4-FFF2-40B4-BE49-F238E27FC236}">
                <a16:creationId xmlns:a16="http://schemas.microsoft.com/office/drawing/2014/main" id="{8B6DA8AA-1167-204C-8ED0-3A79C7557187}"/>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580E8D6E-2E7B-C144-AD7D-B9642F9D9FC6}"/>
              </a:ext>
            </a:extLst>
          </p:cNvPr>
          <p:cNvSpPr>
            <a:spLocks noGrp="1"/>
          </p:cNvSpPr>
          <p:nvPr>
            <p:ph type="title"/>
          </p:nvPr>
        </p:nvSpPr>
        <p:spPr>
          <a:xfrm>
            <a:off x="838200" y="559574"/>
            <a:ext cx="7183582" cy="676636"/>
          </a:xfrm>
        </p:spPr>
        <p:txBody>
          <a:bodyPr lIns="0" rIns="0" anchor="b">
            <a:normAutofit/>
          </a:bodyPr>
          <a:lstStyle>
            <a:lvl1pPr>
              <a:defRPr sz="3200" b="0" i="0"/>
            </a:lvl1pPr>
          </a:lstStyle>
          <a:p>
            <a:r>
              <a:rPr lang="en-US"/>
              <a:t>Click to edit Master title style</a:t>
            </a:r>
          </a:p>
        </p:txBody>
      </p:sp>
    </p:spTree>
    <p:extLst>
      <p:ext uri="{BB962C8B-B14F-4D97-AF65-F5344CB8AC3E}">
        <p14:creationId xmlns:p14="http://schemas.microsoft.com/office/powerpoint/2010/main" val="3151769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D77AA-5400-F447-BB00-B5CBEC500C45}"/>
              </a:ext>
            </a:extLst>
          </p:cNvPr>
          <p:cNvSpPr>
            <a:spLocks noGrp="1"/>
          </p:cNvSpPr>
          <p:nvPr>
            <p:ph idx="1"/>
          </p:nvPr>
        </p:nvSpPr>
        <p:spPr>
          <a:xfrm>
            <a:off x="5183188" y="559575"/>
            <a:ext cx="6172200" cy="5301476"/>
          </a:xfrm>
        </p:spPr>
        <p:txBody>
          <a:bodyPr lIns="0" tIns="0" rIns="0" bIns="0"/>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447D4C-B4BF-BC4E-8CA0-EAD1C5031F13}"/>
              </a:ext>
            </a:extLst>
          </p:cNvPr>
          <p:cNvSpPr>
            <a:spLocks noGrp="1"/>
          </p:cNvSpPr>
          <p:nvPr>
            <p:ph type="body" sz="half" idx="2"/>
          </p:nvPr>
        </p:nvSpPr>
        <p:spPr>
          <a:xfrm>
            <a:off x="839788" y="1397750"/>
            <a:ext cx="3932237" cy="4471237"/>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E2B87CD3-D7DC-334A-9B54-C0B13E98EF6B}"/>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cxnSp>
        <p:nvCxnSpPr>
          <p:cNvPr id="11" name="Straight Connector 10">
            <a:extLst>
              <a:ext uri="{FF2B5EF4-FFF2-40B4-BE49-F238E27FC236}">
                <a16:creationId xmlns:a16="http://schemas.microsoft.com/office/drawing/2014/main" id="{4410EF81-D7BD-F042-A20E-244E35A3F601}"/>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796AC44-181E-244E-98C9-F08A5432C458}"/>
              </a:ext>
            </a:extLst>
          </p:cNvPr>
          <p:cNvSpPr>
            <a:spLocks noGrp="1"/>
          </p:cNvSpPr>
          <p:nvPr>
            <p:ph type="title"/>
          </p:nvPr>
        </p:nvSpPr>
        <p:spPr>
          <a:xfrm>
            <a:off x="838200" y="559574"/>
            <a:ext cx="3932237" cy="676636"/>
          </a:xfrm>
        </p:spPr>
        <p:txBody>
          <a:bodyPr lIns="0" rIns="0" anchor="t">
            <a:noAutofit/>
          </a:bodyPr>
          <a:lstStyle>
            <a:lvl1pPr>
              <a:defRPr sz="3200" b="0" i="0"/>
            </a:lvl1pPr>
          </a:lstStyle>
          <a:p>
            <a:r>
              <a:rPr lang="en-US"/>
              <a:t>Click to edit Master title style</a:t>
            </a:r>
          </a:p>
        </p:txBody>
      </p:sp>
    </p:spTree>
    <p:extLst>
      <p:ext uri="{BB962C8B-B14F-4D97-AF65-F5344CB8AC3E}">
        <p14:creationId xmlns:p14="http://schemas.microsoft.com/office/powerpoint/2010/main" val="199743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_Cent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2575944"/>
            <a:ext cx="4745019" cy="1039138"/>
          </a:xfrm>
        </p:spPr>
        <p:txBody>
          <a:bodyPr lIns="0" tIns="0" rIns="0" bIns="0" anchor="t">
            <a:normAutofit/>
          </a:bodyPr>
          <a:lstStyle>
            <a:lvl1pPr algn="r">
              <a:defRPr sz="360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6511382" y="1123502"/>
            <a:ext cx="5257800" cy="3941064"/>
          </a:xfrm>
        </p:spPr>
        <p:txBody>
          <a:bodyPr lIns="0" tIns="0" rIns="0" bIns="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11" name="Picture 10">
            <a:extLst>
              <a:ext uri="{FF2B5EF4-FFF2-40B4-BE49-F238E27FC236}">
                <a16:creationId xmlns:a16="http://schemas.microsoft.com/office/drawing/2014/main" id="{BA48CD20-34A0-8D49-8310-39AD7E0CA968}"/>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12" name="Picture 11" descr="Logo&#10;&#10;Description automatically generated">
            <a:extLst>
              <a:ext uri="{FF2B5EF4-FFF2-40B4-BE49-F238E27FC236}">
                <a16:creationId xmlns:a16="http://schemas.microsoft.com/office/drawing/2014/main" id="{C3DC9C4B-DDA2-9F4C-B7BC-2DED5413DB52}"/>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7" name="Straight Connector 6">
            <a:extLst>
              <a:ext uri="{FF2B5EF4-FFF2-40B4-BE49-F238E27FC236}">
                <a16:creationId xmlns:a16="http://schemas.microsoft.com/office/drawing/2014/main" id="{A92A6194-A2AE-9D40-AA18-A8356FF427CD}"/>
              </a:ext>
            </a:extLst>
          </p:cNvPr>
          <p:cNvCxnSpPr>
            <a:cxnSpLocks/>
          </p:cNvCxnSpPr>
          <p:nvPr userDrawn="1"/>
        </p:nvCxnSpPr>
        <p:spPr>
          <a:xfrm>
            <a:off x="6096000" y="1624405"/>
            <a:ext cx="0" cy="292608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171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Conten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657209"/>
            <a:ext cx="5257800" cy="1269062"/>
          </a:xfrm>
        </p:spPr>
        <p:txBody>
          <a:bodyPr lIns="0" tIns="0" rIns="0" bIns="0" anchor="t">
            <a:norm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BB8CDB73-B284-544E-85AC-B0105B35F160}"/>
              </a:ext>
            </a:extLst>
          </p:cNvPr>
          <p:cNvSpPr>
            <a:spLocks noGrp="1"/>
          </p:cNvSpPr>
          <p:nvPr>
            <p:ph idx="1"/>
          </p:nvPr>
        </p:nvSpPr>
        <p:spPr>
          <a:xfrm>
            <a:off x="838200" y="2119225"/>
            <a:ext cx="5257800" cy="3944022"/>
          </a:xfrm>
        </p:spPr>
        <p:txBody>
          <a:bodyPr lIns="0" tIns="0" rIns="0" bIns="0"/>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363AFAF-5560-2A4E-8638-C377698B9265}"/>
              </a:ext>
            </a:extLst>
          </p:cNvPr>
          <p:cNvSpPr>
            <a:spLocks noGrp="1"/>
          </p:cNvSpPr>
          <p:nvPr>
            <p:ph type="pic" sz="quarter" idx="13"/>
          </p:nvPr>
        </p:nvSpPr>
        <p:spPr>
          <a:xfrm>
            <a:off x="6623050" y="657209"/>
            <a:ext cx="5568950" cy="5406038"/>
          </a:xfrm>
        </p:spPr>
        <p:txBody>
          <a:bodyPr/>
          <a:lstStyle>
            <a:lvl1pPr>
              <a:defRPr b="0" i="0"/>
            </a:lvl1pPr>
          </a:lstStyle>
          <a:p>
            <a:endParaRPr lang="en-US"/>
          </a:p>
        </p:txBody>
      </p:sp>
      <p:sp>
        <p:nvSpPr>
          <p:cNvPr id="10" name="Slide Number Placeholder 5">
            <a:extLst>
              <a:ext uri="{FF2B5EF4-FFF2-40B4-BE49-F238E27FC236}">
                <a16:creationId xmlns:a16="http://schemas.microsoft.com/office/drawing/2014/main" id="{AB018238-022E-914E-B955-FFBE0636617A}"/>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1978995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b="0" i="0">
                <a:solidFill>
                  <a:schemeClr val="tx1">
                    <a:tint val="75000"/>
                  </a:schemeClr>
                </a:solidFill>
                <a:latin typeface="Avenir Next" panose="020B0503020202020204" pitchFamily="34" charset="0"/>
              </a:defRPr>
            </a:lvl1pPr>
          </a:lstStyle>
          <a:p>
            <a:endParaRPr lang="en-US"/>
          </a:p>
        </p:txBody>
      </p:sp>
      <p:sp>
        <p:nvSpPr>
          <p:cNvPr id="3" name="Holder 3"/>
          <p:cNvSpPr>
            <a:spLocks noGrp="1"/>
          </p:cNvSpPr>
          <p:nvPr>
            <p:ph type="dt" sz="half" idx="6"/>
          </p:nvPr>
        </p:nvSpPr>
        <p:spPr/>
        <p:txBody>
          <a:bodyPr lIns="0" tIns="0" rIns="0" bIns="0"/>
          <a:lstStyle>
            <a:lvl1pPr algn="l">
              <a:defRPr b="0" i="0">
                <a:solidFill>
                  <a:schemeClr val="tx1">
                    <a:tint val="75000"/>
                  </a:schemeClr>
                </a:solidFill>
                <a:latin typeface="Avenir Next" panose="020B0503020202020204" pitchFamily="34" charset="0"/>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008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mall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p:nvPr>
        </p:nvSpPr>
        <p:spPr>
          <a:xfrm>
            <a:off x="838200" y="559574"/>
            <a:ext cx="4019550" cy="365095"/>
          </a:xfrm>
        </p:spPr>
        <p:txBody>
          <a:bodyPr lIns="0" rIns="0" anchor="t">
            <a:normAutofit/>
          </a:bodyPr>
          <a:lstStyle>
            <a:lvl1pPr>
              <a:defRPr sz="2000"/>
            </a:lvl1pPr>
          </a:lstStyle>
          <a:p>
            <a:r>
              <a:rPr lang="en-US"/>
              <a:t>Click to edit Master title style</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0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F2C7C-F42E-4E4A-A892-833ED2B45739}"/>
              </a:ext>
            </a:extLst>
          </p:cNvPr>
          <p:cNvSpPr>
            <a:spLocks noGrp="1"/>
          </p:cNvSpPr>
          <p:nvPr>
            <p:ph type="title" hasCustomPrompt="1"/>
          </p:nvPr>
        </p:nvSpPr>
        <p:spPr>
          <a:xfrm>
            <a:off x="838200" y="559574"/>
            <a:ext cx="3115962" cy="365095"/>
          </a:xfrm>
        </p:spPr>
        <p:txBody>
          <a:bodyPr lIns="0" rIns="0" anchor="t">
            <a:normAutofit/>
          </a:bodyPr>
          <a:lstStyle>
            <a:lvl1pPr>
              <a:defRPr sz="2000"/>
            </a:lvl1pPr>
          </a:lstStyle>
          <a:p>
            <a:r>
              <a:rPr lang="en-US"/>
              <a:t>Our Team</a:t>
            </a:r>
          </a:p>
        </p:txBody>
      </p:sp>
      <p:sp>
        <p:nvSpPr>
          <p:cNvPr id="6" name="Slide Number Placeholder 5">
            <a:extLst>
              <a:ext uri="{FF2B5EF4-FFF2-40B4-BE49-F238E27FC236}">
                <a16:creationId xmlns:a16="http://schemas.microsoft.com/office/drawing/2014/main" id="{169F3392-149B-CF44-B11A-5B90ACF998F8}"/>
              </a:ext>
            </a:extLst>
          </p:cNvPr>
          <p:cNvSpPr>
            <a:spLocks noGrp="1"/>
          </p:cNvSpPr>
          <p:nvPr>
            <p:ph type="sldNum" sz="quarter" idx="12"/>
          </p:nvPr>
        </p:nvSpPr>
        <p:spPr>
          <a:xfrm>
            <a:off x="303788" y="6319313"/>
            <a:ext cx="534412" cy="365125"/>
          </a:xfrm>
          <a:prstGeom prst="rect">
            <a:avLst/>
          </a:prstGeom>
        </p:spPr>
        <p:txBody>
          <a:bodyPr anchor="ct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pic>
        <p:nvPicPr>
          <p:cNvPr id="7" name="Picture 6">
            <a:extLst>
              <a:ext uri="{FF2B5EF4-FFF2-40B4-BE49-F238E27FC236}">
                <a16:creationId xmlns:a16="http://schemas.microsoft.com/office/drawing/2014/main" id="{53403810-6307-1E4B-BE36-CF3EABA02A23}"/>
              </a:ext>
            </a:extLst>
          </p:cNvPr>
          <p:cNvPicPr>
            <a:picLocks noChangeAspect="1"/>
          </p:cNvPicPr>
          <p:nvPr userDrawn="1"/>
        </p:nvPicPr>
        <p:blipFill>
          <a:blip r:embed="rId2"/>
          <a:stretch>
            <a:fillRect/>
          </a:stretch>
        </p:blipFill>
        <p:spPr>
          <a:xfrm>
            <a:off x="838199" y="6393442"/>
            <a:ext cx="10026445" cy="187996"/>
          </a:xfrm>
          <a:prstGeom prst="rect">
            <a:avLst/>
          </a:prstGeom>
        </p:spPr>
      </p:pic>
      <p:pic>
        <p:nvPicPr>
          <p:cNvPr id="8" name="Picture 7" descr="Logo&#10;&#10;Description automatically generated">
            <a:extLst>
              <a:ext uri="{FF2B5EF4-FFF2-40B4-BE49-F238E27FC236}">
                <a16:creationId xmlns:a16="http://schemas.microsoft.com/office/drawing/2014/main" id="{04478DD1-765E-DD40-8500-E4F63D8C9D3E}"/>
              </a:ext>
            </a:extLst>
          </p:cNvPr>
          <p:cNvPicPr>
            <a:picLocks noChangeAspect="1"/>
          </p:cNvPicPr>
          <p:nvPr userDrawn="1"/>
        </p:nvPicPr>
        <p:blipFill>
          <a:blip r:embed="rId3"/>
          <a:stretch>
            <a:fillRect/>
          </a:stretch>
        </p:blipFill>
        <p:spPr>
          <a:xfrm>
            <a:off x="11133786" y="6366601"/>
            <a:ext cx="754426" cy="303680"/>
          </a:xfrm>
          <a:prstGeom prst="rect">
            <a:avLst/>
          </a:prstGeom>
        </p:spPr>
      </p:pic>
      <p:cxnSp>
        <p:nvCxnSpPr>
          <p:cNvPr id="5" name="Straight Connector 4">
            <a:extLst>
              <a:ext uri="{FF2B5EF4-FFF2-40B4-BE49-F238E27FC236}">
                <a16:creationId xmlns:a16="http://schemas.microsoft.com/office/drawing/2014/main" id="{41FF862F-B347-BE41-9419-BB255889A0A2}"/>
              </a:ext>
            </a:extLst>
          </p:cNvPr>
          <p:cNvCxnSpPr/>
          <p:nvPr userDrawn="1"/>
        </p:nvCxnSpPr>
        <p:spPr>
          <a:xfrm>
            <a:off x="838199" y="398033"/>
            <a:ext cx="1410149" cy="0"/>
          </a:xfrm>
          <a:prstGeom prst="line">
            <a:avLst/>
          </a:prstGeom>
          <a:ln w="31750">
            <a:solidFill>
              <a:srgbClr val="F8981D"/>
            </a:solidFill>
          </a:ln>
        </p:spPr>
        <p:style>
          <a:lnRef idx="1">
            <a:schemeClr val="accent1"/>
          </a:lnRef>
          <a:fillRef idx="0">
            <a:schemeClr val="accent1"/>
          </a:fillRef>
          <a:effectRef idx="0">
            <a:schemeClr val="accent1"/>
          </a:effectRef>
          <a:fontRef idx="minor">
            <a:schemeClr val="tx1"/>
          </a:fontRef>
        </p:style>
      </p:cxnSp>
      <p:sp>
        <p:nvSpPr>
          <p:cNvPr id="9" name="Google Shape;230;p31">
            <a:extLst>
              <a:ext uri="{FF2B5EF4-FFF2-40B4-BE49-F238E27FC236}">
                <a16:creationId xmlns:a16="http://schemas.microsoft.com/office/drawing/2014/main" id="{F75D7EBC-6405-A842-A0C9-3FFD6344F94B}"/>
              </a:ext>
            </a:extLst>
          </p:cNvPr>
          <p:cNvSpPr txBox="1"/>
          <p:nvPr userDrawn="1"/>
        </p:nvSpPr>
        <p:spPr>
          <a:xfrm>
            <a:off x="833362" y="3026732"/>
            <a:ext cx="1711049"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a:latin typeface="Georgia"/>
                <a:sym typeface="Georgia"/>
              </a:rPr>
              <a:t>Name </a:t>
            </a:r>
          </a:p>
          <a:p>
            <a:pPr marL="0" lvl="0" indent="0" algn="l" rtl="0">
              <a:lnSpc>
                <a:spcPct val="115000"/>
              </a:lnSpc>
              <a:spcBef>
                <a:spcPts val="0"/>
              </a:spcBef>
              <a:spcAft>
                <a:spcPts val="0"/>
              </a:spcAft>
              <a:buNone/>
            </a:pPr>
            <a:r>
              <a:rPr lang="pt-BR" sz="900" b="1" i="0" spc="300">
                <a:latin typeface="Arial" panose="020B0604020202020204" pitchFamily="34" charset="0"/>
                <a:ea typeface="Halyard Display Medium" pitchFamily="2" charset="77"/>
                <a:cs typeface="Arial" panose="020B0604020202020204" pitchFamily="34" charset="0"/>
              </a:rPr>
              <a:t>POSITION</a:t>
            </a:r>
            <a:endParaRPr lang="pt-BR" sz="900" b="1" i="0" spc="300">
              <a:latin typeface="Arial" panose="020B0604020202020204" pitchFamily="34" charset="0"/>
              <a:ea typeface="Halyard Display Medium" pitchFamily="2" charset="77"/>
              <a:cs typeface="Arial" panose="020B0604020202020204" pitchFamily="34" charset="0"/>
              <a:sym typeface="Georgia"/>
            </a:endParaRPr>
          </a:p>
        </p:txBody>
      </p:sp>
      <p:sp>
        <p:nvSpPr>
          <p:cNvPr id="10" name="Google Shape;231;p31">
            <a:extLst>
              <a:ext uri="{FF2B5EF4-FFF2-40B4-BE49-F238E27FC236}">
                <a16:creationId xmlns:a16="http://schemas.microsoft.com/office/drawing/2014/main" id="{4A03C051-D106-BC4D-8D2D-FC75B7FE6B2D}"/>
              </a:ext>
            </a:extLst>
          </p:cNvPr>
          <p:cNvSpPr/>
          <p:nvPr userDrawn="1"/>
        </p:nvSpPr>
        <p:spPr>
          <a:xfrm>
            <a:off x="833362" y="1357630"/>
            <a:ext cx="1604400" cy="1604400"/>
          </a:xfrm>
          <a:prstGeom prst="rect">
            <a:avLst/>
          </a:prstGeom>
          <a:solidFill>
            <a:srgbClr val="37B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3;p31">
            <a:extLst>
              <a:ext uri="{FF2B5EF4-FFF2-40B4-BE49-F238E27FC236}">
                <a16:creationId xmlns:a16="http://schemas.microsoft.com/office/drawing/2014/main" id="{E1EEB42F-AE68-2E40-B42E-8FB4EEF76339}"/>
              </a:ext>
            </a:extLst>
          </p:cNvPr>
          <p:cNvSpPr/>
          <p:nvPr userDrawn="1"/>
        </p:nvSpPr>
        <p:spPr>
          <a:xfrm>
            <a:off x="6376855" y="1357666"/>
            <a:ext cx="1604400" cy="1604400"/>
          </a:xfrm>
          <a:prstGeom prst="rect">
            <a:avLst/>
          </a:prstGeom>
          <a:solidFill>
            <a:srgbClr val="2987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5;p31">
            <a:extLst>
              <a:ext uri="{FF2B5EF4-FFF2-40B4-BE49-F238E27FC236}">
                <a16:creationId xmlns:a16="http://schemas.microsoft.com/office/drawing/2014/main" id="{DD6CEE63-3DC6-D54B-B13D-B274A65FEF77}"/>
              </a:ext>
            </a:extLst>
          </p:cNvPr>
          <p:cNvSpPr txBox="1"/>
          <p:nvPr userDrawn="1"/>
        </p:nvSpPr>
        <p:spPr>
          <a:xfrm>
            <a:off x="6376855" y="3026732"/>
            <a:ext cx="2042772" cy="495520"/>
          </a:xfrm>
          <a:prstGeom prst="rect">
            <a:avLst/>
          </a:prstGeom>
          <a:noFill/>
          <a:ln>
            <a:noFill/>
          </a:ln>
        </p:spPr>
        <p:txBody>
          <a:bodyPr spcFirstLastPara="1" wrap="square" lIns="0" tIns="0" rIns="0" bIns="0" anchor="t" anchorCtr="0">
            <a:spAutoFit/>
          </a:bodyPr>
          <a:lstStyle/>
          <a:p>
            <a:pPr>
              <a:lnSpc>
                <a:spcPct val="115000"/>
              </a:lnSpc>
            </a:pPr>
            <a:r>
              <a:rPr lang="en" sz="1900">
                <a:latin typeface="Georgia"/>
                <a:sym typeface="Georgia"/>
              </a:rPr>
              <a:t>Name</a:t>
            </a:r>
          </a:p>
          <a:p>
            <a:pPr>
              <a:lnSpc>
                <a:spcPct val="115000"/>
              </a:lnSpc>
            </a:pPr>
            <a:r>
              <a:rPr lang="pt-B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3" name="Google Shape;247;p32">
            <a:extLst>
              <a:ext uri="{FF2B5EF4-FFF2-40B4-BE49-F238E27FC236}">
                <a16:creationId xmlns:a16="http://schemas.microsoft.com/office/drawing/2014/main" id="{31E6C671-6B9A-6C49-8000-EAC34BA923C2}"/>
              </a:ext>
            </a:extLst>
          </p:cNvPr>
          <p:cNvSpPr txBox="1"/>
          <p:nvPr userDrawn="1"/>
        </p:nvSpPr>
        <p:spPr>
          <a:xfrm>
            <a:off x="3668302" y="3026732"/>
            <a:ext cx="2230424" cy="495520"/>
          </a:xfrm>
          <a:prstGeom prst="rect">
            <a:avLst/>
          </a:prstGeom>
          <a:noFill/>
          <a:ln>
            <a:noFill/>
          </a:ln>
        </p:spPr>
        <p:txBody>
          <a:bodyPr spcFirstLastPara="1" wrap="square" lIns="0" tIns="0" rIns="0" bIns="0" anchor="t" anchorCtr="0">
            <a:spAutoFit/>
          </a:bodyPr>
          <a:lstStyle/>
          <a:p>
            <a:pPr>
              <a:lnSpc>
                <a:spcPct val="115000"/>
              </a:lnSpc>
            </a:pPr>
            <a:r>
              <a:rPr lang="en" sz="1900">
                <a:latin typeface="Georgia"/>
                <a:sym typeface="Georgia"/>
              </a:rPr>
              <a:t>Name </a:t>
            </a:r>
          </a:p>
          <a:p>
            <a:pPr>
              <a:lnSpc>
                <a:spcPct val="115000"/>
              </a:lnSpc>
            </a:pPr>
            <a:r>
              <a:rPr lang="pt-B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4" name="Google Shape;248;p32">
            <a:extLst>
              <a:ext uri="{FF2B5EF4-FFF2-40B4-BE49-F238E27FC236}">
                <a16:creationId xmlns:a16="http://schemas.microsoft.com/office/drawing/2014/main" id="{2070CCB9-BB56-8B40-A0AF-28051F33ADD0}"/>
              </a:ext>
            </a:extLst>
          </p:cNvPr>
          <p:cNvSpPr/>
          <p:nvPr userDrawn="1"/>
        </p:nvSpPr>
        <p:spPr>
          <a:xfrm>
            <a:off x="3668302" y="1353562"/>
            <a:ext cx="1604400" cy="1604400"/>
          </a:xfrm>
          <a:prstGeom prst="rect">
            <a:avLst/>
          </a:prstGeom>
          <a:solidFill>
            <a:srgbClr val="D44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50;p32">
            <a:extLst>
              <a:ext uri="{FF2B5EF4-FFF2-40B4-BE49-F238E27FC236}">
                <a16:creationId xmlns:a16="http://schemas.microsoft.com/office/drawing/2014/main" id="{73818B04-C51B-6F4D-9C6B-B07F00079DE7}"/>
              </a:ext>
            </a:extLst>
          </p:cNvPr>
          <p:cNvSpPr/>
          <p:nvPr userDrawn="1"/>
        </p:nvSpPr>
        <p:spPr>
          <a:xfrm>
            <a:off x="833362" y="3919386"/>
            <a:ext cx="1604400" cy="1604400"/>
          </a:xfrm>
          <a:prstGeom prst="rect">
            <a:avLst/>
          </a:prstGeom>
          <a:solidFill>
            <a:srgbClr val="FED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52;p32">
            <a:extLst>
              <a:ext uri="{FF2B5EF4-FFF2-40B4-BE49-F238E27FC236}">
                <a16:creationId xmlns:a16="http://schemas.microsoft.com/office/drawing/2014/main" id="{E0630A3C-018C-0442-B205-7861C6773DC4}"/>
              </a:ext>
            </a:extLst>
          </p:cNvPr>
          <p:cNvSpPr txBox="1"/>
          <p:nvPr userDrawn="1"/>
        </p:nvSpPr>
        <p:spPr>
          <a:xfrm>
            <a:off x="833362" y="5599892"/>
            <a:ext cx="2235608"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a:latin typeface="Georgia"/>
                <a:sym typeface="Georgia"/>
              </a:rPr>
              <a:t>Name </a:t>
            </a:r>
          </a:p>
          <a:p>
            <a:pPr marL="0" lvl="0" indent="0" algn="l" rtl="0">
              <a:lnSpc>
                <a:spcPct val="115000"/>
              </a:lnSpc>
              <a:spcBef>
                <a:spcPts val="0"/>
              </a:spcBef>
              <a:spcAft>
                <a:spcPts val="0"/>
              </a:spcAft>
              <a:buNone/>
            </a:pPr>
            <a:r>
              <a:rPr lang="pt-B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17" name="Google Shape;264;p33">
            <a:extLst>
              <a:ext uri="{FF2B5EF4-FFF2-40B4-BE49-F238E27FC236}">
                <a16:creationId xmlns:a16="http://schemas.microsoft.com/office/drawing/2014/main" id="{05EA5A7E-E29E-AF48-BD50-B1288E6F3B63}"/>
              </a:ext>
            </a:extLst>
          </p:cNvPr>
          <p:cNvSpPr txBox="1"/>
          <p:nvPr userDrawn="1"/>
        </p:nvSpPr>
        <p:spPr>
          <a:xfrm>
            <a:off x="3668302" y="5599892"/>
            <a:ext cx="2089422" cy="4955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en" sz="1900">
                <a:latin typeface="Georgia"/>
                <a:sym typeface="Georgia"/>
              </a:rPr>
              <a:t>Name </a:t>
            </a:r>
          </a:p>
          <a:p>
            <a:pPr marL="0" lvl="0" indent="0" algn="l" rtl="0">
              <a:lnSpc>
                <a:spcPct val="115000"/>
              </a:lnSpc>
              <a:spcBef>
                <a:spcPts val="0"/>
              </a:spcBef>
              <a:spcAft>
                <a:spcPts val="0"/>
              </a:spcAft>
              <a:buNone/>
            </a:pPr>
            <a:r>
              <a:rPr lang="pt-B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18" name="Google Shape;265;p33">
            <a:extLst>
              <a:ext uri="{FF2B5EF4-FFF2-40B4-BE49-F238E27FC236}">
                <a16:creationId xmlns:a16="http://schemas.microsoft.com/office/drawing/2014/main" id="{3C1CD26A-0A92-484A-A124-22428903449C}"/>
              </a:ext>
            </a:extLst>
          </p:cNvPr>
          <p:cNvSpPr/>
          <p:nvPr userDrawn="1"/>
        </p:nvSpPr>
        <p:spPr>
          <a:xfrm>
            <a:off x="3668302" y="3919386"/>
            <a:ext cx="1604400" cy="1604400"/>
          </a:xfrm>
          <a:prstGeom prst="rect">
            <a:avLst/>
          </a:prstGeom>
          <a:solidFill>
            <a:srgbClr val="123D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7;p33">
            <a:extLst>
              <a:ext uri="{FF2B5EF4-FFF2-40B4-BE49-F238E27FC236}">
                <a16:creationId xmlns:a16="http://schemas.microsoft.com/office/drawing/2014/main" id="{8399950E-6512-DB49-AD0A-154DFAFA0528}"/>
              </a:ext>
            </a:extLst>
          </p:cNvPr>
          <p:cNvSpPr/>
          <p:nvPr userDrawn="1"/>
        </p:nvSpPr>
        <p:spPr>
          <a:xfrm>
            <a:off x="6376855" y="3919386"/>
            <a:ext cx="1604400" cy="1604400"/>
          </a:xfrm>
          <a:prstGeom prst="rect">
            <a:avLst/>
          </a:prstGeom>
          <a:solidFill>
            <a:srgbClr val="8F03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9;p33">
            <a:extLst>
              <a:ext uri="{FF2B5EF4-FFF2-40B4-BE49-F238E27FC236}">
                <a16:creationId xmlns:a16="http://schemas.microsoft.com/office/drawing/2014/main" id="{1F03F2A2-B2DB-A04E-ACA3-7313FBFFC4C9}"/>
              </a:ext>
            </a:extLst>
          </p:cNvPr>
          <p:cNvSpPr txBox="1"/>
          <p:nvPr userDrawn="1"/>
        </p:nvSpPr>
        <p:spPr>
          <a:xfrm>
            <a:off x="6376855" y="5599892"/>
            <a:ext cx="2088000" cy="495520"/>
          </a:xfrm>
          <a:prstGeom prst="rect">
            <a:avLst/>
          </a:prstGeom>
          <a:noFill/>
          <a:ln>
            <a:noFill/>
          </a:ln>
        </p:spPr>
        <p:txBody>
          <a:bodyPr spcFirstLastPara="1" wrap="square" lIns="0" tIns="0" rIns="0" bIns="0" anchor="t" anchorCtr="0">
            <a:spAutoFit/>
          </a:bodyPr>
          <a:lstStyle/>
          <a:p>
            <a:pPr>
              <a:lnSpc>
                <a:spcPct val="115000"/>
              </a:lnSpc>
            </a:pPr>
            <a:r>
              <a:rPr lang="en" sz="1900">
                <a:latin typeface="Georgia"/>
                <a:sym typeface="Georgia"/>
              </a:rPr>
              <a:t>Name</a:t>
            </a:r>
          </a:p>
          <a:p>
            <a:pPr>
              <a:lnSpc>
                <a:spcPct val="115000"/>
              </a:lnSpc>
            </a:pPr>
            <a:r>
              <a:rPr lang="pt-B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4" name="Picture Placeholder 3">
            <a:extLst>
              <a:ext uri="{FF2B5EF4-FFF2-40B4-BE49-F238E27FC236}">
                <a16:creationId xmlns:a16="http://schemas.microsoft.com/office/drawing/2014/main" id="{A7C1D375-5A58-2D40-BD40-96794618B34E}"/>
              </a:ext>
            </a:extLst>
          </p:cNvPr>
          <p:cNvSpPr>
            <a:spLocks noGrp="1"/>
          </p:cNvSpPr>
          <p:nvPr>
            <p:ph type="pic" sz="quarter" idx="13"/>
          </p:nvPr>
        </p:nvSpPr>
        <p:spPr>
          <a:xfrm>
            <a:off x="974767" y="1196916"/>
            <a:ext cx="1589897" cy="1595696"/>
          </a:xfrm>
        </p:spPr>
        <p:txBody>
          <a:bodyPr/>
          <a:lstStyle/>
          <a:p>
            <a:endParaRPr lang="en-US"/>
          </a:p>
        </p:txBody>
      </p:sp>
      <p:sp>
        <p:nvSpPr>
          <p:cNvPr id="22" name="Picture Placeholder 3">
            <a:extLst>
              <a:ext uri="{FF2B5EF4-FFF2-40B4-BE49-F238E27FC236}">
                <a16:creationId xmlns:a16="http://schemas.microsoft.com/office/drawing/2014/main" id="{DE0F4D27-7D67-F445-A957-D5DC59F031BC}"/>
              </a:ext>
            </a:extLst>
          </p:cNvPr>
          <p:cNvSpPr>
            <a:spLocks noGrp="1"/>
          </p:cNvSpPr>
          <p:nvPr>
            <p:ph type="pic" sz="quarter" idx="14"/>
          </p:nvPr>
        </p:nvSpPr>
        <p:spPr>
          <a:xfrm>
            <a:off x="3807026" y="1196916"/>
            <a:ext cx="1589897" cy="1595696"/>
          </a:xfrm>
        </p:spPr>
        <p:txBody>
          <a:bodyPr/>
          <a:lstStyle/>
          <a:p>
            <a:endParaRPr lang="en-US"/>
          </a:p>
        </p:txBody>
      </p:sp>
      <p:sp>
        <p:nvSpPr>
          <p:cNvPr id="24" name="Picture Placeholder 3">
            <a:extLst>
              <a:ext uri="{FF2B5EF4-FFF2-40B4-BE49-F238E27FC236}">
                <a16:creationId xmlns:a16="http://schemas.microsoft.com/office/drawing/2014/main" id="{BE9C9BEB-1182-904F-85D9-787D765CA4F1}"/>
              </a:ext>
            </a:extLst>
          </p:cNvPr>
          <p:cNvSpPr>
            <a:spLocks noGrp="1"/>
          </p:cNvSpPr>
          <p:nvPr>
            <p:ph type="pic" sz="quarter" idx="15"/>
          </p:nvPr>
        </p:nvSpPr>
        <p:spPr>
          <a:xfrm>
            <a:off x="6514703" y="1196916"/>
            <a:ext cx="1589897" cy="1595696"/>
          </a:xfrm>
        </p:spPr>
        <p:txBody>
          <a:bodyPr/>
          <a:lstStyle/>
          <a:p>
            <a:endParaRPr lang="en-US"/>
          </a:p>
        </p:txBody>
      </p:sp>
      <p:sp>
        <p:nvSpPr>
          <p:cNvPr id="26" name="Picture Placeholder 3">
            <a:extLst>
              <a:ext uri="{FF2B5EF4-FFF2-40B4-BE49-F238E27FC236}">
                <a16:creationId xmlns:a16="http://schemas.microsoft.com/office/drawing/2014/main" id="{EBD5F6F2-37D3-B74E-8DD6-2BD916958831}"/>
              </a:ext>
            </a:extLst>
          </p:cNvPr>
          <p:cNvSpPr>
            <a:spLocks noGrp="1"/>
          </p:cNvSpPr>
          <p:nvPr>
            <p:ph type="pic" sz="quarter" idx="16"/>
          </p:nvPr>
        </p:nvSpPr>
        <p:spPr>
          <a:xfrm>
            <a:off x="974767" y="3756808"/>
            <a:ext cx="1589897" cy="1595696"/>
          </a:xfrm>
        </p:spPr>
        <p:txBody>
          <a:bodyPr/>
          <a:lstStyle/>
          <a:p>
            <a:endParaRPr lang="en-US"/>
          </a:p>
        </p:txBody>
      </p:sp>
      <p:sp>
        <p:nvSpPr>
          <p:cNvPr id="27" name="Picture Placeholder 3">
            <a:extLst>
              <a:ext uri="{FF2B5EF4-FFF2-40B4-BE49-F238E27FC236}">
                <a16:creationId xmlns:a16="http://schemas.microsoft.com/office/drawing/2014/main" id="{69CB7925-5F26-D24B-BE5B-7C966E5C6FE3}"/>
              </a:ext>
            </a:extLst>
          </p:cNvPr>
          <p:cNvSpPr>
            <a:spLocks noGrp="1"/>
          </p:cNvSpPr>
          <p:nvPr>
            <p:ph type="pic" sz="quarter" idx="17"/>
          </p:nvPr>
        </p:nvSpPr>
        <p:spPr>
          <a:xfrm>
            <a:off x="3807026" y="3756808"/>
            <a:ext cx="1589897" cy="1595696"/>
          </a:xfrm>
        </p:spPr>
        <p:txBody>
          <a:bodyPr/>
          <a:lstStyle/>
          <a:p>
            <a:endParaRPr lang="en-US"/>
          </a:p>
        </p:txBody>
      </p:sp>
      <p:sp>
        <p:nvSpPr>
          <p:cNvPr id="28" name="Picture Placeholder 3">
            <a:extLst>
              <a:ext uri="{FF2B5EF4-FFF2-40B4-BE49-F238E27FC236}">
                <a16:creationId xmlns:a16="http://schemas.microsoft.com/office/drawing/2014/main" id="{204113A8-845F-6140-AD3B-79097658014E}"/>
              </a:ext>
            </a:extLst>
          </p:cNvPr>
          <p:cNvSpPr>
            <a:spLocks noGrp="1"/>
          </p:cNvSpPr>
          <p:nvPr>
            <p:ph type="pic" sz="quarter" idx="18"/>
          </p:nvPr>
        </p:nvSpPr>
        <p:spPr>
          <a:xfrm>
            <a:off x="6514703" y="3756808"/>
            <a:ext cx="1589897" cy="1595696"/>
          </a:xfrm>
        </p:spPr>
        <p:txBody>
          <a:bodyPr/>
          <a:lstStyle/>
          <a:p>
            <a:endParaRPr lang="en-US"/>
          </a:p>
        </p:txBody>
      </p:sp>
      <p:sp>
        <p:nvSpPr>
          <p:cNvPr id="30" name="Google Shape;233;p31">
            <a:extLst>
              <a:ext uri="{FF2B5EF4-FFF2-40B4-BE49-F238E27FC236}">
                <a16:creationId xmlns:a16="http://schemas.microsoft.com/office/drawing/2014/main" id="{F2FC185F-5DA7-F948-B439-E954D89AA810}"/>
              </a:ext>
            </a:extLst>
          </p:cNvPr>
          <p:cNvSpPr/>
          <p:nvPr userDrawn="1"/>
        </p:nvSpPr>
        <p:spPr>
          <a:xfrm>
            <a:off x="9208919" y="1353562"/>
            <a:ext cx="1604400" cy="1604400"/>
          </a:xfrm>
          <a:prstGeom prst="rect">
            <a:avLst/>
          </a:prstGeom>
          <a:solidFill>
            <a:srgbClr val="661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5;p31">
            <a:extLst>
              <a:ext uri="{FF2B5EF4-FFF2-40B4-BE49-F238E27FC236}">
                <a16:creationId xmlns:a16="http://schemas.microsoft.com/office/drawing/2014/main" id="{A3A8AD95-1E07-0A4D-B4E8-9532BA6217A0}"/>
              </a:ext>
            </a:extLst>
          </p:cNvPr>
          <p:cNvSpPr txBox="1"/>
          <p:nvPr userDrawn="1"/>
        </p:nvSpPr>
        <p:spPr>
          <a:xfrm>
            <a:off x="9208919" y="3022628"/>
            <a:ext cx="2042772" cy="495520"/>
          </a:xfrm>
          <a:prstGeom prst="rect">
            <a:avLst/>
          </a:prstGeom>
          <a:noFill/>
          <a:ln>
            <a:noFill/>
          </a:ln>
        </p:spPr>
        <p:txBody>
          <a:bodyPr spcFirstLastPara="1" wrap="square" lIns="0" tIns="0" rIns="0" bIns="0" anchor="t" anchorCtr="0">
            <a:spAutoFit/>
          </a:bodyPr>
          <a:lstStyle/>
          <a:p>
            <a:pPr>
              <a:lnSpc>
                <a:spcPct val="115000"/>
              </a:lnSpc>
            </a:pPr>
            <a:r>
              <a:rPr lang="en" sz="1900">
                <a:latin typeface="Georgia"/>
                <a:sym typeface="Georgia"/>
              </a:rPr>
              <a:t>Name</a:t>
            </a:r>
          </a:p>
          <a:p>
            <a:pPr>
              <a:lnSpc>
                <a:spcPct val="115000"/>
              </a:lnSpc>
            </a:pPr>
            <a:r>
              <a:rPr lang="pt-BR" sz="900" b="1" i="0" spc="300">
                <a:latin typeface="Arial" panose="020B0604020202020204" pitchFamily="34" charset="0"/>
                <a:ea typeface="Halyard Display Medium" pitchFamily="2" charset="77"/>
                <a:cs typeface="Arial" panose="020B0604020202020204" pitchFamily="34" charset="0"/>
              </a:rPr>
              <a:t>POSITION</a:t>
            </a:r>
            <a:endParaRPr lang="pt-BR" sz="900" b="0" i="0" spc="300">
              <a:latin typeface="Halyard Display Medium" pitchFamily="2" charset="77"/>
              <a:ea typeface="Halyard Display Medium" pitchFamily="2" charset="77"/>
              <a:cs typeface="Georgia"/>
              <a:sym typeface="Georgia"/>
            </a:endParaRPr>
          </a:p>
        </p:txBody>
      </p:sp>
      <p:sp>
        <p:nvSpPr>
          <p:cNvPr id="32" name="Google Shape;267;p33">
            <a:extLst>
              <a:ext uri="{FF2B5EF4-FFF2-40B4-BE49-F238E27FC236}">
                <a16:creationId xmlns:a16="http://schemas.microsoft.com/office/drawing/2014/main" id="{203BA741-288C-4047-A6D7-A1F9FAEDA5EB}"/>
              </a:ext>
            </a:extLst>
          </p:cNvPr>
          <p:cNvSpPr/>
          <p:nvPr userDrawn="1"/>
        </p:nvSpPr>
        <p:spPr>
          <a:xfrm>
            <a:off x="9208919" y="3915282"/>
            <a:ext cx="1604400" cy="1604400"/>
          </a:xfrm>
          <a:prstGeom prst="rect">
            <a:avLst/>
          </a:prstGeom>
          <a:solidFill>
            <a:srgbClr val="29A6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9;p33">
            <a:extLst>
              <a:ext uri="{FF2B5EF4-FFF2-40B4-BE49-F238E27FC236}">
                <a16:creationId xmlns:a16="http://schemas.microsoft.com/office/drawing/2014/main" id="{AC9BA9A3-42A9-344A-9B90-7A0B3F394EC8}"/>
              </a:ext>
            </a:extLst>
          </p:cNvPr>
          <p:cNvSpPr txBox="1"/>
          <p:nvPr userDrawn="1"/>
        </p:nvSpPr>
        <p:spPr>
          <a:xfrm>
            <a:off x="9208919" y="5595788"/>
            <a:ext cx="2088000" cy="495520"/>
          </a:xfrm>
          <a:prstGeom prst="rect">
            <a:avLst/>
          </a:prstGeom>
          <a:noFill/>
          <a:ln>
            <a:noFill/>
          </a:ln>
        </p:spPr>
        <p:txBody>
          <a:bodyPr spcFirstLastPara="1" wrap="square" lIns="0" tIns="0" rIns="0" bIns="0" anchor="t" anchorCtr="0">
            <a:spAutoFit/>
          </a:bodyPr>
          <a:lstStyle/>
          <a:p>
            <a:pPr>
              <a:lnSpc>
                <a:spcPct val="115000"/>
              </a:lnSpc>
            </a:pPr>
            <a:r>
              <a:rPr lang="en" sz="1900">
                <a:latin typeface="Georgia"/>
                <a:sym typeface="Georgia"/>
              </a:rPr>
              <a:t>Name</a:t>
            </a:r>
          </a:p>
          <a:p>
            <a:pPr>
              <a:lnSpc>
                <a:spcPct val="115000"/>
              </a:lnSpc>
            </a:pPr>
            <a:r>
              <a:rPr lang="pt-BR" sz="800" b="1" i="0" spc="300">
                <a:latin typeface="Arial" panose="020B0604020202020204" pitchFamily="34" charset="0"/>
                <a:ea typeface="Halyard Display Medium" pitchFamily="2" charset="77"/>
                <a:cs typeface="Arial" panose="020B0604020202020204" pitchFamily="34" charset="0"/>
              </a:rPr>
              <a:t>POSITION</a:t>
            </a:r>
            <a:endParaRPr lang="pt-BR" sz="800" b="0" i="0" spc="300">
              <a:latin typeface="Halyard Display Medium" pitchFamily="2" charset="77"/>
              <a:ea typeface="Halyard Display Medium" pitchFamily="2" charset="77"/>
              <a:cs typeface="Georgia"/>
              <a:sym typeface="Georgia"/>
            </a:endParaRPr>
          </a:p>
        </p:txBody>
      </p:sp>
      <p:sp>
        <p:nvSpPr>
          <p:cNvPr id="34" name="Picture Placeholder 3">
            <a:extLst>
              <a:ext uri="{FF2B5EF4-FFF2-40B4-BE49-F238E27FC236}">
                <a16:creationId xmlns:a16="http://schemas.microsoft.com/office/drawing/2014/main" id="{C0AAC719-37B7-A444-A278-16C2189CBDEA}"/>
              </a:ext>
            </a:extLst>
          </p:cNvPr>
          <p:cNvSpPr>
            <a:spLocks noGrp="1"/>
          </p:cNvSpPr>
          <p:nvPr>
            <p:ph type="pic" sz="quarter" idx="19"/>
          </p:nvPr>
        </p:nvSpPr>
        <p:spPr>
          <a:xfrm>
            <a:off x="9346767" y="1192812"/>
            <a:ext cx="1589897" cy="1595696"/>
          </a:xfrm>
        </p:spPr>
        <p:txBody>
          <a:bodyPr/>
          <a:lstStyle/>
          <a:p>
            <a:endParaRPr lang="en-US"/>
          </a:p>
        </p:txBody>
      </p:sp>
      <p:sp>
        <p:nvSpPr>
          <p:cNvPr id="35" name="Picture Placeholder 3">
            <a:extLst>
              <a:ext uri="{FF2B5EF4-FFF2-40B4-BE49-F238E27FC236}">
                <a16:creationId xmlns:a16="http://schemas.microsoft.com/office/drawing/2014/main" id="{A861AB0F-CEDC-EE4F-81DE-1E0864602C91}"/>
              </a:ext>
            </a:extLst>
          </p:cNvPr>
          <p:cNvSpPr>
            <a:spLocks noGrp="1"/>
          </p:cNvSpPr>
          <p:nvPr>
            <p:ph type="pic" sz="quarter" idx="20"/>
          </p:nvPr>
        </p:nvSpPr>
        <p:spPr>
          <a:xfrm>
            <a:off x="9346767" y="3752704"/>
            <a:ext cx="1589897" cy="1595696"/>
          </a:xfrm>
        </p:spPr>
        <p:txBody>
          <a:bodyPr/>
          <a:lstStyle/>
          <a:p>
            <a:endParaRPr lang="en-US"/>
          </a:p>
        </p:txBody>
      </p:sp>
    </p:spTree>
    <p:extLst>
      <p:ext uri="{BB962C8B-B14F-4D97-AF65-F5344CB8AC3E}">
        <p14:creationId xmlns:p14="http://schemas.microsoft.com/office/powerpoint/2010/main" val="65678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152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_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96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_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B1664-19E8-3142-9D4E-CBB4FF5A1535}"/>
              </a:ext>
            </a:extLst>
          </p:cNvPr>
          <p:cNvSpPr>
            <a:spLocks noGrp="1"/>
          </p:cNvSpPr>
          <p:nvPr>
            <p:ph type="title"/>
          </p:nvPr>
        </p:nvSpPr>
        <p:spPr>
          <a:xfrm>
            <a:off x="838200" y="2906580"/>
            <a:ext cx="10515600" cy="1367094"/>
          </a:xfrm>
        </p:spPr>
        <p:txBody>
          <a:bodyPr lIns="0" tIns="0" rIns="0" bIns="0" anchor="b">
            <a:normAutofit/>
          </a:bodyPr>
          <a:lstStyle>
            <a:lvl1pPr>
              <a:defRPr sz="54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03E43590-50AA-1142-81B2-BD447999706E}"/>
              </a:ext>
            </a:extLst>
          </p:cNvPr>
          <p:cNvSpPr>
            <a:spLocks noGrp="1"/>
          </p:cNvSpPr>
          <p:nvPr>
            <p:ph type="subTitle" idx="1" hasCustomPrompt="1"/>
          </p:nvPr>
        </p:nvSpPr>
        <p:spPr>
          <a:xfrm>
            <a:off x="838200" y="2381461"/>
            <a:ext cx="9144000" cy="525119"/>
          </a:xfrm>
        </p:spPr>
        <p:txBody>
          <a:bodyPr lIns="0" tIns="0" rIns="0" bIns="0">
            <a:normAutofit/>
          </a:bodyPr>
          <a:lstStyle>
            <a:lvl1pPr marL="0" indent="0" algn="l">
              <a:buNone/>
              <a:defRPr sz="1800" b="1" i="0" spc="300">
                <a:solidFill>
                  <a:schemeClr val="bg1"/>
                </a:solidFill>
                <a:latin typeface="Arial" panose="020B0604020202020204" pitchFamily="34" charset="0"/>
                <a:ea typeface="Halyard Display Medium"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42A22D0B-98FA-5146-80A1-F0E40037BA7D}"/>
              </a:ext>
            </a:extLst>
          </p:cNvPr>
          <p:cNvCxnSpPr/>
          <p:nvPr userDrawn="1"/>
        </p:nvCxnSpPr>
        <p:spPr>
          <a:xfrm>
            <a:off x="838199" y="2805331"/>
            <a:ext cx="1410149"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51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2.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a:lstStyle>
            <a:lvl1pPr algn="l">
              <a:defRPr sz="1400" b="0" i="0">
                <a:latin typeface="Halyard Display Book" pitchFamily="2" charset="77"/>
                <a:ea typeface="Halyard Display Book" pitchFamily="2" charset="77"/>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185256912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63" r:id="rId4"/>
    <p:sldLayoutId id="2147483665" r:id="rId5"/>
    <p:sldLayoutId id="2147483666" r:id="rId6"/>
    <p:sldLayoutId id="2147483651" r:id="rId7"/>
    <p:sldLayoutId id="2147483667" r:id="rId8"/>
    <p:sldLayoutId id="2147483668" r:id="rId9"/>
    <p:sldLayoutId id="2147483669" r:id="rId10"/>
    <p:sldLayoutId id="2147483670" r:id="rId11"/>
    <p:sldLayoutId id="2147483671" r:id="rId12"/>
    <p:sldLayoutId id="2147483672" r:id="rId13"/>
    <p:sldLayoutId id="2147483652" r:id="rId14"/>
    <p:sldLayoutId id="2147483653" r:id="rId15"/>
    <p:sldLayoutId id="2147483656" r:id="rId16"/>
    <p:sldLayoutId id="2147483661" r:id="rId17"/>
    <p:sldLayoutId id="2147483675" r:id="rId18"/>
    <p:sldLayoutId id="2147483699" r:id="rId19"/>
    <p:sldLayoutId id="2147483700" r:id="rId20"/>
  </p:sldLayoutIdLst>
  <p:hf sldNum="0" hd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Halyard Display" pitchFamily="2" charset="77"/>
          <a:cs typeface="Arial" panose="020B0604020202020204" pitchFamily="34" charset="0"/>
        </a:defRPr>
      </a:lvl1pPr>
    </p:titleStyle>
    <p:bodyStyle>
      <a:lvl1pPr marL="347472" indent="-347472" algn="l" defTabSz="914400" rtl="0" eaLnBrk="1" latinLnBrk="0" hangingPunct="1">
        <a:lnSpc>
          <a:spcPct val="90000"/>
        </a:lnSpc>
        <a:spcBef>
          <a:spcPts val="1000"/>
        </a:spcBef>
        <a:buClr>
          <a:srgbClr val="F8981D"/>
        </a:buClr>
        <a:buFont typeface="System Font Regular"/>
        <a:buChar char="+"/>
        <a:defRPr sz="2400" b="0" i="0" kern="1200">
          <a:solidFill>
            <a:schemeClr val="tx1"/>
          </a:solidFill>
          <a:latin typeface="Arial" panose="020B0604020202020204" pitchFamily="34" charset="0"/>
          <a:ea typeface="Halyard Display Book" pitchFamily="2" charset="77"/>
          <a:cs typeface="Arial" panose="020B0604020202020204" pitchFamily="34" charset="0"/>
        </a:defRPr>
      </a:lvl1pPr>
      <a:lvl2pPr marL="804672" indent="-347472" algn="l" defTabSz="914400" rtl="0" eaLnBrk="1" latinLnBrk="0" hangingPunct="1">
        <a:lnSpc>
          <a:spcPct val="90000"/>
        </a:lnSpc>
        <a:spcBef>
          <a:spcPts val="500"/>
        </a:spcBef>
        <a:buClr>
          <a:schemeClr val="tx1"/>
        </a:buClr>
        <a:buFont typeface="Arial" panose="020B0604020202020204" pitchFamily="34" charset="0"/>
        <a:buChar char="•"/>
        <a:defRPr sz="2000" b="0" i="0" kern="1200">
          <a:solidFill>
            <a:schemeClr val="tx1"/>
          </a:solidFill>
          <a:latin typeface="Arial" panose="020B0604020202020204" pitchFamily="34" charset="0"/>
          <a:ea typeface="Halyard Display Book" pitchFamily="2" charset="77"/>
          <a:cs typeface="Arial" panose="020B0604020202020204" pitchFamily="34" charset="0"/>
        </a:defRPr>
      </a:lvl2pPr>
      <a:lvl3pPr marL="1261872" indent="-347472"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Halyard Display Book" pitchFamily="2" charset="77"/>
          <a:cs typeface="Arial" panose="020B0604020202020204" pitchFamily="34" charset="0"/>
        </a:defRPr>
      </a:lvl3pPr>
      <a:lvl4pPr marL="1600200" indent="-347472"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Halyard Display Book" pitchFamily="2" charset="77"/>
          <a:cs typeface="Arial" panose="020B0604020202020204" pitchFamily="34" charset="0"/>
        </a:defRPr>
      </a:lvl4pPr>
      <a:lvl5pPr marL="2057400" indent="-347472"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Halyard Display Book" pitchFamily="2" charset="77"/>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190772933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hdr="0" ftr="0" dt="0"/>
  <p:txStyles>
    <p:titleStyle>
      <a:lvl1pPr algn="l" defTabSz="914400" rtl="0" eaLnBrk="1" latinLnBrk="0" hangingPunct="1">
        <a:lnSpc>
          <a:spcPct val="90000"/>
        </a:lnSpc>
        <a:spcBef>
          <a:spcPct val="0"/>
        </a:spcBef>
        <a:buNone/>
        <a:defRPr sz="4000" b="0" i="0" kern="1200">
          <a:solidFill>
            <a:schemeClr val="tx2"/>
          </a:solidFill>
          <a:latin typeface="Paytone One" pitchFamily="2" charset="77"/>
          <a:ea typeface="Paytone One" pitchFamily="2" charset="77"/>
          <a:cs typeface="Arial" panose="020B0604020202020204" pitchFamily="34" charset="0"/>
        </a:defRPr>
      </a:lvl1pPr>
    </p:titleStyle>
    <p:bodyStyle>
      <a:lvl1pPr marL="347472" indent="-347472" algn="l" defTabSz="914400" rtl="0"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l" defTabSz="914400" rtl="0"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93DB4E-CF1C-7A42-9086-7A25B32199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2EAF73-8374-D643-973E-B61A578403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2C75515-729F-B149-A172-BE52258BCB36}"/>
              </a:ext>
            </a:extLst>
          </p:cNvPr>
          <p:cNvSpPr>
            <a:spLocks noGrp="1"/>
          </p:cNvSpPr>
          <p:nvPr>
            <p:ph type="sldNum" sz="quarter" idx="4"/>
          </p:nvPr>
        </p:nvSpPr>
        <p:spPr>
          <a:xfrm>
            <a:off x="301752" y="6356350"/>
            <a:ext cx="2743200" cy="365125"/>
          </a:xfrm>
          <a:prstGeom prst="rect">
            <a:avLst/>
          </a:prstGeom>
        </p:spPr>
        <p:txBody>
          <a:bodyPr/>
          <a:lstStyle>
            <a:lvl1pPr algn="l">
              <a:defRPr sz="1400" b="0" i="0">
                <a:latin typeface="Avenir Next" panose="020B0503020202020204" pitchFamily="34" charset="0"/>
                <a:ea typeface="Avenir Next" panose="020B0503020202020204" pitchFamily="34" charset="0"/>
              </a:defRPr>
            </a:lvl1pPr>
          </a:lstStyle>
          <a:p>
            <a:fld id="{1823342E-297C-5D4D-AC65-DD80C611455A}" type="slidenum">
              <a:rPr lang="en-US" smtClean="0"/>
              <a:pPr/>
              <a:t>‹#›</a:t>
            </a:fld>
            <a:endParaRPr lang="en-US"/>
          </a:p>
        </p:txBody>
      </p:sp>
    </p:spTree>
    <p:extLst>
      <p:ext uri="{BB962C8B-B14F-4D97-AF65-F5344CB8AC3E}">
        <p14:creationId xmlns:p14="http://schemas.microsoft.com/office/powerpoint/2010/main" val="6658861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ftr="0" dt="0"/>
  <p:txStyles>
    <p:titleStyle>
      <a:lvl1pPr algn="l" defTabSz="914400" rtl="0" eaLnBrk="1" latinLnBrk="0" hangingPunct="1">
        <a:lnSpc>
          <a:spcPct val="90000"/>
        </a:lnSpc>
        <a:spcBef>
          <a:spcPct val="0"/>
        </a:spcBef>
        <a:buNone/>
        <a:defRPr sz="4000" b="0" i="0" kern="1200">
          <a:solidFill>
            <a:schemeClr val="tx2"/>
          </a:solidFill>
          <a:latin typeface="Paytone One" pitchFamily="2" charset="77"/>
          <a:ea typeface="Paytone One" pitchFamily="2" charset="77"/>
          <a:cs typeface="Arial" panose="020B0604020202020204" pitchFamily="34" charset="0"/>
        </a:defRPr>
      </a:lvl1pPr>
    </p:titleStyle>
    <p:bodyStyle>
      <a:lvl1pPr marL="347472" indent="-347472" algn="l" defTabSz="914400" rtl="0"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l" defTabSz="914400" rtl="0"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hyperlink" Target="https://www.instagram.com/hmhbconsortium/" TargetMode="External"/><Relationship Id="rId3" Type="http://schemas.openxmlformats.org/officeDocument/2006/relationships/hyperlink" Target="http://furtherwith15.org/" TargetMode="External"/><Relationship Id="rId21" Type="http://schemas.openxmlformats.org/officeDocument/2006/relationships/hyperlink" Target="https://www.youtube.com/channel/UCpY-zzkoyWsAvNmRM16P3Tw" TargetMode="External"/><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hyperlink" Target="https://www.facebook.com/HMHBConsortium" TargetMode="External"/><Relationship Id="rId2" Type="http://schemas.openxmlformats.org/officeDocument/2006/relationships/notesSlide" Target="../notesSlides/notesSlide9.xml"/><Relationship Id="rId16" Type="http://schemas.openxmlformats.org/officeDocument/2006/relationships/hyperlink" Target="https://hmhbconsortium.org/" TargetMode="External"/><Relationship Id="rId20" Type="http://schemas.openxmlformats.org/officeDocument/2006/relationships/hyperlink" Target="https://twitter.com/HMHBConsortium" TargetMode="External"/><Relationship Id="rId1" Type="http://schemas.openxmlformats.org/officeDocument/2006/relationships/slideLayout" Target="../slideLayouts/slideLayout33.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image" Target="../media/image53.png"/><Relationship Id="rId10" Type="http://schemas.openxmlformats.org/officeDocument/2006/relationships/image" Target="../media/image47.png"/><Relationship Id="rId19" Type="http://schemas.openxmlformats.org/officeDocument/2006/relationships/hyperlink" Target="https://www.linkedin.com/company/healthy-mothers-healthy-babies-consortium/" TargetMode="External"/><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40.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livessavedtool.org/" TargetMode="External"/><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furtherwith15.org/" TargetMode="External"/><Relationship Id="rId5" Type="http://schemas.openxmlformats.org/officeDocument/2006/relationships/hyperlink" Target="https://hmhbconsortium.org/advocacy-resource-center/" TargetMode="External"/><Relationship Id="rId4" Type="http://schemas.openxmlformats.org/officeDocument/2006/relationships/hyperlink" Target="https://hmhbconsortium.org/knowledge-hub/" TargetMode="Externa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hyperlink" Target="https://hmhbconsortium.org/womens-voices/" TargetMode="External"/><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hyperlink" Target="http://furtherwith15.org/" TargetMode="External"/><Relationship Id="rId4" Type="http://schemas.openxmlformats.org/officeDocument/2006/relationships/hyperlink" Target="https://www.devex.com/news/sponsored/why-access-to-prenatal-vitamins-is-a-health-equity-issue-10713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hmhbconsortium.org/knowledge-hub/mms-advocacy-slide-deck-complete/" TargetMode="External"/><Relationship Id="rId1" Type="http://schemas.openxmlformats.org/officeDocument/2006/relationships/slideLayout" Target="../slideLayouts/slideLayout23.xml"/><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s://hmhbconsortium.org/knowledge-hub/hmhb-mms-advocacy-brief/" TargetMode="External"/><Relationship Id="rId7" Type="http://schemas.openxmlformats.org/officeDocument/2006/relationships/image" Target="../media/image63.png"/><Relationship Id="rId2" Type="http://schemas.openxmlformats.org/officeDocument/2006/relationships/hyperlink" Target="https://hmhbconsortium.org/knowledge-hub/faq-and-advocacy-brief-for-inclusion-of-mms-into-the-whos-model-list-of-essential-medicines/" TargetMode="Externa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hyperlink" Target="https://hmhbconsortium.org/knowledge-hub/introducing-and-scaling-multiple-micronutrient-supplementation-programming-frequently-asked-questions-for-decision-makers/" TargetMode="External"/><Relationship Id="rId4" Type="http://schemas.openxmlformats.org/officeDocument/2006/relationships/hyperlink" Target="https://hmhbconsortium.org/knowledge-hub/hmhb-mms-frequently-asked-questions-brief/" TargetMode="External"/><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nutritionintl.org/learning-resources-home/mms-cost-benefit-tool/" TargetMode="External"/><Relationship Id="rId7"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hyperlink" Target="http://furtherwith15.org/" TargetMode="External"/><Relationship Id="rId5" Type="http://schemas.openxmlformats.org/officeDocument/2006/relationships/hyperlink" Target="https://r4d.org/resources/multiple-micronutrient-supplements-costing-tool/" TargetMode="External"/><Relationship Id="rId4" Type="http://schemas.openxmlformats.org/officeDocument/2006/relationships/hyperlink" Target="https://www.nutritionintl.org/learning-resource/cost-inaction-tool/" TargetMode="External"/><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hmhbconsortium.org/knowledge-hub/brief-investment-roadmap-mms/" TargetMode="External"/><Relationship Id="rId7" Type="http://schemas.openxmlformats.org/officeDocument/2006/relationships/image" Target="../media/image70.png"/><Relationship Id="rId2" Type="http://schemas.openxmlformats.org/officeDocument/2006/relationships/hyperlink" Target="https://hmhbconsortium.org/knowledge-hub/mms-global-investment-roadmap/" TargetMode="External"/><Relationship Id="rId1" Type="http://schemas.openxmlformats.org/officeDocument/2006/relationships/slideLayout" Target="../slideLayouts/slideLayout23.xml"/><Relationship Id="rId6" Type="http://schemas.openxmlformats.org/officeDocument/2006/relationships/image" Target="../media/image69.png"/><Relationship Id="rId5" Type="http://schemas.openxmlformats.org/officeDocument/2006/relationships/hyperlink" Target="https://www.youtube.com/watch?v=eraaTSeDUng" TargetMode="External"/><Relationship Id="rId4" Type="http://schemas.openxmlformats.org/officeDocument/2006/relationships/hyperlink" Target="https://hmhbconsortium.org/brief-mms-copenhagen-consensus/" TargetMode="External"/><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mailto:HMHB@micronutrientforum.org"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pubmed.ncbi.nlm.nih.gov/29025632/" TargetMode="External"/><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doi.org/10.1016/S2214-109X(24)00449-2" TargetMode="External"/><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apps.who.int/iris/bitstream/handle/10665/333561/9789240007789-eng.pdf" TargetMode="External"/><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3.tiff"/><Relationship Id="rId5" Type="http://schemas.openxmlformats.org/officeDocument/2006/relationships/hyperlink" Target="https://www.who.int/docs/default-source/nutritionlibrary/preventing-and-controlling-micronutrient-deficiencies-in-populations-affected-by-an-emergency.pdf?sfvrsn=e17f6dff_2" TargetMode="External"/><Relationship Id="rId4" Type="http://schemas.openxmlformats.org/officeDocument/2006/relationships/hyperlink" Target="https://www.who.int/publications/i/item/WHO-MHP-HPS-EML-2023.02" TargetMode="Externa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hyperlink" Target="https://copenhagenconsensus.com/sites/default/files/2023-03/Nutrition%20Best%20Investment%20Manuscript%20230211.pdf" TargetMode="Externa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40.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6E1DC-BA08-2AB5-CC84-EAD544EECC0B}"/>
              </a:ext>
            </a:extLst>
          </p:cNvPr>
          <p:cNvSpPr txBox="1"/>
          <p:nvPr/>
        </p:nvSpPr>
        <p:spPr>
          <a:xfrm>
            <a:off x="10189781" y="3561894"/>
            <a:ext cx="2133600" cy="338554"/>
          </a:xfrm>
          <a:prstGeom prst="rect">
            <a:avLst/>
          </a:prstGeom>
          <a:noFill/>
        </p:spPr>
        <p:txBody>
          <a:bodyPr wrap="square" rtlCol="0">
            <a:spAutoFit/>
          </a:bodyPr>
          <a:lstStyle/>
          <a:p>
            <a:r>
              <a:rPr lang="en-US" sz="1600">
                <a:solidFill>
                  <a:srgbClr val="FCFDFD"/>
                </a:solidFill>
              </a:rPr>
              <a:t>women and babies,</a:t>
            </a:r>
          </a:p>
        </p:txBody>
      </p:sp>
      <p:pic>
        <p:nvPicPr>
          <p:cNvPr id="16" name="Picture 15" descr="A person and child walking in the desert&#10;&#10;AI-generated content may be incorrect.">
            <a:extLst>
              <a:ext uri="{FF2B5EF4-FFF2-40B4-BE49-F238E27FC236}">
                <a16:creationId xmlns:a16="http://schemas.microsoft.com/office/drawing/2014/main" id="{D64FABB8-FF47-920D-146C-F7B7622FB90D}"/>
              </a:ext>
            </a:extLst>
          </p:cNvPr>
          <p:cNvPicPr>
            <a:picLocks noChangeAspect="1"/>
          </p:cNvPicPr>
          <p:nvPr/>
        </p:nvPicPr>
        <p:blipFill>
          <a:blip r:embed="rId2"/>
          <a:stretch>
            <a:fillRect/>
          </a:stretch>
        </p:blipFill>
        <p:spPr>
          <a:xfrm>
            <a:off x="-13663" y="1417266"/>
            <a:ext cx="8161102" cy="5440734"/>
          </a:xfrm>
          <a:prstGeom prst="rect">
            <a:avLst/>
          </a:prstGeom>
        </p:spPr>
      </p:pic>
      <p:sp>
        <p:nvSpPr>
          <p:cNvPr id="17" name="Rectangle 10">
            <a:extLst>
              <a:ext uri="{FF2B5EF4-FFF2-40B4-BE49-F238E27FC236}">
                <a16:creationId xmlns:a16="http://schemas.microsoft.com/office/drawing/2014/main" id="{99A27BEF-99B3-4CCF-2752-B08D9AEDD754}"/>
              </a:ext>
            </a:extLst>
          </p:cNvPr>
          <p:cNvSpPr/>
          <p:nvPr/>
        </p:nvSpPr>
        <p:spPr>
          <a:xfrm>
            <a:off x="-21075" y="1"/>
            <a:ext cx="12208077" cy="6203576"/>
          </a:xfrm>
          <a:custGeom>
            <a:avLst/>
            <a:gdLst>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6858000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1388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880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16934 w 6637010"/>
              <a:gd name="connsiteY3" fmla="*/ 1439333 h 6858000"/>
              <a:gd name="connsiteX4" fmla="*/ 0 w 6637010"/>
              <a:gd name="connsiteY4" fmla="*/ 0 h 6858000"/>
              <a:gd name="connsiteX0" fmla="*/ 0 w 12157276"/>
              <a:gd name="connsiteY0" fmla="*/ 0 h 6841067"/>
              <a:gd name="connsiteX1" fmla="*/ 6637010 w 12157276"/>
              <a:gd name="connsiteY1" fmla="*/ 0 h 6841067"/>
              <a:gd name="connsiteX2" fmla="*/ 12157276 w 12157276"/>
              <a:gd name="connsiteY2" fmla="*/ 6841067 h 6841067"/>
              <a:gd name="connsiteX3" fmla="*/ 16934 w 12157276"/>
              <a:gd name="connsiteY3" fmla="*/ 1439333 h 6841067"/>
              <a:gd name="connsiteX4" fmla="*/ 0 w 12157276"/>
              <a:gd name="connsiteY4" fmla="*/ 0 h 6841067"/>
              <a:gd name="connsiteX0" fmla="*/ 0 w 12208077"/>
              <a:gd name="connsiteY0" fmla="*/ 0 h 6841067"/>
              <a:gd name="connsiteX1" fmla="*/ 12208077 w 12208077"/>
              <a:gd name="connsiteY1" fmla="*/ 0 h 6841067"/>
              <a:gd name="connsiteX2" fmla="*/ 12157276 w 12208077"/>
              <a:gd name="connsiteY2" fmla="*/ 6841067 h 6841067"/>
              <a:gd name="connsiteX3" fmla="*/ 16934 w 12208077"/>
              <a:gd name="connsiteY3" fmla="*/ 1439333 h 6841067"/>
              <a:gd name="connsiteX4" fmla="*/ 0 w 12208077"/>
              <a:gd name="connsiteY4" fmla="*/ 0 h 6841067"/>
              <a:gd name="connsiteX0" fmla="*/ 0 w 12208077"/>
              <a:gd name="connsiteY0" fmla="*/ 0 h 4080933"/>
              <a:gd name="connsiteX1" fmla="*/ 12208077 w 12208077"/>
              <a:gd name="connsiteY1" fmla="*/ 0 h 4080933"/>
              <a:gd name="connsiteX2" fmla="*/ 12208076 w 12208077"/>
              <a:gd name="connsiteY2" fmla="*/ 4080933 h 4080933"/>
              <a:gd name="connsiteX3" fmla="*/ 16934 w 12208077"/>
              <a:gd name="connsiteY3" fmla="*/ 1439333 h 4080933"/>
              <a:gd name="connsiteX4" fmla="*/ 0 w 12208077"/>
              <a:gd name="connsiteY4" fmla="*/ 0 h 4080933"/>
              <a:gd name="connsiteX0" fmla="*/ 0 w 12208077"/>
              <a:gd name="connsiteY0" fmla="*/ 0 h 6197600"/>
              <a:gd name="connsiteX1" fmla="*/ 12208077 w 12208077"/>
              <a:gd name="connsiteY1" fmla="*/ 0 h 6197600"/>
              <a:gd name="connsiteX2" fmla="*/ 12191142 w 12208077"/>
              <a:gd name="connsiteY2" fmla="*/ 6197600 h 6197600"/>
              <a:gd name="connsiteX3" fmla="*/ 16934 w 12208077"/>
              <a:gd name="connsiteY3" fmla="*/ 1439333 h 6197600"/>
              <a:gd name="connsiteX4" fmla="*/ 0 w 12208077"/>
              <a:gd name="connsiteY4" fmla="*/ 0 h 6197600"/>
              <a:gd name="connsiteX0" fmla="*/ 0 w 12208077"/>
              <a:gd name="connsiteY0" fmla="*/ 0 h 6333067"/>
              <a:gd name="connsiteX1" fmla="*/ 12208077 w 12208077"/>
              <a:gd name="connsiteY1" fmla="*/ 0 h 6333067"/>
              <a:gd name="connsiteX2" fmla="*/ 12191142 w 12208077"/>
              <a:gd name="connsiteY2" fmla="*/ 6333067 h 6333067"/>
              <a:gd name="connsiteX3" fmla="*/ 16934 w 12208077"/>
              <a:gd name="connsiteY3" fmla="*/ 1439333 h 6333067"/>
              <a:gd name="connsiteX4" fmla="*/ 0 w 12208077"/>
              <a:gd name="connsiteY4" fmla="*/ 0 h 633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8077" h="6333067">
                <a:moveTo>
                  <a:pt x="0" y="0"/>
                </a:moveTo>
                <a:lnTo>
                  <a:pt x="12208077" y="0"/>
                </a:lnTo>
                <a:cubicBezTo>
                  <a:pt x="12208077" y="1360311"/>
                  <a:pt x="12191142" y="4972756"/>
                  <a:pt x="12191142" y="6333067"/>
                </a:cubicBezTo>
                <a:lnTo>
                  <a:pt x="16934" y="1439333"/>
                </a:lnTo>
                <a:lnTo>
                  <a:pt x="0" y="0"/>
                </a:lnTo>
                <a:close/>
              </a:path>
            </a:pathLst>
          </a:custGeom>
          <a:solidFill>
            <a:srgbClr val="4049B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 name="Rectangle 10">
            <a:extLst>
              <a:ext uri="{FF2B5EF4-FFF2-40B4-BE49-F238E27FC236}">
                <a16:creationId xmlns:a16="http://schemas.microsoft.com/office/drawing/2014/main" id="{1E2B243D-2828-4407-EC04-9C97150A775E}"/>
              </a:ext>
            </a:extLst>
          </p:cNvPr>
          <p:cNvSpPr/>
          <p:nvPr/>
        </p:nvSpPr>
        <p:spPr>
          <a:xfrm>
            <a:off x="2444161" y="-4"/>
            <a:ext cx="9837409" cy="6333067"/>
          </a:xfrm>
          <a:custGeom>
            <a:avLst/>
            <a:gdLst>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6858000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1388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0 w 6637010"/>
              <a:gd name="connsiteY3" fmla="*/ 880533 h 6858000"/>
              <a:gd name="connsiteX4" fmla="*/ 0 w 6637010"/>
              <a:gd name="connsiteY4" fmla="*/ 0 h 6858000"/>
              <a:gd name="connsiteX0" fmla="*/ 0 w 6637010"/>
              <a:gd name="connsiteY0" fmla="*/ 0 h 6858000"/>
              <a:gd name="connsiteX1" fmla="*/ 6637010 w 6637010"/>
              <a:gd name="connsiteY1" fmla="*/ 0 h 6858000"/>
              <a:gd name="connsiteX2" fmla="*/ 6637010 w 6637010"/>
              <a:gd name="connsiteY2" fmla="*/ 6858000 h 6858000"/>
              <a:gd name="connsiteX3" fmla="*/ 16934 w 6637010"/>
              <a:gd name="connsiteY3" fmla="*/ 1439333 h 6858000"/>
              <a:gd name="connsiteX4" fmla="*/ 0 w 6637010"/>
              <a:gd name="connsiteY4" fmla="*/ 0 h 6858000"/>
              <a:gd name="connsiteX0" fmla="*/ 0 w 12157276"/>
              <a:gd name="connsiteY0" fmla="*/ 0 h 6841067"/>
              <a:gd name="connsiteX1" fmla="*/ 6637010 w 12157276"/>
              <a:gd name="connsiteY1" fmla="*/ 0 h 6841067"/>
              <a:gd name="connsiteX2" fmla="*/ 12157276 w 12157276"/>
              <a:gd name="connsiteY2" fmla="*/ 6841067 h 6841067"/>
              <a:gd name="connsiteX3" fmla="*/ 16934 w 12157276"/>
              <a:gd name="connsiteY3" fmla="*/ 1439333 h 6841067"/>
              <a:gd name="connsiteX4" fmla="*/ 0 w 12157276"/>
              <a:gd name="connsiteY4" fmla="*/ 0 h 6841067"/>
              <a:gd name="connsiteX0" fmla="*/ 0 w 12208077"/>
              <a:gd name="connsiteY0" fmla="*/ 0 h 6841067"/>
              <a:gd name="connsiteX1" fmla="*/ 12208077 w 12208077"/>
              <a:gd name="connsiteY1" fmla="*/ 0 h 6841067"/>
              <a:gd name="connsiteX2" fmla="*/ 12157276 w 12208077"/>
              <a:gd name="connsiteY2" fmla="*/ 6841067 h 6841067"/>
              <a:gd name="connsiteX3" fmla="*/ 16934 w 12208077"/>
              <a:gd name="connsiteY3" fmla="*/ 1439333 h 6841067"/>
              <a:gd name="connsiteX4" fmla="*/ 0 w 12208077"/>
              <a:gd name="connsiteY4" fmla="*/ 0 h 6841067"/>
              <a:gd name="connsiteX0" fmla="*/ 0 w 12208077"/>
              <a:gd name="connsiteY0" fmla="*/ 0 h 4080933"/>
              <a:gd name="connsiteX1" fmla="*/ 12208077 w 12208077"/>
              <a:gd name="connsiteY1" fmla="*/ 0 h 4080933"/>
              <a:gd name="connsiteX2" fmla="*/ 12208076 w 12208077"/>
              <a:gd name="connsiteY2" fmla="*/ 4080933 h 4080933"/>
              <a:gd name="connsiteX3" fmla="*/ 16934 w 12208077"/>
              <a:gd name="connsiteY3" fmla="*/ 1439333 h 4080933"/>
              <a:gd name="connsiteX4" fmla="*/ 0 w 12208077"/>
              <a:gd name="connsiteY4" fmla="*/ 0 h 4080933"/>
              <a:gd name="connsiteX0" fmla="*/ 0 w 12208077"/>
              <a:gd name="connsiteY0" fmla="*/ 0 h 6197600"/>
              <a:gd name="connsiteX1" fmla="*/ 12208077 w 12208077"/>
              <a:gd name="connsiteY1" fmla="*/ 0 h 6197600"/>
              <a:gd name="connsiteX2" fmla="*/ 12191142 w 12208077"/>
              <a:gd name="connsiteY2" fmla="*/ 6197600 h 6197600"/>
              <a:gd name="connsiteX3" fmla="*/ 16934 w 12208077"/>
              <a:gd name="connsiteY3" fmla="*/ 1439333 h 6197600"/>
              <a:gd name="connsiteX4" fmla="*/ 0 w 12208077"/>
              <a:gd name="connsiteY4" fmla="*/ 0 h 6197600"/>
              <a:gd name="connsiteX0" fmla="*/ 0 w 12208077"/>
              <a:gd name="connsiteY0" fmla="*/ 0 h 6333067"/>
              <a:gd name="connsiteX1" fmla="*/ 12208077 w 12208077"/>
              <a:gd name="connsiteY1" fmla="*/ 0 h 6333067"/>
              <a:gd name="connsiteX2" fmla="*/ 12191142 w 12208077"/>
              <a:gd name="connsiteY2" fmla="*/ 6333067 h 6333067"/>
              <a:gd name="connsiteX3" fmla="*/ 16934 w 12208077"/>
              <a:gd name="connsiteY3" fmla="*/ 1439333 h 6333067"/>
              <a:gd name="connsiteX4" fmla="*/ 0 w 12208077"/>
              <a:gd name="connsiteY4" fmla="*/ 0 h 6333067"/>
              <a:gd name="connsiteX0" fmla="*/ 3674533 w 12191143"/>
              <a:gd name="connsiteY0" fmla="*/ 50800 h 6333067"/>
              <a:gd name="connsiteX1" fmla="*/ 12191143 w 12191143"/>
              <a:gd name="connsiteY1" fmla="*/ 0 h 6333067"/>
              <a:gd name="connsiteX2" fmla="*/ 12174208 w 12191143"/>
              <a:gd name="connsiteY2" fmla="*/ 6333067 h 6333067"/>
              <a:gd name="connsiteX3" fmla="*/ 0 w 12191143"/>
              <a:gd name="connsiteY3" fmla="*/ 1439333 h 6333067"/>
              <a:gd name="connsiteX4" fmla="*/ 3674533 w 12191143"/>
              <a:gd name="connsiteY4" fmla="*/ 50800 h 6333067"/>
              <a:gd name="connsiteX0" fmla="*/ 1320799 w 9837409"/>
              <a:gd name="connsiteY0" fmla="*/ 50800 h 6333067"/>
              <a:gd name="connsiteX1" fmla="*/ 9837409 w 9837409"/>
              <a:gd name="connsiteY1" fmla="*/ 0 h 6333067"/>
              <a:gd name="connsiteX2" fmla="*/ 9820474 w 9837409"/>
              <a:gd name="connsiteY2" fmla="*/ 6333067 h 6333067"/>
              <a:gd name="connsiteX3" fmla="*/ 0 w 9837409"/>
              <a:gd name="connsiteY3" fmla="*/ 2387599 h 6333067"/>
              <a:gd name="connsiteX4" fmla="*/ 1320799 w 9837409"/>
              <a:gd name="connsiteY4" fmla="*/ 50800 h 6333067"/>
              <a:gd name="connsiteX0" fmla="*/ 1320799 w 9837409"/>
              <a:gd name="connsiteY0" fmla="*/ 0 h 6333067"/>
              <a:gd name="connsiteX1" fmla="*/ 9837409 w 9837409"/>
              <a:gd name="connsiteY1" fmla="*/ 0 h 6333067"/>
              <a:gd name="connsiteX2" fmla="*/ 9820474 w 9837409"/>
              <a:gd name="connsiteY2" fmla="*/ 6333067 h 6333067"/>
              <a:gd name="connsiteX3" fmla="*/ 0 w 9837409"/>
              <a:gd name="connsiteY3" fmla="*/ 2387599 h 6333067"/>
              <a:gd name="connsiteX4" fmla="*/ 1320799 w 9837409"/>
              <a:gd name="connsiteY4" fmla="*/ 0 h 633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7409" h="6333067">
                <a:moveTo>
                  <a:pt x="1320799" y="0"/>
                </a:moveTo>
                <a:lnTo>
                  <a:pt x="9837409" y="0"/>
                </a:lnTo>
                <a:cubicBezTo>
                  <a:pt x="9837409" y="1360311"/>
                  <a:pt x="9820474" y="4972756"/>
                  <a:pt x="9820474" y="6333067"/>
                </a:cubicBezTo>
                <a:lnTo>
                  <a:pt x="0" y="2387599"/>
                </a:lnTo>
                <a:lnTo>
                  <a:pt x="1320799" y="0"/>
                </a:lnTo>
                <a:close/>
              </a:path>
            </a:pathLst>
          </a:custGeom>
          <a:solidFill>
            <a:srgbClr val="FEBB4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 name="Rectangle 18">
            <a:extLst>
              <a:ext uri="{FF2B5EF4-FFF2-40B4-BE49-F238E27FC236}">
                <a16:creationId xmlns:a16="http://schemas.microsoft.com/office/drawing/2014/main" id="{A76C93F8-F665-7DAD-C349-A991048DD6CF}"/>
              </a:ext>
            </a:extLst>
          </p:cNvPr>
          <p:cNvSpPr/>
          <p:nvPr/>
        </p:nvSpPr>
        <p:spPr>
          <a:xfrm>
            <a:off x="5554989" y="-2"/>
            <a:ext cx="6768391" cy="6858000"/>
          </a:xfrm>
          <a:prstGeom prst="rect">
            <a:avLst/>
          </a:prstGeom>
          <a:solidFill>
            <a:srgbClr val="EB368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Rectangle 19">
            <a:extLst>
              <a:ext uri="{FF2B5EF4-FFF2-40B4-BE49-F238E27FC236}">
                <a16:creationId xmlns:a16="http://schemas.microsoft.com/office/drawing/2014/main" id="{DDD4D628-15A4-885C-B38B-9C6DB86E49C0}"/>
              </a:ext>
            </a:extLst>
          </p:cNvPr>
          <p:cNvSpPr/>
          <p:nvPr/>
        </p:nvSpPr>
        <p:spPr>
          <a:xfrm>
            <a:off x="10273863" y="3584027"/>
            <a:ext cx="825061" cy="273269"/>
          </a:xfrm>
          <a:prstGeom prst="rect">
            <a:avLst/>
          </a:prstGeom>
          <a:solidFill>
            <a:srgbClr val="ED4B8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venir Next" panose="020B0503020202020204" pitchFamily="34" charset="0"/>
              <a:ea typeface="+mn-ea"/>
              <a:cs typeface="+mn-cs"/>
            </a:endParaRPr>
          </a:p>
        </p:txBody>
      </p:sp>
      <p:pic>
        <p:nvPicPr>
          <p:cNvPr id="21" name="Graphic 20">
            <a:extLst>
              <a:ext uri="{FF2B5EF4-FFF2-40B4-BE49-F238E27FC236}">
                <a16:creationId xmlns:a16="http://schemas.microsoft.com/office/drawing/2014/main" id="{A5C88D70-785B-6044-69FC-6E9FB21C38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666" y="477576"/>
            <a:ext cx="838495" cy="792424"/>
          </a:xfrm>
          <a:prstGeom prst="rect">
            <a:avLst/>
          </a:prstGeom>
        </p:spPr>
      </p:pic>
      <p:pic>
        <p:nvPicPr>
          <p:cNvPr id="22" name="Picture 21" descr="A purple and white text&#10;&#10;AI-generated content may be incorrect.">
            <a:extLst>
              <a:ext uri="{FF2B5EF4-FFF2-40B4-BE49-F238E27FC236}">
                <a16:creationId xmlns:a16="http://schemas.microsoft.com/office/drawing/2014/main" id="{228335D7-2D43-E779-14BB-FA49248A09D8}"/>
              </a:ext>
            </a:extLst>
          </p:cNvPr>
          <p:cNvPicPr>
            <a:picLocks noChangeAspect="1"/>
          </p:cNvPicPr>
          <p:nvPr/>
        </p:nvPicPr>
        <p:blipFill>
          <a:blip r:embed="rId5"/>
          <a:stretch>
            <a:fillRect/>
          </a:stretch>
        </p:blipFill>
        <p:spPr>
          <a:xfrm>
            <a:off x="6015993" y="1073531"/>
            <a:ext cx="5532406" cy="1855844"/>
          </a:xfrm>
          <a:prstGeom prst="rect">
            <a:avLst/>
          </a:prstGeom>
        </p:spPr>
      </p:pic>
      <p:sp>
        <p:nvSpPr>
          <p:cNvPr id="23" name="TextBox 22">
            <a:extLst>
              <a:ext uri="{FF2B5EF4-FFF2-40B4-BE49-F238E27FC236}">
                <a16:creationId xmlns:a16="http://schemas.microsoft.com/office/drawing/2014/main" id="{2F45C68E-474E-9EFC-D989-A920DBCF2EA8}"/>
              </a:ext>
            </a:extLst>
          </p:cNvPr>
          <p:cNvSpPr txBox="1"/>
          <p:nvPr/>
        </p:nvSpPr>
        <p:spPr>
          <a:xfrm>
            <a:off x="6248399" y="3213100"/>
            <a:ext cx="5299999" cy="2308324"/>
          </a:xfrm>
          <a:prstGeom prst="rect">
            <a:avLst/>
          </a:prstGeom>
          <a:noFill/>
        </p:spPr>
        <p:txBody>
          <a:bodyPr wrap="square" rtlCol="0">
            <a:spAutoFit/>
          </a:bodyPr>
          <a:lstStyle/>
          <a:p>
            <a:pPr algn="ctr"/>
            <a:r>
              <a:rPr lang="en-US" sz="2400">
                <a:solidFill>
                  <a:srgbClr val="FFFFFF"/>
                </a:solidFill>
                <a:latin typeface="Avenir Next" panose="020B0503020202020204" pitchFamily="34" charset="0"/>
              </a:rPr>
              <a:t>The global movement to improve maternal nutrition and newborn health has begun.</a:t>
            </a:r>
          </a:p>
          <a:p>
            <a:endParaRPr lang="en-US" sz="2400">
              <a:solidFill>
                <a:srgbClr val="FFFFFF"/>
              </a:solidFill>
              <a:latin typeface="Avenir Next" panose="020B0503020202020204" pitchFamily="34" charset="0"/>
            </a:endParaRPr>
          </a:p>
          <a:p>
            <a:pPr algn="ctr"/>
            <a:r>
              <a:rPr lang="en-US" sz="2400" b="1">
                <a:solidFill>
                  <a:srgbClr val="FFFFFF"/>
                </a:solidFill>
                <a:latin typeface="Avenir Next" panose="020B0503020202020204" pitchFamily="34" charset="0"/>
              </a:rPr>
              <a:t>Together, we can all go #FurtherWith15</a:t>
            </a:r>
            <a:endParaRPr lang="en-US" sz="2400">
              <a:solidFill>
                <a:srgbClr val="000000"/>
              </a:solidFill>
              <a:latin typeface="Avenir Next" panose="020B0503020202020204" pitchFamily="34" charset="0"/>
            </a:endParaRPr>
          </a:p>
        </p:txBody>
      </p:sp>
      <p:sp>
        <p:nvSpPr>
          <p:cNvPr id="24" name="Slide Number Placeholder 23">
            <a:extLst>
              <a:ext uri="{FF2B5EF4-FFF2-40B4-BE49-F238E27FC236}">
                <a16:creationId xmlns:a16="http://schemas.microsoft.com/office/drawing/2014/main" id="{50BD003D-468F-5FF3-363D-1E4F492DE7C2}"/>
              </a:ext>
            </a:extLst>
          </p:cNvPr>
          <p:cNvSpPr txBox="1">
            <a:spLocks/>
          </p:cNvSpPr>
          <p:nvPr/>
        </p:nvSpPr>
        <p:spPr>
          <a:xfrm>
            <a:off x="301752" y="6356350"/>
            <a:ext cx="2743200" cy="365125"/>
          </a:xfrm>
          <a:prstGeom prst="rect">
            <a:avLst/>
          </a:prstGeom>
        </p:spPr>
        <p:txBody>
          <a:bodyPr lIns="0" tIns="0" rIns="0" bIns="0"/>
          <a:lstStyle>
            <a:defPPr>
              <a:defRPr lang="en-US"/>
            </a:defPPr>
            <a:lvl1pPr marL="0" algn="r" defTabSz="914400" rtl="0" eaLnBrk="1" latinLnBrk="0" hangingPunct="1">
              <a:defRPr sz="1400" b="0" i="0" kern="1200">
                <a:solidFill>
                  <a:schemeClr val="tx1">
                    <a:tint val="75000"/>
                  </a:schemeClr>
                </a:solidFill>
                <a:latin typeface="Avenir Next" panose="020B0503020202020204" pitchFamily="34" charset="0"/>
                <a:ea typeface="Avenir Next" panose="020B050302020202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400" b="0" i="0" u="none" strike="noStrike" kern="1200" cap="none" spc="0" normalizeH="0" baseline="0" noProof="0" smtClean="0">
                <a:ln>
                  <a:noFill/>
                </a:ln>
                <a:solidFill>
                  <a:srgbClr val="000000">
                    <a:tint val="75000"/>
                  </a:srgbClr>
                </a:solidFill>
                <a:effectLst/>
                <a:uLnTx/>
                <a:uFillTx/>
                <a:latin typeface="Avenir Next" panose="020B0503020202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rgbClr val="000000">
                  <a:tint val="75000"/>
                </a:srgbClr>
              </a:solidFill>
              <a:effectLst/>
              <a:uLnTx/>
              <a:uFillTx/>
              <a:latin typeface="Avenir Next" panose="020B0503020202020204" pitchFamily="34" charset="0"/>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7847D-1816-8D1E-B2B4-1101890783A1}"/>
              </a:ext>
            </a:extLst>
          </p:cNvPr>
          <p:cNvSpPr>
            <a:spLocks noGrp="1" noRot="1" noMove="1" noResize="1" noEditPoints="1" noAdjustHandles="1" noChangeArrowheads="1" noChangeShapeType="1"/>
          </p:cNvSpPr>
          <p:nvPr/>
        </p:nvSpPr>
        <p:spPr>
          <a:xfrm>
            <a:off x="0" y="3823964"/>
            <a:ext cx="12192000" cy="303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0332AF-E8E1-7C23-1DF9-6C236D3D312D}"/>
              </a:ext>
            </a:extLst>
          </p:cNvPr>
          <p:cNvSpPr>
            <a:spLocks noGrp="1"/>
          </p:cNvSpPr>
          <p:nvPr>
            <p:ph type="title"/>
          </p:nvPr>
        </p:nvSpPr>
        <p:spPr>
          <a:xfrm>
            <a:off x="838200" y="1254550"/>
            <a:ext cx="7183582" cy="676636"/>
          </a:xfrm>
        </p:spPr>
        <p:txBody>
          <a:bodyPr/>
          <a:lstStyle/>
          <a:p>
            <a:r>
              <a:rPr lang="en-US" b="1">
                <a:solidFill>
                  <a:schemeClr val="bg1"/>
                </a:solidFill>
                <a:latin typeface="Avenir Next" panose="020B0503020202020204" pitchFamily="34" charset="0"/>
              </a:rPr>
              <a:t>See also </a:t>
            </a:r>
          </a:p>
        </p:txBody>
      </p:sp>
      <p:sp>
        <p:nvSpPr>
          <p:cNvPr id="3" name="Content Placeholder 2">
            <a:extLst>
              <a:ext uri="{FF2B5EF4-FFF2-40B4-BE49-F238E27FC236}">
                <a16:creationId xmlns:a16="http://schemas.microsoft.com/office/drawing/2014/main" id="{2BB9B8D7-6958-3325-AB83-19BFBEF817A0}"/>
              </a:ext>
            </a:extLst>
          </p:cNvPr>
          <p:cNvSpPr>
            <a:spLocks noGrp="1"/>
          </p:cNvSpPr>
          <p:nvPr>
            <p:ph idx="1"/>
          </p:nvPr>
        </p:nvSpPr>
        <p:spPr>
          <a:xfrm>
            <a:off x="838200" y="2044541"/>
            <a:ext cx="10515600" cy="1217856"/>
          </a:xfrm>
        </p:spPr>
        <p:txBody>
          <a:bodyPr vert="horz" lIns="0" tIns="0" rIns="0" bIns="0" rtlCol="0" anchor="t">
            <a:normAutofit lnSpcReduction="10000"/>
          </a:bodyPr>
          <a:lstStyle/>
          <a:p>
            <a:pPr marL="0" indent="0">
              <a:buNone/>
            </a:pPr>
            <a:r>
              <a:rPr lang="en-US">
                <a:solidFill>
                  <a:schemeClr val="bg1"/>
                </a:solidFill>
              </a:rPr>
              <a:t>Targeted resources for:</a:t>
            </a:r>
          </a:p>
          <a:p>
            <a:r>
              <a:rPr lang="en-US">
                <a:solidFill>
                  <a:schemeClr val="bg1"/>
                </a:solidFill>
              </a:rPr>
              <a:t>Affordable Investment in Stronger Economies and a Productive Workforce</a:t>
            </a:r>
          </a:p>
          <a:p>
            <a:r>
              <a:rPr lang="en-US">
                <a:solidFill>
                  <a:schemeClr val="bg1"/>
                </a:solidFill>
              </a:rPr>
              <a:t>Countries Acting Now: Scale-up, Financing, Supply &amp; Manufacturing</a:t>
            </a:r>
          </a:p>
          <a:p>
            <a:endParaRPr lang="en-US">
              <a:solidFill>
                <a:schemeClr val="bg1"/>
              </a:solidFill>
            </a:endParaRPr>
          </a:p>
          <a:p>
            <a:pPr marL="0" indent="0">
              <a:buNone/>
            </a:pPr>
            <a:endParaRPr lang="en-US">
              <a:solidFill>
                <a:schemeClr val="bg1"/>
              </a:solidFill>
            </a:endParaRPr>
          </a:p>
        </p:txBody>
      </p:sp>
      <p:sp>
        <p:nvSpPr>
          <p:cNvPr id="9" name="Rectangle 8">
            <a:extLst>
              <a:ext uri="{FF2B5EF4-FFF2-40B4-BE49-F238E27FC236}">
                <a16:creationId xmlns:a16="http://schemas.microsoft.com/office/drawing/2014/main" id="{742535E8-5E3E-39D5-B281-8281D1D038B3}"/>
              </a:ext>
            </a:extLst>
          </p:cNvPr>
          <p:cNvSpPr/>
          <p:nvPr/>
        </p:nvSpPr>
        <p:spPr>
          <a:xfrm>
            <a:off x="0" y="3716893"/>
            <a:ext cx="12192000" cy="6766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7C21044-EF6A-AA0C-0F28-D09C90178F40}"/>
              </a:ext>
            </a:extLst>
          </p:cNvPr>
          <p:cNvSpPr txBox="1"/>
          <p:nvPr/>
        </p:nvSpPr>
        <p:spPr>
          <a:xfrm>
            <a:off x="838200" y="3932927"/>
            <a:ext cx="102326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510A75"/>
                </a:solidFill>
                <a:effectLst/>
                <a:uLnTx/>
                <a:uFillTx/>
                <a:latin typeface="Avenir Next" panose="020B0503020202020204" pitchFamily="34" charset="0"/>
                <a:ea typeface="+mn-ea"/>
                <a:cs typeface="+mn-cs"/>
              </a:rPr>
              <a:t>Visit these pages at </a:t>
            </a:r>
            <a:r>
              <a:rPr kumimoji="0" lang="en-US" sz="2000" b="1" i="0" u="none" strike="noStrike" kern="1200" cap="none" spc="0" normalizeH="0" baseline="0" noProof="0">
                <a:ln>
                  <a:noFill/>
                </a:ln>
                <a:solidFill>
                  <a:srgbClr val="510A75"/>
                </a:solidFill>
                <a:effectLst/>
                <a:uLnTx/>
                <a:uFillTx/>
                <a:latin typeface="Avenir Next" panose="020B0503020202020204" pitchFamily="34" charset="0"/>
                <a:ea typeface="+mn-ea"/>
                <a:cs typeface="+mn-cs"/>
                <a:hlinkClick r:id="rId3"/>
              </a:rPr>
              <a:t>FurtherWith15.org</a:t>
            </a:r>
            <a:r>
              <a:rPr kumimoji="0" lang="en-US" sz="2000" b="1" i="0" u="none" strike="noStrike" kern="1200" cap="none" spc="0" normalizeH="0" baseline="0" noProof="0">
                <a:ln>
                  <a:noFill/>
                </a:ln>
                <a:solidFill>
                  <a:srgbClr val="510A75"/>
                </a:solidFill>
                <a:effectLst/>
                <a:uLnTx/>
                <a:uFillTx/>
                <a:latin typeface="Avenir Next" panose="020B0503020202020204" pitchFamily="34" charset="0"/>
                <a:ea typeface="+mn-ea"/>
                <a:cs typeface="+mn-cs"/>
              </a:rPr>
              <a:t> for more information</a:t>
            </a:r>
          </a:p>
        </p:txBody>
      </p:sp>
      <p:pic>
        <p:nvPicPr>
          <p:cNvPr id="14" name="Graphic 13">
            <a:extLst>
              <a:ext uri="{FF2B5EF4-FFF2-40B4-BE49-F238E27FC236}">
                <a16:creationId xmlns:a16="http://schemas.microsoft.com/office/drawing/2014/main" id="{5C17D38F-F0B7-1167-5904-AB16233C63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2862" y="4877137"/>
            <a:ext cx="2556965" cy="710268"/>
          </a:xfrm>
          <a:prstGeom prst="rect">
            <a:avLst/>
          </a:prstGeom>
        </p:spPr>
      </p:pic>
      <p:pic>
        <p:nvPicPr>
          <p:cNvPr id="34" name="Graphic 33">
            <a:extLst>
              <a:ext uri="{FF2B5EF4-FFF2-40B4-BE49-F238E27FC236}">
                <a16:creationId xmlns:a16="http://schemas.microsoft.com/office/drawing/2014/main" id="{B4CB2858-0F4A-880F-C03A-1154D2517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35266" y="4926814"/>
            <a:ext cx="568458" cy="568457"/>
          </a:xfrm>
          <a:prstGeom prst="rect">
            <a:avLst/>
          </a:prstGeom>
        </p:spPr>
      </p:pic>
      <p:grpSp>
        <p:nvGrpSpPr>
          <p:cNvPr id="48" name="Group 47">
            <a:extLst>
              <a:ext uri="{FF2B5EF4-FFF2-40B4-BE49-F238E27FC236}">
                <a16:creationId xmlns:a16="http://schemas.microsoft.com/office/drawing/2014/main" id="{63C1A3A3-7BFB-2918-CC6F-D5E3DD3126B8}"/>
              </a:ext>
            </a:extLst>
          </p:cNvPr>
          <p:cNvGrpSpPr/>
          <p:nvPr/>
        </p:nvGrpSpPr>
        <p:grpSpPr>
          <a:xfrm>
            <a:off x="6039163" y="4947696"/>
            <a:ext cx="564915" cy="564915"/>
            <a:chOff x="4914232" y="4677724"/>
            <a:chExt cx="834887" cy="834887"/>
          </a:xfrm>
        </p:grpSpPr>
        <p:sp>
          <p:nvSpPr>
            <p:cNvPr id="33" name="Oval 32">
              <a:extLst>
                <a:ext uri="{FF2B5EF4-FFF2-40B4-BE49-F238E27FC236}">
                  <a16:creationId xmlns:a16="http://schemas.microsoft.com/office/drawing/2014/main" id="{38EE8423-A953-0EC7-2D0C-285131CBFFF0}"/>
                </a:ext>
              </a:extLst>
            </p:cNvPr>
            <p:cNvSpPr/>
            <p:nvPr/>
          </p:nvSpPr>
          <p:spPr>
            <a:xfrm>
              <a:off x="4914232"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Graphic 34">
              <a:extLst>
                <a:ext uri="{FF2B5EF4-FFF2-40B4-BE49-F238E27FC236}">
                  <a16:creationId xmlns:a16="http://schemas.microsoft.com/office/drawing/2014/main" id="{846904A6-11A5-8EA7-2769-48FA4F832E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4891" y="4821511"/>
              <a:ext cx="553571" cy="553571"/>
            </a:xfrm>
            <a:prstGeom prst="rect">
              <a:avLst/>
            </a:prstGeom>
          </p:spPr>
        </p:pic>
      </p:grpSp>
      <p:grpSp>
        <p:nvGrpSpPr>
          <p:cNvPr id="47" name="Group 46">
            <a:extLst>
              <a:ext uri="{FF2B5EF4-FFF2-40B4-BE49-F238E27FC236}">
                <a16:creationId xmlns:a16="http://schemas.microsoft.com/office/drawing/2014/main" id="{80688D70-FF53-B71C-0BF1-50DABF578A6C}"/>
              </a:ext>
            </a:extLst>
          </p:cNvPr>
          <p:cNvGrpSpPr/>
          <p:nvPr/>
        </p:nvGrpSpPr>
        <p:grpSpPr>
          <a:xfrm>
            <a:off x="7239517" y="4947696"/>
            <a:ext cx="564915" cy="564915"/>
            <a:chOff x="6017476" y="4677724"/>
            <a:chExt cx="834887" cy="834887"/>
          </a:xfrm>
        </p:grpSpPr>
        <p:sp>
          <p:nvSpPr>
            <p:cNvPr id="42" name="Oval 41">
              <a:extLst>
                <a:ext uri="{FF2B5EF4-FFF2-40B4-BE49-F238E27FC236}">
                  <a16:creationId xmlns:a16="http://schemas.microsoft.com/office/drawing/2014/main" id="{14DCD278-30F3-6CB0-1261-15F83F3C4B5C}"/>
                </a:ext>
              </a:extLst>
            </p:cNvPr>
            <p:cNvSpPr/>
            <p:nvPr/>
          </p:nvSpPr>
          <p:spPr>
            <a:xfrm>
              <a:off x="6017476"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Graphic 35">
              <a:extLst>
                <a:ext uri="{FF2B5EF4-FFF2-40B4-BE49-F238E27FC236}">
                  <a16:creationId xmlns:a16="http://schemas.microsoft.com/office/drawing/2014/main" id="{81F9C69E-DE97-23B2-956C-EAEEB8C73B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2079" y="4858838"/>
              <a:ext cx="456196" cy="456196"/>
            </a:xfrm>
            <a:prstGeom prst="rect">
              <a:avLst/>
            </a:prstGeom>
          </p:spPr>
        </p:pic>
      </p:grpSp>
      <p:grpSp>
        <p:nvGrpSpPr>
          <p:cNvPr id="46" name="Group 45">
            <a:extLst>
              <a:ext uri="{FF2B5EF4-FFF2-40B4-BE49-F238E27FC236}">
                <a16:creationId xmlns:a16="http://schemas.microsoft.com/office/drawing/2014/main" id="{A8A5DF99-4FD4-599E-0D58-E7F5D0AAFA35}"/>
              </a:ext>
            </a:extLst>
          </p:cNvPr>
          <p:cNvGrpSpPr/>
          <p:nvPr/>
        </p:nvGrpSpPr>
        <p:grpSpPr>
          <a:xfrm>
            <a:off x="8439871" y="4947696"/>
            <a:ext cx="564915" cy="564915"/>
            <a:chOff x="7080963" y="4677724"/>
            <a:chExt cx="834887" cy="834887"/>
          </a:xfrm>
        </p:grpSpPr>
        <p:sp>
          <p:nvSpPr>
            <p:cNvPr id="43" name="Oval 42">
              <a:extLst>
                <a:ext uri="{FF2B5EF4-FFF2-40B4-BE49-F238E27FC236}">
                  <a16:creationId xmlns:a16="http://schemas.microsoft.com/office/drawing/2014/main" id="{07B0F0C9-2E37-90FE-1052-382EA9D80073}"/>
                </a:ext>
              </a:extLst>
            </p:cNvPr>
            <p:cNvSpPr/>
            <p:nvPr/>
          </p:nvSpPr>
          <p:spPr>
            <a:xfrm>
              <a:off x="7080963"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7" name="Graphic 36">
              <a:extLst>
                <a:ext uri="{FF2B5EF4-FFF2-40B4-BE49-F238E27FC236}">
                  <a16:creationId xmlns:a16="http://schemas.microsoft.com/office/drawing/2014/main" id="{248E311D-2D32-1E0E-2F6B-C2B98BF8C9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79496" y="4870174"/>
              <a:ext cx="440206" cy="449988"/>
            </a:xfrm>
            <a:prstGeom prst="rect">
              <a:avLst/>
            </a:prstGeom>
          </p:spPr>
        </p:pic>
      </p:grpSp>
      <p:grpSp>
        <p:nvGrpSpPr>
          <p:cNvPr id="45" name="Group 44">
            <a:extLst>
              <a:ext uri="{FF2B5EF4-FFF2-40B4-BE49-F238E27FC236}">
                <a16:creationId xmlns:a16="http://schemas.microsoft.com/office/drawing/2014/main" id="{813C51C6-E986-422A-B417-70E5FD4E5152}"/>
              </a:ext>
            </a:extLst>
          </p:cNvPr>
          <p:cNvGrpSpPr/>
          <p:nvPr/>
        </p:nvGrpSpPr>
        <p:grpSpPr>
          <a:xfrm>
            <a:off x="9640224" y="4947696"/>
            <a:ext cx="564915" cy="564915"/>
            <a:chOff x="8253781" y="4677724"/>
            <a:chExt cx="834887" cy="834887"/>
          </a:xfrm>
        </p:grpSpPr>
        <p:sp>
          <p:nvSpPr>
            <p:cNvPr id="44" name="Oval 43">
              <a:extLst>
                <a:ext uri="{FF2B5EF4-FFF2-40B4-BE49-F238E27FC236}">
                  <a16:creationId xmlns:a16="http://schemas.microsoft.com/office/drawing/2014/main" id="{4BDB9321-CAF4-BDF8-A2CF-19C72A9BA81D}"/>
                </a:ext>
              </a:extLst>
            </p:cNvPr>
            <p:cNvSpPr/>
            <p:nvPr/>
          </p:nvSpPr>
          <p:spPr>
            <a:xfrm>
              <a:off x="8253781" y="4677724"/>
              <a:ext cx="834887" cy="83488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8" name="Graphic 37">
              <a:extLst>
                <a:ext uri="{FF2B5EF4-FFF2-40B4-BE49-F238E27FC236}">
                  <a16:creationId xmlns:a16="http://schemas.microsoft.com/office/drawing/2014/main" id="{2A97C89F-A4D2-6687-FD74-79BABDD271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3944" y="4875271"/>
              <a:ext cx="601030" cy="422600"/>
            </a:xfrm>
            <a:prstGeom prst="rect">
              <a:avLst/>
            </a:prstGeom>
          </p:spPr>
        </p:pic>
      </p:grpSp>
      <p:sp>
        <p:nvSpPr>
          <p:cNvPr id="49" name="Rectangle 48">
            <a:hlinkClick r:id="rId16"/>
            <a:extLst>
              <a:ext uri="{FF2B5EF4-FFF2-40B4-BE49-F238E27FC236}">
                <a16:creationId xmlns:a16="http://schemas.microsoft.com/office/drawing/2014/main" id="{930D860A-E2C5-1F02-6DBD-36AF41B6E60B}"/>
              </a:ext>
            </a:extLst>
          </p:cNvPr>
          <p:cNvSpPr/>
          <p:nvPr/>
        </p:nvSpPr>
        <p:spPr>
          <a:xfrm>
            <a:off x="1642862" y="4659189"/>
            <a:ext cx="2652351"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hlinkClick r:id="rId17"/>
            <a:extLst>
              <a:ext uri="{FF2B5EF4-FFF2-40B4-BE49-F238E27FC236}">
                <a16:creationId xmlns:a16="http://schemas.microsoft.com/office/drawing/2014/main" id="{E7CED362-7127-5D08-C001-B5BFB72421C7}"/>
              </a:ext>
            </a:extLst>
          </p:cNvPr>
          <p:cNvSpPr/>
          <p:nvPr/>
        </p:nvSpPr>
        <p:spPr>
          <a:xfrm>
            <a:off x="4592925"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hlinkClick r:id="rId18"/>
            <a:extLst>
              <a:ext uri="{FF2B5EF4-FFF2-40B4-BE49-F238E27FC236}">
                <a16:creationId xmlns:a16="http://schemas.microsoft.com/office/drawing/2014/main" id="{D30E35F4-16ED-F853-1860-54D61A54DB7E}"/>
              </a:ext>
            </a:extLst>
          </p:cNvPr>
          <p:cNvSpPr/>
          <p:nvPr/>
        </p:nvSpPr>
        <p:spPr>
          <a:xfrm>
            <a:off x="5869516"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hlinkClick r:id="rId19"/>
            <a:extLst>
              <a:ext uri="{FF2B5EF4-FFF2-40B4-BE49-F238E27FC236}">
                <a16:creationId xmlns:a16="http://schemas.microsoft.com/office/drawing/2014/main" id="{8D7B5085-FFE3-8E90-D676-1595402667ED}"/>
              </a:ext>
            </a:extLst>
          </p:cNvPr>
          <p:cNvSpPr/>
          <p:nvPr/>
        </p:nvSpPr>
        <p:spPr>
          <a:xfrm>
            <a:off x="7059679"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hlinkClick r:id="rId20"/>
            <a:extLst>
              <a:ext uri="{FF2B5EF4-FFF2-40B4-BE49-F238E27FC236}">
                <a16:creationId xmlns:a16="http://schemas.microsoft.com/office/drawing/2014/main" id="{7DB052A2-8334-7313-D0E2-9BBB4BBE2C82}"/>
              </a:ext>
            </a:extLst>
          </p:cNvPr>
          <p:cNvSpPr/>
          <p:nvPr/>
        </p:nvSpPr>
        <p:spPr>
          <a:xfrm>
            <a:off x="8250525"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hlinkClick r:id="rId21"/>
            <a:extLst>
              <a:ext uri="{FF2B5EF4-FFF2-40B4-BE49-F238E27FC236}">
                <a16:creationId xmlns:a16="http://schemas.microsoft.com/office/drawing/2014/main" id="{2C57BD8C-82AE-5926-6A38-C12BF76C69F7}"/>
              </a:ext>
            </a:extLst>
          </p:cNvPr>
          <p:cNvSpPr/>
          <p:nvPr/>
        </p:nvSpPr>
        <p:spPr>
          <a:xfrm>
            <a:off x="9462637" y="4659189"/>
            <a:ext cx="914400" cy="1124923"/>
          </a:xfrm>
          <a:prstGeom prst="rect">
            <a:avLst/>
          </a:prstGeom>
          <a:solidFill>
            <a:srgbClr val="000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53318670-B3D9-4694-3B5E-6DBD6C27CFF2}"/>
              </a:ext>
            </a:extLst>
          </p:cNvPr>
          <p:cNvPicPr>
            <a:picLocks noChangeAspect="1"/>
          </p:cNvPicPr>
          <p:nvPr/>
        </p:nvPicPr>
        <p:blipFill>
          <a:blip r:embed="rId22"/>
          <a:stretch>
            <a:fillRect/>
          </a:stretch>
        </p:blipFill>
        <p:spPr>
          <a:xfrm>
            <a:off x="748555" y="730385"/>
            <a:ext cx="5075981" cy="614149"/>
          </a:xfrm>
          <a:prstGeom prst="rect">
            <a:avLst/>
          </a:prstGeom>
        </p:spPr>
      </p:pic>
      <p:pic>
        <p:nvPicPr>
          <p:cNvPr id="5" name="Picture 4">
            <a:extLst>
              <a:ext uri="{FF2B5EF4-FFF2-40B4-BE49-F238E27FC236}">
                <a16:creationId xmlns:a16="http://schemas.microsoft.com/office/drawing/2014/main" id="{D84BE753-7E43-B7C5-8532-B1CD2B6E30F9}"/>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flipH="1">
            <a:off x="6339417" y="-19050"/>
            <a:ext cx="5852583" cy="1504949"/>
          </a:xfrm>
          <a:prstGeom prst="rect">
            <a:avLst/>
          </a:prstGeom>
        </p:spPr>
      </p:pic>
    </p:spTree>
    <p:extLst>
      <p:ext uri="{BB962C8B-B14F-4D97-AF65-F5344CB8AC3E}">
        <p14:creationId xmlns:p14="http://schemas.microsoft.com/office/powerpoint/2010/main" val="43865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35C3-5733-8C27-C7EA-ED924423BCDD}"/>
              </a:ext>
            </a:extLst>
          </p:cNvPr>
          <p:cNvSpPr>
            <a:spLocks noGrp="1"/>
          </p:cNvSpPr>
          <p:nvPr>
            <p:ph type="ctrTitle"/>
          </p:nvPr>
        </p:nvSpPr>
        <p:spPr/>
        <p:txBody>
          <a:bodyPr/>
          <a:lstStyle/>
          <a:p>
            <a:pPr algn="ctr"/>
            <a:r>
              <a:rPr lang="en-US" b="1">
                <a:latin typeface="Avenir Next"/>
                <a:cs typeface="Arial"/>
              </a:rPr>
              <a:t>Appendix</a:t>
            </a:r>
            <a:endParaRPr lang="en-US" b="1">
              <a:latin typeface="Avenir Next" panose="020B0503020202020204" pitchFamily="34" charset="0"/>
            </a:endParaRPr>
          </a:p>
        </p:txBody>
      </p:sp>
    </p:spTree>
    <p:extLst>
      <p:ext uri="{BB962C8B-B14F-4D97-AF65-F5344CB8AC3E}">
        <p14:creationId xmlns:p14="http://schemas.microsoft.com/office/powerpoint/2010/main" val="956704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4BFD-918F-52C6-61AD-A5FD10883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BFEB8-C3FF-D854-1DD8-A3CDB3AC03D4}"/>
              </a:ext>
            </a:extLst>
          </p:cNvPr>
          <p:cNvSpPr>
            <a:spLocks noGrp="1"/>
          </p:cNvSpPr>
          <p:nvPr>
            <p:ph type="title"/>
          </p:nvPr>
        </p:nvSpPr>
        <p:spPr/>
        <p:txBody>
          <a:bodyPr>
            <a:normAutofit/>
          </a:bodyPr>
          <a:lstStyle/>
          <a:p>
            <a:r>
              <a:rPr lang="en-US" b="1">
                <a:latin typeface="Avenir Next" panose="020B0503020202020204" pitchFamily="34" charset="0"/>
              </a:rPr>
              <a:t>How </a:t>
            </a:r>
            <a:r>
              <a:rPr lang="en-US" b="1">
                <a:solidFill>
                  <a:srgbClr val="FF0000"/>
                </a:solidFill>
                <a:latin typeface="Avenir Next" panose="020B0503020202020204" pitchFamily="34" charset="0"/>
              </a:rPr>
              <a:t>[Country] </a:t>
            </a:r>
            <a:r>
              <a:rPr lang="en-US" b="1">
                <a:latin typeface="Avenir Next" panose="020B0503020202020204" pitchFamily="34" charset="0"/>
              </a:rPr>
              <a:t>Can Take Action</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89973697-7940-EC81-B051-F370BAE7239D}"/>
              </a:ext>
            </a:extLst>
          </p:cNvPr>
          <p:cNvSpPr>
            <a:spLocks noGrp="1"/>
          </p:cNvSpPr>
          <p:nvPr>
            <p:ph idx="1"/>
          </p:nvPr>
        </p:nvSpPr>
        <p:spPr>
          <a:xfrm>
            <a:off x="838201" y="1358582"/>
            <a:ext cx="6902301" cy="3766122"/>
          </a:xfrm>
        </p:spPr>
        <p:txBody>
          <a:bodyPr vert="horz" lIns="0" tIns="0" rIns="0" bIns="0" rtlCol="0" anchor="t">
            <a:noAutofit/>
          </a:bodyPr>
          <a:lstStyle/>
          <a:p>
            <a:pPr marL="0" indent="0">
              <a:lnSpc>
                <a:spcPct val="100000"/>
              </a:lnSpc>
              <a:buNone/>
            </a:pPr>
            <a:r>
              <a:rPr lang="en-US" sz="1800" b="1"/>
              <a:t>Now is the time to ensure that pregnant women in </a:t>
            </a:r>
            <a:r>
              <a:rPr lang="en-US" sz="1800" b="1">
                <a:solidFill>
                  <a:srgbClr val="FF0000"/>
                </a:solidFill>
              </a:rPr>
              <a:t>[Country] </a:t>
            </a:r>
            <a:r>
              <a:rPr lang="en-US" sz="1800" b="1"/>
              <a:t>have access to MMS</a:t>
            </a:r>
            <a:r>
              <a:rPr lang="en-US" sz="1800">
                <a:cs typeface="Arial"/>
              </a:rPr>
              <a:t>, the same standard of care that has long been available to women in high-income countries.</a:t>
            </a:r>
          </a:p>
          <a:p>
            <a:pPr marL="347345" indent="-347345">
              <a:lnSpc>
                <a:spcPct val="100000"/>
              </a:lnSpc>
            </a:pPr>
            <a:r>
              <a:rPr lang="en-US" sz="1800" b="1"/>
              <a:t>Action Item: </a:t>
            </a:r>
            <a:r>
              <a:rPr lang="en-US" sz="1800"/>
              <a:t>MMS is not yet included on </a:t>
            </a:r>
            <a:r>
              <a:rPr lang="en-US" sz="1800">
                <a:solidFill>
                  <a:srgbClr val="FF0000"/>
                </a:solidFill>
              </a:rPr>
              <a:t>[Country’s] </a:t>
            </a:r>
            <a:r>
              <a:rPr lang="en-US" sz="1800"/>
              <a:t>Essential Medicine List</a:t>
            </a:r>
          </a:p>
          <a:p>
            <a:pPr marL="347345" indent="-347345">
              <a:lnSpc>
                <a:spcPct val="100000"/>
              </a:lnSpc>
            </a:pPr>
            <a:r>
              <a:rPr lang="en-US" sz="1800" b="1"/>
              <a:t>Action Item: </a:t>
            </a:r>
            <a:r>
              <a:rPr lang="en-US" sz="1800">
                <a:cs typeface="Arial"/>
              </a:rPr>
              <a:t>Support the </a:t>
            </a:r>
            <a:r>
              <a:rPr lang="en-US" sz="1800">
                <a:solidFill>
                  <a:srgbClr val="FF0000"/>
                </a:solidFill>
              </a:rPr>
              <a:t>[Country]</a:t>
            </a:r>
            <a:r>
              <a:rPr lang="en-US" sz="1800">
                <a:solidFill>
                  <a:srgbClr val="FF0000"/>
                </a:solidFill>
                <a:cs typeface="Arial"/>
              </a:rPr>
              <a:t> </a:t>
            </a:r>
            <a:r>
              <a:rPr lang="en-US" sz="1800">
                <a:cs typeface="Arial"/>
              </a:rPr>
              <a:t>MMS Task Force efforts to include MMS in national budgets and procurement plans</a:t>
            </a:r>
          </a:p>
          <a:p>
            <a:pPr>
              <a:lnSpc>
                <a:spcPct val="100000"/>
              </a:lnSpc>
            </a:pPr>
            <a:endParaRPr lang="en-US" sz="1800">
              <a:cs typeface="Arial"/>
            </a:endParaRPr>
          </a:p>
          <a:p>
            <a:pPr>
              <a:lnSpc>
                <a:spcPct val="100000"/>
              </a:lnSpc>
            </a:pPr>
            <a:endParaRPr lang="en-US">
              <a:cs typeface="Arial"/>
            </a:endParaRPr>
          </a:p>
        </p:txBody>
      </p:sp>
      <p:sp>
        <p:nvSpPr>
          <p:cNvPr id="3" name="Rectangle 2">
            <a:extLst>
              <a:ext uri="{FF2B5EF4-FFF2-40B4-BE49-F238E27FC236}">
                <a16:creationId xmlns:a16="http://schemas.microsoft.com/office/drawing/2014/main" id="{2BE1163E-09F2-9896-5153-412C2A7ACB2B}"/>
              </a:ext>
            </a:extLst>
          </p:cNvPr>
          <p:cNvSpPr/>
          <p:nvPr/>
        </p:nvSpPr>
        <p:spPr>
          <a:xfrm>
            <a:off x="8675748" y="0"/>
            <a:ext cx="3516252" cy="2509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6E74EB-C2A7-7C02-844D-394E8A77D551}"/>
              </a:ext>
            </a:extLst>
          </p:cNvPr>
          <p:cNvSpPr/>
          <p:nvPr/>
        </p:nvSpPr>
        <p:spPr>
          <a:xfrm>
            <a:off x="8675748" y="5066522"/>
            <a:ext cx="3516252" cy="8669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wave&#10;&#10;AI-generated content may be incorrect.">
            <a:extLst>
              <a:ext uri="{FF2B5EF4-FFF2-40B4-BE49-F238E27FC236}">
                <a16:creationId xmlns:a16="http://schemas.microsoft.com/office/drawing/2014/main" id="{EE7FBF64-8260-131A-BEA3-5A57A3F85D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339417" y="0"/>
            <a:ext cx="5852583" cy="1504950"/>
          </a:xfrm>
          <a:prstGeom prst="rect">
            <a:avLst/>
          </a:prstGeom>
        </p:spPr>
      </p:pic>
      <p:sp>
        <p:nvSpPr>
          <p:cNvPr id="10" name="Rectangle 9">
            <a:extLst>
              <a:ext uri="{FF2B5EF4-FFF2-40B4-BE49-F238E27FC236}">
                <a16:creationId xmlns:a16="http://schemas.microsoft.com/office/drawing/2014/main" id="{B759175E-4C44-80E8-BD17-3498555D985E}"/>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44AAA2-54BC-016B-E267-AAB1F536DCAE}"/>
              </a:ext>
            </a:extLst>
          </p:cNvPr>
          <p:cNvPicPr>
            <a:picLocks noChangeAspect="1"/>
          </p:cNvPicPr>
          <p:nvPr/>
        </p:nvPicPr>
        <p:blipFill>
          <a:blip r:embed="rId4"/>
          <a:stretch>
            <a:fillRect/>
          </a:stretch>
        </p:blipFill>
        <p:spPr>
          <a:xfrm>
            <a:off x="7234966" y="6082696"/>
            <a:ext cx="4418552" cy="534606"/>
          </a:xfrm>
          <a:prstGeom prst="rect">
            <a:avLst/>
          </a:prstGeom>
        </p:spPr>
      </p:pic>
      <p:pic>
        <p:nvPicPr>
          <p:cNvPr id="5" name="Picture 4">
            <a:extLst>
              <a:ext uri="{FF2B5EF4-FFF2-40B4-BE49-F238E27FC236}">
                <a16:creationId xmlns:a16="http://schemas.microsoft.com/office/drawing/2014/main" id="{33C9EE14-9446-BDDF-2EEC-A845235430E6}"/>
              </a:ext>
            </a:extLst>
          </p:cNvPr>
          <p:cNvPicPr>
            <a:picLocks noChangeAspect="1"/>
          </p:cNvPicPr>
          <p:nvPr/>
        </p:nvPicPr>
        <p:blipFill>
          <a:blip r:embed="rId5"/>
          <a:srcRect/>
          <a:stretch/>
        </p:blipFill>
        <p:spPr>
          <a:xfrm>
            <a:off x="8675748" y="1767320"/>
            <a:ext cx="3516252" cy="3340441"/>
          </a:xfrm>
          <a:prstGeom prst="rect">
            <a:avLst/>
          </a:prstGeom>
          <a:ln>
            <a:noFill/>
          </a:ln>
        </p:spPr>
      </p:pic>
    </p:spTree>
    <p:extLst>
      <p:ext uri="{BB962C8B-B14F-4D97-AF65-F5344CB8AC3E}">
        <p14:creationId xmlns:p14="http://schemas.microsoft.com/office/powerpoint/2010/main" val="3217712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E7B0-8C0C-E0BA-E1BE-D653C76AD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3AA16-126C-1962-B743-DD721558C1EC}"/>
              </a:ext>
            </a:extLst>
          </p:cNvPr>
          <p:cNvSpPr>
            <a:spLocks noGrp="1"/>
          </p:cNvSpPr>
          <p:nvPr>
            <p:ph type="title"/>
          </p:nvPr>
        </p:nvSpPr>
        <p:spPr/>
        <p:txBody>
          <a:bodyPr/>
          <a:lstStyle/>
          <a:p>
            <a:r>
              <a:rPr lang="en-US" b="1">
                <a:latin typeface="Avenir Next" panose="020B0503020202020204" pitchFamily="34" charset="0"/>
              </a:rPr>
              <a:t>Advocacy Tools</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4F24421-F0CF-FD40-8B72-11D723386441}"/>
              </a:ext>
            </a:extLst>
          </p:cNvPr>
          <p:cNvSpPr>
            <a:spLocks noGrp="1"/>
          </p:cNvSpPr>
          <p:nvPr>
            <p:ph idx="1"/>
          </p:nvPr>
        </p:nvSpPr>
        <p:spPr>
          <a:xfrm>
            <a:off x="838201" y="1577525"/>
            <a:ext cx="6417732" cy="3867322"/>
          </a:xfrm>
        </p:spPr>
        <p:txBody>
          <a:bodyPr vert="horz" lIns="0" tIns="0" rIns="0" bIns="0" rtlCol="0" anchor="t">
            <a:normAutofit/>
          </a:bodyPr>
          <a:lstStyle/>
          <a:p>
            <a:pPr marL="347345" indent="-347345"/>
            <a:r>
              <a:rPr lang="en-US">
                <a:latin typeface="Avenir Next"/>
                <a:cs typeface="Arial"/>
              </a:rPr>
              <a:t>Understand MMS’s impact on lives saved with the </a:t>
            </a:r>
            <a:r>
              <a:rPr lang="en-US" b="1">
                <a:latin typeface="Avenir Next"/>
                <a:cs typeface="Arial"/>
                <a:hlinkClick r:id="rId3"/>
              </a:rPr>
              <a:t>Lives Saved Tool (LiST)</a:t>
            </a:r>
            <a:r>
              <a:rPr lang="en-US" b="1">
                <a:latin typeface="Avenir Next"/>
                <a:cs typeface="Arial"/>
              </a:rPr>
              <a:t> </a:t>
            </a:r>
            <a:r>
              <a:rPr lang="en-US">
                <a:latin typeface="Avenir Next"/>
                <a:cs typeface="Arial"/>
              </a:rPr>
              <a:t>from Johns Hopkins Bloomberg School of Public Health, funded by the Gates Foundation.</a:t>
            </a:r>
          </a:p>
          <a:p>
            <a:pPr marL="347345" indent="-347345"/>
            <a:r>
              <a:rPr lang="en-US">
                <a:latin typeface="Avenir Next"/>
                <a:cs typeface="Arial"/>
              </a:rPr>
              <a:t>Visit the </a:t>
            </a:r>
            <a:r>
              <a:rPr lang="en-US" b="1">
                <a:latin typeface="Avenir Next"/>
                <a:cs typeface="Arial"/>
                <a:hlinkClick r:id="rId4"/>
              </a:rPr>
              <a:t>HMHB Knowledge Hub</a:t>
            </a:r>
            <a:r>
              <a:rPr lang="en-US" b="1">
                <a:latin typeface="Avenir Next"/>
                <a:cs typeface="Arial"/>
              </a:rPr>
              <a:t> </a:t>
            </a:r>
            <a:r>
              <a:rPr lang="en-US">
                <a:latin typeface="Avenir Next"/>
                <a:cs typeface="Arial"/>
              </a:rPr>
              <a:t>to access tools and resources to guide MMS exploration and implementation.</a:t>
            </a:r>
          </a:p>
          <a:p>
            <a:pPr marL="347345" indent="-347345"/>
            <a:r>
              <a:rPr lang="en-US"/>
              <a:t>Access tools to connect governments and development partners with resources to adopt and scale MMS in the </a:t>
            </a:r>
            <a:r>
              <a:rPr lang="en-US" b="1">
                <a:hlinkClick r:id="rId5"/>
              </a:rPr>
              <a:t>HMHB Advocacy Resource Center.</a:t>
            </a:r>
            <a:endParaRPr lang="en-US" b="1"/>
          </a:p>
        </p:txBody>
      </p:sp>
      <p:sp>
        <p:nvSpPr>
          <p:cNvPr id="11" name="Rectangle 10">
            <a:extLst>
              <a:ext uri="{FF2B5EF4-FFF2-40B4-BE49-F238E27FC236}">
                <a16:creationId xmlns:a16="http://schemas.microsoft.com/office/drawing/2014/main" id="{565813DF-5378-BA9E-315A-D667027C093D}"/>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ED0601-063E-F40E-31BF-D7032E71FCCA}"/>
              </a:ext>
            </a:extLst>
          </p:cNvPr>
          <p:cNvSpPr txBox="1"/>
          <p:nvPr/>
        </p:nvSpPr>
        <p:spPr>
          <a:xfrm>
            <a:off x="838200" y="5856179"/>
            <a:ext cx="10232655" cy="400110"/>
          </a:xfrm>
          <a:prstGeom prst="rect">
            <a:avLst/>
          </a:prstGeom>
          <a:noFill/>
        </p:spPr>
        <p:txBody>
          <a:bodyPr wrap="square">
            <a:spAutoFit/>
          </a:bodyPr>
          <a:lstStyle/>
          <a:p>
            <a:pPr algn="ctr"/>
            <a:r>
              <a:rPr lang="en-US" sz="2000" b="1">
                <a:solidFill>
                  <a:schemeClr val="tx2"/>
                </a:solidFill>
                <a:latin typeface="Avenir Next" panose="020B0503020202020204" pitchFamily="34" charset="0"/>
              </a:rPr>
              <a:t>Visit </a:t>
            </a:r>
            <a:r>
              <a:rPr lang="en-US" sz="2000" b="1">
                <a:solidFill>
                  <a:schemeClr val="tx2"/>
                </a:solidFill>
                <a:latin typeface="Avenir Next" panose="020B0503020202020204" pitchFamily="34" charset="0"/>
                <a:hlinkClick r:id="rId6"/>
              </a:rPr>
              <a:t>FurtherWith15.org</a:t>
            </a:r>
            <a:r>
              <a:rPr lang="en-US" sz="2000" b="1">
                <a:solidFill>
                  <a:schemeClr val="tx2"/>
                </a:solidFill>
                <a:latin typeface="Avenir Next" panose="020B0503020202020204" pitchFamily="34" charset="0"/>
              </a:rPr>
              <a:t> for these resources and more </a:t>
            </a:r>
          </a:p>
        </p:txBody>
      </p:sp>
      <p:pic>
        <p:nvPicPr>
          <p:cNvPr id="3" name="Picture 2">
            <a:extLst>
              <a:ext uri="{FF2B5EF4-FFF2-40B4-BE49-F238E27FC236}">
                <a16:creationId xmlns:a16="http://schemas.microsoft.com/office/drawing/2014/main" id="{339D0D3C-B4D4-F184-F72A-9451295396E5}"/>
              </a:ext>
            </a:extLst>
          </p:cNvPr>
          <p:cNvPicPr>
            <a:picLocks noChangeAspect="1"/>
          </p:cNvPicPr>
          <p:nvPr/>
        </p:nvPicPr>
        <p:blipFill>
          <a:blip r:embed="rId7"/>
          <a:stretch>
            <a:fillRect/>
          </a:stretch>
        </p:blipFill>
        <p:spPr>
          <a:xfrm>
            <a:off x="7255933" y="295263"/>
            <a:ext cx="3140946" cy="2348491"/>
          </a:xfrm>
          <a:prstGeom prst="rect">
            <a:avLst/>
          </a:prstGeom>
          <a:noFill/>
          <a:ln w="19050">
            <a:solidFill>
              <a:schemeClr val="accent1"/>
            </a:solidFill>
          </a:ln>
        </p:spPr>
      </p:pic>
      <p:pic>
        <p:nvPicPr>
          <p:cNvPr id="4" name="Picture 3">
            <a:extLst>
              <a:ext uri="{FF2B5EF4-FFF2-40B4-BE49-F238E27FC236}">
                <a16:creationId xmlns:a16="http://schemas.microsoft.com/office/drawing/2014/main" id="{340BFE6E-B728-E9C3-9539-439F0D28B3BE}"/>
              </a:ext>
            </a:extLst>
          </p:cNvPr>
          <p:cNvPicPr>
            <a:picLocks noChangeAspect="1"/>
          </p:cNvPicPr>
          <p:nvPr/>
        </p:nvPicPr>
        <p:blipFill>
          <a:blip r:embed="rId8"/>
          <a:stretch>
            <a:fillRect/>
          </a:stretch>
        </p:blipFill>
        <p:spPr>
          <a:xfrm>
            <a:off x="8021782" y="1822734"/>
            <a:ext cx="3219336" cy="2170661"/>
          </a:xfrm>
          <a:prstGeom prst="rect">
            <a:avLst/>
          </a:prstGeom>
          <a:ln w="19050">
            <a:solidFill>
              <a:schemeClr val="accent1"/>
            </a:solidFill>
          </a:ln>
        </p:spPr>
      </p:pic>
      <p:pic>
        <p:nvPicPr>
          <p:cNvPr id="6" name="Picture 5">
            <a:extLst>
              <a:ext uri="{FF2B5EF4-FFF2-40B4-BE49-F238E27FC236}">
                <a16:creationId xmlns:a16="http://schemas.microsoft.com/office/drawing/2014/main" id="{7AE07A43-A16F-7190-FFC8-74F906615676}"/>
              </a:ext>
            </a:extLst>
          </p:cNvPr>
          <p:cNvPicPr>
            <a:picLocks noChangeAspect="1"/>
          </p:cNvPicPr>
          <p:nvPr/>
        </p:nvPicPr>
        <p:blipFill>
          <a:blip r:embed="rId9"/>
          <a:stretch>
            <a:fillRect/>
          </a:stretch>
        </p:blipFill>
        <p:spPr>
          <a:xfrm>
            <a:off x="8914248" y="3317402"/>
            <a:ext cx="3140946" cy="2100203"/>
          </a:xfrm>
          <a:prstGeom prst="rect">
            <a:avLst/>
          </a:prstGeom>
          <a:ln w="19050">
            <a:solidFill>
              <a:schemeClr val="accent1"/>
            </a:solidFill>
          </a:ln>
        </p:spPr>
      </p:pic>
    </p:spTree>
    <p:extLst>
      <p:ext uri="{BB962C8B-B14F-4D97-AF65-F5344CB8AC3E}">
        <p14:creationId xmlns:p14="http://schemas.microsoft.com/office/powerpoint/2010/main" val="138674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7DA0A-1193-2D72-86D0-8659C01B1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44338-6F81-1A2E-7333-8177494DAA18}"/>
              </a:ext>
            </a:extLst>
          </p:cNvPr>
          <p:cNvSpPr>
            <a:spLocks noGrp="1"/>
          </p:cNvSpPr>
          <p:nvPr>
            <p:ph type="title"/>
          </p:nvPr>
        </p:nvSpPr>
        <p:spPr/>
        <p:txBody>
          <a:bodyPr/>
          <a:lstStyle/>
          <a:p>
            <a:r>
              <a:rPr lang="en-US" b="1">
                <a:latin typeface="Avenir Next" panose="020B0503020202020204" pitchFamily="34" charset="0"/>
              </a:rPr>
              <a:t>Advocacy Tools</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56E944D-0D15-DFCF-FD5C-7303635C5EAB}"/>
              </a:ext>
            </a:extLst>
          </p:cNvPr>
          <p:cNvSpPr>
            <a:spLocks noGrp="1"/>
          </p:cNvSpPr>
          <p:nvPr>
            <p:ph idx="1"/>
          </p:nvPr>
        </p:nvSpPr>
        <p:spPr>
          <a:xfrm>
            <a:off x="838201" y="1577525"/>
            <a:ext cx="5798567" cy="3479754"/>
          </a:xfrm>
        </p:spPr>
        <p:txBody>
          <a:bodyPr vert="horz" lIns="0" tIns="0" rIns="0" bIns="0" rtlCol="0" anchor="t">
            <a:normAutofit/>
          </a:bodyPr>
          <a:lstStyle/>
          <a:p>
            <a:pPr marL="347345" indent="-347345"/>
            <a:r>
              <a:rPr lang="en-US"/>
              <a:t>Learn more about the lives of mothers during pregnancy by watching </a:t>
            </a:r>
            <a:r>
              <a:rPr lang="en-US" b="1">
                <a:hlinkClick r:id="rId3"/>
              </a:rPr>
              <a:t>HMHB’s Women’s Voices Video Series.</a:t>
            </a:r>
            <a:endParaRPr lang="en-US" b="1"/>
          </a:p>
          <a:p>
            <a:pPr marL="347345" indent="-347345"/>
            <a:r>
              <a:rPr lang="en-US">
                <a:latin typeface="Avenir Next"/>
                <a:cs typeface="Arial"/>
              </a:rPr>
              <a:t>Understand the consequences of lack of access to prenatal multivitamins by viewing </a:t>
            </a:r>
            <a:r>
              <a:rPr lang="en-US" b="1">
                <a:latin typeface="Avenir Next"/>
                <a:cs typeface="Arial"/>
                <a:hlinkClick r:id="rId4"/>
              </a:rPr>
              <a:t>Devex’s video, “Why access to prenatal vitamins is a health equity issue”</a:t>
            </a:r>
            <a:r>
              <a:rPr lang="en-US">
                <a:latin typeface="Avenir Next"/>
                <a:cs typeface="Arial"/>
              </a:rPr>
              <a:t>,</a:t>
            </a:r>
            <a:r>
              <a:rPr lang="en-US" sz="1200">
                <a:latin typeface="Avenir Next"/>
                <a:cs typeface="Arial"/>
              </a:rPr>
              <a:t> </a:t>
            </a:r>
            <a:r>
              <a:rPr lang="en-US">
                <a:latin typeface="Avenir Next"/>
                <a:cs typeface="Arial"/>
              </a:rPr>
              <a:t>sponsored by the Eleanor Crook Foundation.</a:t>
            </a:r>
          </a:p>
        </p:txBody>
      </p:sp>
      <p:sp>
        <p:nvSpPr>
          <p:cNvPr id="11" name="Rectangle 10">
            <a:extLst>
              <a:ext uri="{FF2B5EF4-FFF2-40B4-BE49-F238E27FC236}">
                <a16:creationId xmlns:a16="http://schemas.microsoft.com/office/drawing/2014/main" id="{8B36B346-AA85-A6E0-3F67-B22D0FB4BF9E}"/>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76DDFDB-7CA2-A537-A9BB-7AADCFD9FDDE}"/>
              </a:ext>
            </a:extLst>
          </p:cNvPr>
          <p:cNvSpPr txBox="1"/>
          <p:nvPr/>
        </p:nvSpPr>
        <p:spPr>
          <a:xfrm>
            <a:off x="838200" y="5856179"/>
            <a:ext cx="10232655" cy="400110"/>
          </a:xfrm>
          <a:prstGeom prst="rect">
            <a:avLst/>
          </a:prstGeom>
          <a:noFill/>
        </p:spPr>
        <p:txBody>
          <a:bodyPr wrap="square">
            <a:spAutoFit/>
          </a:bodyPr>
          <a:lstStyle/>
          <a:p>
            <a:pPr algn="ctr"/>
            <a:r>
              <a:rPr lang="en-US" sz="2000" b="1">
                <a:solidFill>
                  <a:schemeClr val="tx2"/>
                </a:solidFill>
                <a:latin typeface="Avenir Next" panose="020B0503020202020204" pitchFamily="34" charset="0"/>
              </a:rPr>
              <a:t>Visit </a:t>
            </a:r>
            <a:r>
              <a:rPr lang="en-US" sz="2000" b="1">
                <a:solidFill>
                  <a:schemeClr val="tx2"/>
                </a:solidFill>
                <a:latin typeface="Avenir Next" panose="020B0503020202020204" pitchFamily="34" charset="0"/>
                <a:hlinkClick r:id="rId5"/>
              </a:rPr>
              <a:t>FurtherWith15.org</a:t>
            </a:r>
            <a:r>
              <a:rPr lang="en-US" sz="2000" b="1">
                <a:solidFill>
                  <a:schemeClr val="tx2"/>
                </a:solidFill>
                <a:latin typeface="Avenir Next" panose="020B0503020202020204" pitchFamily="34" charset="0"/>
              </a:rPr>
              <a:t> for these resources and more </a:t>
            </a:r>
          </a:p>
        </p:txBody>
      </p:sp>
      <p:pic>
        <p:nvPicPr>
          <p:cNvPr id="5" name="Picture 4">
            <a:extLst>
              <a:ext uri="{FF2B5EF4-FFF2-40B4-BE49-F238E27FC236}">
                <a16:creationId xmlns:a16="http://schemas.microsoft.com/office/drawing/2014/main" id="{8C69EF81-4F0A-9235-4FB1-39E7CFBB3B6B}"/>
              </a:ext>
            </a:extLst>
          </p:cNvPr>
          <p:cNvPicPr>
            <a:picLocks noChangeAspect="1"/>
          </p:cNvPicPr>
          <p:nvPr/>
        </p:nvPicPr>
        <p:blipFill>
          <a:blip r:embed="rId6"/>
          <a:stretch>
            <a:fillRect/>
          </a:stretch>
        </p:blipFill>
        <p:spPr>
          <a:xfrm>
            <a:off x="6636768" y="1001218"/>
            <a:ext cx="3827464" cy="2207653"/>
          </a:xfrm>
          <a:prstGeom prst="rect">
            <a:avLst/>
          </a:prstGeom>
          <a:ln w="19050">
            <a:solidFill>
              <a:schemeClr val="accent1"/>
            </a:solidFill>
          </a:ln>
        </p:spPr>
      </p:pic>
      <p:pic>
        <p:nvPicPr>
          <p:cNvPr id="6" name="Picture 5">
            <a:extLst>
              <a:ext uri="{FF2B5EF4-FFF2-40B4-BE49-F238E27FC236}">
                <a16:creationId xmlns:a16="http://schemas.microsoft.com/office/drawing/2014/main" id="{FB0625BA-7C7B-B7BF-F893-3414B908B294}"/>
              </a:ext>
            </a:extLst>
          </p:cNvPr>
          <p:cNvPicPr>
            <a:picLocks noChangeAspect="1"/>
          </p:cNvPicPr>
          <p:nvPr/>
        </p:nvPicPr>
        <p:blipFill>
          <a:blip r:embed="rId7"/>
          <a:stretch>
            <a:fillRect/>
          </a:stretch>
        </p:blipFill>
        <p:spPr>
          <a:xfrm>
            <a:off x="7271768" y="2845157"/>
            <a:ext cx="3921165" cy="2319162"/>
          </a:xfrm>
          <a:prstGeom prst="rect">
            <a:avLst/>
          </a:prstGeom>
          <a:ln w="19050">
            <a:solidFill>
              <a:schemeClr val="accent1"/>
            </a:solidFill>
          </a:ln>
        </p:spPr>
      </p:pic>
    </p:spTree>
    <p:extLst>
      <p:ext uri="{BB962C8B-B14F-4D97-AF65-F5344CB8AC3E}">
        <p14:creationId xmlns:p14="http://schemas.microsoft.com/office/powerpoint/2010/main" val="2034259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905DD2-E77A-1149-D35C-975140ABBF47}"/>
              </a:ext>
            </a:extLst>
          </p:cNvPr>
          <p:cNvSpPr>
            <a:spLocks noGrp="1"/>
          </p:cNvSpPr>
          <p:nvPr>
            <p:ph idx="1"/>
          </p:nvPr>
        </p:nvSpPr>
        <p:spPr>
          <a:xfrm>
            <a:off x="838200" y="1504840"/>
            <a:ext cx="4834467" cy="4667359"/>
          </a:xfrm>
        </p:spPr>
        <p:txBody>
          <a:bodyPr vert="horz" lIns="0" tIns="0" rIns="0" bIns="0" rtlCol="0" anchor="t">
            <a:normAutofit/>
          </a:bodyPr>
          <a:lstStyle/>
          <a:p>
            <a:pPr marL="0" indent="0">
              <a:buNone/>
            </a:pPr>
            <a:r>
              <a:rPr lang="en-US" b="1" dirty="0">
                <a:latin typeface="Avenir Next"/>
                <a:cs typeface="Arial"/>
                <a:hlinkClick r:id="rId2"/>
              </a:rPr>
              <a:t>Advancing MMS Advocacy Toolkit</a:t>
            </a:r>
            <a:r>
              <a:rPr lang="en-US" b="1" dirty="0">
                <a:latin typeface="Avenir Next"/>
                <a:cs typeface="Arial"/>
              </a:rPr>
              <a:t> </a:t>
            </a:r>
            <a:endParaRPr lang="en-US" dirty="0">
              <a:cs typeface="Arial"/>
            </a:endParaRPr>
          </a:p>
          <a:p>
            <a:pPr marL="347345" indent="-347345"/>
            <a:r>
              <a:rPr lang="en-US" dirty="0">
                <a:latin typeface="Avenir Next"/>
                <a:cs typeface="Arial"/>
              </a:rPr>
              <a:t>These adaptable slides are a resource for anyone wanting to communicate the evidence and benefits of MMS for pregnant women and their babies.</a:t>
            </a:r>
          </a:p>
          <a:p>
            <a:pPr marL="347345" indent="-347345"/>
            <a:r>
              <a:rPr lang="en-US" dirty="0">
                <a:latin typeface="Avenir Next"/>
                <a:cs typeface="Arial"/>
              </a:rPr>
              <a:t>They contain key messages and statistics that can be tailored to resonate with decision-makers in any country.</a:t>
            </a:r>
          </a:p>
        </p:txBody>
      </p:sp>
      <p:sp>
        <p:nvSpPr>
          <p:cNvPr id="4" name="Slide Number Placeholder 3">
            <a:extLst>
              <a:ext uri="{FF2B5EF4-FFF2-40B4-BE49-F238E27FC236}">
                <a16:creationId xmlns:a16="http://schemas.microsoft.com/office/drawing/2014/main" id="{E21843F3-8CC7-7322-B562-0E9FF8418B4C}"/>
              </a:ext>
            </a:extLst>
          </p:cNvPr>
          <p:cNvSpPr>
            <a:spLocks noGrp="1"/>
          </p:cNvSpPr>
          <p:nvPr>
            <p:ph type="sldNum" sz="quarter" idx="12"/>
          </p:nvPr>
        </p:nvSpPr>
        <p:spPr/>
        <p:txBody>
          <a:bodyPr/>
          <a:lstStyle/>
          <a:p>
            <a:fld id="{1823342E-297C-5D4D-AC65-DD80C611455A}" type="slidenum">
              <a:rPr lang="en-US" smtClean="0"/>
              <a:pPr/>
              <a:t>15</a:t>
            </a:fld>
            <a:endParaRPr lang="en-US"/>
          </a:p>
        </p:txBody>
      </p:sp>
      <p:sp>
        <p:nvSpPr>
          <p:cNvPr id="5" name="Title 1">
            <a:extLst>
              <a:ext uri="{FF2B5EF4-FFF2-40B4-BE49-F238E27FC236}">
                <a16:creationId xmlns:a16="http://schemas.microsoft.com/office/drawing/2014/main" id="{A117B242-88E3-A0FB-166C-D7C031188247}"/>
              </a:ext>
            </a:extLst>
          </p:cNvPr>
          <p:cNvSpPr>
            <a:spLocks noGrp="1"/>
          </p:cNvSpPr>
          <p:nvPr>
            <p:ph type="title"/>
          </p:nvPr>
        </p:nvSpPr>
        <p:spPr/>
        <p:txBody>
          <a:bodyPr/>
          <a:lstStyle/>
          <a:p>
            <a:r>
              <a:rPr lang="en-US" b="1">
                <a:latin typeface="Avenir Next" panose="020B0503020202020204" pitchFamily="34" charset="0"/>
              </a:rPr>
              <a:t>Advocacy Tools</a:t>
            </a:r>
            <a:endParaRPr lang="en-US">
              <a:latin typeface="Avenir Next" panose="020B0503020202020204" pitchFamily="34" charset="0"/>
            </a:endParaRPr>
          </a:p>
        </p:txBody>
      </p:sp>
      <p:pic>
        <p:nvPicPr>
          <p:cNvPr id="2" name="Picture 1">
            <a:extLst>
              <a:ext uri="{FF2B5EF4-FFF2-40B4-BE49-F238E27FC236}">
                <a16:creationId xmlns:a16="http://schemas.microsoft.com/office/drawing/2014/main" id="{17539C57-5C12-D321-EEE5-301A83C25800}"/>
              </a:ext>
            </a:extLst>
          </p:cNvPr>
          <p:cNvPicPr>
            <a:picLocks noChangeAspect="1"/>
          </p:cNvPicPr>
          <p:nvPr/>
        </p:nvPicPr>
        <p:blipFill>
          <a:blip r:embed="rId3"/>
          <a:stretch>
            <a:fillRect/>
          </a:stretch>
        </p:blipFill>
        <p:spPr>
          <a:xfrm>
            <a:off x="7369851" y="2970304"/>
            <a:ext cx="3602954" cy="2033712"/>
          </a:xfrm>
          <a:prstGeom prst="rect">
            <a:avLst/>
          </a:prstGeom>
          <a:ln w="19050">
            <a:solidFill>
              <a:schemeClr val="accent1"/>
            </a:solidFill>
          </a:ln>
        </p:spPr>
      </p:pic>
      <p:pic>
        <p:nvPicPr>
          <p:cNvPr id="6" name="Picture 5">
            <a:extLst>
              <a:ext uri="{FF2B5EF4-FFF2-40B4-BE49-F238E27FC236}">
                <a16:creationId xmlns:a16="http://schemas.microsoft.com/office/drawing/2014/main" id="{31532C3E-6631-87AB-5C5F-58EAACED2E8F}"/>
              </a:ext>
            </a:extLst>
          </p:cNvPr>
          <p:cNvPicPr>
            <a:picLocks noChangeAspect="1"/>
          </p:cNvPicPr>
          <p:nvPr/>
        </p:nvPicPr>
        <p:blipFill>
          <a:blip r:embed="rId4"/>
          <a:stretch>
            <a:fillRect/>
          </a:stretch>
        </p:blipFill>
        <p:spPr>
          <a:xfrm>
            <a:off x="8064113" y="4226650"/>
            <a:ext cx="3602955" cy="2031241"/>
          </a:xfrm>
          <a:prstGeom prst="rect">
            <a:avLst/>
          </a:prstGeom>
          <a:ln w="19050">
            <a:solidFill>
              <a:schemeClr val="accent1"/>
            </a:solidFill>
          </a:ln>
        </p:spPr>
      </p:pic>
      <p:pic>
        <p:nvPicPr>
          <p:cNvPr id="8" name="Picture 7">
            <a:extLst>
              <a:ext uri="{FF2B5EF4-FFF2-40B4-BE49-F238E27FC236}">
                <a16:creationId xmlns:a16="http://schemas.microsoft.com/office/drawing/2014/main" id="{70625E0E-C39D-CF8A-7173-923F2485F1B9}"/>
              </a:ext>
            </a:extLst>
          </p:cNvPr>
          <p:cNvPicPr>
            <a:picLocks noChangeAspect="1"/>
          </p:cNvPicPr>
          <p:nvPr/>
        </p:nvPicPr>
        <p:blipFill>
          <a:blip r:embed="rId5"/>
          <a:stretch>
            <a:fillRect/>
          </a:stretch>
        </p:blipFill>
        <p:spPr>
          <a:xfrm>
            <a:off x="6011324" y="1061159"/>
            <a:ext cx="4226429" cy="2375482"/>
          </a:xfrm>
          <a:prstGeom prst="rect">
            <a:avLst/>
          </a:prstGeom>
          <a:ln w="19050">
            <a:solidFill>
              <a:schemeClr val="accent1"/>
            </a:solidFill>
          </a:ln>
        </p:spPr>
      </p:pic>
    </p:spTree>
    <p:extLst>
      <p:ext uri="{BB962C8B-B14F-4D97-AF65-F5344CB8AC3E}">
        <p14:creationId xmlns:p14="http://schemas.microsoft.com/office/powerpoint/2010/main" val="3265124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82B56-515E-A548-E637-0EBDAC467D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576BA-FB31-2C9D-1C83-9653A6454AEA}"/>
              </a:ext>
            </a:extLst>
          </p:cNvPr>
          <p:cNvSpPr>
            <a:spLocks noGrp="1"/>
          </p:cNvSpPr>
          <p:nvPr>
            <p:ph idx="1"/>
          </p:nvPr>
        </p:nvSpPr>
        <p:spPr>
          <a:xfrm>
            <a:off x="838200" y="1504840"/>
            <a:ext cx="4552401" cy="4667359"/>
          </a:xfrm>
        </p:spPr>
        <p:txBody>
          <a:bodyPr>
            <a:normAutofit fontScale="92500" lnSpcReduction="10000"/>
          </a:bodyPr>
          <a:lstStyle/>
          <a:p>
            <a:r>
              <a:rPr lang="en-US"/>
              <a:t>The </a:t>
            </a:r>
            <a:r>
              <a:rPr lang="en-US" b="1">
                <a:hlinkClick r:id="rId2"/>
              </a:rPr>
              <a:t>Advocacy Brief and FAQ on Inclusion of MMS in WHO’s EML</a:t>
            </a:r>
            <a:r>
              <a:rPr lang="en-US" b="1"/>
              <a:t> </a:t>
            </a:r>
            <a:r>
              <a:rPr lang="en-US"/>
              <a:t>provides</a:t>
            </a:r>
            <a:r>
              <a:rPr lang="en-US" b="1"/>
              <a:t> </a:t>
            </a:r>
            <a:r>
              <a:rPr lang="en-US"/>
              <a:t>best practices for getting MMS on the EML in your country.</a:t>
            </a:r>
          </a:p>
          <a:p>
            <a:r>
              <a:rPr lang="en-US"/>
              <a:t>The</a:t>
            </a:r>
            <a:r>
              <a:rPr lang="en-US">
                <a:hlinkClick r:id="rId3"/>
              </a:rPr>
              <a:t> </a:t>
            </a:r>
            <a:r>
              <a:rPr lang="en-US" b="1">
                <a:hlinkClick r:id="rId3"/>
              </a:rPr>
              <a:t>MMS Advocacy Brief</a:t>
            </a:r>
            <a:r>
              <a:rPr lang="en-US" b="1"/>
              <a:t> </a:t>
            </a:r>
            <a:r>
              <a:rPr lang="en-US"/>
              <a:t>addresses the wide scope of the need for MMS, and the </a:t>
            </a:r>
            <a:r>
              <a:rPr lang="en-US" b="1">
                <a:hlinkClick r:id="rId4"/>
              </a:rPr>
              <a:t>Frequently Asked Questions (FAQ) Brief on MMS</a:t>
            </a:r>
            <a:r>
              <a:rPr lang="en-US" b="1"/>
              <a:t> </a:t>
            </a:r>
            <a:r>
              <a:rPr lang="en-US"/>
              <a:t>is tailored to decision-makers.</a:t>
            </a:r>
          </a:p>
          <a:p>
            <a:r>
              <a:rPr lang="en-US"/>
              <a:t>For support in scaling efforts, see </a:t>
            </a:r>
            <a:r>
              <a:rPr lang="en-US" b="1">
                <a:hlinkClick r:id="rId5"/>
              </a:rPr>
              <a:t>Introducing and Scaling Multiple Micronutrient Supplementation Programming Frequently Asked Questions for Decision-makers</a:t>
            </a:r>
            <a:r>
              <a:rPr lang="en-US" b="1"/>
              <a:t>.</a:t>
            </a:r>
          </a:p>
          <a:p>
            <a:pPr marL="0" indent="0">
              <a:buNone/>
            </a:pPr>
            <a:endParaRPr lang="en-US"/>
          </a:p>
        </p:txBody>
      </p:sp>
      <p:sp>
        <p:nvSpPr>
          <p:cNvPr id="4" name="Slide Number Placeholder 3">
            <a:extLst>
              <a:ext uri="{FF2B5EF4-FFF2-40B4-BE49-F238E27FC236}">
                <a16:creationId xmlns:a16="http://schemas.microsoft.com/office/drawing/2014/main" id="{5F67EF4D-5381-205A-F871-67C413E16CCD}"/>
              </a:ext>
            </a:extLst>
          </p:cNvPr>
          <p:cNvSpPr>
            <a:spLocks noGrp="1"/>
          </p:cNvSpPr>
          <p:nvPr>
            <p:ph type="sldNum" sz="quarter" idx="12"/>
          </p:nvPr>
        </p:nvSpPr>
        <p:spPr/>
        <p:txBody>
          <a:bodyPr/>
          <a:lstStyle/>
          <a:p>
            <a:fld id="{1823342E-297C-5D4D-AC65-DD80C611455A}" type="slidenum">
              <a:rPr lang="en-US" smtClean="0"/>
              <a:pPr/>
              <a:t>16</a:t>
            </a:fld>
            <a:endParaRPr lang="en-US"/>
          </a:p>
        </p:txBody>
      </p:sp>
      <p:sp>
        <p:nvSpPr>
          <p:cNvPr id="5" name="Title 1">
            <a:extLst>
              <a:ext uri="{FF2B5EF4-FFF2-40B4-BE49-F238E27FC236}">
                <a16:creationId xmlns:a16="http://schemas.microsoft.com/office/drawing/2014/main" id="{885E5110-A3A1-3BB8-2126-97BB08C7B466}"/>
              </a:ext>
            </a:extLst>
          </p:cNvPr>
          <p:cNvSpPr>
            <a:spLocks noGrp="1"/>
          </p:cNvSpPr>
          <p:nvPr>
            <p:ph type="title"/>
          </p:nvPr>
        </p:nvSpPr>
        <p:spPr/>
        <p:txBody>
          <a:bodyPr/>
          <a:lstStyle/>
          <a:p>
            <a:r>
              <a:rPr lang="en-US" b="1">
                <a:latin typeface="Avenir Next" panose="020B0503020202020204" pitchFamily="34" charset="0"/>
              </a:rPr>
              <a:t>Advocacy Tools</a:t>
            </a:r>
            <a:endParaRPr lang="en-US">
              <a:latin typeface="Avenir Next" panose="020B0503020202020204" pitchFamily="34" charset="0"/>
            </a:endParaRPr>
          </a:p>
        </p:txBody>
      </p:sp>
      <p:pic>
        <p:nvPicPr>
          <p:cNvPr id="6" name="Picture 5">
            <a:extLst>
              <a:ext uri="{FF2B5EF4-FFF2-40B4-BE49-F238E27FC236}">
                <a16:creationId xmlns:a16="http://schemas.microsoft.com/office/drawing/2014/main" id="{BFD00531-04E0-C52C-E1D5-8DEB57DAF81B}"/>
              </a:ext>
            </a:extLst>
          </p:cNvPr>
          <p:cNvPicPr>
            <a:picLocks noChangeAspect="1"/>
          </p:cNvPicPr>
          <p:nvPr/>
        </p:nvPicPr>
        <p:blipFill>
          <a:blip r:embed="rId6"/>
          <a:stretch>
            <a:fillRect/>
          </a:stretch>
        </p:blipFill>
        <p:spPr>
          <a:xfrm>
            <a:off x="7147800" y="767851"/>
            <a:ext cx="3073659" cy="2384735"/>
          </a:xfrm>
          <a:prstGeom prst="rect">
            <a:avLst/>
          </a:prstGeom>
          <a:ln w="19050">
            <a:solidFill>
              <a:schemeClr val="accent1"/>
            </a:solidFill>
          </a:ln>
        </p:spPr>
      </p:pic>
      <p:pic>
        <p:nvPicPr>
          <p:cNvPr id="2" name="Picture 1">
            <a:extLst>
              <a:ext uri="{FF2B5EF4-FFF2-40B4-BE49-F238E27FC236}">
                <a16:creationId xmlns:a16="http://schemas.microsoft.com/office/drawing/2014/main" id="{1E1537B8-6D63-E54C-A392-C735FAD0DEF1}"/>
              </a:ext>
            </a:extLst>
          </p:cNvPr>
          <p:cNvPicPr>
            <a:picLocks noChangeAspect="1"/>
          </p:cNvPicPr>
          <p:nvPr/>
        </p:nvPicPr>
        <p:blipFill>
          <a:blip r:embed="rId7"/>
          <a:stretch>
            <a:fillRect/>
          </a:stretch>
        </p:blipFill>
        <p:spPr>
          <a:xfrm>
            <a:off x="5800689" y="2409548"/>
            <a:ext cx="3105077" cy="2115714"/>
          </a:xfrm>
          <a:prstGeom prst="rect">
            <a:avLst/>
          </a:prstGeom>
          <a:noFill/>
          <a:ln w="19050">
            <a:solidFill>
              <a:schemeClr val="accent1"/>
            </a:solidFill>
          </a:ln>
        </p:spPr>
      </p:pic>
      <p:pic>
        <p:nvPicPr>
          <p:cNvPr id="8" name="Picture 7">
            <a:extLst>
              <a:ext uri="{FF2B5EF4-FFF2-40B4-BE49-F238E27FC236}">
                <a16:creationId xmlns:a16="http://schemas.microsoft.com/office/drawing/2014/main" id="{101F09D2-96D2-C12C-2517-E7CB8E577E1B}"/>
              </a:ext>
            </a:extLst>
          </p:cNvPr>
          <p:cNvPicPr>
            <a:picLocks noChangeAspect="1"/>
          </p:cNvPicPr>
          <p:nvPr/>
        </p:nvPicPr>
        <p:blipFill>
          <a:blip r:embed="rId8"/>
          <a:srcRect b="7563"/>
          <a:stretch>
            <a:fillRect/>
          </a:stretch>
        </p:blipFill>
        <p:spPr>
          <a:xfrm>
            <a:off x="7292714" y="3850194"/>
            <a:ext cx="2847351" cy="2418323"/>
          </a:xfrm>
          <a:prstGeom prst="rect">
            <a:avLst/>
          </a:prstGeom>
          <a:ln w="19050">
            <a:solidFill>
              <a:schemeClr val="accent1"/>
            </a:solidFill>
          </a:ln>
        </p:spPr>
      </p:pic>
      <p:pic>
        <p:nvPicPr>
          <p:cNvPr id="7" name="Picture 6">
            <a:extLst>
              <a:ext uri="{FF2B5EF4-FFF2-40B4-BE49-F238E27FC236}">
                <a16:creationId xmlns:a16="http://schemas.microsoft.com/office/drawing/2014/main" id="{9B3D3BC3-C880-1EEC-98F2-80BDB48FAB59}"/>
              </a:ext>
            </a:extLst>
          </p:cNvPr>
          <p:cNvPicPr>
            <a:picLocks noChangeAspect="1"/>
          </p:cNvPicPr>
          <p:nvPr/>
        </p:nvPicPr>
        <p:blipFill>
          <a:blip r:embed="rId9"/>
          <a:stretch>
            <a:fillRect/>
          </a:stretch>
        </p:blipFill>
        <p:spPr>
          <a:xfrm>
            <a:off x="9053711" y="2409548"/>
            <a:ext cx="2988467" cy="2192525"/>
          </a:xfrm>
          <a:prstGeom prst="rect">
            <a:avLst/>
          </a:prstGeom>
          <a:ln w="19050">
            <a:solidFill>
              <a:schemeClr val="accent1"/>
            </a:solidFill>
          </a:ln>
        </p:spPr>
      </p:pic>
    </p:spTree>
    <p:extLst>
      <p:ext uri="{BB962C8B-B14F-4D97-AF65-F5344CB8AC3E}">
        <p14:creationId xmlns:p14="http://schemas.microsoft.com/office/powerpoint/2010/main" val="3135483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BE7B0-8C0C-E0BA-E1BE-D653C76AD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B3AA16-126C-1962-B743-DD721558C1EC}"/>
              </a:ext>
            </a:extLst>
          </p:cNvPr>
          <p:cNvSpPr>
            <a:spLocks noGrp="1"/>
          </p:cNvSpPr>
          <p:nvPr>
            <p:ph type="title"/>
          </p:nvPr>
        </p:nvSpPr>
        <p:spPr/>
        <p:txBody>
          <a:bodyPr/>
          <a:lstStyle/>
          <a:p>
            <a:r>
              <a:rPr lang="en-US" b="1">
                <a:latin typeface="Avenir Next" panose="020B0503020202020204" pitchFamily="34" charset="0"/>
              </a:rPr>
              <a:t>Costing Tools</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74F24421-F0CF-FD40-8B72-11D723386441}"/>
              </a:ext>
            </a:extLst>
          </p:cNvPr>
          <p:cNvSpPr>
            <a:spLocks noGrp="1"/>
          </p:cNvSpPr>
          <p:nvPr>
            <p:ph idx="1"/>
          </p:nvPr>
        </p:nvSpPr>
        <p:spPr>
          <a:xfrm>
            <a:off x="838200" y="1337495"/>
            <a:ext cx="5879123" cy="4302650"/>
          </a:xfrm>
        </p:spPr>
        <p:txBody>
          <a:bodyPr vert="horz" lIns="0" tIns="0" rIns="0" bIns="0" rtlCol="0" anchor="t">
            <a:normAutofit/>
          </a:bodyPr>
          <a:lstStyle/>
          <a:p>
            <a:r>
              <a:rPr lang="en-US" sz="1900" b="1">
                <a:hlinkClick r:id="rId3"/>
              </a:rPr>
              <a:t>MMS Cost-Benefit Tool </a:t>
            </a:r>
            <a:r>
              <a:rPr lang="en-US" sz="1900"/>
              <a:t>+ </a:t>
            </a:r>
            <a:r>
              <a:rPr lang="en-US" sz="1900" b="1">
                <a:hlinkClick r:id="rId4"/>
              </a:rPr>
              <a:t>Cost of Inaction Tool </a:t>
            </a:r>
            <a:r>
              <a:rPr lang="en-US" sz="1900"/>
              <a:t>were developed by Nutrition International to aid countries’ decision-making by calculating the incremental benefits and costs of transitioning from iron-folic acid supplementation (IFAS) to multiple micronutrient supplementation (MMS).</a:t>
            </a:r>
          </a:p>
          <a:p>
            <a:r>
              <a:rPr lang="en-US" sz="1900" b="1">
                <a:hlinkClick r:id="rId5"/>
              </a:rPr>
              <a:t>MMS Introduction and Scale-up Roadmap Costing Tool </a:t>
            </a:r>
            <a:r>
              <a:rPr lang="en-US" sz="1900"/>
              <a:t>supports the development of costed national and sub-national MMS introduction and scale-up roadmaps. The tool was developed by R4D and funded by the Gates Foundation</a:t>
            </a:r>
          </a:p>
          <a:p>
            <a:endParaRPr lang="en-US" sz="1900"/>
          </a:p>
        </p:txBody>
      </p:sp>
      <p:sp>
        <p:nvSpPr>
          <p:cNvPr id="11" name="Rectangle 10">
            <a:extLst>
              <a:ext uri="{FF2B5EF4-FFF2-40B4-BE49-F238E27FC236}">
                <a16:creationId xmlns:a16="http://schemas.microsoft.com/office/drawing/2014/main" id="{565813DF-5378-BA9E-315A-D667027C093D}"/>
              </a:ext>
            </a:extLst>
          </p:cNvPr>
          <p:cNvSpPr/>
          <p:nvPr/>
        </p:nvSpPr>
        <p:spPr>
          <a:xfrm>
            <a:off x="0" y="5640145"/>
            <a:ext cx="12192000" cy="12178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2ED0601-063E-F40E-31BF-D7032E71FCCA}"/>
              </a:ext>
            </a:extLst>
          </p:cNvPr>
          <p:cNvSpPr txBox="1"/>
          <p:nvPr/>
        </p:nvSpPr>
        <p:spPr>
          <a:xfrm>
            <a:off x="838200" y="5856179"/>
            <a:ext cx="10232655" cy="400110"/>
          </a:xfrm>
          <a:prstGeom prst="rect">
            <a:avLst/>
          </a:prstGeom>
          <a:noFill/>
        </p:spPr>
        <p:txBody>
          <a:bodyPr wrap="square">
            <a:spAutoFit/>
          </a:bodyPr>
          <a:lstStyle/>
          <a:p>
            <a:pPr algn="ctr"/>
            <a:r>
              <a:rPr lang="en-US" sz="2000" b="1">
                <a:solidFill>
                  <a:schemeClr val="tx2"/>
                </a:solidFill>
                <a:latin typeface="Avenir Next" panose="020B0503020202020204" pitchFamily="34" charset="0"/>
              </a:rPr>
              <a:t>Visit </a:t>
            </a:r>
            <a:r>
              <a:rPr lang="en-US" sz="2000" b="1">
                <a:solidFill>
                  <a:schemeClr val="tx2"/>
                </a:solidFill>
                <a:latin typeface="Avenir Next" panose="020B0503020202020204" pitchFamily="34" charset="0"/>
                <a:hlinkClick r:id="rId6"/>
              </a:rPr>
              <a:t>FurtherWith15.org</a:t>
            </a:r>
            <a:r>
              <a:rPr lang="en-US" sz="2000" b="1">
                <a:solidFill>
                  <a:schemeClr val="tx2"/>
                </a:solidFill>
                <a:latin typeface="Avenir Next" panose="020B0503020202020204" pitchFamily="34" charset="0"/>
              </a:rPr>
              <a:t> for these resources and more </a:t>
            </a:r>
          </a:p>
        </p:txBody>
      </p:sp>
      <p:pic>
        <p:nvPicPr>
          <p:cNvPr id="6" name="Picture 5">
            <a:extLst>
              <a:ext uri="{FF2B5EF4-FFF2-40B4-BE49-F238E27FC236}">
                <a16:creationId xmlns:a16="http://schemas.microsoft.com/office/drawing/2014/main" id="{4E4ACB37-C590-9EBA-DF93-7CE54B86469E}"/>
              </a:ext>
            </a:extLst>
          </p:cNvPr>
          <p:cNvPicPr>
            <a:picLocks noChangeAspect="1"/>
          </p:cNvPicPr>
          <p:nvPr/>
        </p:nvPicPr>
        <p:blipFill>
          <a:blip r:embed="rId7"/>
          <a:stretch>
            <a:fillRect/>
          </a:stretch>
        </p:blipFill>
        <p:spPr>
          <a:xfrm>
            <a:off x="7353211" y="645673"/>
            <a:ext cx="3402040" cy="2035981"/>
          </a:xfrm>
          <a:prstGeom prst="rect">
            <a:avLst/>
          </a:prstGeom>
          <a:ln w="19050">
            <a:solidFill>
              <a:schemeClr val="accent1"/>
            </a:solidFill>
          </a:ln>
        </p:spPr>
      </p:pic>
      <p:pic>
        <p:nvPicPr>
          <p:cNvPr id="3" name="Picture 2">
            <a:extLst>
              <a:ext uri="{FF2B5EF4-FFF2-40B4-BE49-F238E27FC236}">
                <a16:creationId xmlns:a16="http://schemas.microsoft.com/office/drawing/2014/main" id="{9BF84383-2196-07DB-693A-42EBAA3D766C}"/>
              </a:ext>
            </a:extLst>
          </p:cNvPr>
          <p:cNvPicPr>
            <a:picLocks noChangeAspect="1"/>
          </p:cNvPicPr>
          <p:nvPr/>
        </p:nvPicPr>
        <p:blipFill>
          <a:blip r:embed="rId8"/>
          <a:stretch>
            <a:fillRect/>
          </a:stretch>
        </p:blipFill>
        <p:spPr>
          <a:xfrm>
            <a:off x="8537331" y="1452245"/>
            <a:ext cx="3009900" cy="2252762"/>
          </a:xfrm>
          <a:prstGeom prst="rect">
            <a:avLst/>
          </a:prstGeom>
          <a:ln w="19050">
            <a:solidFill>
              <a:schemeClr val="accent1"/>
            </a:solidFill>
          </a:ln>
        </p:spPr>
      </p:pic>
      <p:pic>
        <p:nvPicPr>
          <p:cNvPr id="8" name="Picture 7">
            <a:extLst>
              <a:ext uri="{FF2B5EF4-FFF2-40B4-BE49-F238E27FC236}">
                <a16:creationId xmlns:a16="http://schemas.microsoft.com/office/drawing/2014/main" id="{80E775E4-AF40-AD35-7854-A582E6023C17}"/>
              </a:ext>
            </a:extLst>
          </p:cNvPr>
          <p:cNvPicPr>
            <a:picLocks noChangeAspect="1"/>
          </p:cNvPicPr>
          <p:nvPr/>
        </p:nvPicPr>
        <p:blipFill>
          <a:blip r:embed="rId9"/>
          <a:stretch>
            <a:fillRect/>
          </a:stretch>
        </p:blipFill>
        <p:spPr>
          <a:xfrm>
            <a:off x="7341577" y="3810395"/>
            <a:ext cx="4012223" cy="1829750"/>
          </a:xfrm>
          <a:prstGeom prst="rect">
            <a:avLst/>
          </a:prstGeom>
          <a:ln w="19050">
            <a:solidFill>
              <a:schemeClr val="accent1"/>
            </a:solidFill>
          </a:ln>
        </p:spPr>
      </p:pic>
    </p:spTree>
    <p:extLst>
      <p:ext uri="{BB962C8B-B14F-4D97-AF65-F5344CB8AC3E}">
        <p14:creationId xmlns:p14="http://schemas.microsoft.com/office/powerpoint/2010/main" val="239550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10CBA-6474-F49C-B174-4D2C671D8E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CE4214-DC35-3481-48A3-F8A3F5874A95}"/>
              </a:ext>
            </a:extLst>
          </p:cNvPr>
          <p:cNvSpPr>
            <a:spLocks noGrp="1"/>
          </p:cNvSpPr>
          <p:nvPr>
            <p:ph idx="1"/>
          </p:nvPr>
        </p:nvSpPr>
        <p:spPr>
          <a:xfrm>
            <a:off x="838200" y="1504841"/>
            <a:ext cx="5634318" cy="4351338"/>
          </a:xfrm>
        </p:spPr>
        <p:txBody>
          <a:bodyPr/>
          <a:lstStyle/>
          <a:p>
            <a:r>
              <a:rPr lang="en-US" b="1">
                <a:hlinkClick r:id="rId2"/>
              </a:rPr>
              <a:t>MMS Global Investment Roadmap</a:t>
            </a:r>
            <a:r>
              <a:rPr lang="en-US">
                <a:hlinkClick r:id="rId2"/>
              </a:rPr>
              <a:t> </a:t>
            </a:r>
            <a:r>
              <a:rPr lang="en-US"/>
              <a:t>and </a:t>
            </a:r>
            <a:r>
              <a:rPr lang="en-US" b="1">
                <a:hlinkClick r:id="rId3"/>
              </a:rPr>
              <a:t>Overview Brief </a:t>
            </a:r>
            <a:r>
              <a:rPr lang="en-US"/>
              <a:t>were developed by a collaborative of private philanthropies to catalyze and prioritize action and investment in multiple micronutrient supplements.</a:t>
            </a:r>
          </a:p>
          <a:p>
            <a:r>
              <a:rPr lang="en-US">
                <a:hlinkClick r:id="rId4"/>
              </a:rPr>
              <a:t>The HMHB Advocacy Brief: </a:t>
            </a:r>
            <a:r>
              <a:rPr lang="en-US" b="1">
                <a:hlinkClick r:id="rId4"/>
              </a:rPr>
              <a:t>MMS in Pregnancy – One of the Best Investments for Development </a:t>
            </a:r>
            <a:r>
              <a:rPr lang="en-US"/>
              <a:t>explains reasons why MMS is such a strong investment.</a:t>
            </a:r>
          </a:p>
          <a:p>
            <a:r>
              <a:rPr lang="en-US">
                <a:hlinkClick r:id="rId5"/>
              </a:rPr>
              <a:t>HMHB’s Knowledge Byte Webinar: </a:t>
            </a:r>
            <a:r>
              <a:rPr lang="en-US" b="1">
                <a:hlinkClick r:id="rId5"/>
              </a:rPr>
              <a:t>“MMS – Invest in the Best” </a:t>
            </a:r>
            <a:r>
              <a:rPr lang="en-US"/>
              <a:t>reviews key reasons to invest in MMS.</a:t>
            </a:r>
          </a:p>
          <a:p>
            <a:endParaRPr lang="en-US"/>
          </a:p>
        </p:txBody>
      </p:sp>
      <p:sp>
        <p:nvSpPr>
          <p:cNvPr id="4" name="Slide Number Placeholder 3">
            <a:extLst>
              <a:ext uri="{FF2B5EF4-FFF2-40B4-BE49-F238E27FC236}">
                <a16:creationId xmlns:a16="http://schemas.microsoft.com/office/drawing/2014/main" id="{00EBD336-218D-B5C0-D1E4-7097B42B3A06}"/>
              </a:ext>
            </a:extLst>
          </p:cNvPr>
          <p:cNvSpPr>
            <a:spLocks noGrp="1"/>
          </p:cNvSpPr>
          <p:nvPr>
            <p:ph type="sldNum" sz="quarter" idx="12"/>
          </p:nvPr>
        </p:nvSpPr>
        <p:spPr/>
        <p:txBody>
          <a:bodyPr/>
          <a:lstStyle/>
          <a:p>
            <a:fld id="{1823342E-297C-5D4D-AC65-DD80C611455A}" type="slidenum">
              <a:rPr lang="en-US" smtClean="0"/>
              <a:pPr/>
              <a:t>18</a:t>
            </a:fld>
            <a:endParaRPr lang="en-US"/>
          </a:p>
        </p:txBody>
      </p:sp>
      <p:sp>
        <p:nvSpPr>
          <p:cNvPr id="5" name="Title 1">
            <a:extLst>
              <a:ext uri="{FF2B5EF4-FFF2-40B4-BE49-F238E27FC236}">
                <a16:creationId xmlns:a16="http://schemas.microsoft.com/office/drawing/2014/main" id="{524C8B82-7150-547B-8304-CAD7A431B2E1}"/>
              </a:ext>
            </a:extLst>
          </p:cNvPr>
          <p:cNvSpPr>
            <a:spLocks noGrp="1"/>
          </p:cNvSpPr>
          <p:nvPr>
            <p:ph type="title"/>
          </p:nvPr>
        </p:nvSpPr>
        <p:spPr>
          <a:xfrm>
            <a:off x="838200" y="559574"/>
            <a:ext cx="8163560" cy="676636"/>
          </a:xfrm>
        </p:spPr>
        <p:txBody>
          <a:bodyPr>
            <a:normAutofit/>
          </a:bodyPr>
          <a:lstStyle/>
          <a:p>
            <a:r>
              <a:rPr lang="en-US" b="1">
                <a:latin typeface="Avenir Next" panose="020B0503020202020204" pitchFamily="34" charset="0"/>
              </a:rPr>
              <a:t>Resource Mobilization Tools</a:t>
            </a:r>
            <a:endParaRPr lang="en-US">
              <a:latin typeface="Avenir Next" panose="020B0503020202020204" pitchFamily="34" charset="0"/>
            </a:endParaRPr>
          </a:p>
        </p:txBody>
      </p:sp>
      <p:pic>
        <p:nvPicPr>
          <p:cNvPr id="9" name="Picture 8">
            <a:extLst>
              <a:ext uri="{FF2B5EF4-FFF2-40B4-BE49-F238E27FC236}">
                <a16:creationId xmlns:a16="http://schemas.microsoft.com/office/drawing/2014/main" id="{6CD9633C-5D2B-F72B-C2FD-CFD06035D4D3}"/>
              </a:ext>
            </a:extLst>
          </p:cNvPr>
          <p:cNvPicPr>
            <a:picLocks noChangeAspect="1"/>
          </p:cNvPicPr>
          <p:nvPr/>
        </p:nvPicPr>
        <p:blipFill>
          <a:blip r:embed="rId6"/>
          <a:stretch>
            <a:fillRect/>
          </a:stretch>
        </p:blipFill>
        <p:spPr>
          <a:xfrm>
            <a:off x="8032832" y="407539"/>
            <a:ext cx="2713321" cy="1962902"/>
          </a:xfrm>
          <a:prstGeom prst="rect">
            <a:avLst/>
          </a:prstGeom>
          <a:ln w="19050">
            <a:solidFill>
              <a:schemeClr val="accent1"/>
            </a:solidFill>
          </a:ln>
        </p:spPr>
      </p:pic>
      <p:pic>
        <p:nvPicPr>
          <p:cNvPr id="10" name="Picture 9">
            <a:extLst>
              <a:ext uri="{FF2B5EF4-FFF2-40B4-BE49-F238E27FC236}">
                <a16:creationId xmlns:a16="http://schemas.microsoft.com/office/drawing/2014/main" id="{C1786AD9-29A5-A3F7-B14A-EFAAC1DF9345}"/>
              </a:ext>
            </a:extLst>
          </p:cNvPr>
          <p:cNvPicPr>
            <a:picLocks noChangeAspect="1"/>
          </p:cNvPicPr>
          <p:nvPr/>
        </p:nvPicPr>
        <p:blipFill>
          <a:blip r:embed="rId7"/>
          <a:stretch>
            <a:fillRect/>
          </a:stretch>
        </p:blipFill>
        <p:spPr>
          <a:xfrm>
            <a:off x="7083850" y="1750822"/>
            <a:ext cx="2565089" cy="1856227"/>
          </a:xfrm>
          <a:prstGeom prst="rect">
            <a:avLst/>
          </a:prstGeom>
          <a:ln w="19050">
            <a:solidFill>
              <a:schemeClr val="accent1"/>
            </a:solidFill>
          </a:ln>
        </p:spPr>
      </p:pic>
      <p:pic>
        <p:nvPicPr>
          <p:cNvPr id="11" name="Picture 10">
            <a:extLst>
              <a:ext uri="{FF2B5EF4-FFF2-40B4-BE49-F238E27FC236}">
                <a16:creationId xmlns:a16="http://schemas.microsoft.com/office/drawing/2014/main" id="{CF90A8ED-AEB5-9AB6-89E8-486F63002D3B}"/>
              </a:ext>
            </a:extLst>
          </p:cNvPr>
          <p:cNvPicPr>
            <a:picLocks noChangeAspect="1"/>
          </p:cNvPicPr>
          <p:nvPr/>
        </p:nvPicPr>
        <p:blipFill rotWithShape="1">
          <a:blip r:embed="rId8"/>
          <a:srcRect l="2298" r="1761" b="5614"/>
          <a:stretch>
            <a:fillRect/>
          </a:stretch>
        </p:blipFill>
        <p:spPr>
          <a:xfrm>
            <a:off x="7817898" y="2627747"/>
            <a:ext cx="3662081" cy="2105525"/>
          </a:xfrm>
          <a:prstGeom prst="rect">
            <a:avLst/>
          </a:prstGeom>
          <a:ln w="19050">
            <a:solidFill>
              <a:schemeClr val="accent1"/>
            </a:solidFill>
          </a:ln>
        </p:spPr>
      </p:pic>
      <p:pic>
        <p:nvPicPr>
          <p:cNvPr id="12" name="Picture 11">
            <a:extLst>
              <a:ext uri="{FF2B5EF4-FFF2-40B4-BE49-F238E27FC236}">
                <a16:creationId xmlns:a16="http://schemas.microsoft.com/office/drawing/2014/main" id="{44753E9D-AEC1-BF8B-998B-D193CD5C01EE}"/>
              </a:ext>
            </a:extLst>
          </p:cNvPr>
          <p:cNvPicPr>
            <a:picLocks noChangeAspect="1"/>
          </p:cNvPicPr>
          <p:nvPr/>
        </p:nvPicPr>
        <p:blipFill>
          <a:blip r:embed="rId9"/>
          <a:srcRect l="936" t="1272" r="2230" b="10572"/>
          <a:stretch>
            <a:fillRect/>
          </a:stretch>
        </p:blipFill>
        <p:spPr>
          <a:xfrm>
            <a:off x="7583157" y="3899681"/>
            <a:ext cx="2691731" cy="2419632"/>
          </a:xfrm>
          <a:prstGeom prst="rect">
            <a:avLst/>
          </a:prstGeom>
          <a:ln w="19050">
            <a:solidFill>
              <a:schemeClr val="accent1"/>
            </a:solidFill>
          </a:ln>
        </p:spPr>
      </p:pic>
    </p:spTree>
    <p:extLst>
      <p:ext uri="{BB962C8B-B14F-4D97-AF65-F5344CB8AC3E}">
        <p14:creationId xmlns:p14="http://schemas.microsoft.com/office/powerpoint/2010/main" val="3952466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F8981D"/>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1A6841-8BB1-B34B-A188-18ED2401A5A1}"/>
              </a:ext>
            </a:extLst>
          </p:cNvPr>
          <p:cNvSpPr>
            <a:spLocks noGrp="1"/>
          </p:cNvSpPr>
          <p:nvPr>
            <p:ph type="sldNum" sz="quarter" idx="16"/>
          </p:nvPr>
        </p:nvSpPr>
        <p:spPr/>
        <p:txBody>
          <a:bodyPr/>
          <a:lstStyle/>
          <a:p>
            <a:fld id="{C4B37875-7933-F345-AE65-E0AB5E984F8B}" type="slidenum">
              <a:rPr lang="en-US" smtClean="0"/>
              <a:pPr/>
              <a:t>2</a:t>
            </a:fld>
            <a:endParaRPr lang="en-US"/>
          </a:p>
        </p:txBody>
      </p:sp>
      <p:sp>
        <p:nvSpPr>
          <p:cNvPr id="2" name="Text Placeholder 1">
            <a:extLst>
              <a:ext uri="{FF2B5EF4-FFF2-40B4-BE49-F238E27FC236}">
                <a16:creationId xmlns:a16="http://schemas.microsoft.com/office/drawing/2014/main" id="{9115FA9A-7142-724A-9FFA-A49259080A6C}"/>
              </a:ext>
            </a:extLst>
          </p:cNvPr>
          <p:cNvSpPr>
            <a:spLocks noGrp="1"/>
          </p:cNvSpPr>
          <p:nvPr>
            <p:ph type="body" sz="quarter" idx="10"/>
          </p:nvPr>
        </p:nvSpPr>
        <p:spPr/>
        <p:txBody>
          <a:bodyPr/>
          <a:lstStyle/>
          <a:p>
            <a:r>
              <a:rPr lang="en-US" b="1">
                <a:latin typeface="Avenir Next" panose="020B0503020202020204" pitchFamily="34" charset="0"/>
              </a:rPr>
              <a:t>Facilitate dialogue &amp; create consensus</a:t>
            </a:r>
          </a:p>
          <a:p>
            <a:pPr lvl="1"/>
            <a:r>
              <a:rPr lang="en-US">
                <a:latin typeface="Avenir Next" panose="020B0503020202020204" pitchFamily="34" charset="0"/>
              </a:rPr>
              <a:t>View these slides as a resource for anyone wanting to communicate the evidence behind and benefits of MMS for pregnant women and their babies. Our goal is to equip the presenter of these slides with key messages that can be delivered to decision-makers or to those considering piloting, scaling, and implementation of MMS. </a:t>
            </a:r>
          </a:p>
        </p:txBody>
      </p:sp>
      <p:sp>
        <p:nvSpPr>
          <p:cNvPr id="4" name="Text Placeholder 3">
            <a:extLst>
              <a:ext uri="{FF2B5EF4-FFF2-40B4-BE49-F238E27FC236}">
                <a16:creationId xmlns:a16="http://schemas.microsoft.com/office/drawing/2014/main" id="{859F8B8C-DAEC-DE46-BF33-D6EC8F4E7069}"/>
              </a:ext>
            </a:extLst>
          </p:cNvPr>
          <p:cNvSpPr>
            <a:spLocks noGrp="1"/>
          </p:cNvSpPr>
          <p:nvPr>
            <p:ph type="body" sz="quarter" idx="12"/>
          </p:nvPr>
        </p:nvSpPr>
        <p:spPr/>
        <p:txBody>
          <a:bodyPr/>
          <a:lstStyle/>
          <a:p>
            <a:r>
              <a:rPr lang="en-US">
                <a:latin typeface="Avenir Next" panose="020B0503020202020204" pitchFamily="34" charset="0"/>
              </a:rPr>
              <a:t>Customize dialogue</a:t>
            </a:r>
          </a:p>
          <a:p>
            <a:pPr lvl="1"/>
            <a:r>
              <a:rPr lang="en-US">
                <a:latin typeface="Avenir Next" panose="020B0503020202020204" pitchFamily="34" charset="0"/>
              </a:rPr>
              <a:t>Speaker notes are provided with each slide, but they are not intended to be read word-for-word. Tailor and add your own speaking notes to make this relevant for your audience. </a:t>
            </a:r>
          </a:p>
        </p:txBody>
      </p:sp>
      <p:sp>
        <p:nvSpPr>
          <p:cNvPr id="5" name="Text Placeholder 4">
            <a:extLst>
              <a:ext uri="{FF2B5EF4-FFF2-40B4-BE49-F238E27FC236}">
                <a16:creationId xmlns:a16="http://schemas.microsoft.com/office/drawing/2014/main" id="{5DC96237-B9F8-2E44-9C8B-4D92EBFA75CA}"/>
              </a:ext>
            </a:extLst>
          </p:cNvPr>
          <p:cNvSpPr>
            <a:spLocks noGrp="1"/>
          </p:cNvSpPr>
          <p:nvPr>
            <p:ph type="body" sz="quarter" idx="13"/>
          </p:nvPr>
        </p:nvSpPr>
        <p:spPr/>
        <p:txBody>
          <a:bodyPr/>
          <a:lstStyle/>
          <a:p>
            <a:r>
              <a:rPr lang="en-US" b="1">
                <a:latin typeface="Avenir Next" panose="020B0503020202020204" pitchFamily="34" charset="0"/>
              </a:rPr>
              <a:t>ADAPT to Your Audience</a:t>
            </a:r>
          </a:p>
          <a:p>
            <a:pPr lvl="1"/>
            <a:r>
              <a:rPr lang="en-US">
                <a:latin typeface="Avenir Next" panose="020B0503020202020204" pitchFamily="34" charset="0"/>
              </a:rPr>
              <a:t>Content in red font should be tailored, then updated to black font. Slides can be tailored with data and statistics from your country and made relevant for your audience. Slides or entire sections can be removed or re-ordered. Additional resources can be found at the end of the presentation. </a:t>
            </a:r>
          </a:p>
        </p:txBody>
      </p:sp>
      <p:sp>
        <p:nvSpPr>
          <p:cNvPr id="79" name="Title 78">
            <a:extLst>
              <a:ext uri="{FF2B5EF4-FFF2-40B4-BE49-F238E27FC236}">
                <a16:creationId xmlns:a16="http://schemas.microsoft.com/office/drawing/2014/main" id="{8EB2AA74-8FBC-EA4D-93C8-33D440B0C4CA}"/>
              </a:ext>
            </a:extLst>
          </p:cNvPr>
          <p:cNvSpPr>
            <a:spLocks noGrp="1"/>
          </p:cNvSpPr>
          <p:nvPr>
            <p:ph type="title"/>
          </p:nvPr>
        </p:nvSpPr>
        <p:spPr/>
        <p:txBody>
          <a:bodyPr/>
          <a:lstStyle/>
          <a:p>
            <a:r>
              <a:rPr lang="en-US">
                <a:latin typeface="Avenir Next" panose="020B0503020202020204" pitchFamily="34" charset="0"/>
              </a:rPr>
              <a:t>How to use this slide deck</a:t>
            </a:r>
          </a:p>
        </p:txBody>
      </p:sp>
      <p:sp>
        <p:nvSpPr>
          <p:cNvPr id="25" name="Text Placeholder 24">
            <a:extLst>
              <a:ext uri="{FF2B5EF4-FFF2-40B4-BE49-F238E27FC236}">
                <a16:creationId xmlns:a16="http://schemas.microsoft.com/office/drawing/2014/main" id="{288BF600-E561-4C00-1973-8B53D9494420}"/>
              </a:ext>
            </a:extLst>
          </p:cNvPr>
          <p:cNvSpPr>
            <a:spLocks noGrp="1"/>
          </p:cNvSpPr>
          <p:nvPr>
            <p:ph type="body" sz="quarter" idx="17"/>
          </p:nvPr>
        </p:nvSpPr>
        <p:spPr>
          <a:xfrm>
            <a:off x="1819812" y="6075665"/>
            <a:ext cx="8662333" cy="438150"/>
          </a:xfrm>
        </p:spPr>
        <p:txBody>
          <a:bodyPr>
            <a:normAutofit fontScale="85000" lnSpcReduction="10000"/>
          </a:bodyPr>
          <a:lstStyle/>
          <a:p>
            <a:r>
              <a:rPr lang="en-US">
                <a:latin typeface="Avenir Next" panose="020B0503020202020204" pitchFamily="34" charset="0"/>
              </a:rPr>
              <a:t>We’d like to hear from you! Contact </a:t>
            </a:r>
            <a:r>
              <a:rPr lang="en-US">
                <a:latin typeface="Avenir Next" panose="020B0503020202020204" pitchFamily="34" charset="0"/>
                <a:hlinkClick r:id="rId3">
                  <a:extLst>
                    <a:ext uri="{A12FA001-AC4F-418D-AE19-62706E023703}">
                      <ahyp:hlinkClr xmlns:ahyp="http://schemas.microsoft.com/office/drawing/2018/hyperlinkcolor" val="tx"/>
                    </a:ext>
                  </a:extLst>
                </a:hlinkClick>
              </a:rPr>
              <a:t>HMHBConsortium@micronutrientforum.org</a:t>
            </a:r>
            <a:r>
              <a:rPr lang="en-US">
                <a:latin typeface="Avenir Next" panose="020B0503020202020204" pitchFamily="34" charset="0"/>
              </a:rPr>
              <a:t> if you have questions or would like additional support.</a:t>
            </a:r>
            <a:r>
              <a:rPr lang="en-GB">
                <a:latin typeface="Avenir Next" panose="020B0503020202020204" pitchFamily="34" charset="0"/>
              </a:rPr>
              <a:t>​</a:t>
            </a:r>
          </a:p>
        </p:txBody>
      </p:sp>
      <p:pic>
        <p:nvPicPr>
          <p:cNvPr id="69" name="Graphic 68">
            <a:extLst>
              <a:ext uri="{FF2B5EF4-FFF2-40B4-BE49-F238E27FC236}">
                <a16:creationId xmlns:a16="http://schemas.microsoft.com/office/drawing/2014/main" id="{5D5991BB-6269-2D49-9CBB-CF95289F87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8742" y="1439868"/>
            <a:ext cx="767942" cy="767942"/>
          </a:xfrm>
          <a:prstGeom prst="rect">
            <a:avLst/>
          </a:prstGeom>
        </p:spPr>
      </p:pic>
      <p:pic>
        <p:nvPicPr>
          <p:cNvPr id="7" name="Graphic 6">
            <a:extLst>
              <a:ext uri="{FF2B5EF4-FFF2-40B4-BE49-F238E27FC236}">
                <a16:creationId xmlns:a16="http://schemas.microsoft.com/office/drawing/2014/main" id="{86F96E99-6A6A-5B40-990B-CCF87C0A60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36382" y="1568324"/>
            <a:ext cx="704658" cy="704658"/>
          </a:xfrm>
          <a:prstGeom prst="rect">
            <a:avLst/>
          </a:prstGeom>
        </p:spPr>
      </p:pic>
      <p:pic>
        <p:nvPicPr>
          <p:cNvPr id="13" name="Graphic 12">
            <a:extLst>
              <a:ext uri="{FF2B5EF4-FFF2-40B4-BE49-F238E27FC236}">
                <a16:creationId xmlns:a16="http://schemas.microsoft.com/office/drawing/2014/main" id="{E06FB0AC-08A0-D69A-0255-E2746CC358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6544" y="1402836"/>
            <a:ext cx="952500" cy="952500"/>
          </a:xfrm>
          <a:prstGeom prst="rect">
            <a:avLst/>
          </a:prstGeom>
        </p:spPr>
      </p:pic>
    </p:spTree>
    <p:extLst>
      <p:ext uri="{BB962C8B-B14F-4D97-AF65-F5344CB8AC3E}">
        <p14:creationId xmlns:p14="http://schemas.microsoft.com/office/powerpoint/2010/main" val="123921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F8981D"/>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1A6841-8BB1-B34B-A188-18ED2401A5A1}"/>
              </a:ext>
            </a:extLst>
          </p:cNvPr>
          <p:cNvSpPr>
            <a:spLocks noGrp="1"/>
          </p:cNvSpPr>
          <p:nvPr>
            <p:ph type="sldNum" sz="quarter" idx="16"/>
          </p:nvPr>
        </p:nvSpPr>
        <p:spPr/>
        <p:txBody>
          <a:bodyPr/>
          <a:lstStyle/>
          <a:p>
            <a:fld id="{C4B37875-7933-F345-AE65-E0AB5E984F8B}" type="slidenum">
              <a:rPr lang="en-US" smtClean="0"/>
              <a:pPr/>
              <a:t>3</a:t>
            </a:fld>
            <a:endParaRPr lang="en-US"/>
          </a:p>
        </p:txBody>
      </p:sp>
      <p:sp>
        <p:nvSpPr>
          <p:cNvPr id="16" name="Text Placeholder 15">
            <a:extLst>
              <a:ext uri="{FF2B5EF4-FFF2-40B4-BE49-F238E27FC236}">
                <a16:creationId xmlns:a16="http://schemas.microsoft.com/office/drawing/2014/main" id="{7EF91E36-D535-E270-8C50-B1DF9DC49ECE}"/>
              </a:ext>
            </a:extLst>
          </p:cNvPr>
          <p:cNvSpPr>
            <a:spLocks noGrp="1"/>
          </p:cNvSpPr>
          <p:nvPr>
            <p:ph type="body" sz="quarter" idx="10"/>
          </p:nvPr>
        </p:nvSpPr>
        <p:spPr>
          <a:xfrm>
            <a:off x="1842598" y="4279228"/>
            <a:ext cx="5695962" cy="914400"/>
          </a:xfrm>
        </p:spPr>
        <p:txBody>
          <a:bodyPr/>
          <a:lstStyle/>
          <a:p>
            <a:r>
              <a:rPr lang="en-US"/>
              <a:t>Advocates &amp; Public Health Professionals</a:t>
            </a:r>
          </a:p>
        </p:txBody>
      </p:sp>
      <p:sp>
        <p:nvSpPr>
          <p:cNvPr id="17" name="Text Placeholder 16">
            <a:extLst>
              <a:ext uri="{FF2B5EF4-FFF2-40B4-BE49-F238E27FC236}">
                <a16:creationId xmlns:a16="http://schemas.microsoft.com/office/drawing/2014/main" id="{BECC3442-DE00-AAE7-9E7C-FEF475F65004}"/>
              </a:ext>
            </a:extLst>
          </p:cNvPr>
          <p:cNvSpPr>
            <a:spLocks noGrp="1"/>
          </p:cNvSpPr>
          <p:nvPr>
            <p:ph type="body" sz="quarter" idx="12"/>
          </p:nvPr>
        </p:nvSpPr>
        <p:spPr>
          <a:xfrm>
            <a:off x="1833033" y="2046269"/>
            <a:ext cx="5708672" cy="914400"/>
          </a:xfrm>
        </p:spPr>
        <p:txBody>
          <a:bodyPr/>
          <a:lstStyle/>
          <a:p>
            <a:r>
              <a:rPr lang="en-US"/>
              <a:t>National health officials &amp; NGOS</a:t>
            </a:r>
          </a:p>
        </p:txBody>
      </p:sp>
      <p:sp>
        <p:nvSpPr>
          <p:cNvPr id="18" name="Text Placeholder 17">
            <a:extLst>
              <a:ext uri="{FF2B5EF4-FFF2-40B4-BE49-F238E27FC236}">
                <a16:creationId xmlns:a16="http://schemas.microsoft.com/office/drawing/2014/main" id="{73F57877-D8B3-B375-A8B0-B07EA717E30E}"/>
              </a:ext>
            </a:extLst>
          </p:cNvPr>
          <p:cNvSpPr>
            <a:spLocks noGrp="1"/>
          </p:cNvSpPr>
          <p:nvPr>
            <p:ph type="body" sz="quarter" idx="13"/>
          </p:nvPr>
        </p:nvSpPr>
        <p:spPr>
          <a:xfrm>
            <a:off x="1842598" y="3183053"/>
            <a:ext cx="5695963" cy="914400"/>
          </a:xfrm>
        </p:spPr>
        <p:txBody>
          <a:bodyPr>
            <a:normAutofit/>
          </a:bodyPr>
          <a:lstStyle/>
          <a:p>
            <a:r>
              <a:rPr lang="en-US"/>
              <a:t>Policy &amp; decision-makers</a:t>
            </a:r>
          </a:p>
        </p:txBody>
      </p:sp>
      <p:sp>
        <p:nvSpPr>
          <p:cNvPr id="79" name="Title 78">
            <a:extLst>
              <a:ext uri="{FF2B5EF4-FFF2-40B4-BE49-F238E27FC236}">
                <a16:creationId xmlns:a16="http://schemas.microsoft.com/office/drawing/2014/main" id="{8EB2AA74-8FBC-EA4D-93C8-33D440B0C4CA}"/>
              </a:ext>
            </a:extLst>
          </p:cNvPr>
          <p:cNvSpPr>
            <a:spLocks noGrp="1"/>
          </p:cNvSpPr>
          <p:nvPr>
            <p:ph type="title"/>
          </p:nvPr>
        </p:nvSpPr>
        <p:spPr/>
        <p:txBody>
          <a:bodyPr/>
          <a:lstStyle/>
          <a:p>
            <a:r>
              <a:rPr lang="en-US"/>
              <a:t>Audiences for this slide deck</a:t>
            </a:r>
          </a:p>
        </p:txBody>
      </p:sp>
      <p:sp>
        <p:nvSpPr>
          <p:cNvPr id="6" name="Text Placeholder 5">
            <a:extLst>
              <a:ext uri="{FF2B5EF4-FFF2-40B4-BE49-F238E27FC236}">
                <a16:creationId xmlns:a16="http://schemas.microsoft.com/office/drawing/2014/main" id="{E07A9391-9A4C-AA47-5332-CACA62AE6CCF}"/>
              </a:ext>
            </a:extLst>
          </p:cNvPr>
          <p:cNvSpPr>
            <a:spLocks noGrp="1"/>
          </p:cNvSpPr>
          <p:nvPr>
            <p:ph type="body" sz="quarter" idx="18"/>
          </p:nvPr>
        </p:nvSpPr>
        <p:spPr>
          <a:xfrm>
            <a:off x="8074152" y="1485212"/>
            <a:ext cx="3419854" cy="4324753"/>
          </a:xfrm>
        </p:spPr>
        <p:txBody>
          <a:bodyPr>
            <a:normAutofit/>
          </a:bodyPr>
          <a:lstStyle/>
          <a:p>
            <a:r>
              <a:rPr lang="en-US"/>
              <a:t>This presentation provides an overview of maternal nutrition and the evidence on multiple micronutrient supplements (MMS), providing key messages and slides that can be tailored with country-specific data to support the introduction, piloting, and scaling of MMS. You may wish to include (or omit) specific sections of the presentation. </a:t>
            </a:r>
          </a:p>
        </p:txBody>
      </p:sp>
      <p:pic>
        <p:nvPicPr>
          <p:cNvPr id="46" name="Graphic 45">
            <a:extLst>
              <a:ext uri="{FF2B5EF4-FFF2-40B4-BE49-F238E27FC236}">
                <a16:creationId xmlns:a16="http://schemas.microsoft.com/office/drawing/2014/main" id="{17CF5731-D668-D9DC-4295-1A21AEF54E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050" y="4289213"/>
            <a:ext cx="864139" cy="864139"/>
          </a:xfrm>
          <a:prstGeom prst="rect">
            <a:avLst/>
          </a:prstGeom>
        </p:spPr>
      </p:pic>
      <p:pic>
        <p:nvPicPr>
          <p:cNvPr id="51" name="Graphic 50">
            <a:extLst>
              <a:ext uri="{FF2B5EF4-FFF2-40B4-BE49-F238E27FC236}">
                <a16:creationId xmlns:a16="http://schemas.microsoft.com/office/drawing/2014/main" id="{59CA792C-FB73-EB0C-D332-8DB4F935F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303" y="1830895"/>
            <a:ext cx="1045634" cy="1045634"/>
          </a:xfrm>
          <a:prstGeom prst="rect">
            <a:avLst/>
          </a:prstGeom>
        </p:spPr>
      </p:pic>
      <p:pic>
        <p:nvPicPr>
          <p:cNvPr id="53" name="Graphic 52">
            <a:extLst>
              <a:ext uri="{FF2B5EF4-FFF2-40B4-BE49-F238E27FC236}">
                <a16:creationId xmlns:a16="http://schemas.microsoft.com/office/drawing/2014/main" id="{0F923B0D-9436-18DD-0295-35C8759DF7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8073" y="3275207"/>
            <a:ext cx="730092" cy="730092"/>
          </a:xfrm>
          <a:prstGeom prst="rect">
            <a:avLst/>
          </a:prstGeom>
        </p:spPr>
      </p:pic>
    </p:spTree>
    <p:extLst>
      <p:ext uri="{BB962C8B-B14F-4D97-AF65-F5344CB8AC3E}">
        <p14:creationId xmlns:p14="http://schemas.microsoft.com/office/powerpoint/2010/main" val="269153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67767-1036-FDE8-BFDC-C90810587C58}"/>
              </a:ext>
            </a:extLst>
          </p:cNvPr>
          <p:cNvSpPr>
            <a:spLocks noGrp="1"/>
          </p:cNvSpPr>
          <p:nvPr>
            <p:ph type="title"/>
          </p:nvPr>
        </p:nvSpPr>
        <p:spPr>
          <a:xfrm>
            <a:off x="838200" y="559573"/>
            <a:ext cx="6934675" cy="945267"/>
          </a:xfrm>
        </p:spPr>
        <p:txBody>
          <a:bodyPr>
            <a:normAutofit fontScale="90000"/>
          </a:bodyPr>
          <a:lstStyle/>
          <a:p>
            <a:r>
              <a:rPr lang="en-US" b="1">
                <a:latin typeface="Avenir Next" panose="020B0503020202020204" pitchFamily="34" charset="0"/>
              </a:rPr>
              <a:t>High-impact Intervention for Healthier Women &amp; Babies</a:t>
            </a:r>
          </a:p>
        </p:txBody>
      </p:sp>
      <p:sp>
        <p:nvSpPr>
          <p:cNvPr id="3" name="Content Placeholder 2">
            <a:extLst>
              <a:ext uri="{FF2B5EF4-FFF2-40B4-BE49-F238E27FC236}">
                <a16:creationId xmlns:a16="http://schemas.microsoft.com/office/drawing/2014/main" id="{11AB07F8-21B3-CF31-5D78-2FDA391CBF6C}"/>
              </a:ext>
            </a:extLst>
          </p:cNvPr>
          <p:cNvSpPr>
            <a:spLocks noGrp="1"/>
          </p:cNvSpPr>
          <p:nvPr>
            <p:ph idx="1"/>
          </p:nvPr>
        </p:nvSpPr>
        <p:spPr>
          <a:xfrm>
            <a:off x="838200" y="1504841"/>
            <a:ext cx="7269480" cy="4179436"/>
          </a:xfrm>
        </p:spPr>
        <p:txBody>
          <a:bodyPr>
            <a:noAutofit/>
          </a:bodyPr>
          <a:lstStyle/>
          <a:p>
            <a:pPr marL="0" indent="0">
              <a:lnSpc>
                <a:spcPct val="100000"/>
              </a:lnSpc>
              <a:spcAft>
                <a:spcPts val="1800"/>
              </a:spcAft>
              <a:buNone/>
            </a:pPr>
            <a:r>
              <a:rPr lang="en-US"/>
              <a:t>With 15 essential vitamins and minerals, the WHO/UNICEF formulation of multiple micronutrient supplements (known as UNIMMAP MMS) help mothers, children, and communities not just survive, but thrive.</a:t>
            </a:r>
          </a:p>
          <a:p>
            <a:pPr marL="0" indent="0">
              <a:lnSpc>
                <a:spcPct val="100000"/>
              </a:lnSpc>
              <a:spcAft>
                <a:spcPts val="0"/>
              </a:spcAft>
              <a:buNone/>
            </a:pPr>
            <a:r>
              <a:rPr lang="en-US" b="1"/>
              <a:t>Topics covered:</a:t>
            </a:r>
          </a:p>
          <a:p>
            <a:pPr>
              <a:lnSpc>
                <a:spcPct val="100000"/>
              </a:lnSpc>
              <a:spcBef>
                <a:spcPts val="600"/>
              </a:spcBef>
              <a:spcAft>
                <a:spcPts val="300"/>
              </a:spcAft>
            </a:pPr>
            <a:r>
              <a:rPr lang="en-US"/>
              <a:t>The need for MMS is growing</a:t>
            </a:r>
          </a:p>
          <a:p>
            <a:pPr>
              <a:lnSpc>
                <a:spcPct val="100000"/>
              </a:lnSpc>
              <a:spcBef>
                <a:spcPts val="600"/>
              </a:spcBef>
              <a:spcAft>
                <a:spcPts val="600"/>
              </a:spcAft>
            </a:pPr>
            <a:r>
              <a:rPr lang="en-US"/>
              <a:t>The evidence behind MMS is clear</a:t>
            </a:r>
          </a:p>
          <a:p>
            <a:pPr>
              <a:lnSpc>
                <a:spcPct val="100000"/>
              </a:lnSpc>
              <a:spcBef>
                <a:spcPts val="600"/>
              </a:spcBef>
              <a:spcAft>
                <a:spcPts val="600"/>
              </a:spcAft>
            </a:pPr>
            <a:r>
              <a:rPr lang="en-US"/>
              <a:t>MMS is a best buy for global development</a:t>
            </a:r>
          </a:p>
          <a:p>
            <a:pPr>
              <a:lnSpc>
                <a:spcPct val="100000"/>
              </a:lnSpc>
              <a:spcBef>
                <a:spcPts val="600"/>
              </a:spcBef>
              <a:spcAft>
                <a:spcPts val="600"/>
              </a:spcAft>
            </a:pPr>
            <a:r>
              <a:rPr lang="en-US"/>
              <a:t>Now is the time to take action on MMS</a:t>
            </a:r>
          </a:p>
        </p:txBody>
      </p:sp>
      <p:pic>
        <p:nvPicPr>
          <p:cNvPr id="6" name="Picture 5" descr="A white bottle with a label&#10;&#10;AI-generated content may be incorrect.">
            <a:extLst>
              <a:ext uri="{FF2B5EF4-FFF2-40B4-BE49-F238E27FC236}">
                <a16:creationId xmlns:a16="http://schemas.microsoft.com/office/drawing/2014/main" id="{4339D473-F79A-CD68-2750-FA185190F4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59881" y="0"/>
            <a:ext cx="3332119" cy="6858000"/>
          </a:xfrm>
          <a:prstGeom prst="rect">
            <a:avLst/>
          </a:prstGeom>
        </p:spPr>
      </p:pic>
      <p:pic>
        <p:nvPicPr>
          <p:cNvPr id="7" name="Picture 6" descr="A black and white wave&#10;&#10;AI-generated content may be incorrect.">
            <a:extLst>
              <a:ext uri="{FF2B5EF4-FFF2-40B4-BE49-F238E27FC236}">
                <a16:creationId xmlns:a16="http://schemas.microsoft.com/office/drawing/2014/main" id="{34F48791-8D7F-3D1C-BCE7-A8D3E099D2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339417" y="0"/>
            <a:ext cx="5852583" cy="1504950"/>
          </a:xfrm>
          <a:prstGeom prst="rect">
            <a:avLst/>
          </a:prstGeom>
        </p:spPr>
      </p:pic>
      <p:sp>
        <p:nvSpPr>
          <p:cNvPr id="8" name="Rectangle 7">
            <a:extLst>
              <a:ext uri="{FF2B5EF4-FFF2-40B4-BE49-F238E27FC236}">
                <a16:creationId xmlns:a16="http://schemas.microsoft.com/office/drawing/2014/main" id="{12528BBF-343B-A904-23F8-3318A14F7304}"/>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C805778-0C20-C6AE-72EB-35EA1B1D0F60}"/>
              </a:ext>
            </a:extLst>
          </p:cNvPr>
          <p:cNvPicPr>
            <a:picLocks noChangeAspect="1"/>
          </p:cNvPicPr>
          <p:nvPr/>
        </p:nvPicPr>
        <p:blipFill>
          <a:blip r:embed="rId5"/>
          <a:stretch>
            <a:fillRect/>
          </a:stretch>
        </p:blipFill>
        <p:spPr>
          <a:xfrm>
            <a:off x="7234966" y="6082696"/>
            <a:ext cx="4418552" cy="534606"/>
          </a:xfrm>
          <a:prstGeom prst="rect">
            <a:avLst/>
          </a:prstGeom>
        </p:spPr>
      </p:pic>
    </p:spTree>
    <p:extLst>
      <p:ext uri="{BB962C8B-B14F-4D97-AF65-F5344CB8AC3E}">
        <p14:creationId xmlns:p14="http://schemas.microsoft.com/office/powerpoint/2010/main" val="237811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7E7"/>
        </a:solidFill>
        <a:effectLst/>
      </p:bgPr>
    </p:bg>
    <p:spTree>
      <p:nvGrpSpPr>
        <p:cNvPr id="1" name="">
          <a:extLst>
            <a:ext uri="{FF2B5EF4-FFF2-40B4-BE49-F238E27FC236}">
              <a16:creationId xmlns:a16="http://schemas.microsoft.com/office/drawing/2014/main" id="{8704952D-4FB7-E507-675D-2A5226771325}"/>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30789E-D733-F0BB-6E26-262E1ACBBF70}"/>
              </a:ext>
            </a:extLst>
          </p:cNvPr>
          <p:cNvSpPr>
            <a:spLocks noGrp="1"/>
          </p:cNvSpPr>
          <p:nvPr>
            <p:ph idx="1"/>
          </p:nvPr>
        </p:nvSpPr>
        <p:spPr>
          <a:xfrm>
            <a:off x="838200" y="1504841"/>
            <a:ext cx="10515600" cy="4351338"/>
          </a:xfrm>
        </p:spPr>
        <p:txBody>
          <a:bodyPr vert="horz" lIns="0" tIns="0" rIns="0" bIns="0" rtlCol="0" anchor="t">
            <a:normAutofit/>
          </a:bodyPr>
          <a:lstStyle/>
          <a:p>
            <a:pPr>
              <a:lnSpc>
                <a:spcPct val="100000"/>
              </a:lnSpc>
            </a:pPr>
            <a:r>
              <a:rPr lang="en-US" sz="2400"/>
              <a:t>Over </a:t>
            </a:r>
            <a:r>
              <a:rPr lang="en-US" sz="2400" b="1"/>
              <a:t>1 billion women and adolescent girls </a:t>
            </a:r>
            <a:br>
              <a:rPr lang="en-US" sz="2400" b="1"/>
            </a:br>
            <a:r>
              <a:rPr lang="en-US" sz="2400"/>
              <a:t>are malnourished worldwide.</a:t>
            </a:r>
            <a:r>
              <a:rPr lang="en-US" sz="2400" baseline="30000"/>
              <a:t>1</a:t>
            </a:r>
          </a:p>
          <a:p>
            <a:pPr marL="347345" indent="-347345">
              <a:lnSpc>
                <a:spcPct val="100000"/>
              </a:lnSpc>
            </a:pPr>
            <a:r>
              <a:rPr lang="en-US" sz="2400" b="1">
                <a:cs typeface="Arial"/>
              </a:rPr>
              <a:t>2 out of every 3 women </a:t>
            </a:r>
            <a:r>
              <a:rPr lang="en-US" sz="2400">
                <a:cs typeface="Arial"/>
              </a:rPr>
              <a:t>of reproductive age </a:t>
            </a:r>
            <a:br>
              <a:rPr lang="en-US" sz="2400">
                <a:cs typeface="Arial"/>
              </a:rPr>
            </a:br>
            <a:r>
              <a:rPr lang="en-US" sz="2400">
                <a:cs typeface="Arial"/>
              </a:rPr>
              <a:t>suffer from micronutrient deficiencies.</a:t>
            </a:r>
            <a:r>
              <a:rPr lang="en-US" sz="2400" baseline="30000">
                <a:cs typeface="Arial"/>
              </a:rPr>
              <a:t>2</a:t>
            </a:r>
          </a:p>
          <a:p>
            <a:pPr>
              <a:lnSpc>
                <a:spcPct val="100000"/>
              </a:lnSpc>
            </a:pPr>
            <a:r>
              <a:rPr lang="en-US" sz="2400"/>
              <a:t>Nearly </a:t>
            </a:r>
            <a:r>
              <a:rPr lang="en-US" sz="2400" b="1"/>
              <a:t>50%</a:t>
            </a:r>
            <a:r>
              <a:rPr lang="en-US" sz="2400"/>
              <a:t> </a:t>
            </a:r>
            <a:r>
              <a:rPr lang="en-US" sz="2400" b="1"/>
              <a:t>of all child deaths </a:t>
            </a:r>
            <a:r>
              <a:rPr lang="en-US" sz="2400"/>
              <a:t>are linked to </a:t>
            </a:r>
            <a:br>
              <a:rPr lang="en-US" sz="2400"/>
            </a:br>
            <a:r>
              <a:rPr lang="en-US" sz="2400"/>
              <a:t>child and maternal malnutrition.</a:t>
            </a:r>
            <a:r>
              <a:rPr lang="en-US" sz="2400" baseline="30000">
                <a:cs typeface="Arial"/>
              </a:rPr>
              <a:t>3</a:t>
            </a:r>
          </a:p>
          <a:p>
            <a:pPr>
              <a:lnSpc>
                <a:spcPct val="100000"/>
              </a:lnSpc>
            </a:pPr>
            <a:r>
              <a:rPr lang="en-US" sz="2400"/>
              <a:t>Each year, 17 million children are born with </a:t>
            </a:r>
            <a:r>
              <a:rPr lang="en-US" sz="2400" b="1"/>
              <a:t>low birthweight</a:t>
            </a:r>
            <a:r>
              <a:rPr lang="en-US" sz="2400"/>
              <a:t>, 146 million children under five are </a:t>
            </a:r>
            <a:r>
              <a:rPr lang="en-US" sz="2400" b="1"/>
              <a:t>stunted</a:t>
            </a:r>
            <a:r>
              <a:rPr lang="en-US" sz="2400"/>
              <a:t>, and 245 million suffer from </a:t>
            </a:r>
            <a:r>
              <a:rPr lang="en-US" sz="2400" b="1"/>
              <a:t>anemia</a:t>
            </a:r>
            <a:r>
              <a:rPr lang="en-US" sz="2400"/>
              <a:t>.</a:t>
            </a:r>
            <a:r>
              <a:rPr lang="en-US" sz="2400" baseline="30000"/>
              <a:t>4 </a:t>
            </a:r>
            <a:endParaRPr lang="en-US" sz="2400" b="1" baseline="30000"/>
          </a:p>
        </p:txBody>
      </p:sp>
      <p:sp>
        <p:nvSpPr>
          <p:cNvPr id="3" name="TextBox 2">
            <a:extLst>
              <a:ext uri="{FF2B5EF4-FFF2-40B4-BE49-F238E27FC236}">
                <a16:creationId xmlns:a16="http://schemas.microsoft.com/office/drawing/2014/main" id="{974DEC48-9CD0-35F7-5A48-49259DDD48A8}"/>
              </a:ext>
            </a:extLst>
          </p:cNvPr>
          <p:cNvSpPr txBox="1"/>
          <p:nvPr/>
        </p:nvSpPr>
        <p:spPr>
          <a:xfrm>
            <a:off x="838200" y="5494875"/>
            <a:ext cx="10138893" cy="1215717"/>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United Nations Children’s Fund (UNICEF). Undernourished and Overlooked: A Global Nutrition Crisis in Adolescent Girls and Women. UNICEF Child Nutrition Report Series, 2022. UNICEF, New York, 2023.</a:t>
            </a:r>
          </a:p>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Stevens et al. Micronutrient deficiencies among preschool-aged children and women of reproductive age worldwide: a pooled analysis of individual level data from population-representative surveys. Lancet Glob. Heal. 2022, 10 (11). https://</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cs typeface="Arial" panose="020B0604020202020204" pitchFamily="34" charset="0"/>
              </a:rPr>
              <a:t>www.thelancet.com</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/journals/</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cs typeface="Arial" panose="020B0604020202020204" pitchFamily="34" charset="0"/>
              </a:rPr>
              <a:t>langlo</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 article/PIIS2214109X(22)00367-9 </a:t>
            </a:r>
          </a:p>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Institute for Health Metrics and Evaluation (IHME). Global Burden of Disease 2021: Findings from the GBD 2021 Study. Seattle, WA: IHME, 2024.</a:t>
            </a:r>
          </a:p>
          <a:p>
            <a:pPr marL="228600" marR="0" lvl="0" indent="-228600" algn="l" defTabSz="914400" rtl="0" eaLnBrk="1" fontAlgn="auto" latinLnBrk="0" hangingPunct="1">
              <a:lnSpc>
                <a:spcPct val="100000"/>
              </a:lnSpc>
              <a:spcAft>
                <a:spcPts val="0"/>
              </a:spcAft>
              <a:buClr>
                <a:srgbClr val="7F7F7F"/>
              </a:buClr>
              <a:buSzTx/>
              <a:buFont typeface="System Font Regular"/>
              <a:buAutoNum type="arabicPeriod"/>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Jain S, Ahsan S, Robb Z, Crowley B, Walters D. The cost of inaction: a global tool to inform nutrition policy and investment decisions on global nutrition targets. Health Policy and Planning, 2024. https://</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cs typeface="Arial" panose="020B0604020202020204" pitchFamily="34" charset="0"/>
              </a:rPr>
              <a:t>doi.org</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/10.1093/</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cs typeface="Arial" panose="020B0604020202020204" pitchFamily="34" charset="0"/>
              </a:rPr>
              <a:t>heapol</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cs typeface="Arial" panose="020B0604020202020204" pitchFamily="34" charset="0"/>
              </a:rPr>
              <a:t>/czae056</a:t>
            </a:r>
          </a:p>
        </p:txBody>
      </p:sp>
      <p:sp>
        <p:nvSpPr>
          <p:cNvPr id="2" name="Title 1">
            <a:extLst>
              <a:ext uri="{FF2B5EF4-FFF2-40B4-BE49-F238E27FC236}">
                <a16:creationId xmlns:a16="http://schemas.microsoft.com/office/drawing/2014/main" id="{5201A298-856B-C0EC-BE44-52921B0791BC}"/>
              </a:ext>
            </a:extLst>
          </p:cNvPr>
          <p:cNvSpPr>
            <a:spLocks noGrp="1"/>
          </p:cNvSpPr>
          <p:nvPr>
            <p:ph type="title"/>
          </p:nvPr>
        </p:nvSpPr>
        <p:spPr>
          <a:xfrm>
            <a:off x="838200" y="559574"/>
            <a:ext cx="10868696" cy="676636"/>
          </a:xfrm>
        </p:spPr>
        <p:txBody>
          <a:bodyPr>
            <a:normAutofit/>
          </a:bodyPr>
          <a:lstStyle/>
          <a:p>
            <a:r>
              <a:rPr lang="en-US" b="1">
                <a:latin typeface="Avenir Next" panose="020B0503020202020204" pitchFamily="34" charset="0"/>
              </a:rPr>
              <a:t>The Need for MMS is Growing</a:t>
            </a:r>
          </a:p>
        </p:txBody>
      </p:sp>
      <p:pic>
        <p:nvPicPr>
          <p:cNvPr id="13" name="Graphic 12">
            <a:extLst>
              <a:ext uri="{FF2B5EF4-FFF2-40B4-BE49-F238E27FC236}">
                <a16:creationId xmlns:a16="http://schemas.microsoft.com/office/drawing/2014/main" id="{34AEEAD5-CC18-718A-3E3B-B83006AC52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4831" y="857954"/>
            <a:ext cx="3058969" cy="3058969"/>
          </a:xfrm>
          <a:prstGeom prst="rect">
            <a:avLst/>
          </a:prstGeom>
        </p:spPr>
      </p:pic>
      <p:grpSp>
        <p:nvGrpSpPr>
          <p:cNvPr id="14" name="Group 13">
            <a:extLst>
              <a:ext uri="{FF2B5EF4-FFF2-40B4-BE49-F238E27FC236}">
                <a16:creationId xmlns:a16="http://schemas.microsoft.com/office/drawing/2014/main" id="{1CC1A1BF-E770-89AF-AB15-06759DC275A2}"/>
              </a:ext>
            </a:extLst>
          </p:cNvPr>
          <p:cNvGrpSpPr/>
          <p:nvPr/>
        </p:nvGrpSpPr>
        <p:grpSpPr>
          <a:xfrm>
            <a:off x="8843833" y="1552207"/>
            <a:ext cx="1842218" cy="1945601"/>
            <a:chOff x="9012632" y="1860812"/>
            <a:chExt cx="1320622" cy="1394733"/>
          </a:xfrm>
        </p:grpSpPr>
        <p:sp>
          <p:nvSpPr>
            <p:cNvPr id="15" name="TextBox 14">
              <a:extLst>
                <a:ext uri="{FF2B5EF4-FFF2-40B4-BE49-F238E27FC236}">
                  <a16:creationId xmlns:a16="http://schemas.microsoft.com/office/drawing/2014/main" id="{BD9DB4CC-8EB9-ED3B-AE1D-241C45E453F1}"/>
                </a:ext>
              </a:extLst>
            </p:cNvPr>
            <p:cNvSpPr txBox="1"/>
            <p:nvPr/>
          </p:nvSpPr>
          <p:spPr>
            <a:xfrm>
              <a:off x="9012632" y="1860812"/>
              <a:ext cx="719667" cy="1389995"/>
            </a:xfrm>
            <a:prstGeom prst="rect">
              <a:avLst/>
            </a:prstGeom>
            <a:noFill/>
            <a:ln>
              <a:noFill/>
            </a:ln>
          </p:spPr>
          <p:txBody>
            <a:bodyPr wrap="square" rtlCol="0">
              <a:spAutoFit/>
            </a:bodyPr>
            <a:lstStyle/>
            <a:p>
              <a:pPr algn="ctr"/>
              <a:r>
                <a:rPr lang="en-US" sz="12000" b="1" spc="-300">
                  <a:ln w="34925">
                    <a:solidFill>
                      <a:schemeClr val="accent1"/>
                    </a:solidFill>
                  </a:ln>
                  <a:solidFill>
                    <a:schemeClr val="bg2"/>
                  </a:solidFill>
                  <a:latin typeface="Avenir Next" panose="020B0503020202020204" pitchFamily="34" charset="0"/>
                </a:rPr>
                <a:t>1</a:t>
              </a:r>
            </a:p>
          </p:txBody>
        </p:sp>
        <p:sp>
          <p:nvSpPr>
            <p:cNvPr id="16" name="TextBox 15">
              <a:extLst>
                <a:ext uri="{FF2B5EF4-FFF2-40B4-BE49-F238E27FC236}">
                  <a16:creationId xmlns:a16="http://schemas.microsoft.com/office/drawing/2014/main" id="{89DA5D6A-B260-79A8-BC94-F500076BA9C8}"/>
                </a:ext>
              </a:extLst>
            </p:cNvPr>
            <p:cNvSpPr txBox="1"/>
            <p:nvPr/>
          </p:nvSpPr>
          <p:spPr>
            <a:xfrm>
              <a:off x="9541620" y="1865550"/>
              <a:ext cx="791634" cy="1389995"/>
            </a:xfrm>
            <a:prstGeom prst="rect">
              <a:avLst/>
            </a:prstGeom>
            <a:noFill/>
            <a:ln>
              <a:noFill/>
            </a:ln>
          </p:spPr>
          <p:txBody>
            <a:bodyPr wrap="square" rtlCol="0">
              <a:spAutoFit/>
            </a:bodyPr>
            <a:lstStyle/>
            <a:p>
              <a:pPr algn="ctr"/>
              <a:r>
                <a:rPr lang="en-US" sz="12000" b="1" spc="-300">
                  <a:ln w="34925">
                    <a:solidFill>
                      <a:schemeClr val="accent1"/>
                    </a:solidFill>
                  </a:ln>
                  <a:solidFill>
                    <a:schemeClr val="bg2"/>
                  </a:solidFill>
                  <a:latin typeface="Avenir Next" panose="020B0503020202020204" pitchFamily="34" charset="0"/>
                </a:rPr>
                <a:t>B</a:t>
              </a:r>
            </a:p>
          </p:txBody>
        </p:sp>
      </p:grpSp>
      <p:pic>
        <p:nvPicPr>
          <p:cNvPr id="4" name="Picture 3">
            <a:extLst>
              <a:ext uri="{FF2B5EF4-FFF2-40B4-BE49-F238E27FC236}">
                <a16:creationId xmlns:a16="http://schemas.microsoft.com/office/drawing/2014/main" id="{1261B2FC-1DB0-D654-9BCE-678693357A1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spTree>
    <p:extLst>
      <p:ext uri="{BB962C8B-B14F-4D97-AF65-F5344CB8AC3E}">
        <p14:creationId xmlns:p14="http://schemas.microsoft.com/office/powerpoint/2010/main" val="42668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BCF9"/>
        </a:solidFill>
        <a:effectLst/>
      </p:bgPr>
    </p:bg>
    <p:spTree>
      <p:nvGrpSpPr>
        <p:cNvPr id="1" name="">
          <a:extLst>
            <a:ext uri="{FF2B5EF4-FFF2-40B4-BE49-F238E27FC236}">
              <a16:creationId xmlns:a16="http://schemas.microsoft.com/office/drawing/2014/main" id="{6809EE04-C874-9260-276E-B3B6B4E7F91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61B16E95-198C-3E42-3464-6BC53BBA451C}"/>
              </a:ext>
            </a:extLst>
          </p:cNvPr>
          <p:cNvSpPr>
            <a:spLocks noGrp="1"/>
          </p:cNvSpPr>
          <p:nvPr>
            <p:ph type="title"/>
          </p:nvPr>
        </p:nvSpPr>
        <p:spPr/>
        <p:txBody>
          <a:bodyPr>
            <a:normAutofit/>
          </a:bodyPr>
          <a:lstStyle/>
          <a:p>
            <a:pPr marL="0" indent="0">
              <a:lnSpc>
                <a:spcPct val="100000"/>
              </a:lnSpc>
              <a:buNone/>
            </a:pPr>
            <a:r>
              <a:rPr lang="en-US" b="1">
                <a:latin typeface="Avenir Next" panose="020B0503020202020204" pitchFamily="34" charset="0"/>
              </a:rPr>
              <a:t>The Evidence Behind MMS</a:t>
            </a:r>
          </a:p>
        </p:txBody>
      </p:sp>
      <p:sp>
        <p:nvSpPr>
          <p:cNvPr id="7" name="Content Placeholder 6">
            <a:extLst>
              <a:ext uri="{FF2B5EF4-FFF2-40B4-BE49-F238E27FC236}">
                <a16:creationId xmlns:a16="http://schemas.microsoft.com/office/drawing/2014/main" id="{ED14472B-EDF3-9B7D-EE11-608C5BA1321B}"/>
              </a:ext>
            </a:extLst>
          </p:cNvPr>
          <p:cNvSpPr>
            <a:spLocks noGrp="1"/>
          </p:cNvSpPr>
          <p:nvPr>
            <p:ph idx="1"/>
          </p:nvPr>
        </p:nvSpPr>
        <p:spPr>
          <a:xfrm>
            <a:off x="838200" y="1504841"/>
            <a:ext cx="7726875" cy="4351338"/>
          </a:xfrm>
        </p:spPr>
        <p:txBody>
          <a:bodyPr vert="horz" lIns="0" tIns="0" rIns="0" bIns="0" rtlCol="0" anchor="t">
            <a:normAutofit/>
          </a:bodyPr>
          <a:lstStyle/>
          <a:p>
            <a:pPr marL="0" indent="0">
              <a:lnSpc>
                <a:spcPct val="100000"/>
              </a:lnSpc>
              <a:buNone/>
            </a:pPr>
            <a:r>
              <a:rPr lang="en-US" sz="2400" b="1"/>
              <a:t>Over 25 years of evidence have made the benefits clear: </a:t>
            </a:r>
            <a:r>
              <a:rPr lang="en-US" sz="2400"/>
              <a:t>MMS doesn’t just improve lives – it saves them.</a:t>
            </a:r>
          </a:p>
          <a:p>
            <a:pPr marL="0" indent="0">
              <a:lnSpc>
                <a:spcPct val="100000"/>
              </a:lnSpc>
              <a:buNone/>
            </a:pPr>
            <a:endParaRPr lang="en-US" sz="1000"/>
          </a:p>
          <a:p>
            <a:pPr>
              <a:lnSpc>
                <a:spcPct val="100000"/>
              </a:lnSpc>
            </a:pPr>
            <a:r>
              <a:rPr lang="en-US"/>
              <a:t>MMS</a:t>
            </a:r>
            <a:r>
              <a:rPr lang="en-US" b="1"/>
              <a:t> </a:t>
            </a:r>
            <a:r>
              <a:rPr lang="en-US"/>
              <a:t>is</a:t>
            </a:r>
            <a:r>
              <a:rPr lang="en-US" b="1"/>
              <a:t> proven to reduce the risk </a:t>
            </a:r>
            <a:r>
              <a:rPr lang="en-US"/>
              <a:t>of babies being born stillborn, or born too small, or too soon.</a:t>
            </a:r>
            <a:r>
              <a:rPr lang="en-US" baseline="30000"/>
              <a:t>5</a:t>
            </a:r>
            <a:r>
              <a:rPr lang="en-US"/>
              <a:t> </a:t>
            </a:r>
          </a:p>
          <a:p>
            <a:pPr>
              <a:lnSpc>
                <a:spcPct val="100000"/>
              </a:lnSpc>
            </a:pPr>
            <a:r>
              <a:rPr lang="en-US"/>
              <a:t>When a woman takes MMS during pregnancy, she has a </a:t>
            </a:r>
            <a:r>
              <a:rPr lang="en-US" b="1"/>
              <a:t>27% lower risk </a:t>
            </a:r>
            <a:r>
              <a:rPr lang="en-US"/>
              <a:t>of giving birth to a low birthweight baby born too small or too soon.</a:t>
            </a:r>
            <a:r>
              <a:rPr lang="en-US" baseline="30000">
                <a:cs typeface="Arial"/>
              </a:rPr>
              <a:t>6</a:t>
            </a:r>
            <a:r>
              <a:rPr lang="en-US"/>
              <a:t> </a:t>
            </a:r>
          </a:p>
          <a:p>
            <a:pPr>
              <a:lnSpc>
                <a:spcPct val="100000"/>
              </a:lnSpc>
            </a:pPr>
            <a:r>
              <a:rPr lang="en-US"/>
              <a:t>The </a:t>
            </a:r>
            <a:r>
              <a:rPr lang="en-US" b="1"/>
              <a:t>benefits are even greater for anemic women</a:t>
            </a:r>
            <a:r>
              <a:rPr lang="en-US"/>
              <a:t>, who are at higher risk of dying due to postpartum hemorrhage and eclampsia, two leading causes of maternal death.</a:t>
            </a:r>
            <a:r>
              <a:rPr lang="en-US" baseline="30000"/>
              <a:t> 7</a:t>
            </a:r>
          </a:p>
        </p:txBody>
      </p:sp>
      <p:sp>
        <p:nvSpPr>
          <p:cNvPr id="3" name="TextBox 2">
            <a:extLst>
              <a:ext uri="{FF2B5EF4-FFF2-40B4-BE49-F238E27FC236}">
                <a16:creationId xmlns:a16="http://schemas.microsoft.com/office/drawing/2014/main" id="{D96B7619-A41F-5AB2-F269-3DA44C912ED9}"/>
              </a:ext>
            </a:extLst>
          </p:cNvPr>
          <p:cNvSpPr txBox="1"/>
          <p:nvPr/>
        </p:nvSpPr>
        <p:spPr>
          <a:xfrm>
            <a:off x="838200" y="5463090"/>
            <a:ext cx="10515600" cy="1323439"/>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
                <a:srgbClr val="7F7F7F"/>
              </a:buClr>
              <a:buSzTx/>
              <a:buFont typeface="+mj-lt"/>
              <a:buAutoNum type="arabicPeriod" startAt="5"/>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Smith, E. </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rPr>
              <a:t>R.et</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 al. Modifiers of the Effect of Maternal Multiple Micronutrient Supplementation on Stillbirth, Birth Outcomes, and Infant Mortality: A Meta-Analysis of Individual Patient Data from 17 Randomized Trials in Low-Income and Middle-Income Countries. Lancet Glob. Heal. 2017, 5 (11). </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hlinkClick r:id="rId3">
                  <a:extLst>
                    <a:ext uri="{A12FA001-AC4F-418D-AE19-62706E023703}">
                      <ahyp:hlinkClr xmlns:ahyp="http://schemas.microsoft.com/office/drawing/2018/hyperlinkcolor" val="tx"/>
                    </a:ext>
                  </a:extLst>
                </a:hlinkClick>
              </a:rPr>
              <a:t>https://pubmed.ncbi.nlm.nih.gov/29025632/</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5"/>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Wang, </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rPr>
              <a:t>Dongqing</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 Adu-</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rPr>
              <a:t>Afarwuah</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 Seth et al. 2025. The effects of prenatal multiple micronutrient supplementation and small-quantity lipid-based nutrient supplementation on small vulnerable newborn types in low-income and middle-income countries: a meta-analysis of individual participant data. Lancet Glob. Heal. Volume 13, Issue 2, e298 - e308, </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hlinkClick r:id="rId4">
                  <a:extLst>
                    <a:ext uri="{A12FA001-AC4F-418D-AE19-62706E023703}">
                      <ahyp:hlinkClr xmlns:ahyp="http://schemas.microsoft.com/office/drawing/2018/hyperlinkcolor" val="tx"/>
                    </a:ext>
                  </a:extLst>
                </a:hlinkClick>
              </a:rPr>
              <a:t>https://doi.org/10.1016/S2214-109X(24)00449-2</a:t>
            </a:r>
            <a:endPar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endParaRPr>
          </a:p>
          <a:p>
            <a:pPr marL="228600" indent="-228600">
              <a:buClr>
                <a:srgbClr val="7F7F7F"/>
              </a:buClr>
              <a:buFont typeface="+mj-lt"/>
              <a:buAutoNum type="arabicPeriod" startAt="5"/>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Smith, E. </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rPr>
              <a:t>R.et</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 al. Modifiers of the Effect of Maternal Multiple Micronutrient Supplementation on Stillbirth, Birth Outcomes, and Infant Mortality: A Meta-Analysis of Individual Patient Data from 17 Randomized Trials in Low-Income and Middle-Income Countries. Lancet Glob. Heal. 2017, 5 (11). </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hlinkClick r:id="rId3">
                  <a:extLst>
                    <a:ext uri="{A12FA001-AC4F-418D-AE19-62706E023703}">
                      <ahyp:hlinkClr xmlns:ahyp="http://schemas.microsoft.com/office/drawing/2018/hyperlinkcolor" val="tx"/>
                    </a:ext>
                  </a:extLst>
                </a:hlinkClick>
              </a:rPr>
              <a:t>https://pubmed.ncbi.nlm.nih.gov/29025632/</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5"/>
              <a:tabLst/>
              <a:defRPr/>
            </a:pPr>
            <a:endPar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endParaRPr>
          </a:p>
        </p:txBody>
      </p:sp>
      <p:pic>
        <p:nvPicPr>
          <p:cNvPr id="5" name="Graphic 4">
            <a:extLst>
              <a:ext uri="{FF2B5EF4-FFF2-40B4-BE49-F238E27FC236}">
                <a16:creationId xmlns:a16="http://schemas.microsoft.com/office/drawing/2014/main" id="{A4DD82EE-ADE6-A03C-7EAF-810A62B3F4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76237" y="2028423"/>
            <a:ext cx="2499645" cy="3224298"/>
          </a:xfrm>
          <a:prstGeom prst="rect">
            <a:avLst/>
          </a:prstGeom>
        </p:spPr>
      </p:pic>
      <p:pic>
        <p:nvPicPr>
          <p:cNvPr id="2" name="Picture 1" descr="A black and yellow wave&#10;&#10;AI-generated content may be incorrect.">
            <a:extLst>
              <a:ext uri="{FF2B5EF4-FFF2-40B4-BE49-F238E27FC236}">
                <a16:creationId xmlns:a16="http://schemas.microsoft.com/office/drawing/2014/main" id="{4B6AB5FB-EF78-DB7E-98B8-40D59F97BB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24600" y="0"/>
            <a:ext cx="5867400" cy="1508760"/>
          </a:xfrm>
          <a:prstGeom prst="rect">
            <a:avLst/>
          </a:prstGeom>
        </p:spPr>
      </p:pic>
      <p:pic>
        <p:nvPicPr>
          <p:cNvPr id="8" name="Graphic 7">
            <a:extLst>
              <a:ext uri="{FF2B5EF4-FFF2-40B4-BE49-F238E27FC236}">
                <a16:creationId xmlns:a16="http://schemas.microsoft.com/office/drawing/2014/main" id="{2A63680B-5E31-AC63-A788-AD403F5F8A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101880">
            <a:off x="9744583" y="-837571"/>
            <a:ext cx="1593635" cy="4041242"/>
          </a:xfrm>
          <a:prstGeom prst="rect">
            <a:avLst/>
          </a:prstGeom>
        </p:spPr>
      </p:pic>
    </p:spTree>
    <p:extLst>
      <p:ext uri="{BB962C8B-B14F-4D97-AF65-F5344CB8AC3E}">
        <p14:creationId xmlns:p14="http://schemas.microsoft.com/office/powerpoint/2010/main" val="2199027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E28DC-A8E5-E356-B15B-CD0AA750EDC1}"/>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4C04BC14-1234-ECAB-57DE-1228117A45E3}"/>
              </a:ext>
            </a:extLst>
          </p:cNvPr>
          <p:cNvSpPr>
            <a:spLocks noGrp="1"/>
          </p:cNvSpPr>
          <p:nvPr>
            <p:ph type="title"/>
          </p:nvPr>
        </p:nvSpPr>
        <p:spPr/>
        <p:txBody>
          <a:bodyPr>
            <a:normAutofit/>
          </a:bodyPr>
          <a:lstStyle/>
          <a:p>
            <a:pPr marL="0" indent="0">
              <a:lnSpc>
                <a:spcPct val="100000"/>
              </a:lnSpc>
              <a:buNone/>
            </a:pPr>
            <a:r>
              <a:rPr lang="en-US" b="1">
                <a:latin typeface="Avenir Next" panose="020B0503020202020204" pitchFamily="34" charset="0"/>
              </a:rPr>
              <a:t>The Global Guidance Behind MMS</a:t>
            </a:r>
          </a:p>
        </p:txBody>
      </p:sp>
      <p:sp>
        <p:nvSpPr>
          <p:cNvPr id="3" name="TextBox 2">
            <a:extLst>
              <a:ext uri="{FF2B5EF4-FFF2-40B4-BE49-F238E27FC236}">
                <a16:creationId xmlns:a16="http://schemas.microsoft.com/office/drawing/2014/main" id="{828847E4-7D0B-28A8-F636-469A9EE50616}"/>
              </a:ext>
            </a:extLst>
          </p:cNvPr>
          <p:cNvSpPr txBox="1"/>
          <p:nvPr/>
        </p:nvSpPr>
        <p:spPr>
          <a:xfrm>
            <a:off x="838199" y="5944483"/>
            <a:ext cx="10609212" cy="861774"/>
          </a:xfrm>
          <a:prstGeom prst="rect">
            <a:avLst/>
          </a:prstGeom>
          <a:noFill/>
        </p:spPr>
        <p:txBody>
          <a:bodyPr wrap="square">
            <a:spAutoFit/>
          </a:bodyPr>
          <a:lstStyle/>
          <a:p>
            <a:pPr marL="228600" indent="-228600">
              <a:buClr>
                <a:srgbClr val="7F7F7F"/>
              </a:buClr>
              <a:buFont typeface="+mj-lt"/>
              <a:buAutoNum type="arabicPeriod" startAt="8"/>
              <a:defRPr/>
            </a:pPr>
            <a:r>
              <a:rPr lang="en-US" sz="1000" i="1">
                <a:solidFill>
                  <a:schemeClr val="bg1">
                    <a:lumMod val="50000"/>
                  </a:schemeClr>
                </a:solidFill>
                <a:latin typeface="Avenir Next" panose="020B0503020202020204" pitchFamily="34" charset="0"/>
              </a:rPr>
              <a:t>2020 updated WHO antenatal care recommendations: </a:t>
            </a:r>
            <a:r>
              <a:rPr lang="en-US" sz="1000" i="1" kern="1200">
                <a:solidFill>
                  <a:schemeClr val="bg1">
                    <a:lumMod val="50000"/>
                  </a:schemeClr>
                </a:solidFill>
                <a:effectLst/>
                <a:latin typeface="Avenir Next" panose="020B0503020202020204" pitchFamily="34" charset="0"/>
                <a:hlinkClick r:id="rId3">
                  <a:extLst>
                    <a:ext uri="{A12FA001-AC4F-418D-AE19-62706E023703}">
                      <ahyp:hlinkClr xmlns:ahyp="http://schemas.microsoft.com/office/drawing/2018/hyperlinkcolor" val="tx"/>
                    </a:ext>
                  </a:extLst>
                </a:hlinkClick>
              </a:rPr>
              <a:t>https://apps.who.int/iris/bitstream/handle/10665/333561/9789240007789-eng.pdf</a:t>
            </a:r>
            <a:r>
              <a:rPr lang="en-US" sz="1000" i="1" kern="1200">
                <a:solidFill>
                  <a:schemeClr val="bg1">
                    <a:lumMod val="50000"/>
                  </a:schemeClr>
                </a:solidFill>
                <a:effectLst/>
                <a:latin typeface="Avenir Next" panose="020B0503020202020204" pitchFamily="34" charset="0"/>
              </a:rPr>
              <a:t> </a:t>
            </a:r>
            <a:endParaRPr lang="en-US" sz="1000" i="0" kern="1200">
              <a:solidFill>
                <a:schemeClr val="bg1">
                  <a:lumMod val="50000"/>
                </a:schemeClr>
              </a:solidFill>
              <a:effectLst/>
              <a:latin typeface="Avenir Next" panose="020B0503020202020204" pitchFamily="34" charset="0"/>
            </a:endParaRPr>
          </a:p>
          <a:p>
            <a:pPr marL="228600" indent="-228600">
              <a:buClr>
                <a:srgbClr val="7F7F7F"/>
              </a:buClr>
              <a:buFont typeface="+mj-lt"/>
              <a:buAutoNum type="arabicPeriod" startAt="8"/>
              <a:defRPr/>
            </a:pPr>
            <a:r>
              <a:rPr lang="en-US" sz="1000" i="1">
                <a:solidFill>
                  <a:schemeClr val="bg1">
                    <a:lumMod val="50000"/>
                  </a:schemeClr>
                </a:solidFill>
                <a:latin typeface="Avenir Next" panose="020B0503020202020204" pitchFamily="34" charset="0"/>
              </a:rPr>
              <a:t>WHO Model List of Essential Medicines: </a:t>
            </a:r>
            <a:r>
              <a:rPr lang="en-US" sz="1000" i="1">
                <a:solidFill>
                  <a:schemeClr val="bg1">
                    <a:lumMod val="50000"/>
                  </a:schemeClr>
                </a:solidFill>
                <a:latin typeface="Avenir Next" panose="020B0503020202020204" pitchFamily="34" charset="0"/>
                <a:hlinkClick r:id="rId4">
                  <a:extLst>
                    <a:ext uri="{A12FA001-AC4F-418D-AE19-62706E023703}">
                      <ahyp:hlinkClr xmlns:ahyp="http://schemas.microsoft.com/office/drawing/2018/hyperlinkcolor" val="tx"/>
                    </a:ext>
                  </a:extLst>
                </a:hlinkClick>
              </a:rPr>
              <a:t>https://www.who.int/publications/i/item/WHO-MHP-HPS-EML-2023.02</a:t>
            </a:r>
            <a:endParaRPr lang="en-US" sz="1000" i="1">
              <a:solidFill>
                <a:schemeClr val="bg1">
                  <a:lumMod val="50000"/>
                </a:schemeClr>
              </a:solidFill>
              <a:latin typeface="Avenir Next" panose="020B0503020202020204" pitchFamily="34" charset="0"/>
            </a:endParaRP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8"/>
              <a:tabLst/>
              <a:defRPr/>
            </a:pPr>
            <a:r>
              <a:rPr lang="en-US" sz="1000" i="1">
                <a:solidFill>
                  <a:schemeClr val="bg1">
                    <a:lumMod val="50000"/>
                  </a:schemeClr>
                </a:solidFill>
                <a:latin typeface="Avenir Next" panose="020B0503020202020204" pitchFamily="34" charset="0"/>
              </a:rPr>
              <a:t>Preventing and controlling micronutrient deficiencies in populations affected by an emergency </a:t>
            </a:r>
            <a:r>
              <a:rPr lang="en-US" sz="1000" i="1" kern="1200">
                <a:solidFill>
                  <a:schemeClr val="bg1">
                    <a:lumMod val="50000"/>
                  </a:schemeClr>
                </a:solidFill>
                <a:effectLst/>
                <a:latin typeface="Avenir Next" panose="020B0503020202020204" pitchFamily="34" charset="0"/>
                <a:hlinkClick r:id="rId5">
                  <a:extLst>
                    <a:ext uri="{A12FA001-AC4F-418D-AE19-62706E023703}">
                      <ahyp:hlinkClr xmlns:ahyp="http://schemas.microsoft.com/office/drawing/2018/hyperlinkcolor" val="tx"/>
                    </a:ext>
                  </a:extLst>
                </a:hlinkClick>
              </a:rPr>
              <a:t>https://www.who.int/docs/default-source/nutritionlibrary/preventing-and-controlling-micronutrient-deficiencies-in-populations-affected-by-an-emergency.pdf?sfvrsn=e17f6dff_2</a:t>
            </a:r>
            <a:r>
              <a:rPr lang="en-US" sz="1000" i="1" kern="1200">
                <a:solidFill>
                  <a:schemeClr val="bg1">
                    <a:lumMod val="50000"/>
                  </a:schemeClr>
                </a:solidFill>
                <a:effectLst/>
                <a:latin typeface="Avenir Next" panose="020B0503020202020204" pitchFamily="34" charset="0"/>
              </a:rPr>
              <a:t> </a:t>
            </a:r>
          </a:p>
          <a:p>
            <a:pPr>
              <a:buClr>
                <a:srgbClr val="7F7F7F"/>
              </a:buClr>
            </a:pPr>
            <a:endParaRPr lang="en-US" sz="1000" i="1">
              <a:solidFill>
                <a:schemeClr val="bg1">
                  <a:lumMod val="50000"/>
                </a:schemeClr>
              </a:solidFill>
              <a:latin typeface="Avenir Next" panose="020B0503020202020204" pitchFamily="34" charset="0"/>
            </a:endParaRPr>
          </a:p>
        </p:txBody>
      </p:sp>
      <p:sp>
        <p:nvSpPr>
          <p:cNvPr id="6" name="Rectangle 5">
            <a:extLst>
              <a:ext uri="{FF2B5EF4-FFF2-40B4-BE49-F238E27FC236}">
                <a16:creationId xmlns:a16="http://schemas.microsoft.com/office/drawing/2014/main" id="{A093BF9A-A29E-F535-D65A-CB4B3269A905}"/>
              </a:ext>
            </a:extLst>
          </p:cNvPr>
          <p:cNvSpPr/>
          <p:nvPr/>
        </p:nvSpPr>
        <p:spPr>
          <a:xfrm>
            <a:off x="6286154" y="2143939"/>
            <a:ext cx="4858092" cy="3472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2" name="Picture 1">
            <a:extLst>
              <a:ext uri="{FF2B5EF4-FFF2-40B4-BE49-F238E27FC236}">
                <a16:creationId xmlns:a16="http://schemas.microsoft.com/office/drawing/2014/main" id="{619B6E6A-286C-FE5C-3D31-7AF31B56372C}"/>
              </a:ext>
            </a:extLst>
          </p:cNvPr>
          <p:cNvPicPr>
            <a:picLocks noChangeAspect="1"/>
          </p:cNvPicPr>
          <p:nvPr/>
        </p:nvPicPr>
        <p:blipFill>
          <a:blip r:embed="rId6"/>
          <a:stretch>
            <a:fillRect/>
          </a:stretch>
        </p:blipFill>
        <p:spPr>
          <a:xfrm>
            <a:off x="3953676" y="1629572"/>
            <a:ext cx="2471331" cy="3193846"/>
          </a:xfrm>
          <a:prstGeom prst="rect">
            <a:avLst/>
          </a:prstGeom>
          <a:ln>
            <a:solidFill>
              <a:schemeClr val="tx1"/>
            </a:solidFill>
          </a:ln>
        </p:spPr>
      </p:pic>
      <p:pic>
        <p:nvPicPr>
          <p:cNvPr id="4" name="Picture 3" descr="Graphical user interface&#10;&#10;Description automatically generated with low confidence">
            <a:extLst>
              <a:ext uri="{FF2B5EF4-FFF2-40B4-BE49-F238E27FC236}">
                <a16:creationId xmlns:a16="http://schemas.microsoft.com/office/drawing/2014/main" id="{77188949-39DD-928D-3A33-BA49BCB1C195}"/>
              </a:ext>
            </a:extLst>
          </p:cNvPr>
          <p:cNvPicPr>
            <a:picLocks noChangeAspect="1"/>
          </p:cNvPicPr>
          <p:nvPr/>
        </p:nvPicPr>
        <p:blipFill>
          <a:blip r:embed="rId7">
            <a:extLst>
              <a:ext uri="{28A0092B-C50C-407E-A947-70E740481C1C}">
                <a14:useLocalDpi xmlns:a14="http://schemas.microsoft.com/office/drawing/2010/main" val="0"/>
              </a:ext>
            </a:extLst>
          </a:blip>
          <a:srcRect l="-1" r="1376"/>
          <a:stretch>
            <a:fillRect/>
          </a:stretch>
        </p:blipFill>
        <p:spPr>
          <a:xfrm>
            <a:off x="6609400" y="1629572"/>
            <a:ext cx="2349416" cy="3193843"/>
          </a:xfrm>
          <a:prstGeom prst="rect">
            <a:avLst/>
          </a:prstGeom>
          <a:ln>
            <a:solidFill>
              <a:schemeClr val="tx1"/>
            </a:solidFill>
          </a:ln>
        </p:spPr>
      </p:pic>
      <p:pic>
        <p:nvPicPr>
          <p:cNvPr id="5" name="Picture 4">
            <a:extLst>
              <a:ext uri="{FF2B5EF4-FFF2-40B4-BE49-F238E27FC236}">
                <a16:creationId xmlns:a16="http://schemas.microsoft.com/office/drawing/2014/main" id="{C4ECA8A7-E19B-1D1A-CDD6-4CC52AFAFFB0}"/>
              </a:ext>
            </a:extLst>
          </p:cNvPr>
          <p:cNvPicPr>
            <a:picLocks noChangeAspect="1"/>
          </p:cNvPicPr>
          <p:nvPr/>
        </p:nvPicPr>
        <p:blipFill>
          <a:blip r:embed="rId8"/>
          <a:srcRect t="1079" b="1079"/>
          <a:stretch/>
        </p:blipFill>
        <p:spPr>
          <a:xfrm>
            <a:off x="9143209" y="1629572"/>
            <a:ext cx="2304202" cy="3193843"/>
          </a:xfrm>
          <a:prstGeom prst="rect">
            <a:avLst/>
          </a:prstGeom>
          <a:ln>
            <a:solidFill>
              <a:schemeClr val="tx1"/>
            </a:solidFill>
          </a:ln>
        </p:spPr>
      </p:pic>
      <p:sp>
        <p:nvSpPr>
          <p:cNvPr id="11" name="Content Placeholder 6">
            <a:extLst>
              <a:ext uri="{FF2B5EF4-FFF2-40B4-BE49-F238E27FC236}">
                <a16:creationId xmlns:a16="http://schemas.microsoft.com/office/drawing/2014/main" id="{B2A981FC-219A-5A12-272D-AB9461136F59}"/>
              </a:ext>
            </a:extLst>
          </p:cNvPr>
          <p:cNvSpPr txBox="1">
            <a:spLocks/>
          </p:cNvSpPr>
          <p:nvPr/>
        </p:nvSpPr>
        <p:spPr>
          <a:xfrm>
            <a:off x="832105" y="1554480"/>
            <a:ext cx="2591815" cy="3769360"/>
          </a:xfrm>
          <a:prstGeom prst="rect">
            <a:avLst/>
          </a:prstGeom>
        </p:spPr>
        <p:txBody>
          <a:bodyPr vert="horz" lIns="0" tIns="0" rIns="0" bIns="0" rtlCol="0" anchor="t">
            <a:normAutofit/>
          </a:bodyPr>
          <a:lstStyle>
            <a:lvl1pPr marL="347472" indent="-347472" algn="l" defTabSz="914400" rtl="0" eaLnBrk="1" latinLnBrk="0" hangingPunct="1">
              <a:lnSpc>
                <a:spcPct val="110000"/>
              </a:lnSpc>
              <a:spcBef>
                <a:spcPts val="0"/>
              </a:spcBef>
              <a:spcAft>
                <a:spcPts val="600"/>
              </a:spcAft>
              <a:buClrTx/>
              <a:buFont typeface="Arial" panose="020B0604020202020204" pitchFamily="34" charset="0"/>
              <a:buChar char="•"/>
              <a:defRPr sz="20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1pPr>
            <a:lvl2pPr marL="804672" indent="-347472" algn="l" defTabSz="914400" rtl="0" eaLnBrk="1" latinLnBrk="0" hangingPunct="1">
              <a:lnSpc>
                <a:spcPct val="110000"/>
              </a:lnSpc>
              <a:spcBef>
                <a:spcPts val="0"/>
              </a:spcBef>
              <a:spcAft>
                <a:spcPts val="600"/>
              </a:spcAft>
              <a:buClr>
                <a:schemeClr val="tx1"/>
              </a:buClr>
              <a:buFont typeface="Arial" panose="020B0604020202020204" pitchFamily="34" charset="0"/>
              <a:buChar char="•"/>
              <a:defRPr sz="18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2pPr>
            <a:lvl3pPr marL="1261872" indent="-347472"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3pPr>
            <a:lvl4pPr marL="16002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4pPr>
            <a:lvl5pPr marL="2057400" indent="-347472" algn="l" defTabSz="914400" rtl="0" eaLnBrk="1" latinLnBrk="0" hangingPunct="1">
              <a:lnSpc>
                <a:spcPct val="110000"/>
              </a:lnSpc>
              <a:spcBef>
                <a:spcPts val="0"/>
              </a:spcBef>
              <a:spcAft>
                <a:spcPts val="600"/>
              </a:spcAft>
              <a:buFont typeface="Arial" panose="020B0604020202020204" pitchFamily="34" charset="0"/>
              <a:buChar char="•"/>
              <a:defRPr sz="1400" b="0" i="0" kern="1200">
                <a:solidFill>
                  <a:schemeClr val="tx1"/>
                </a:solidFill>
                <a:latin typeface="Avenir Next" panose="020B0503020202020204" pitchFamily="34" charset="0"/>
                <a:ea typeface="Avenir Next" panose="020B0503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t>UNIMMAP MMS is included on the </a:t>
            </a:r>
            <a:r>
              <a:rPr lang="en-US" b="1"/>
              <a:t>World Health Organization’s (WHO) List of Essential Medicines</a:t>
            </a:r>
            <a:r>
              <a:rPr lang="en-US"/>
              <a:t> since 2021 and is </a:t>
            </a:r>
            <a:r>
              <a:rPr lang="en-US" b="1"/>
              <a:t>WHO-approved</a:t>
            </a:r>
            <a:r>
              <a:rPr lang="en-US"/>
              <a:t> for use with rigorous research and in emergency situations.</a:t>
            </a:r>
          </a:p>
        </p:txBody>
      </p:sp>
      <p:pic>
        <p:nvPicPr>
          <p:cNvPr id="9" name="Picture 8">
            <a:extLst>
              <a:ext uri="{FF2B5EF4-FFF2-40B4-BE49-F238E27FC236}">
                <a16:creationId xmlns:a16="http://schemas.microsoft.com/office/drawing/2014/main" id="{BD4BB8DA-0E96-A28B-5540-5C2B988F099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spTree>
    <p:extLst>
      <p:ext uri="{BB962C8B-B14F-4D97-AF65-F5344CB8AC3E}">
        <p14:creationId xmlns:p14="http://schemas.microsoft.com/office/powerpoint/2010/main" val="6561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B4A"/>
        </a:solidFill>
        <a:effectLst/>
      </p:bgPr>
    </p:bg>
    <p:spTree>
      <p:nvGrpSpPr>
        <p:cNvPr id="1" name="">
          <a:extLst>
            <a:ext uri="{FF2B5EF4-FFF2-40B4-BE49-F238E27FC236}">
              <a16:creationId xmlns:a16="http://schemas.microsoft.com/office/drawing/2014/main" id="{7278C40C-336D-5706-1993-CF2B9094949B}"/>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65466FA-6D37-FE63-998D-13D3C3D00D36}"/>
              </a:ext>
            </a:extLst>
          </p:cNvPr>
          <p:cNvSpPr>
            <a:spLocks noGrp="1"/>
          </p:cNvSpPr>
          <p:nvPr>
            <p:ph type="title"/>
          </p:nvPr>
        </p:nvSpPr>
        <p:spPr/>
        <p:txBody>
          <a:bodyPr>
            <a:normAutofit/>
          </a:bodyPr>
          <a:lstStyle/>
          <a:p>
            <a:r>
              <a:rPr lang="en-US" b="1">
                <a:latin typeface="Avenir Next" panose="020B0503020202020204" pitchFamily="34" charset="0"/>
              </a:rPr>
              <a:t>A Best Buy For Global Development</a:t>
            </a:r>
          </a:p>
        </p:txBody>
      </p:sp>
      <p:sp>
        <p:nvSpPr>
          <p:cNvPr id="7" name="Content Placeholder 6">
            <a:extLst>
              <a:ext uri="{FF2B5EF4-FFF2-40B4-BE49-F238E27FC236}">
                <a16:creationId xmlns:a16="http://schemas.microsoft.com/office/drawing/2014/main" id="{C0F55D79-CDA3-C295-7947-6B9ACD2A18EA}"/>
              </a:ext>
            </a:extLst>
          </p:cNvPr>
          <p:cNvSpPr>
            <a:spLocks noGrp="1"/>
          </p:cNvSpPr>
          <p:nvPr>
            <p:ph idx="1"/>
          </p:nvPr>
        </p:nvSpPr>
        <p:spPr>
          <a:xfrm>
            <a:off x="838201" y="1504841"/>
            <a:ext cx="7513320" cy="4351338"/>
          </a:xfrm>
        </p:spPr>
        <p:txBody>
          <a:bodyPr vert="horz" lIns="0" tIns="0" rIns="0" bIns="0" rtlCol="0" anchor="t">
            <a:normAutofit/>
          </a:bodyPr>
          <a:lstStyle/>
          <a:p>
            <a:pPr>
              <a:lnSpc>
                <a:spcPct val="100000"/>
              </a:lnSpc>
            </a:pPr>
            <a:r>
              <a:rPr lang="en-US"/>
              <a:t>MMS was named one of the best investments for global development – with a </a:t>
            </a:r>
            <a:r>
              <a:rPr lang="en-US" b="1"/>
              <a:t>$37 return for every $1 invested</a:t>
            </a:r>
            <a:r>
              <a:rPr lang="en-US" b="1">
                <a:cs typeface="Arial"/>
              </a:rPr>
              <a:t>.</a:t>
            </a:r>
            <a:r>
              <a:rPr lang="en-US" b="1" baseline="30000">
                <a:cs typeface="Arial"/>
              </a:rPr>
              <a:t>11</a:t>
            </a:r>
            <a:endParaRPr lang="en-US" baseline="30000">
              <a:cs typeface="Arial"/>
            </a:endParaRPr>
          </a:p>
          <a:p>
            <a:pPr>
              <a:lnSpc>
                <a:spcPct val="100000"/>
              </a:lnSpc>
            </a:pPr>
            <a:r>
              <a:rPr lang="en-US"/>
              <a:t>Well-nourished mothers give birth to well-nourished babies, who can go on to uplift entire communities.</a:t>
            </a:r>
          </a:p>
          <a:p>
            <a:pPr>
              <a:lnSpc>
                <a:spcPct val="100000"/>
              </a:lnSpc>
            </a:pPr>
            <a:r>
              <a:rPr lang="en-US"/>
              <a:t>MMS has the potential to improve a child’s cognitive and behavioral development, setting them up for a lifetime of better health.</a:t>
            </a:r>
            <a:r>
              <a:rPr lang="en-US" baseline="30000"/>
              <a:t>12</a:t>
            </a:r>
            <a:r>
              <a:rPr lang="en-US"/>
              <a:t> </a:t>
            </a:r>
          </a:p>
          <a:p>
            <a:pPr>
              <a:lnSpc>
                <a:spcPct val="100000"/>
              </a:lnSpc>
            </a:pPr>
            <a:r>
              <a:rPr lang="en-US"/>
              <a:t>MMS builds resiliency and helps families withstand and recover from conflicts, epidemics, and climate change.</a:t>
            </a:r>
            <a:r>
              <a:rPr lang="en-US" baseline="30000"/>
              <a:t>13</a:t>
            </a:r>
          </a:p>
        </p:txBody>
      </p:sp>
      <p:sp>
        <p:nvSpPr>
          <p:cNvPr id="3" name="TextBox 2">
            <a:extLst>
              <a:ext uri="{FF2B5EF4-FFF2-40B4-BE49-F238E27FC236}">
                <a16:creationId xmlns:a16="http://schemas.microsoft.com/office/drawing/2014/main" id="{1E4C71C8-020E-7816-E04C-58B93D65CFAF}"/>
              </a:ext>
            </a:extLst>
          </p:cNvPr>
          <p:cNvSpPr txBox="1"/>
          <p:nvPr/>
        </p:nvSpPr>
        <p:spPr>
          <a:xfrm>
            <a:off x="838200" y="5706747"/>
            <a:ext cx="9593687" cy="861774"/>
          </a:xfrm>
          <a:prstGeom prst="rect">
            <a:avLst/>
          </a:prstGeom>
          <a:noFill/>
        </p:spPr>
        <p:txBody>
          <a:bodyPr wrap="square">
            <a:spAutoFit/>
          </a:bodyPr>
          <a:lstStyle/>
          <a:p>
            <a:pPr marL="228600" marR="0" lvl="0" indent="-228600" algn="l" defTabSz="914400" rtl="0" eaLnBrk="1" fontAlgn="auto" latinLnBrk="0" hangingPunct="1">
              <a:lnSpc>
                <a:spcPct val="100000"/>
              </a:lnSpc>
              <a:spcAft>
                <a:spcPts val="0"/>
              </a:spcAft>
              <a:buClr>
                <a:srgbClr val="7F7F7F"/>
              </a:buClr>
              <a:buSzTx/>
              <a:buFont typeface="+mj-lt"/>
              <a:buAutoNum type="arabicPeriod" startAt="11"/>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Larsen B, Hoddinott J, Razvi S. Investing in nutrition – a global best investment case. Journal of Benefit Cost Analysis. 2023 (in press). Available at: </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hlinkClick r:id="rId3">
                  <a:extLst>
                    <a:ext uri="{A12FA001-AC4F-418D-AE19-62706E023703}">
                      <ahyp:hlinkClr xmlns:ahyp="http://schemas.microsoft.com/office/drawing/2018/hyperlinkcolor" val="tx"/>
                    </a:ext>
                  </a:extLst>
                </a:hlinkClick>
              </a:rPr>
              <a:t>https://copenhagenconsensus.com/sites/default/files/2023-03/Nutrition%20Best%20Investment%20Manuscript%20230211.pdf</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 </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11"/>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Cusick SE, Georgieff MK. The Role of Nutrition in Brain Development: The Golden Opportunity of the “First 1000 Days”. J </a:t>
            </a:r>
            <a:r>
              <a:rPr kumimoji="0" lang="en-US" sz="1000" b="0" i="0" u="none" strike="noStrike" kern="1200" cap="none" spc="0" normalizeH="0" baseline="0" noProof="0" err="1">
                <a:ln>
                  <a:noFill/>
                </a:ln>
                <a:solidFill>
                  <a:schemeClr val="bg1">
                    <a:lumMod val="50000"/>
                  </a:schemeClr>
                </a:solidFill>
                <a:effectLst/>
                <a:uLnTx/>
                <a:uFillTx/>
                <a:latin typeface="Avenir Next" panose="020B0503020202020204" pitchFamily="34" charset="0"/>
              </a:rPr>
              <a:t>Pediatr</a:t>
            </a: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 2016;175:16-21. doi:10.1016/j.jpeds.2016.05.013</a:t>
            </a:r>
          </a:p>
          <a:p>
            <a:pPr marL="228600" marR="0" lvl="0" indent="-228600" algn="l" defTabSz="914400" rtl="0" eaLnBrk="1" fontAlgn="auto" latinLnBrk="0" hangingPunct="1">
              <a:lnSpc>
                <a:spcPct val="100000"/>
              </a:lnSpc>
              <a:spcAft>
                <a:spcPts val="0"/>
              </a:spcAft>
              <a:buClr>
                <a:srgbClr val="7F7F7F"/>
              </a:buClr>
              <a:buSzTx/>
              <a:buFont typeface="+mj-lt"/>
              <a:buAutoNum type="arabicPeriod" startAt="11"/>
              <a:tabLst/>
              <a:defRPr/>
            </a:pPr>
            <a:r>
              <a:rPr kumimoji="0" lang="en-US" sz="1000" b="0" i="0" u="none" strike="noStrike" kern="1200" cap="none" spc="0" normalizeH="0" baseline="0" noProof="0">
                <a:ln>
                  <a:noFill/>
                </a:ln>
                <a:solidFill>
                  <a:schemeClr val="bg1">
                    <a:lumMod val="50000"/>
                  </a:schemeClr>
                </a:solidFill>
                <a:effectLst/>
                <a:uLnTx/>
                <a:uFillTx/>
                <a:latin typeface="Avenir Next" panose="020B0503020202020204" pitchFamily="34" charset="0"/>
              </a:rPr>
              <a:t>Bloem et al, 2007. Preventing and controlling micronutrient deficiencies in populations affected by an emergency. WHO, WFP, UNICEF.</a:t>
            </a:r>
          </a:p>
        </p:txBody>
      </p:sp>
      <p:pic>
        <p:nvPicPr>
          <p:cNvPr id="2" name="Picture 1">
            <a:extLst>
              <a:ext uri="{FF2B5EF4-FFF2-40B4-BE49-F238E27FC236}">
                <a16:creationId xmlns:a16="http://schemas.microsoft.com/office/drawing/2014/main" id="{E9E0C77F-0F4C-1DC5-8530-0A30B54EC5F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90172" y="1861696"/>
            <a:ext cx="2663626" cy="3687460"/>
          </a:xfrm>
          <a:prstGeom prst="rect">
            <a:avLst/>
          </a:prstGeom>
        </p:spPr>
      </p:pic>
      <p:pic>
        <p:nvPicPr>
          <p:cNvPr id="8" name="Picture 7">
            <a:extLst>
              <a:ext uri="{FF2B5EF4-FFF2-40B4-BE49-F238E27FC236}">
                <a16:creationId xmlns:a16="http://schemas.microsoft.com/office/drawing/2014/main" id="{6D9B4C4A-EAAD-5B1B-3F02-7B3670E1278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flipH="1">
            <a:off x="6324600" y="0"/>
            <a:ext cx="5867400" cy="1508759"/>
          </a:xfrm>
          <a:prstGeom prst="rect">
            <a:avLst/>
          </a:prstGeom>
        </p:spPr>
      </p:pic>
      <p:pic>
        <p:nvPicPr>
          <p:cNvPr id="9" name="Graphic 5">
            <a:extLst>
              <a:ext uri="{FF2B5EF4-FFF2-40B4-BE49-F238E27FC236}">
                <a16:creationId xmlns:a16="http://schemas.microsoft.com/office/drawing/2014/main" id="{8EBC9B29-7EB6-3008-09F9-EEA364727E5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7072435">
            <a:off x="10221220" y="-988417"/>
            <a:ext cx="1592309" cy="4041242"/>
          </a:xfrm>
          <a:prstGeom prst="rect">
            <a:avLst/>
          </a:prstGeom>
        </p:spPr>
      </p:pic>
    </p:spTree>
    <p:extLst>
      <p:ext uri="{BB962C8B-B14F-4D97-AF65-F5344CB8AC3E}">
        <p14:creationId xmlns:p14="http://schemas.microsoft.com/office/powerpoint/2010/main" val="282428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D4BFD-918F-52C6-61AD-A5FD10883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BFEB8-C3FF-D854-1DD8-A3CDB3AC03D4}"/>
              </a:ext>
            </a:extLst>
          </p:cNvPr>
          <p:cNvSpPr>
            <a:spLocks noGrp="1"/>
          </p:cNvSpPr>
          <p:nvPr>
            <p:ph type="title"/>
          </p:nvPr>
        </p:nvSpPr>
        <p:spPr/>
        <p:txBody>
          <a:bodyPr/>
          <a:lstStyle/>
          <a:p>
            <a:r>
              <a:rPr lang="en-US" b="1">
                <a:latin typeface="Avenir Next" panose="020B0503020202020204" pitchFamily="34" charset="0"/>
              </a:rPr>
              <a:t>Now Is The Time To Take Action</a:t>
            </a:r>
            <a:endParaRPr lang="en-US">
              <a:latin typeface="Avenir Next" panose="020B0503020202020204" pitchFamily="34" charset="0"/>
            </a:endParaRPr>
          </a:p>
        </p:txBody>
      </p:sp>
      <p:sp>
        <p:nvSpPr>
          <p:cNvPr id="7" name="Content Placeholder 6">
            <a:extLst>
              <a:ext uri="{FF2B5EF4-FFF2-40B4-BE49-F238E27FC236}">
                <a16:creationId xmlns:a16="http://schemas.microsoft.com/office/drawing/2014/main" id="{89973697-7940-EC81-B051-F370BAE7239D}"/>
              </a:ext>
            </a:extLst>
          </p:cNvPr>
          <p:cNvSpPr>
            <a:spLocks noGrp="1"/>
          </p:cNvSpPr>
          <p:nvPr>
            <p:ph idx="1"/>
          </p:nvPr>
        </p:nvSpPr>
        <p:spPr>
          <a:xfrm>
            <a:off x="838200" y="1358582"/>
            <a:ext cx="6902302" cy="3766122"/>
          </a:xfrm>
        </p:spPr>
        <p:txBody>
          <a:bodyPr vert="horz" lIns="0" tIns="0" rIns="0" bIns="0" rtlCol="0" anchor="t">
            <a:noAutofit/>
          </a:bodyPr>
          <a:lstStyle/>
          <a:p>
            <a:pPr>
              <a:lnSpc>
                <a:spcPct val="100000"/>
              </a:lnSpc>
            </a:pPr>
            <a:r>
              <a:rPr lang="en-US" b="1"/>
              <a:t>Now is the time to ensure that pregnant women in all countries have access to MMS</a:t>
            </a:r>
            <a:r>
              <a:rPr lang="en-US">
                <a:cs typeface="Arial"/>
              </a:rPr>
              <a:t>, the same standard of care that has long been available to women in high-income countries.</a:t>
            </a:r>
          </a:p>
          <a:p>
            <a:pPr>
              <a:lnSpc>
                <a:spcPct val="100000"/>
              </a:lnSpc>
            </a:pPr>
            <a:r>
              <a:rPr lang="en-US">
                <a:cs typeface="Arial"/>
              </a:rPr>
              <a:t>​​Support in many forms – from a proven implementation science framework to manufacturing capability support to initial product donations – are available.</a:t>
            </a:r>
          </a:p>
          <a:p>
            <a:pPr>
              <a:lnSpc>
                <a:spcPct val="100000"/>
              </a:lnSpc>
            </a:pPr>
            <a:r>
              <a:rPr lang="en-US" b="1"/>
              <a:t>Countries are encouraged to tap into existing mechanisms to accelerate MMS coordination and collaboration</a:t>
            </a:r>
            <a:r>
              <a:rPr lang="en-US">
                <a:cs typeface="Arial"/>
              </a:rPr>
              <a:t>, including the CNF, Global MMS Donor Alliance, coordinating with the UNICEF Supply Forum, and collaborating with National MMS Scale-up Alliances. </a:t>
            </a:r>
          </a:p>
        </p:txBody>
      </p:sp>
      <p:sp>
        <p:nvSpPr>
          <p:cNvPr id="3" name="Rectangle 2">
            <a:extLst>
              <a:ext uri="{FF2B5EF4-FFF2-40B4-BE49-F238E27FC236}">
                <a16:creationId xmlns:a16="http://schemas.microsoft.com/office/drawing/2014/main" id="{0827533E-7363-6EAC-BB2D-252B95A4F897}"/>
              </a:ext>
            </a:extLst>
          </p:cNvPr>
          <p:cNvSpPr/>
          <p:nvPr/>
        </p:nvSpPr>
        <p:spPr>
          <a:xfrm>
            <a:off x="8675748" y="5066522"/>
            <a:ext cx="3516252" cy="86690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E28A46-31F9-A6C6-1C64-03E2F0ABE36A}"/>
              </a:ext>
            </a:extLst>
          </p:cNvPr>
          <p:cNvSpPr/>
          <p:nvPr/>
        </p:nvSpPr>
        <p:spPr>
          <a:xfrm>
            <a:off x="8675748" y="0"/>
            <a:ext cx="3516252" cy="250993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and white wave&#10;&#10;AI-generated content may be incorrect.">
            <a:extLst>
              <a:ext uri="{FF2B5EF4-FFF2-40B4-BE49-F238E27FC236}">
                <a16:creationId xmlns:a16="http://schemas.microsoft.com/office/drawing/2014/main" id="{B54D6B64-B8F7-3162-3D75-4E3F6D72CF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339417" y="0"/>
            <a:ext cx="5852583" cy="1504950"/>
          </a:xfrm>
          <a:prstGeom prst="rect">
            <a:avLst/>
          </a:prstGeom>
        </p:spPr>
      </p:pic>
      <p:sp>
        <p:nvSpPr>
          <p:cNvPr id="6" name="Rectangle 5">
            <a:extLst>
              <a:ext uri="{FF2B5EF4-FFF2-40B4-BE49-F238E27FC236}">
                <a16:creationId xmlns:a16="http://schemas.microsoft.com/office/drawing/2014/main" id="{8BE21AC7-7567-C8A6-A7FE-AFCCF84EE013}"/>
              </a:ext>
            </a:extLst>
          </p:cNvPr>
          <p:cNvSpPr/>
          <p:nvPr/>
        </p:nvSpPr>
        <p:spPr>
          <a:xfrm>
            <a:off x="0" y="5842000"/>
            <a:ext cx="12192000" cy="10159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0035EC-1A57-24C6-1AA3-B41622013B14}"/>
              </a:ext>
            </a:extLst>
          </p:cNvPr>
          <p:cNvPicPr>
            <a:picLocks noChangeAspect="1"/>
          </p:cNvPicPr>
          <p:nvPr/>
        </p:nvPicPr>
        <p:blipFill>
          <a:blip r:embed="rId4"/>
          <a:stretch>
            <a:fillRect/>
          </a:stretch>
        </p:blipFill>
        <p:spPr>
          <a:xfrm>
            <a:off x="7234966" y="6082696"/>
            <a:ext cx="4418552" cy="534606"/>
          </a:xfrm>
          <a:prstGeom prst="rect">
            <a:avLst/>
          </a:prstGeom>
        </p:spPr>
      </p:pic>
      <p:pic>
        <p:nvPicPr>
          <p:cNvPr id="5" name="Picture 4">
            <a:extLst>
              <a:ext uri="{FF2B5EF4-FFF2-40B4-BE49-F238E27FC236}">
                <a16:creationId xmlns:a16="http://schemas.microsoft.com/office/drawing/2014/main" id="{9FE84128-2EB0-3578-F419-5D981E5FB867}"/>
              </a:ext>
            </a:extLst>
          </p:cNvPr>
          <p:cNvPicPr>
            <a:picLocks noChangeAspect="1"/>
          </p:cNvPicPr>
          <p:nvPr/>
        </p:nvPicPr>
        <p:blipFill>
          <a:blip r:embed="rId5"/>
          <a:srcRect/>
          <a:stretch/>
        </p:blipFill>
        <p:spPr>
          <a:xfrm>
            <a:off x="8675748" y="1767320"/>
            <a:ext cx="3516252" cy="3340441"/>
          </a:xfrm>
          <a:prstGeom prst="rect">
            <a:avLst/>
          </a:prstGeom>
          <a:ln>
            <a:noFill/>
          </a:ln>
        </p:spPr>
      </p:pic>
    </p:spTree>
    <p:extLst>
      <p:ext uri="{BB962C8B-B14F-4D97-AF65-F5344CB8AC3E}">
        <p14:creationId xmlns:p14="http://schemas.microsoft.com/office/powerpoint/2010/main" val="3735260979"/>
      </p:ext>
    </p:extLst>
  </p:cSld>
  <p:clrMapOvr>
    <a:masterClrMapping/>
  </p:clrMapOvr>
</p:sld>
</file>

<file path=ppt/theme/theme1.xml><?xml version="1.0" encoding="utf-8"?>
<a:theme xmlns:a="http://schemas.openxmlformats.org/drawingml/2006/main" name="Office Theme">
  <a:themeElements>
    <a:clrScheme name="GMMB 2021">
      <a:dk1>
        <a:srgbClr val="000000"/>
      </a:dk1>
      <a:lt1>
        <a:srgbClr val="FFFFFF"/>
      </a:lt1>
      <a:dk2>
        <a:srgbClr val="F8981D"/>
      </a:dk2>
      <a:lt2>
        <a:srgbClr val="E7E6E6"/>
      </a:lt2>
      <a:accent1>
        <a:srgbClr val="28A6E6"/>
      </a:accent1>
      <a:accent2>
        <a:srgbClr val="28864E"/>
      </a:accent2>
      <a:accent3>
        <a:srgbClr val="900276"/>
      </a:accent3>
      <a:accent4>
        <a:srgbClr val="FED700"/>
      </a:accent4>
      <a:accent5>
        <a:srgbClr val="D3483F"/>
      </a:accent5>
      <a:accent6>
        <a:srgbClr val="123EB6"/>
      </a:accent6>
      <a:hlink>
        <a:srgbClr val="61259D"/>
      </a:hlink>
      <a:folHlink>
        <a:srgbClr val="3B25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urtherWith15">
      <a:dk1>
        <a:srgbClr val="000000"/>
      </a:dk1>
      <a:lt1>
        <a:srgbClr val="FFFFFF"/>
      </a:lt1>
      <a:dk2>
        <a:srgbClr val="510A75"/>
      </a:dk2>
      <a:lt2>
        <a:srgbClr val="FDEAF3"/>
      </a:lt2>
      <a:accent1>
        <a:srgbClr val="EB3687"/>
      </a:accent1>
      <a:accent2>
        <a:srgbClr val="FEBB4A"/>
      </a:accent2>
      <a:accent3>
        <a:srgbClr val="C7BCF9"/>
      </a:accent3>
      <a:accent4>
        <a:srgbClr val="4049B7"/>
      </a:accent4>
      <a:accent5>
        <a:srgbClr val="FF814F"/>
      </a:accent5>
      <a:accent6>
        <a:srgbClr val="055D80"/>
      </a:accent6>
      <a:hlink>
        <a:srgbClr val="510A75"/>
      </a:hlink>
      <a:folHlink>
        <a:srgbClr val="520B7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871A718AD66E418366A732CB5B3C94" ma:contentTypeVersion="20" ma:contentTypeDescription="Create a new document." ma:contentTypeScope="" ma:versionID="33c5a8e7ab1e5f436342761ac1f2e9dd">
  <xsd:schema xmlns:xsd="http://www.w3.org/2001/XMLSchema" xmlns:xs="http://www.w3.org/2001/XMLSchema" xmlns:p="http://schemas.microsoft.com/office/2006/metadata/properties" xmlns:ns1="http://schemas.microsoft.com/sharepoint/v3" xmlns:ns2="7b2e77cc-b64d-4fc4-9f64-616f45c1eaef" xmlns:ns3="d537de1d-b239-4fda-943d-5a7369d64260" targetNamespace="http://schemas.microsoft.com/office/2006/metadata/properties" ma:root="true" ma:fieldsID="33deeb9de5be7d1df55a9b8d64d73329" ns1:_="" ns2:_="" ns3:_="">
    <xsd:import namespace="http://schemas.microsoft.com/sharepoint/v3"/>
    <xsd:import namespace="7b2e77cc-b64d-4fc4-9f64-616f45c1eaef"/>
    <xsd:import namespace="d537de1d-b239-4fda-943d-5a7369d642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2e77cc-b64d-4fc4-9f64-616f45c1ea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c601fe5-46c3-4c52-950a-a1c6b911b11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7de1d-b239-4fda-943d-5a7369d6426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f8058eb-4c34-4092-b693-1c1087b6fe7a}" ma:internalName="TaxCatchAll" ma:showField="CatchAllData" ma:web="d537de1d-b239-4fda-943d-5a7369d6426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2e77cc-b64d-4fc4-9f64-616f45c1eaef">
      <Terms xmlns="http://schemas.microsoft.com/office/infopath/2007/PartnerControls"/>
    </lcf76f155ced4ddcb4097134ff3c332f>
    <TaxCatchAll xmlns="d537de1d-b239-4fda-943d-5a7369d64260"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345E0CF-1FDE-4873-A057-E75407621F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2e77cc-b64d-4fc4-9f64-616f45c1eaef"/>
    <ds:schemaRef ds:uri="d537de1d-b239-4fda-943d-5a7369d64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0AC820-DC12-4B55-8F7C-F6FB65267EF2}">
  <ds:schemaRefs>
    <ds:schemaRef ds:uri="http://schemas.microsoft.com/sharepoint/v3/contenttype/forms"/>
  </ds:schemaRefs>
</ds:datastoreItem>
</file>

<file path=customXml/itemProps3.xml><?xml version="1.0" encoding="utf-8"?>
<ds:datastoreItem xmlns:ds="http://schemas.openxmlformats.org/officeDocument/2006/customXml" ds:itemID="{652E8F22-EB6A-45CB-81F5-DA53D7F29047}">
  <ds:schemaRefs>
    <ds:schemaRef ds:uri="68af16ee-abd2-49a6-a155-ef8a935a7742"/>
    <ds:schemaRef ds:uri="a1950788-1b6f-4955-96f6-4c1cfde5da50"/>
    <ds:schemaRef ds:uri="adabad4e-2406-4138-86d6-c9ec08b224e3"/>
    <ds:schemaRef ds:uri="cfcf23c5-ce7f-4cb8-a33b-f8f9a06af8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2e77cc-b64d-4fc4-9f64-616f45c1eaef"/>
    <ds:schemaRef ds:uri="d537de1d-b239-4fda-943d-5a7369d6426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0</TotalTime>
  <Words>2657</Words>
  <Application>Microsoft Office PowerPoint</Application>
  <PresentationFormat>Widescreen</PresentationFormat>
  <Paragraphs>156</Paragraphs>
  <Slides>18</Slides>
  <Notes>13</Notes>
  <HiddenSlides>2</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Arial</vt:lpstr>
      <vt:lpstr>Avenir Black</vt:lpstr>
      <vt:lpstr>Avenir Book</vt:lpstr>
      <vt:lpstr>Avenir Next</vt:lpstr>
      <vt:lpstr>Avenir Next Medium</vt:lpstr>
      <vt:lpstr>Avenir Oblique</vt:lpstr>
      <vt:lpstr>Calibri</vt:lpstr>
      <vt:lpstr>Georgia</vt:lpstr>
      <vt:lpstr>Halyard Display Book</vt:lpstr>
      <vt:lpstr>Halyard Display Medium</vt:lpstr>
      <vt:lpstr>Lato</vt:lpstr>
      <vt:lpstr>Paytone One</vt:lpstr>
      <vt:lpstr>System Font Regular</vt:lpstr>
      <vt:lpstr>Office Theme</vt:lpstr>
      <vt:lpstr>1_Office Theme</vt:lpstr>
      <vt:lpstr>2_Office Theme</vt:lpstr>
      <vt:lpstr>PowerPoint Presentation</vt:lpstr>
      <vt:lpstr>How to use this slide deck</vt:lpstr>
      <vt:lpstr>Audiences for this slide deck</vt:lpstr>
      <vt:lpstr>High-impact Intervention for Healthier Women &amp; Babies</vt:lpstr>
      <vt:lpstr>The Need for MMS is Growing</vt:lpstr>
      <vt:lpstr>The Evidence Behind MMS</vt:lpstr>
      <vt:lpstr>The Global Guidance Behind MMS</vt:lpstr>
      <vt:lpstr>A Best Buy For Global Development</vt:lpstr>
      <vt:lpstr>Now Is The Time To Take Action</vt:lpstr>
      <vt:lpstr>See also </vt:lpstr>
      <vt:lpstr>Appendix</vt:lpstr>
      <vt:lpstr>How [Country] Can Take Action</vt:lpstr>
      <vt:lpstr>Advocacy Tools</vt:lpstr>
      <vt:lpstr>Advocacy Tools</vt:lpstr>
      <vt:lpstr>Advocacy Tools</vt:lpstr>
      <vt:lpstr>Advocacy Tools</vt:lpstr>
      <vt:lpstr>Costing Tools</vt:lpstr>
      <vt:lpstr>Resource Mobilization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Ransom, Serrin</dc:creator>
  <cp:lastModifiedBy>Maurine Waudo</cp:lastModifiedBy>
  <cp:revision>6</cp:revision>
  <cp:lastPrinted>2023-06-01T14:41:54Z</cp:lastPrinted>
  <dcterms:created xsi:type="dcterms:W3CDTF">2021-01-05T20:04:34Z</dcterms:created>
  <dcterms:modified xsi:type="dcterms:W3CDTF">2025-07-03T14:43:52Z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0x010100D4871A718AD66E418366A732CB5B3C94</vt:lpwstr>
  </property>
  <property fmtid="{D5CDD505-2E9C-101B-9397-08002B2CF9AE}" pid="4" name="MSIP_Label_a844c618-538c-404a-b2f6-f58b5e4f4fae_Enabled">
    <vt:lpwstr>true</vt:lpwstr>
  </property>
  <property fmtid="{D5CDD505-2E9C-101B-9397-08002B2CF9AE}" pid="5" name="MSIP_Label_a844c618-538c-404a-b2f6-f58b5e4f4fae_SetDate">
    <vt:lpwstr>2025-05-19T13:48:12Z</vt:lpwstr>
  </property>
  <property fmtid="{D5CDD505-2E9C-101B-9397-08002B2CF9AE}" pid="6" name="MSIP_Label_a844c618-538c-404a-b2f6-f58b5e4f4fae_Method">
    <vt:lpwstr>Privileged</vt:lpwstr>
  </property>
  <property fmtid="{D5CDD505-2E9C-101B-9397-08002B2CF9AE}" pid="7" name="MSIP_Label_a844c618-538c-404a-b2f6-f58b5e4f4fae_Name">
    <vt:lpwstr>Public</vt:lpwstr>
  </property>
  <property fmtid="{D5CDD505-2E9C-101B-9397-08002B2CF9AE}" pid="8" name="MSIP_Label_a844c618-538c-404a-b2f6-f58b5e4f4fae_SiteId">
    <vt:lpwstr>41eb501a-f671-4ce0-a5bf-b64168c3705f</vt:lpwstr>
  </property>
  <property fmtid="{D5CDD505-2E9C-101B-9397-08002B2CF9AE}" pid="9" name="MSIP_Label_a844c618-538c-404a-b2f6-f58b5e4f4fae_ActionId">
    <vt:lpwstr>dc4f028f-5eb1-41e8-8eaf-3eec561403f0</vt:lpwstr>
  </property>
  <property fmtid="{D5CDD505-2E9C-101B-9397-08002B2CF9AE}" pid="10" name="MSIP_Label_a844c618-538c-404a-b2f6-f58b5e4f4fae_ContentBits">
    <vt:lpwstr>0</vt:lpwstr>
  </property>
  <property fmtid="{D5CDD505-2E9C-101B-9397-08002B2CF9AE}" pid="11" name="MSIP_Label_a844c618-538c-404a-b2f6-f58b5e4f4fae_Tag">
    <vt:lpwstr>50, 0, 1, 1</vt:lpwstr>
  </property>
  <property fmtid="{D5CDD505-2E9C-101B-9397-08002B2CF9AE}" pid="12" name="Order">
    <vt:lpwstr>111685200.000000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