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4"/>
  </p:notesMasterIdLst>
  <p:sldIdLst>
    <p:sldId id="259" r:id="rId5"/>
    <p:sldId id="461" r:id="rId6"/>
    <p:sldId id="268" r:id="rId7"/>
    <p:sldId id="2147376529" r:id="rId8"/>
    <p:sldId id="2147376533" r:id="rId9"/>
    <p:sldId id="2147376534" r:id="rId10"/>
    <p:sldId id="2147376541" r:id="rId11"/>
    <p:sldId id="2147376535" r:id="rId12"/>
    <p:sldId id="2147376523" r:id="rId13"/>
    <p:sldId id="2147376527" r:id="rId14"/>
    <p:sldId id="2147376536" r:id="rId15"/>
    <p:sldId id="2147376532" r:id="rId16"/>
    <p:sldId id="2147376549" r:id="rId17"/>
    <p:sldId id="2147376542" r:id="rId18"/>
    <p:sldId id="2147376550" r:id="rId19"/>
    <p:sldId id="2147376545" r:id="rId20"/>
    <p:sldId id="2147376547" r:id="rId21"/>
    <p:sldId id="2147376544" r:id="rId22"/>
    <p:sldId id="2147376546" r:id="rId23"/>
  </p:sldIdLst>
  <p:sldSz cx="12192000" cy="6858000"/>
  <p:notesSz cx="6980238"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2C2590B-497C-748A-057B-1DA75162C60C}" name="Eunice Chong (GMMB)" initials="EC" userId="S::eunice.chong@gmmb.com::36ed7f4a-d1b8-4571-979d-f33b3c200388" providerId="AD"/>
  <p188:author id="{E7AE3717-754D-3F0B-0DA5-42512090E62B}" name="Katie Stevenson (GMMB)" initials="KS(" userId="S::katie.stevenson@gmmb.com::6ad4bb77-81fb-4804-b5e0-5f5e034699a7" providerId="AD"/>
  <p188:author id="{71044A54-F849-0652-53AA-DE3559CF3E4F}" name="Katie Stevenson (GMMB)" initials="" userId="S::Katie.Stevenson@gmmb.com::6ad4bb77-81fb-4804-b5e0-5f5e034699a7" providerId="AD"/>
  <p188:author id="{672DFD6D-4139-E3E4-B480-661B55426A8E}" name="Martin Mwangi" initials="MM" userId="f7ed750cc6299945" providerId="Windows Live"/>
  <p188:author id="{BF91956F-E5CF-C343-483F-3B65FCF51168}" name="Gayatri Surendranathan (GMMB)" initials="GS(" userId="S::gayatri.surendranathan@gmmb.com::17b7d75d-0feb-41b1-b904-28189f41b97e" providerId="AD"/>
  <p188:author id="{57E2B6A5-274F-D3ED-11BC-3E423858BE12}" name="Bria Blassingame (GMMB)" initials="BB" userId="S::bria.blassingame@gmmb.com::fc3f3372-74e7-401b-839b-5658ab2fff27" providerId="AD"/>
  <p188:author id="{A75AFEB7-5250-4B60-8B57-F33BA2C8B424}" name="Lena Gancie" initials="LG" userId="J2MdF3m1tEFRrL1SZFTHqJ7yfg+IWm/Qq01MbpQY0pg=" providerId="None"/>
  <p188:author id="{CAC277BE-28FF-EBA7-4245-33046B68481D}" name="Lena Gancie (GMMB)" initials="LG" userId="S::lena.gancie@gmmb.com::2a1bcbf8-d528-4759-b058-93cd418a3eb0" providerId="AD"/>
  <p188:author id="{05A6DCBF-D753-A770-607E-B00340E11C37}" name="Victoria Wilson (GMMB)" initials="" userId="S::victoria.wilson@gmmb.com::d3b3f42a-4901-4a8d-9e3d-fe8c3f972f2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ACB"/>
    <a:srgbClr val="0D5D80"/>
    <a:srgbClr val="4149B8"/>
    <a:srgbClr val="ED4B8B"/>
    <a:srgbClr val="EF4595"/>
    <a:srgbClr val="000000"/>
    <a:srgbClr val="FFFF00"/>
    <a:srgbClr val="FCFDFD"/>
    <a:srgbClr val="F5EBDE"/>
    <a:srgbClr val="183A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D4B8BC-045F-0559-2820-575E9A2E38E2}" v="2" dt="2025-06-13T20:42:48.164"/>
    <p1510:client id="{FC37B5EA-95AC-3507-10F2-B295A8FDDDB9}" v="42" dt="2025-06-13T20:37:42.8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529"/>
    <p:restoredTop sz="93759" autoAdjust="0"/>
  </p:normalViewPr>
  <p:slideViewPr>
    <p:cSldViewPr snapToGrid="0">
      <p:cViewPr varScale="1">
        <p:scale>
          <a:sx n="60" d="100"/>
          <a:sy n="60" d="100"/>
        </p:scale>
        <p:origin x="112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4770" cy="458788"/>
          </a:xfrm>
          <a:prstGeom prst="rect">
            <a:avLst/>
          </a:prstGeom>
        </p:spPr>
        <p:txBody>
          <a:bodyPr vert="horz" lIns="91440" tIns="45720" rIns="91440" bIns="45720" rtlCol="0"/>
          <a:lstStyle>
            <a:lvl1pPr algn="l">
              <a:defRPr sz="1200" b="0" i="0">
                <a:latin typeface="Avenir Next" panose="020B0503020202020204" pitchFamily="34" charset="0"/>
              </a:defRPr>
            </a:lvl1pPr>
          </a:lstStyle>
          <a:p>
            <a:endParaRPr lang="en-US" dirty="0"/>
          </a:p>
        </p:txBody>
      </p:sp>
      <p:sp>
        <p:nvSpPr>
          <p:cNvPr id="3" name="Date Placeholder 2"/>
          <p:cNvSpPr>
            <a:spLocks noGrp="1"/>
          </p:cNvSpPr>
          <p:nvPr>
            <p:ph type="dt" idx="1"/>
          </p:nvPr>
        </p:nvSpPr>
        <p:spPr>
          <a:xfrm>
            <a:off x="3953853" y="0"/>
            <a:ext cx="3024770" cy="458788"/>
          </a:xfrm>
          <a:prstGeom prst="rect">
            <a:avLst/>
          </a:prstGeom>
        </p:spPr>
        <p:txBody>
          <a:bodyPr vert="horz" lIns="91440" tIns="45720" rIns="91440" bIns="45720" rtlCol="0"/>
          <a:lstStyle>
            <a:lvl1pPr algn="r">
              <a:defRPr sz="1200" b="0" i="0">
                <a:latin typeface="Avenir Next" panose="020B0503020202020204" pitchFamily="34" charset="0"/>
              </a:defRPr>
            </a:lvl1pPr>
          </a:lstStyle>
          <a:p>
            <a:fld id="{98AF425B-B6B6-D440-92EF-6A37FD11965E}" type="datetimeFigureOut">
              <a:rPr lang="en-US" smtClean="0"/>
              <a:pPr/>
              <a:t>03-Jul-25</a:t>
            </a:fld>
            <a:endParaRPr lang="en-US" dirty="0"/>
          </a:p>
        </p:txBody>
      </p:sp>
      <p:sp>
        <p:nvSpPr>
          <p:cNvPr id="4" name="Slide Image Placeholder 3"/>
          <p:cNvSpPr>
            <a:spLocks noGrp="1" noRot="1" noChangeAspect="1"/>
          </p:cNvSpPr>
          <p:nvPr>
            <p:ph type="sldImg" idx="2"/>
          </p:nvPr>
        </p:nvSpPr>
        <p:spPr>
          <a:xfrm>
            <a:off x="746125" y="1143000"/>
            <a:ext cx="5487988"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98024" y="4400550"/>
            <a:ext cx="558419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4"/>
            <a:ext cx="3024770" cy="458787"/>
          </a:xfrm>
          <a:prstGeom prst="rect">
            <a:avLst/>
          </a:prstGeom>
        </p:spPr>
        <p:txBody>
          <a:bodyPr vert="horz" lIns="91440" tIns="45720" rIns="91440" bIns="45720" rtlCol="0" anchor="b"/>
          <a:lstStyle>
            <a:lvl1pPr algn="l">
              <a:defRPr sz="1200" b="0" i="0">
                <a:latin typeface="Avenir Next" panose="020B0503020202020204" pitchFamily="34" charset="0"/>
              </a:defRPr>
            </a:lvl1pPr>
          </a:lstStyle>
          <a:p>
            <a:endParaRPr lang="en-US" dirty="0"/>
          </a:p>
        </p:txBody>
      </p:sp>
      <p:sp>
        <p:nvSpPr>
          <p:cNvPr id="7" name="Slide Number Placeholder 6"/>
          <p:cNvSpPr>
            <a:spLocks noGrp="1"/>
          </p:cNvSpPr>
          <p:nvPr>
            <p:ph type="sldNum" sz="quarter" idx="5"/>
          </p:nvPr>
        </p:nvSpPr>
        <p:spPr>
          <a:xfrm>
            <a:off x="3953853" y="8685214"/>
            <a:ext cx="3024770" cy="458787"/>
          </a:xfrm>
          <a:prstGeom prst="rect">
            <a:avLst/>
          </a:prstGeom>
        </p:spPr>
        <p:txBody>
          <a:bodyPr vert="horz" lIns="91440" tIns="45720" rIns="91440" bIns="45720" rtlCol="0" anchor="b"/>
          <a:lstStyle>
            <a:lvl1pPr algn="r">
              <a:defRPr sz="1200" b="0" i="0">
                <a:latin typeface="Avenir Next" panose="020B0503020202020204" pitchFamily="34" charset="0"/>
              </a:defRPr>
            </a:lvl1pPr>
          </a:lstStyle>
          <a:p>
            <a:fld id="{AA900166-AD36-5B40-8769-3A6E5D9882C3}" type="slidenum">
              <a:rPr lang="en-US" smtClean="0"/>
              <a:pPr/>
              <a:t>‹#›</a:t>
            </a:fld>
            <a:endParaRPr lang="en-US" dirty="0"/>
          </a:p>
        </p:txBody>
      </p:sp>
    </p:spTree>
    <p:extLst>
      <p:ext uri="{BB962C8B-B14F-4D97-AF65-F5344CB8AC3E}">
        <p14:creationId xmlns:p14="http://schemas.microsoft.com/office/powerpoint/2010/main" val="21458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venir Next" panose="020B0503020202020204" pitchFamily="34" charset="0"/>
        <a:ea typeface="+mn-ea"/>
        <a:cs typeface="+mn-cs"/>
      </a:defRPr>
    </a:lvl1pPr>
    <a:lvl2pPr marL="457200" algn="l" defTabSz="914400" rtl="0" eaLnBrk="1" latinLnBrk="0" hangingPunct="1">
      <a:defRPr sz="1200" b="0" i="0" kern="1200">
        <a:solidFill>
          <a:schemeClr val="tx1"/>
        </a:solidFill>
        <a:latin typeface="Avenir Next" panose="020B0503020202020204" pitchFamily="34" charset="0"/>
        <a:ea typeface="+mn-ea"/>
        <a:cs typeface="+mn-cs"/>
      </a:defRPr>
    </a:lvl2pPr>
    <a:lvl3pPr marL="914400" algn="l" defTabSz="914400" rtl="0" eaLnBrk="1" latinLnBrk="0" hangingPunct="1">
      <a:defRPr sz="1200" b="0" i="0" kern="1200">
        <a:solidFill>
          <a:schemeClr val="tx1"/>
        </a:solidFill>
        <a:latin typeface="Avenir Next" panose="020B0503020202020204" pitchFamily="34" charset="0"/>
        <a:ea typeface="+mn-ea"/>
        <a:cs typeface="+mn-cs"/>
      </a:defRPr>
    </a:lvl3pPr>
    <a:lvl4pPr marL="1371600" algn="l" defTabSz="914400" rtl="0" eaLnBrk="1" latinLnBrk="0" hangingPunct="1">
      <a:defRPr sz="1200" b="0" i="0" kern="1200">
        <a:solidFill>
          <a:schemeClr val="tx1"/>
        </a:solidFill>
        <a:latin typeface="Avenir Next" panose="020B0503020202020204" pitchFamily="34" charset="0"/>
        <a:ea typeface="+mn-ea"/>
        <a:cs typeface="+mn-cs"/>
      </a:defRPr>
    </a:lvl4pPr>
    <a:lvl5pPr marL="1828800" algn="l" defTabSz="914400" rtl="0" eaLnBrk="1" latinLnBrk="0" hangingPunct="1">
      <a:defRPr sz="1200" b="0" i="0" kern="1200">
        <a:solidFill>
          <a:schemeClr val="tx1"/>
        </a:solidFill>
        <a:latin typeface="Avenir Next" panose="020B0503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900166-AD36-5B40-8769-3A6E5D9882C3}" type="slidenum">
              <a:rPr lang="en-US" smtClean="0"/>
              <a:pPr/>
              <a:t>1</a:t>
            </a:fld>
            <a:endParaRPr lang="en-US" dirty="0"/>
          </a:p>
        </p:txBody>
      </p:sp>
    </p:spTree>
    <p:extLst>
      <p:ext uri="{BB962C8B-B14F-4D97-AF65-F5344CB8AC3E}">
        <p14:creationId xmlns:p14="http://schemas.microsoft.com/office/powerpoint/2010/main" val="3757714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buNone/>
            </a:pPr>
            <a:r>
              <a:rPr lang="en-US" sz="1800" dirty="0">
                <a:effectLst/>
              </a:rPr>
              <a:t>Poor nutrition during the early days of a child’s life can stunt their development and impact their ability to do well in school and earn a good living.</a:t>
            </a:r>
          </a:p>
          <a:p>
            <a:pPr marL="0" marR="0">
              <a:buNone/>
            </a:pPr>
            <a:r>
              <a:rPr lang="en-US" sz="1800" dirty="0">
                <a:effectLst/>
              </a:rPr>
              <a:t> </a:t>
            </a:r>
          </a:p>
          <a:p>
            <a:pPr marL="0" marR="0">
              <a:buNone/>
            </a:pPr>
            <a:r>
              <a:rPr lang="en-US" sz="1800" dirty="0">
                <a:effectLst/>
              </a:rPr>
              <a:t>MMS can set a child up for a lifetime of improved opportunity.  Reaching mothers with MMS in the earliest stages of pregnancy is crucial to improving development outcomes for babies; which sets the stage for a healthier, more productive life.</a:t>
            </a:r>
          </a:p>
          <a:p>
            <a:pPr marL="0" marR="0">
              <a:buNone/>
            </a:pPr>
            <a:r>
              <a:rPr lang="en-US" sz="1800" dirty="0">
                <a:effectLst/>
              </a:rPr>
              <a:t> </a:t>
            </a:r>
          </a:p>
          <a:p>
            <a:pPr marL="0" marR="0"/>
            <a:r>
              <a:rPr lang="en-US" sz="1800" dirty="0">
                <a:effectLst/>
              </a:rPr>
              <a:t>Well-nourished mothers give birth to healthy babies who can go on to become productive members of the workforce and help their families rise out of poverty.</a:t>
            </a:r>
          </a:p>
          <a:p>
            <a:endParaRPr lang="en-US" dirty="0"/>
          </a:p>
        </p:txBody>
      </p:sp>
      <p:sp>
        <p:nvSpPr>
          <p:cNvPr id="4" name="Slide Number Placeholder 3"/>
          <p:cNvSpPr>
            <a:spLocks noGrp="1"/>
          </p:cNvSpPr>
          <p:nvPr>
            <p:ph type="sldNum" sz="quarter" idx="5"/>
          </p:nvPr>
        </p:nvSpPr>
        <p:spPr/>
        <p:txBody>
          <a:bodyPr/>
          <a:lstStyle/>
          <a:p>
            <a:fld id="{AA900166-AD36-5B40-8769-3A6E5D9882C3}" type="slidenum">
              <a:rPr lang="en-US" smtClean="0"/>
              <a:t>10</a:t>
            </a:fld>
            <a:endParaRPr lang="en-US"/>
          </a:p>
        </p:txBody>
      </p:sp>
    </p:spTree>
    <p:extLst>
      <p:ext uri="{BB962C8B-B14F-4D97-AF65-F5344CB8AC3E}">
        <p14:creationId xmlns:p14="http://schemas.microsoft.com/office/powerpoint/2010/main" val="4193578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buNone/>
            </a:pPr>
            <a:r>
              <a:rPr lang="en-US" b="0" dirty="0"/>
              <a:t>The demand for MMS has never been greater. </a:t>
            </a:r>
          </a:p>
          <a:p>
            <a:pPr marL="0" indent="0">
              <a:lnSpc>
                <a:spcPct val="100000"/>
              </a:lnSpc>
              <a:buNone/>
            </a:pPr>
            <a:endParaRPr lang="en-US" dirty="0"/>
          </a:p>
          <a:p>
            <a:pPr marL="0" indent="0">
              <a:lnSpc>
                <a:spcPct val="100000"/>
              </a:lnSpc>
              <a:buNone/>
            </a:pPr>
            <a:r>
              <a:rPr lang="en-US" dirty="0"/>
              <a:t>Through 2030, more than 130 million are estimated to need MMS each year. As more countries introduce and scale up MMS, that number will only grow.</a:t>
            </a:r>
          </a:p>
          <a:p>
            <a:pPr marL="0" indent="0">
              <a:lnSpc>
                <a:spcPct val="100000"/>
              </a:lnSpc>
              <a:buNone/>
            </a:pPr>
            <a:endParaRPr lang="en-US" dirty="0"/>
          </a:p>
          <a:p>
            <a:pPr marL="0" indent="0">
              <a:lnSpc>
                <a:spcPct val="100000"/>
              </a:lnSpc>
              <a:buNone/>
            </a:pPr>
            <a:r>
              <a:rPr lang="en-US" dirty="0"/>
              <a:t>Supporting the nutrition of women and girls is crucial for delivering on and inextricably linked to meeting several of the United Nations’ Sustainable Development Goals, a global movement for a better world for everyone.</a:t>
            </a:r>
          </a:p>
          <a:p>
            <a:pPr marL="0" indent="0">
              <a:lnSpc>
                <a:spcPct val="100000"/>
              </a:lnSpc>
              <a:buNone/>
            </a:pPr>
            <a:endParaRPr lang="en-US" dirty="0"/>
          </a:p>
          <a:p>
            <a:pPr marL="0" indent="0">
              <a:lnSpc>
                <a:spcPct val="100000"/>
              </a:lnSpc>
              <a:buNone/>
            </a:pPr>
            <a:r>
              <a:rPr lang="en-US" b="1" dirty="0"/>
              <a:t>Now is the time </a:t>
            </a:r>
            <a:r>
              <a:rPr lang="en-US" dirty="0"/>
              <a:t>to ensure that pregnant women in </a:t>
            </a:r>
            <a:r>
              <a:rPr lang="en-US" b="1" dirty="0"/>
              <a:t>all countries </a:t>
            </a:r>
            <a:r>
              <a:rPr lang="en-US" dirty="0"/>
              <a:t>have access to the same standard of care that has long been available to women in high-income countries.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900166-AD36-5B40-8769-3A6E5D9882C3}" type="slidenum">
              <a:rPr kumimoji="0" lang="en-US" sz="1200" b="0" i="0" u="none" strike="noStrike" kern="1200" cap="none" spc="0" normalizeH="0" baseline="0" noProof="0" smtClean="0">
                <a:ln>
                  <a:noFill/>
                </a:ln>
                <a:solidFill>
                  <a:prstClr val="black"/>
                </a:solidFill>
                <a:effectLst/>
                <a:uLnTx/>
                <a:uFillTx/>
                <a:latin typeface="Avenir Next" panose="020B05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venir Next" panose="020B0503020202020204" pitchFamily="34" charset="0"/>
              <a:ea typeface="+mn-ea"/>
              <a:cs typeface="+mn-cs"/>
            </a:endParaRPr>
          </a:p>
        </p:txBody>
      </p:sp>
    </p:spTree>
    <p:extLst>
      <p:ext uri="{BB962C8B-B14F-4D97-AF65-F5344CB8AC3E}">
        <p14:creationId xmlns:p14="http://schemas.microsoft.com/office/powerpoint/2010/main" val="34563654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900166-AD36-5B40-8769-3A6E5D9882C3}" type="slidenum">
              <a:rPr lang="en-US" smtClean="0"/>
              <a:pPr/>
              <a:t>12</a:t>
            </a:fld>
            <a:endParaRPr lang="en-US" dirty="0"/>
          </a:p>
        </p:txBody>
      </p:sp>
    </p:spTree>
    <p:extLst>
      <p:ext uri="{BB962C8B-B14F-4D97-AF65-F5344CB8AC3E}">
        <p14:creationId xmlns:p14="http://schemas.microsoft.com/office/powerpoint/2010/main" val="33587668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29602-92AA-AC1E-1979-B63813AF1A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1E17F1-8409-025E-F8AB-9C0641C45F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3473C7-867E-AA10-7B17-6AB6DEFB5081}"/>
              </a:ext>
            </a:extLst>
          </p:cNvPr>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B43671D8-0596-A553-250D-B2ED54CB785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900166-AD36-5B40-8769-3A6E5D9882C3}" type="slidenum">
              <a:rPr kumimoji="0" lang="en-US" sz="1200" b="0" i="0" u="none" strike="noStrike" kern="1200" cap="none" spc="0" normalizeH="0" baseline="0" noProof="0" smtClean="0">
                <a:ln>
                  <a:noFill/>
                </a:ln>
                <a:solidFill>
                  <a:prstClr val="black"/>
                </a:solidFill>
                <a:effectLst/>
                <a:uLnTx/>
                <a:uFillTx/>
                <a:latin typeface="Avenir Next" panose="020B05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venir Next" panose="020B0503020202020204" pitchFamily="34" charset="0"/>
              <a:ea typeface="+mn-ea"/>
              <a:cs typeface="+mn-cs"/>
            </a:endParaRPr>
          </a:p>
        </p:txBody>
      </p:sp>
    </p:spTree>
    <p:extLst>
      <p:ext uri="{BB962C8B-B14F-4D97-AF65-F5344CB8AC3E}">
        <p14:creationId xmlns:p14="http://schemas.microsoft.com/office/powerpoint/2010/main" val="30354295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D6A02F-DFC1-29BB-CC5D-710C055D55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62CA60-CE96-0B87-D528-9AA98DD739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1AD5E4-5D30-E12F-3C81-4722B0C61F21}"/>
              </a:ext>
            </a:extLst>
          </p:cNvPr>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62AF37BB-097E-4975-20DC-2123A502BB4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900166-AD36-5B40-8769-3A6E5D9882C3}" type="slidenum">
              <a:rPr kumimoji="0" lang="en-US" sz="1200" b="0" i="0" u="none" strike="noStrike" kern="1200" cap="none" spc="0" normalizeH="0" baseline="0" noProof="0" smtClean="0">
                <a:ln>
                  <a:noFill/>
                </a:ln>
                <a:solidFill>
                  <a:prstClr val="black"/>
                </a:solidFill>
                <a:effectLst/>
                <a:uLnTx/>
                <a:uFillTx/>
                <a:latin typeface="Avenir Next" panose="020B05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venir Next" panose="020B0503020202020204" pitchFamily="34" charset="0"/>
              <a:ea typeface="+mn-ea"/>
              <a:cs typeface="+mn-cs"/>
            </a:endParaRPr>
          </a:p>
        </p:txBody>
      </p:sp>
    </p:spTree>
    <p:extLst>
      <p:ext uri="{BB962C8B-B14F-4D97-AF65-F5344CB8AC3E}">
        <p14:creationId xmlns:p14="http://schemas.microsoft.com/office/powerpoint/2010/main" val="24898029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29602-92AA-AC1E-1979-B63813AF1A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1E17F1-8409-025E-F8AB-9C0641C45F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3473C7-867E-AA10-7B17-6AB6DEFB5081}"/>
              </a:ext>
            </a:extLst>
          </p:cNvPr>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B43671D8-0596-A553-250D-B2ED54CB785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900166-AD36-5B40-8769-3A6E5D9882C3}" type="slidenum">
              <a:rPr kumimoji="0" lang="en-US" sz="1200" b="0" i="0" u="none" strike="noStrike" kern="1200" cap="none" spc="0" normalizeH="0" baseline="0" noProof="0" smtClean="0">
                <a:ln>
                  <a:noFill/>
                </a:ln>
                <a:solidFill>
                  <a:prstClr val="black"/>
                </a:solidFill>
                <a:effectLst/>
                <a:uLnTx/>
                <a:uFillTx/>
                <a:latin typeface="Avenir Next" panose="020B05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Avenir Next" panose="020B0503020202020204" pitchFamily="34" charset="0"/>
              <a:ea typeface="+mn-ea"/>
              <a:cs typeface="+mn-cs"/>
            </a:endParaRPr>
          </a:p>
        </p:txBody>
      </p:sp>
    </p:spTree>
    <p:extLst>
      <p:ext uri="{BB962C8B-B14F-4D97-AF65-F5344CB8AC3E}">
        <p14:creationId xmlns:p14="http://schemas.microsoft.com/office/powerpoint/2010/main" val="3035429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Please review the instructions on this slide for how to use/customize this presentation. </a:t>
            </a:r>
            <a:r>
              <a:rPr lang="en-US" b="1" i="1" dirty="0"/>
              <a:t>Then, remove this slide before presenting.</a:t>
            </a:r>
          </a:p>
        </p:txBody>
      </p:sp>
      <p:sp>
        <p:nvSpPr>
          <p:cNvPr id="4" name="Slide Number Placeholder 3"/>
          <p:cNvSpPr>
            <a:spLocks noGrp="1"/>
          </p:cNvSpPr>
          <p:nvPr>
            <p:ph type="sldNum" sz="quarter" idx="5"/>
          </p:nvPr>
        </p:nvSpPr>
        <p:spPr/>
        <p:txBody>
          <a:bodyPr/>
          <a:lstStyle/>
          <a:p>
            <a:fld id="{D8CF51D6-4450-1B41-B25A-621927D22971}" type="slidenum">
              <a:rPr lang="en-US" smtClean="0"/>
              <a:pPr/>
              <a:t>2</a:t>
            </a:fld>
            <a:endParaRPr lang="en-US"/>
          </a:p>
        </p:txBody>
      </p:sp>
    </p:spTree>
    <p:extLst>
      <p:ext uri="{BB962C8B-B14F-4D97-AF65-F5344CB8AC3E}">
        <p14:creationId xmlns:p14="http://schemas.microsoft.com/office/powerpoint/2010/main" val="464108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Please review the instructions on this slide for how to use/customize this presentation. </a:t>
            </a:r>
            <a:r>
              <a:rPr lang="en-US" b="1" i="1" dirty="0"/>
              <a:t>Then, remove this slide before presenting.</a:t>
            </a:r>
          </a:p>
          <a:p>
            <a:endParaRPr lang="en-US" dirty="0"/>
          </a:p>
        </p:txBody>
      </p:sp>
      <p:sp>
        <p:nvSpPr>
          <p:cNvPr id="4" name="Slide Number Placeholder 3"/>
          <p:cNvSpPr>
            <a:spLocks noGrp="1"/>
          </p:cNvSpPr>
          <p:nvPr>
            <p:ph type="sldNum" sz="quarter" idx="5"/>
          </p:nvPr>
        </p:nvSpPr>
        <p:spPr/>
        <p:txBody>
          <a:bodyPr/>
          <a:lstStyle/>
          <a:p>
            <a:fld id="{D8CF51D6-4450-1B41-B25A-621927D22971}" type="slidenum">
              <a:rPr lang="en-US" smtClean="0"/>
              <a:pPr/>
              <a:t>3</a:t>
            </a:fld>
            <a:endParaRPr lang="en-US"/>
          </a:p>
        </p:txBody>
      </p:sp>
    </p:spTree>
    <p:extLst>
      <p:ext uri="{BB962C8B-B14F-4D97-AF65-F5344CB8AC3E}">
        <p14:creationId xmlns:p14="http://schemas.microsoft.com/office/powerpoint/2010/main" val="2621549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UNIMMAP MMS is a strong investment for global development. This presentation covers the growing need for MMS, the evidence behind it, how and why it’s an affordable and cost-effective investment, and why now, more than ever before, is the time to act.</a:t>
            </a:r>
          </a:p>
        </p:txBody>
      </p:sp>
      <p:sp>
        <p:nvSpPr>
          <p:cNvPr id="4" name="Slide Number Placeholder 3"/>
          <p:cNvSpPr>
            <a:spLocks noGrp="1"/>
          </p:cNvSpPr>
          <p:nvPr>
            <p:ph type="sldNum" sz="quarter" idx="5"/>
          </p:nvPr>
        </p:nvSpPr>
        <p:spPr/>
        <p:txBody>
          <a:bodyPr/>
          <a:lstStyle/>
          <a:p>
            <a:fld id="{AA900166-AD36-5B40-8769-3A6E5D9882C3}" type="slidenum">
              <a:rPr lang="en-US" smtClean="0"/>
              <a:pPr/>
              <a:t>4</a:t>
            </a:fld>
            <a:endParaRPr lang="en-US" dirty="0"/>
          </a:p>
        </p:txBody>
      </p:sp>
    </p:spTree>
    <p:extLst>
      <p:ext uri="{BB962C8B-B14F-4D97-AF65-F5344CB8AC3E}">
        <p14:creationId xmlns:p14="http://schemas.microsoft.com/office/powerpoint/2010/main" val="3246013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buNone/>
            </a:pPr>
            <a:r>
              <a:rPr lang="en-US" dirty="0"/>
              <a:t>Worldwide, over </a:t>
            </a:r>
            <a:r>
              <a:rPr lang="en-US" b="1" dirty="0"/>
              <a:t>1 billion women and adolescent girls are malnourished </a:t>
            </a:r>
            <a:r>
              <a:rPr lang="en-US" dirty="0"/>
              <a:t>– and </a:t>
            </a:r>
            <a:r>
              <a:rPr lang="en-US" b="1" dirty="0"/>
              <a:t>2 out of every 3 women of reproductive age </a:t>
            </a:r>
            <a:r>
              <a:rPr lang="en-US" dirty="0"/>
              <a:t>have micronutrient deficiencies.</a:t>
            </a:r>
            <a:br>
              <a:rPr lang="en-US" dirty="0"/>
            </a:br>
            <a:endParaRPr lang="en-US" dirty="0"/>
          </a:p>
          <a:p>
            <a:pPr marL="0" indent="0">
              <a:lnSpc>
                <a:spcPct val="100000"/>
              </a:lnSpc>
              <a:buNone/>
            </a:pPr>
            <a:r>
              <a:rPr lang="en-US" dirty="0"/>
              <a:t>45 million children experienced wasting—the most severe forms of chronic and acute malnutrition. Stunting, low birthweight, and anemia leads 1.3 million child deaths annually.</a:t>
            </a:r>
          </a:p>
          <a:p>
            <a:pPr marL="0" indent="0">
              <a:lnSpc>
                <a:spcPct val="100000"/>
              </a:lnSpc>
              <a:buNone/>
            </a:pPr>
            <a:endParaRPr lang="en-US" dirty="0"/>
          </a:p>
          <a:p>
            <a:pPr marL="0" indent="0">
              <a:lnSpc>
                <a:spcPct val="100000"/>
              </a:lnSpc>
              <a:buNone/>
            </a:pPr>
            <a:r>
              <a:rPr lang="en-US" dirty="0"/>
              <a:t>Nearly 50% of all child deaths are linked to child and maternal malnutrition.</a:t>
            </a:r>
            <a:br>
              <a:rPr lang="en-US" dirty="0"/>
            </a:br>
            <a:endParaRPr lang="en-US" dirty="0"/>
          </a:p>
          <a:p>
            <a:pPr marL="0" indent="0">
              <a:lnSpc>
                <a:spcPct val="100000"/>
              </a:lnSpc>
              <a:buNone/>
            </a:pPr>
            <a:r>
              <a:rPr lang="en-US" dirty="0"/>
              <a:t>Each year, 17 million children are born with low birthweight, 146 million children under five are stunted, and 245 million suffer from anemia.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900166-AD36-5B40-8769-3A6E5D9882C3}" type="slidenum">
              <a:rPr kumimoji="0" lang="en-US" sz="1200" b="0" i="0" u="none" strike="noStrike" kern="1200" cap="none" spc="0" normalizeH="0" baseline="0" noProof="0" smtClean="0">
                <a:ln>
                  <a:noFill/>
                </a:ln>
                <a:solidFill>
                  <a:prstClr val="black"/>
                </a:solidFill>
                <a:effectLst/>
                <a:uLnTx/>
                <a:uFillTx/>
                <a:latin typeface="Avenir Next" panose="020B05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venir Next" panose="020B0503020202020204" pitchFamily="34" charset="0"/>
              <a:ea typeface="+mn-ea"/>
              <a:cs typeface="+mn-cs"/>
            </a:endParaRPr>
          </a:p>
        </p:txBody>
      </p:sp>
    </p:spTree>
    <p:extLst>
      <p:ext uri="{BB962C8B-B14F-4D97-AF65-F5344CB8AC3E}">
        <p14:creationId xmlns:p14="http://schemas.microsoft.com/office/powerpoint/2010/main" val="277089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buNone/>
            </a:pPr>
            <a:r>
              <a:rPr lang="en-US" b="0" dirty="0"/>
              <a:t>Over 25 years of evidence have made the benefits clear: </a:t>
            </a:r>
            <a:r>
              <a:rPr lang="en-US" dirty="0"/>
              <a:t>MMS doesn’t just improve lives – it saves them.</a:t>
            </a:r>
          </a:p>
          <a:p>
            <a:pPr marL="0" indent="0">
              <a:lnSpc>
                <a:spcPct val="100000"/>
              </a:lnSpc>
              <a:buNone/>
            </a:pPr>
            <a:endParaRPr lang="en-US" dirty="0"/>
          </a:p>
          <a:p>
            <a:pPr marL="0" indent="0">
              <a:lnSpc>
                <a:spcPct val="100000"/>
              </a:lnSpc>
              <a:buNone/>
            </a:pPr>
            <a:r>
              <a:rPr lang="en-US" b="0" i="0" dirty="0">
                <a:solidFill>
                  <a:srgbClr val="FFFFFF"/>
                </a:solidFill>
                <a:effectLst/>
                <a:latin typeface="Lato" panose="020F0502020204030203" pitchFamily="34" charset="0"/>
              </a:rPr>
              <a:t>MMS improves birth outcomes by reducing the risk of babies being born stillborn, or born too small, or too soon. When a woman takes MMS during pregnancy, she has a 27% lower risk of giving birth to a low birthweight baby born too small or too soon. The benefits are even greater for anemic women, who are at higher risk of dying due to postpartum hemorrhage and eclampsia, two leading causes of maternal death.</a:t>
            </a:r>
            <a:endParaRPr lang="en-US" dirty="0"/>
          </a:p>
          <a:p>
            <a:pPr marL="0" indent="0">
              <a:lnSpc>
                <a:spcPct val="100000"/>
              </a:lnSpc>
              <a:buNone/>
            </a:pPr>
            <a:endParaRPr lang="en-US" sz="900" dirty="0"/>
          </a:p>
          <a:p>
            <a:pPr marL="0" indent="0">
              <a:lnSpc>
                <a:spcPct val="100000"/>
              </a:lnSpc>
              <a:buNone/>
            </a:pPr>
            <a:r>
              <a:rPr lang="en-US" dirty="0"/>
              <a:t>MMS is a small but mighty intervention that can reduce the risk of life-threatening pregnancy complications and improve birth outcomes for millions of babies.</a:t>
            </a:r>
          </a:p>
          <a:p>
            <a:pPr marL="0" indent="0">
              <a:lnSpc>
                <a:spcPct val="100000"/>
              </a:lnSpc>
              <a:buNone/>
            </a:pPr>
            <a:endParaRPr lang="en-US" dirty="0"/>
          </a:p>
          <a:p>
            <a:pPr marL="0" indent="0">
              <a:lnSpc>
                <a:spcPct val="100000"/>
              </a:lnSpc>
              <a:buNone/>
            </a:pPr>
            <a:r>
              <a:rPr lang="en-US" dirty="0"/>
              <a:t>For just one dose a day, we can protect the health and wellbeing of entire generations.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900166-AD36-5B40-8769-3A6E5D9882C3}" type="slidenum">
              <a:rPr kumimoji="0" lang="en-US" sz="1200" b="0" i="0" u="none" strike="noStrike" kern="1200" cap="none" spc="0" normalizeH="0" baseline="0" noProof="0" smtClean="0">
                <a:ln>
                  <a:noFill/>
                </a:ln>
                <a:solidFill>
                  <a:prstClr val="black"/>
                </a:solidFill>
                <a:effectLst/>
                <a:uLnTx/>
                <a:uFillTx/>
                <a:latin typeface="Avenir Next" panose="020B05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venir Next" panose="020B0503020202020204" pitchFamily="34" charset="0"/>
              <a:ea typeface="+mn-ea"/>
              <a:cs typeface="+mn-cs"/>
            </a:endParaRPr>
          </a:p>
        </p:txBody>
      </p:sp>
    </p:spTree>
    <p:extLst>
      <p:ext uri="{BB962C8B-B14F-4D97-AF65-F5344CB8AC3E}">
        <p14:creationId xmlns:p14="http://schemas.microsoft.com/office/powerpoint/2010/main" val="2430940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BFA46D-3A9C-8AB8-473A-6EA4850C0B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717693-A96D-F110-A230-FE5849DA4A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67E1DD-A2E1-0785-525A-30265B3ED747}"/>
              </a:ext>
            </a:extLst>
          </p:cNvPr>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600"/>
              </a:spcAft>
              <a:buClrTx/>
              <a:buSzTx/>
              <a:buFont typeface="Arial" panose="020B0604020202020204" pitchFamily="34" charset="0"/>
              <a:buNone/>
              <a:tabLst/>
              <a:defRPr/>
            </a:pPr>
            <a:r>
              <a:rPr lang="en-US" sz="1200" i="0" dirty="0">
                <a:effectLst/>
                <a:latin typeface="Arial" panose="020B0604020202020204" pitchFamily="34" charset="0"/>
                <a:ea typeface="Calibri" panose="020F0502020204030204" pitchFamily="34" charset="0"/>
                <a:cs typeface="Times New Roman" panose="02020603050405020304" pitchFamily="18" charset="0"/>
              </a:rPr>
              <a:t>After decades of research, WHO released a context-specific recommendation for MMS, </a:t>
            </a:r>
            <a:r>
              <a:rPr lang="en-US" sz="1200" i="0" u="sng" dirty="0">
                <a:effectLst/>
                <a:latin typeface="Arial" panose="020B0604020202020204" pitchFamily="34" charset="0"/>
                <a:ea typeface="Calibri" panose="020F0502020204030204" pitchFamily="34" charset="0"/>
                <a:cs typeface="Times New Roman" panose="02020603050405020304" pitchFamily="18" charset="0"/>
              </a:rPr>
              <a:t>including in populations affected by an emergency</a:t>
            </a:r>
            <a:r>
              <a:rPr lang="en-US" sz="1200" i="0" u="none" dirty="0">
                <a:effectLst/>
                <a:latin typeface="Arial" panose="020B0604020202020204" pitchFamily="34" charset="0"/>
                <a:ea typeface="Calibri" panose="020F0502020204030204" pitchFamily="34" charset="0"/>
                <a:cs typeface="Times New Roman" panose="02020603050405020304" pitchFamily="18" charset="0"/>
              </a:rPr>
              <a:t> and </a:t>
            </a:r>
            <a:r>
              <a:rPr lang="en-US" sz="1200" i="0" dirty="0">
                <a:effectLst/>
                <a:latin typeface="Arial" panose="020B0604020202020204" pitchFamily="34" charset="0"/>
                <a:ea typeface="Calibri" panose="020F0502020204030204" pitchFamily="34" charset="0"/>
                <a:cs typeface="Times New Roman" panose="02020603050405020304" pitchFamily="18" charset="0"/>
              </a:rPr>
              <a:t>in other </a:t>
            </a:r>
            <a:r>
              <a:rPr lang="en-US" sz="1200" i="0" u="sng" dirty="0">
                <a:effectLst/>
                <a:latin typeface="Arial" panose="020B0604020202020204" pitchFamily="34" charset="0"/>
                <a:ea typeface="Calibri" panose="020F0502020204030204" pitchFamily="34" charset="0"/>
                <a:cs typeface="Times New Roman" panose="02020603050405020304" pitchFamily="18" charset="0"/>
              </a:rPr>
              <a:t>contexts support by rigorous research</a:t>
            </a:r>
            <a:r>
              <a:rPr lang="en-US" sz="1200" i="0" u="none" dirty="0">
                <a:effectLst/>
                <a:latin typeface="Arial" panose="020B0604020202020204" pitchFamily="34" charset="0"/>
                <a:ea typeface="Calibri" panose="020F0502020204030204" pitchFamily="34" charset="0"/>
                <a:cs typeface="Times New Roman" panose="02020603050405020304" pitchFamily="18" charset="0"/>
              </a:rPr>
              <a:t> </a:t>
            </a:r>
            <a:r>
              <a:rPr lang="en-US" sz="1200" i="0" dirty="0">
                <a:effectLst/>
                <a:latin typeface="Arial" panose="020B0604020202020204" pitchFamily="34" charset="0"/>
                <a:ea typeface="Calibri" panose="020F0502020204030204" pitchFamily="34" charset="0"/>
                <a:cs typeface="Times New Roman" panose="02020603050405020304" pitchFamily="18" charset="0"/>
              </a:rPr>
              <a:t>as part of antenatal care for pregnant women.</a:t>
            </a:r>
          </a:p>
          <a:p>
            <a:endParaRPr lang="en-US" sz="1200" b="1" i="0" kern="1200" dirty="0">
              <a:solidFill>
                <a:schemeClr val="tx1"/>
              </a:solidFill>
              <a:effectLst/>
              <a:latin typeface="Avenir Book" panose="02000503020000020003" pitchFamily="2" charset="0"/>
              <a:ea typeface="+mn-ea"/>
              <a:cs typeface="+mn-cs"/>
            </a:endParaRPr>
          </a:p>
          <a:p>
            <a:r>
              <a:rPr lang="en-US" b="1" i="1" dirty="0"/>
              <a:t>Preventing and controlling micronutrient deficiencies in populations affected by an emergency</a:t>
            </a:r>
          </a:p>
          <a:p>
            <a:r>
              <a:rPr lang="en-US" sz="1200" b="0" i="1" kern="1200" dirty="0">
                <a:solidFill>
                  <a:schemeClr val="tx1"/>
                </a:solidFill>
                <a:effectLst/>
                <a:latin typeface="Avenir Book" panose="02000503020000020003" pitchFamily="2" charset="0"/>
                <a:ea typeface="+mn-ea"/>
                <a:cs typeface="+mn-cs"/>
              </a:rPr>
              <a:t>https://</a:t>
            </a:r>
            <a:r>
              <a:rPr lang="en-US" sz="1200" b="0" i="1" kern="1200" dirty="0" err="1">
                <a:solidFill>
                  <a:schemeClr val="tx1"/>
                </a:solidFill>
                <a:effectLst/>
                <a:latin typeface="Avenir Book" panose="02000503020000020003" pitchFamily="2" charset="0"/>
                <a:ea typeface="+mn-ea"/>
                <a:cs typeface="+mn-cs"/>
              </a:rPr>
              <a:t>www.who.int</a:t>
            </a:r>
            <a:r>
              <a:rPr lang="en-US" sz="1200" b="0" i="1" kern="1200" dirty="0">
                <a:solidFill>
                  <a:schemeClr val="tx1"/>
                </a:solidFill>
                <a:effectLst/>
                <a:latin typeface="Avenir Book" panose="02000503020000020003" pitchFamily="2" charset="0"/>
                <a:ea typeface="+mn-ea"/>
                <a:cs typeface="+mn-cs"/>
              </a:rPr>
              <a:t>/docs/default-source/</a:t>
            </a:r>
            <a:r>
              <a:rPr lang="en-US" sz="1200" b="0" i="1" kern="1200" dirty="0" err="1">
                <a:solidFill>
                  <a:schemeClr val="tx1"/>
                </a:solidFill>
                <a:effectLst/>
                <a:latin typeface="Avenir Book" panose="02000503020000020003" pitchFamily="2" charset="0"/>
                <a:ea typeface="+mn-ea"/>
                <a:cs typeface="+mn-cs"/>
              </a:rPr>
              <a:t>nutritionlibrary</a:t>
            </a:r>
            <a:r>
              <a:rPr lang="en-US" sz="1200" b="0" i="1" kern="1200" dirty="0">
                <a:solidFill>
                  <a:schemeClr val="tx1"/>
                </a:solidFill>
                <a:effectLst/>
                <a:latin typeface="Avenir Book" panose="02000503020000020003" pitchFamily="2" charset="0"/>
                <a:ea typeface="+mn-ea"/>
                <a:cs typeface="+mn-cs"/>
              </a:rPr>
              <a:t>/preventing-and-controlling-micronutrient-deficiencies-in-populations-affected-by-an-emergency.pdf?sfvrsn=e17f6dff_2</a:t>
            </a:r>
          </a:p>
          <a:p>
            <a:endParaRPr lang="en-US" sz="1200" b="1" i="1" kern="1200" dirty="0">
              <a:solidFill>
                <a:schemeClr val="tx1"/>
              </a:solidFill>
              <a:effectLst/>
              <a:latin typeface="Avenir Book" panose="02000503020000020003" pitchFamily="2" charset="0"/>
              <a:ea typeface="+mn-ea"/>
              <a:cs typeface="+mn-cs"/>
            </a:endParaRPr>
          </a:p>
          <a:p>
            <a:r>
              <a:rPr lang="en-US" sz="1200" b="1" i="1" kern="1200" dirty="0">
                <a:solidFill>
                  <a:schemeClr val="tx1"/>
                </a:solidFill>
                <a:effectLst/>
                <a:latin typeface="Avenir Book" panose="02000503020000020003" pitchFamily="2" charset="0"/>
                <a:ea typeface="+mn-ea"/>
                <a:cs typeface="+mn-cs"/>
              </a:rPr>
              <a:t>2020 updated WHO antenatal care recommendations</a:t>
            </a:r>
          </a:p>
          <a:p>
            <a:r>
              <a:rPr lang="en-US" sz="1200" b="0" i="1" kern="1200" dirty="0">
                <a:solidFill>
                  <a:schemeClr val="tx1"/>
                </a:solidFill>
                <a:effectLst/>
                <a:latin typeface="Avenir Book" panose="02000503020000020003" pitchFamily="2" charset="0"/>
                <a:ea typeface="+mn-ea"/>
                <a:cs typeface="+mn-cs"/>
              </a:rPr>
              <a:t>https://</a:t>
            </a:r>
            <a:r>
              <a:rPr lang="en-US" sz="1200" b="0" i="1" kern="1200" dirty="0" err="1">
                <a:solidFill>
                  <a:schemeClr val="tx1"/>
                </a:solidFill>
                <a:effectLst/>
                <a:latin typeface="Avenir Book" panose="02000503020000020003" pitchFamily="2" charset="0"/>
                <a:ea typeface="+mn-ea"/>
                <a:cs typeface="+mn-cs"/>
              </a:rPr>
              <a:t>apps.who.int</a:t>
            </a:r>
            <a:r>
              <a:rPr lang="en-US" sz="1200" b="0" i="1" kern="1200" dirty="0">
                <a:solidFill>
                  <a:schemeClr val="tx1"/>
                </a:solidFill>
                <a:effectLst/>
                <a:latin typeface="Avenir Book" panose="02000503020000020003" pitchFamily="2" charset="0"/>
                <a:ea typeface="+mn-ea"/>
                <a:cs typeface="+mn-cs"/>
              </a:rPr>
              <a:t>/iris/bitstream/handle/10665/333561/9789240007789-eng.pdf</a:t>
            </a:r>
            <a:endParaRPr lang="en-US" sz="1200" i="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600"/>
              </a:spcAft>
              <a:buClrTx/>
              <a:buSzTx/>
              <a:buFont typeface="Arial" panose="020B0604020202020204" pitchFamily="34" charset="0"/>
              <a:buNone/>
              <a:tabLst/>
              <a:defRPr/>
            </a:pPr>
            <a:endParaRPr lang="en-US" sz="1200" i="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600"/>
              </a:spcAft>
              <a:buClrTx/>
              <a:buSzTx/>
              <a:buFont typeface="Arial" panose="020B0604020202020204" pitchFamily="34" charset="0"/>
              <a:buNone/>
              <a:tabLst/>
              <a:defRPr/>
            </a:pPr>
            <a:r>
              <a:rPr lang="en-US" sz="1200" i="0" dirty="0">
                <a:effectLst/>
                <a:latin typeface="Arial" panose="020B0604020202020204" pitchFamily="34" charset="0"/>
                <a:ea typeface="Calibri" panose="020F0502020204030204" pitchFamily="34" charset="0"/>
                <a:cs typeface="Times New Roman" panose="02020603050405020304" pitchFamily="18" charset="0"/>
              </a:rPr>
              <a:t>Since 2021, MMS has been included on the </a:t>
            </a:r>
            <a:r>
              <a:rPr lang="en-GB" sz="1200" i="0" kern="1200" dirty="0">
                <a:solidFill>
                  <a:schemeClr val="tx1"/>
                </a:solidFill>
                <a:effectLst/>
                <a:latin typeface="Arial" panose="020B0604020202020204" pitchFamily="34" charset="0"/>
                <a:ea typeface="+mn-ea"/>
                <a:cs typeface="Times New Roman" panose="02020603050405020304" pitchFamily="18" charset="0"/>
              </a:rPr>
              <a:t>WHO’s Model List of Essential Medicines:</a:t>
            </a:r>
            <a:endParaRPr lang="en-US" sz="1200" b="0" i="0" kern="1200" dirty="0">
              <a:solidFill>
                <a:schemeClr val="tx1"/>
              </a:solidFill>
              <a:effectLst/>
              <a:latin typeface="Avenir Book" panose="02000503020000020003" pitchFamily="2" charset="0"/>
              <a:ea typeface="+mn-ea"/>
              <a:cs typeface="+mn-cs"/>
            </a:endParaRPr>
          </a:p>
          <a:p>
            <a:endParaRPr lang="en-US" sz="1200" b="0" i="0" kern="1200" dirty="0">
              <a:solidFill>
                <a:schemeClr val="tx1"/>
              </a:solidFill>
              <a:effectLst/>
              <a:latin typeface="Avenir Book" panose="02000503020000020003" pitchFamily="2" charset="0"/>
              <a:ea typeface="+mn-ea"/>
              <a:cs typeface="+mn-cs"/>
            </a:endParaRPr>
          </a:p>
          <a:p>
            <a:r>
              <a:rPr lang="en-US" sz="1200" b="1" i="1" kern="1200" dirty="0">
                <a:solidFill>
                  <a:schemeClr val="tx1"/>
                </a:solidFill>
                <a:effectLst/>
                <a:latin typeface="Avenir Book" panose="02000503020000020003" pitchFamily="2" charset="0"/>
                <a:ea typeface="+mn-ea"/>
                <a:cs typeface="+mn-cs"/>
              </a:rPr>
              <a:t>WHO Model List of Essential Medicines</a:t>
            </a:r>
          </a:p>
          <a:p>
            <a:r>
              <a:rPr lang="en-US" i="1" dirty="0"/>
              <a:t>https://</a:t>
            </a:r>
            <a:r>
              <a:rPr lang="en-US" i="1" dirty="0" err="1"/>
              <a:t>www.who.int</a:t>
            </a:r>
            <a:r>
              <a:rPr lang="en-US" i="1" dirty="0"/>
              <a:t>/publications/</a:t>
            </a:r>
            <a:r>
              <a:rPr lang="en-US" i="1" dirty="0" err="1"/>
              <a:t>i</a:t>
            </a:r>
            <a:r>
              <a:rPr lang="en-US" i="1" dirty="0"/>
              <a:t>/item/WHO-MHP-HPS-EML-2021.02</a:t>
            </a:r>
          </a:p>
          <a:p>
            <a:r>
              <a:rPr lang="en-US" i="1" dirty="0"/>
              <a:t>https://</a:t>
            </a:r>
            <a:r>
              <a:rPr lang="en-US" i="1" dirty="0" err="1"/>
              <a:t>www.who.int</a:t>
            </a:r>
            <a:r>
              <a:rPr lang="en-US" i="1" dirty="0"/>
              <a:t>/publications/</a:t>
            </a:r>
            <a:r>
              <a:rPr lang="en-US" i="1" dirty="0" err="1"/>
              <a:t>i</a:t>
            </a:r>
            <a:r>
              <a:rPr lang="en-US" i="1" dirty="0"/>
              <a:t>/item/WHO-MHP-HPS-EML-2023.02</a:t>
            </a:r>
          </a:p>
          <a:p>
            <a:endParaRPr lang="en-US" dirty="0"/>
          </a:p>
        </p:txBody>
      </p:sp>
      <p:sp>
        <p:nvSpPr>
          <p:cNvPr id="4" name="Slide Number Placeholder 3">
            <a:extLst>
              <a:ext uri="{FF2B5EF4-FFF2-40B4-BE49-F238E27FC236}">
                <a16:creationId xmlns:a16="http://schemas.microsoft.com/office/drawing/2014/main" id="{5BE56FB4-0D50-B17A-B392-414E48C479E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900166-AD36-5B40-8769-3A6E5D9882C3}" type="slidenum">
              <a:rPr kumimoji="0" lang="en-US" sz="1200" b="0" i="0" u="none" strike="noStrike" kern="1200" cap="none" spc="0" normalizeH="0" baseline="0" noProof="0" smtClean="0">
                <a:ln>
                  <a:noFill/>
                </a:ln>
                <a:solidFill>
                  <a:prstClr val="black"/>
                </a:solidFill>
                <a:effectLst/>
                <a:uLnTx/>
                <a:uFillTx/>
                <a:latin typeface="Avenir Next" panose="020B05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venir Next" panose="020B0503020202020204" pitchFamily="34" charset="0"/>
              <a:ea typeface="+mn-ea"/>
              <a:cs typeface="+mn-cs"/>
            </a:endParaRPr>
          </a:p>
        </p:txBody>
      </p:sp>
    </p:spTree>
    <p:extLst>
      <p:ext uri="{BB962C8B-B14F-4D97-AF65-F5344CB8AC3E}">
        <p14:creationId xmlns:p14="http://schemas.microsoft.com/office/powerpoint/2010/main" val="1927730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Multiple Micronutrient Supplements are one of the best-value investments that countries can make in their development, driving healthier communities and stronger economies.</a:t>
            </a:r>
          </a:p>
          <a:p>
            <a:pPr>
              <a:lnSpc>
                <a:spcPct val="100000"/>
              </a:lnSpc>
            </a:pPr>
            <a:endParaRPr lang="en-US" sz="1200" dirty="0"/>
          </a:p>
          <a:p>
            <a:pPr marL="171450" indent="-171450">
              <a:lnSpc>
                <a:spcPct val="100000"/>
              </a:lnSpc>
              <a:buFont typeface="Arial" panose="020B0604020202020204" pitchFamily="34" charset="0"/>
              <a:buChar char="•"/>
            </a:pPr>
            <a:r>
              <a:rPr lang="en-US" sz="1200" dirty="0"/>
              <a:t>MMS was named one of the best investments for global development – with a </a:t>
            </a:r>
            <a:r>
              <a:rPr lang="en-US" sz="1200" b="1" dirty="0"/>
              <a:t>$37 return for every $1 invested</a:t>
            </a:r>
            <a:r>
              <a:rPr lang="en-US" sz="1200" b="1" dirty="0">
                <a:latin typeface="Avenir Book" panose="02000503020000020003" pitchFamily="2" charset="0"/>
                <a:cs typeface="Arial"/>
              </a:rPr>
              <a:t>.</a:t>
            </a:r>
            <a:endParaRPr lang="en-US" sz="1200" b="1" baseline="30000" dirty="0">
              <a:latin typeface="Avenir Book" panose="02000503020000020003" pitchFamily="2" charset="0"/>
              <a:cs typeface="Arial"/>
            </a:endParaRPr>
          </a:p>
          <a:p>
            <a:pPr marL="171450" indent="-171450">
              <a:lnSpc>
                <a:spcPct val="100000"/>
              </a:lnSpc>
              <a:buFont typeface="Arial" panose="020B0604020202020204" pitchFamily="34" charset="0"/>
              <a:buChar char="•"/>
            </a:pPr>
            <a:r>
              <a:rPr lang="en-US" sz="1200" dirty="0"/>
              <a:t>Well-nourished mothers give birth to well-nourished babies, who can go on to uplift entire communities.</a:t>
            </a:r>
          </a:p>
          <a:p>
            <a:pPr marL="171450" indent="-171450">
              <a:lnSpc>
                <a:spcPct val="100000"/>
              </a:lnSpc>
              <a:buFont typeface="Arial" panose="020B0604020202020204" pitchFamily="34" charset="0"/>
              <a:buChar char="•"/>
            </a:pPr>
            <a:r>
              <a:rPr lang="en-US" sz="1200" dirty="0"/>
              <a:t>MMS has the potential to improve a child’s cognitive and behavioral development, setting them up for a lifetime of better health.</a:t>
            </a:r>
          </a:p>
          <a:p>
            <a:pPr marL="171450" indent="-171450">
              <a:lnSpc>
                <a:spcPct val="100000"/>
              </a:lnSpc>
              <a:buFont typeface="Arial" panose="020B0604020202020204" pitchFamily="34" charset="0"/>
              <a:buChar char="•"/>
            </a:pPr>
            <a:r>
              <a:rPr lang="en-US" sz="1200" dirty="0"/>
              <a:t>MMS builds resiliency and helps families withstand and recover from conflicts, epidemics, and climate change.</a:t>
            </a:r>
            <a:endParaRPr lang="en-US" sz="1200" baseline="30000"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900166-AD36-5B40-8769-3A6E5D9882C3}" type="slidenum">
              <a:rPr kumimoji="0" lang="en-US" sz="1200" b="0" i="0" u="none" strike="noStrike" kern="1200" cap="none" spc="0" normalizeH="0" baseline="0" noProof="0" smtClean="0">
                <a:ln>
                  <a:noFill/>
                </a:ln>
                <a:solidFill>
                  <a:prstClr val="black"/>
                </a:solidFill>
                <a:effectLst/>
                <a:uLnTx/>
                <a:uFillTx/>
                <a:latin typeface="Avenir Next" panose="020B05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venir Next" panose="020B0503020202020204" pitchFamily="34" charset="0"/>
              <a:ea typeface="+mn-ea"/>
              <a:cs typeface="+mn-cs"/>
            </a:endParaRPr>
          </a:p>
        </p:txBody>
      </p:sp>
    </p:spTree>
    <p:extLst>
      <p:ext uri="{BB962C8B-B14F-4D97-AF65-F5344CB8AC3E}">
        <p14:creationId xmlns:p14="http://schemas.microsoft.com/office/powerpoint/2010/main" val="2630633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t>Poor nutrition has generational consequences – impacting families, communities, and entire</a:t>
            </a:r>
            <a:r>
              <a:rPr lang="en-US" b="1" i="0" u="none" strike="noStrike" dirty="0">
                <a:solidFill>
                  <a:srgbClr val="000000"/>
                </a:solidFill>
                <a:effectLst/>
                <a:latin typeface="Times New Roman" panose="02020603050405020304" pitchFamily="18" charset="0"/>
              </a:rPr>
              <a:t> </a:t>
            </a:r>
            <a:r>
              <a:rPr lang="en-US" sz="1200" dirty="0"/>
              <a:t>nations. </a:t>
            </a:r>
          </a:p>
          <a:p>
            <a:pPr marL="171450" indent="-171450">
              <a:buFont typeface="Arial" panose="020B0604020202020204" pitchFamily="34" charset="0"/>
              <a:buChar char="•"/>
            </a:pPr>
            <a:r>
              <a:rPr lang="en-US" dirty="0"/>
              <a:t>MMS is an affordable and cost-effective product that can be delivered at scale. </a:t>
            </a:r>
          </a:p>
          <a:p>
            <a:pPr marL="171450" indent="-171450">
              <a:buFont typeface="Arial" panose="020B0604020202020204" pitchFamily="34" charset="0"/>
              <a:buChar char="•"/>
            </a:pPr>
            <a:r>
              <a:rPr lang="en-US" sz="1200" dirty="0">
                <a:latin typeface="Avenir Next" panose="020B0503020202020204" pitchFamily="34" charset="0"/>
                <a:cs typeface="Arial"/>
              </a:rPr>
              <a:t>Access to MMS boosts local and global economies for as little as $2.50 per pregnancy</a:t>
            </a:r>
            <a:r>
              <a:rPr lang="en-US" dirty="0"/>
              <a:t>—a similar price to iron-folic acid (IFA).</a:t>
            </a:r>
            <a:r>
              <a:rPr lang="en-US" baseline="30000" dirty="0"/>
              <a:t>13</a:t>
            </a:r>
            <a:r>
              <a:rPr lang="en-US" dirty="0"/>
              <a:t> </a:t>
            </a:r>
            <a:endParaRPr lang="en-US" sz="1200" dirty="0">
              <a:latin typeface="Avenir Next" panose="020B0503020202020204" pitchFamily="34" charset="0"/>
              <a:cs typeface="Arial"/>
            </a:endParaRPr>
          </a:p>
          <a:p>
            <a:pPr marL="171450" indent="-171450">
              <a:buFont typeface="Arial" panose="020B0604020202020204" pitchFamily="34" charset="0"/>
              <a:buChar char="•"/>
            </a:pPr>
            <a:r>
              <a:rPr lang="en-US" dirty="0"/>
              <a:t>This makes MMS one of the most cost-effective nutrition interventions available to governments and their partners, with the added benefit of being a more effectual product than IFA. </a:t>
            </a:r>
          </a:p>
        </p:txBody>
      </p:sp>
      <p:sp>
        <p:nvSpPr>
          <p:cNvPr id="4" name="Slide Number Placeholder 3"/>
          <p:cNvSpPr>
            <a:spLocks noGrp="1"/>
          </p:cNvSpPr>
          <p:nvPr>
            <p:ph type="sldNum" sz="quarter" idx="5"/>
          </p:nvPr>
        </p:nvSpPr>
        <p:spPr/>
        <p:txBody>
          <a:bodyPr/>
          <a:lstStyle/>
          <a:p>
            <a:fld id="{AA900166-AD36-5B40-8769-3A6E5D9882C3}" type="slidenum">
              <a:rPr lang="en-US" smtClean="0"/>
              <a:t>9</a:t>
            </a:fld>
            <a:endParaRPr lang="en-US"/>
          </a:p>
        </p:txBody>
      </p:sp>
    </p:spTree>
    <p:extLst>
      <p:ext uri="{BB962C8B-B14F-4D97-AF65-F5344CB8AC3E}">
        <p14:creationId xmlns:p14="http://schemas.microsoft.com/office/powerpoint/2010/main" val="204469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over Slid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387E7-6E39-E249-8C05-3E85EC5C196A}"/>
              </a:ext>
            </a:extLst>
          </p:cNvPr>
          <p:cNvSpPr>
            <a:spLocks noGrp="1"/>
          </p:cNvSpPr>
          <p:nvPr>
            <p:ph type="ctrTitle"/>
          </p:nvPr>
        </p:nvSpPr>
        <p:spPr>
          <a:xfrm>
            <a:off x="1524000" y="1122363"/>
            <a:ext cx="9144000" cy="2387600"/>
          </a:xfrm>
        </p:spPr>
        <p:txBody>
          <a:bodyPr anchor="b">
            <a:normAutofit/>
          </a:bodyPr>
          <a:lstStyle>
            <a:lvl1pPr algn="l">
              <a:defRPr sz="4800" b="0" i="0"/>
            </a:lvl1pPr>
          </a:lstStyle>
          <a:p>
            <a:r>
              <a:rPr lang="en-US" dirty="0"/>
              <a:t>Click to edit Master title style</a:t>
            </a:r>
          </a:p>
        </p:txBody>
      </p:sp>
      <p:sp>
        <p:nvSpPr>
          <p:cNvPr id="3" name="Subtitle 2">
            <a:extLst>
              <a:ext uri="{FF2B5EF4-FFF2-40B4-BE49-F238E27FC236}">
                <a16:creationId xmlns:a16="http://schemas.microsoft.com/office/drawing/2014/main" id="{A93D1750-CCE9-E34F-8945-EB4B459C6BAD}"/>
              </a:ext>
            </a:extLst>
          </p:cNvPr>
          <p:cNvSpPr>
            <a:spLocks noGrp="1"/>
          </p:cNvSpPr>
          <p:nvPr>
            <p:ph type="subTitle" idx="1"/>
          </p:nvPr>
        </p:nvSpPr>
        <p:spPr>
          <a:xfrm>
            <a:off x="1524000" y="3602038"/>
            <a:ext cx="9144000" cy="1655762"/>
          </a:xfrm>
        </p:spPr>
        <p:txBody>
          <a:bodyPr/>
          <a:lstStyle>
            <a:lvl1pPr marL="0" indent="0" algn="l">
              <a:buNone/>
              <a:defRPr sz="2400" b="0" i="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7641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b="0" i="0">
                <a:solidFill>
                  <a:schemeClr val="tx1">
                    <a:tint val="75000"/>
                  </a:schemeClr>
                </a:solidFill>
                <a:latin typeface="Avenir Next" panose="020B0503020202020204" pitchFamily="34" charset="0"/>
              </a:defRPr>
            </a:lvl1pPr>
          </a:lstStyle>
          <a:p>
            <a:endParaRPr lang="en-US" dirty="0"/>
          </a:p>
        </p:txBody>
      </p:sp>
      <p:sp>
        <p:nvSpPr>
          <p:cNvPr id="3" name="Holder 3"/>
          <p:cNvSpPr>
            <a:spLocks noGrp="1"/>
          </p:cNvSpPr>
          <p:nvPr>
            <p:ph type="dt" sz="half" idx="6"/>
          </p:nvPr>
        </p:nvSpPr>
        <p:spPr/>
        <p:txBody>
          <a:bodyPr lIns="0" tIns="0" rIns="0" bIns="0"/>
          <a:lstStyle>
            <a:lvl1pPr algn="l">
              <a:defRPr b="0" i="0">
                <a:solidFill>
                  <a:schemeClr val="tx1">
                    <a:tint val="75000"/>
                  </a:schemeClr>
                </a:solidFill>
                <a:latin typeface="Avenir Next" panose="020B0503020202020204" pitchFamily="34" charset="0"/>
              </a:defRPr>
            </a:lvl1pPr>
          </a:lstStyle>
          <a:p>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570944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Blank">
    <p:bg>
      <p:bgPr>
        <a:solidFill>
          <a:schemeClr val="accent5"/>
        </a:solidFill>
        <a:effectLst/>
      </p:bgPr>
    </p:bg>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104F6506-7A1F-4142-880A-BED727BD1238}"/>
              </a:ext>
            </a:extLst>
          </p:cNvPr>
          <p:cNvSpPr>
            <a:spLocks noGrp="1"/>
          </p:cNvSpPr>
          <p:nvPr>
            <p:ph type="sldNum" sz="quarter" idx="16"/>
          </p:nvPr>
        </p:nvSpPr>
        <p:spPr>
          <a:xfrm>
            <a:off x="11183112" y="6128172"/>
            <a:ext cx="310896" cy="365125"/>
          </a:xfrm>
        </p:spPr>
        <p:txBody>
          <a:bodyPr lIns="0" tIns="0" rIns="0" bIns="0"/>
          <a:lstStyle>
            <a:lvl1pPr algn="r">
              <a:defRPr sz="1050">
                <a:solidFill>
                  <a:schemeClr val="tx2">
                    <a:lumMod val="40000"/>
                    <a:lumOff val="60000"/>
                  </a:schemeClr>
                </a:solidFill>
              </a:defRPr>
            </a:lvl1pPr>
          </a:lstStyle>
          <a:p>
            <a:pPr algn="r"/>
            <a:fld id="{C4B37875-7933-F345-AE65-E0AB5E984F8B}" type="slidenum">
              <a:rPr lang="en-US" smtClean="0"/>
              <a:pPr algn="r"/>
              <a:t>‹#›</a:t>
            </a:fld>
            <a:endParaRPr lang="en-US"/>
          </a:p>
        </p:txBody>
      </p:sp>
      <p:sp>
        <p:nvSpPr>
          <p:cNvPr id="24" name="Text Placeholder 23">
            <a:extLst>
              <a:ext uri="{FF2B5EF4-FFF2-40B4-BE49-F238E27FC236}">
                <a16:creationId xmlns:a16="http://schemas.microsoft.com/office/drawing/2014/main" id="{B147A2DA-8526-634B-8DEB-352560EF7C55}"/>
              </a:ext>
            </a:extLst>
          </p:cNvPr>
          <p:cNvSpPr>
            <a:spLocks noGrp="1"/>
          </p:cNvSpPr>
          <p:nvPr>
            <p:ph type="body" sz="quarter" idx="10"/>
          </p:nvPr>
        </p:nvSpPr>
        <p:spPr>
          <a:xfrm>
            <a:off x="1842598" y="1485212"/>
            <a:ext cx="5695962" cy="914400"/>
          </a:xfrm>
        </p:spPr>
        <p:txBody>
          <a:bodyPr lIns="0" tIns="0" rIns="0" bIns="0" anchor="ctr" anchorCtr="0">
            <a:normAutofit/>
          </a:bodyPr>
          <a:lstStyle>
            <a:lvl1pPr marL="7938" indent="0" algn="l">
              <a:lnSpc>
                <a:spcPct val="100000"/>
              </a:lnSpc>
              <a:spcAft>
                <a:spcPts val="0"/>
              </a:spcAft>
              <a:buNone/>
              <a:tabLst/>
              <a:defRPr sz="1800" b="0" i="0" cap="all" baseline="0">
                <a:solidFill>
                  <a:schemeClr val="bg1"/>
                </a:solidFill>
                <a:latin typeface="Avenir Black" panose="02000503020000020003" pitchFamily="2" charset="0"/>
              </a:defRPr>
            </a:lvl1pPr>
            <a:lvl2pPr marL="7938" indent="0" algn="l">
              <a:lnSpc>
                <a:spcPct val="110000"/>
              </a:lnSpc>
              <a:spcAft>
                <a:spcPts val="600"/>
              </a:spcAft>
              <a:buNone/>
              <a:tabLst/>
              <a:defRPr sz="1500">
                <a:solidFill>
                  <a:schemeClr val="bg1"/>
                </a:solidFill>
              </a:defRPr>
            </a:lvl2pPr>
          </a:lstStyle>
          <a:p>
            <a:pPr lvl="0"/>
            <a:r>
              <a:rPr lang="en-US"/>
              <a:t>Click to edit Master text styles</a:t>
            </a:r>
          </a:p>
          <a:p>
            <a:pPr lvl="1"/>
            <a:r>
              <a:rPr lang="en-US"/>
              <a:t>Second level</a:t>
            </a:r>
          </a:p>
        </p:txBody>
      </p:sp>
      <p:sp>
        <p:nvSpPr>
          <p:cNvPr id="26" name="Text Placeholder 23">
            <a:extLst>
              <a:ext uri="{FF2B5EF4-FFF2-40B4-BE49-F238E27FC236}">
                <a16:creationId xmlns:a16="http://schemas.microsoft.com/office/drawing/2014/main" id="{6AD743E8-C04A-FD46-9D11-ED11D6E92A02}"/>
              </a:ext>
            </a:extLst>
          </p:cNvPr>
          <p:cNvSpPr>
            <a:spLocks noGrp="1"/>
          </p:cNvSpPr>
          <p:nvPr>
            <p:ph type="body" sz="quarter" idx="12"/>
          </p:nvPr>
        </p:nvSpPr>
        <p:spPr>
          <a:xfrm>
            <a:off x="1833033" y="2621996"/>
            <a:ext cx="5708672" cy="914400"/>
          </a:xfrm>
        </p:spPr>
        <p:txBody>
          <a:bodyPr lIns="0" tIns="0" rIns="0" bIns="0" anchor="ctr" anchorCtr="0">
            <a:normAutofit/>
          </a:bodyPr>
          <a:lstStyle>
            <a:lvl1pPr marL="7938" indent="0" algn="l">
              <a:lnSpc>
                <a:spcPct val="100000"/>
              </a:lnSpc>
              <a:spcAft>
                <a:spcPts val="0"/>
              </a:spcAft>
              <a:buNone/>
              <a:tabLst/>
              <a:defRPr sz="1800" b="1" i="0" cap="all" baseline="0">
                <a:solidFill>
                  <a:schemeClr val="bg1"/>
                </a:solidFill>
                <a:latin typeface="Avenir Black" panose="02000503020000020003" pitchFamily="2" charset="0"/>
              </a:defRPr>
            </a:lvl1pPr>
            <a:lvl2pPr marL="7938" indent="0" algn="l">
              <a:lnSpc>
                <a:spcPct val="110000"/>
              </a:lnSpc>
              <a:spcAft>
                <a:spcPts val="600"/>
              </a:spcAft>
              <a:buNone/>
              <a:tabLst/>
              <a:defRPr sz="1500">
                <a:solidFill>
                  <a:schemeClr val="bg1"/>
                </a:solidFill>
              </a:defRPr>
            </a:lvl2pPr>
          </a:lstStyle>
          <a:p>
            <a:pPr lvl="0"/>
            <a:r>
              <a:rPr lang="en-US"/>
              <a:t>Click to edit Master text styles</a:t>
            </a:r>
          </a:p>
          <a:p>
            <a:pPr lvl="1"/>
            <a:r>
              <a:rPr lang="en-US"/>
              <a:t>Second level</a:t>
            </a:r>
          </a:p>
        </p:txBody>
      </p:sp>
      <p:sp>
        <p:nvSpPr>
          <p:cNvPr id="27" name="Text Placeholder 23">
            <a:extLst>
              <a:ext uri="{FF2B5EF4-FFF2-40B4-BE49-F238E27FC236}">
                <a16:creationId xmlns:a16="http://schemas.microsoft.com/office/drawing/2014/main" id="{12BFE393-6881-9140-BDEB-168AEE35DC36}"/>
              </a:ext>
            </a:extLst>
          </p:cNvPr>
          <p:cNvSpPr>
            <a:spLocks noGrp="1"/>
          </p:cNvSpPr>
          <p:nvPr>
            <p:ph type="body" sz="quarter" idx="13"/>
          </p:nvPr>
        </p:nvSpPr>
        <p:spPr>
          <a:xfrm>
            <a:off x="1842598" y="3758780"/>
            <a:ext cx="5695963" cy="914400"/>
          </a:xfrm>
        </p:spPr>
        <p:txBody>
          <a:bodyPr lIns="0" tIns="0" rIns="0" bIns="0" anchor="ctr" anchorCtr="0">
            <a:normAutofit/>
          </a:bodyPr>
          <a:lstStyle>
            <a:lvl1pPr marL="7938" indent="0" algn="l">
              <a:lnSpc>
                <a:spcPct val="100000"/>
              </a:lnSpc>
              <a:spcAft>
                <a:spcPts val="0"/>
              </a:spcAft>
              <a:buNone/>
              <a:tabLst/>
              <a:defRPr sz="1800" b="0" i="0" cap="all" baseline="0">
                <a:solidFill>
                  <a:schemeClr val="bg1"/>
                </a:solidFill>
                <a:latin typeface="Avenir Black" panose="02000503020000020003" pitchFamily="2" charset="0"/>
              </a:defRPr>
            </a:lvl1pPr>
            <a:lvl2pPr marL="7938" indent="0" algn="l">
              <a:lnSpc>
                <a:spcPct val="110000"/>
              </a:lnSpc>
              <a:spcAft>
                <a:spcPts val="600"/>
              </a:spcAft>
              <a:buNone/>
              <a:tabLst/>
              <a:defRPr sz="1500">
                <a:solidFill>
                  <a:schemeClr val="bg1"/>
                </a:solidFill>
              </a:defRPr>
            </a:lvl2pPr>
          </a:lstStyle>
          <a:p>
            <a:pPr lvl="0"/>
            <a:r>
              <a:rPr lang="en-US"/>
              <a:t>Click to edit Master text styles</a:t>
            </a:r>
          </a:p>
          <a:p>
            <a:pPr lvl="1"/>
            <a:r>
              <a:rPr lang="en-US"/>
              <a:t>Second level</a:t>
            </a:r>
          </a:p>
        </p:txBody>
      </p:sp>
      <p:pic>
        <p:nvPicPr>
          <p:cNvPr id="11" name="Graphic 10">
            <a:extLst>
              <a:ext uri="{FF2B5EF4-FFF2-40B4-BE49-F238E27FC236}">
                <a16:creationId xmlns:a16="http://schemas.microsoft.com/office/drawing/2014/main" id="{9FC5A2AC-6943-1D41-831E-1F51547C22E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04089" y="6055076"/>
            <a:ext cx="539656" cy="510005"/>
          </a:xfrm>
          <a:prstGeom prst="rect">
            <a:avLst/>
          </a:prstGeom>
        </p:spPr>
      </p:pic>
      <p:sp>
        <p:nvSpPr>
          <p:cNvPr id="2" name="Title 1">
            <a:extLst>
              <a:ext uri="{FF2B5EF4-FFF2-40B4-BE49-F238E27FC236}">
                <a16:creationId xmlns:a16="http://schemas.microsoft.com/office/drawing/2014/main" id="{C5D10440-E921-B145-94C6-E2505F1879EC}"/>
              </a:ext>
            </a:extLst>
          </p:cNvPr>
          <p:cNvSpPr>
            <a:spLocks noGrp="1"/>
          </p:cNvSpPr>
          <p:nvPr>
            <p:ph type="title"/>
          </p:nvPr>
        </p:nvSpPr>
        <p:spPr>
          <a:xfrm>
            <a:off x="838200" y="365125"/>
            <a:ext cx="10515600" cy="782739"/>
          </a:xfrm>
        </p:spPr>
        <p:txBody>
          <a:bodyPr>
            <a:normAutofit/>
          </a:bodyPr>
          <a:lstStyle>
            <a:lvl1pPr algn="ctr">
              <a:defRPr sz="2800">
                <a:solidFill>
                  <a:schemeClr val="bg1"/>
                </a:solidFill>
              </a:defRPr>
            </a:lvl1pPr>
          </a:lstStyle>
          <a:p>
            <a:r>
              <a:rPr lang="en-US"/>
              <a:t>Click to edit Master title style</a:t>
            </a:r>
          </a:p>
        </p:txBody>
      </p:sp>
      <p:sp>
        <p:nvSpPr>
          <p:cNvPr id="15" name="Text Placeholder 23">
            <a:extLst>
              <a:ext uri="{FF2B5EF4-FFF2-40B4-BE49-F238E27FC236}">
                <a16:creationId xmlns:a16="http://schemas.microsoft.com/office/drawing/2014/main" id="{564F42D0-4824-240B-D61C-69D7844AAEBA}"/>
              </a:ext>
            </a:extLst>
          </p:cNvPr>
          <p:cNvSpPr>
            <a:spLocks noGrp="1"/>
          </p:cNvSpPr>
          <p:nvPr>
            <p:ph type="body" sz="quarter" idx="17"/>
          </p:nvPr>
        </p:nvSpPr>
        <p:spPr>
          <a:xfrm>
            <a:off x="1842596" y="4895565"/>
            <a:ext cx="5697947" cy="914400"/>
          </a:xfrm>
        </p:spPr>
        <p:txBody>
          <a:bodyPr lIns="0" tIns="0" rIns="0" bIns="0" anchor="ctr" anchorCtr="0">
            <a:normAutofit/>
          </a:bodyPr>
          <a:lstStyle>
            <a:lvl1pPr marL="7938" indent="0" algn="l">
              <a:lnSpc>
                <a:spcPct val="100000"/>
              </a:lnSpc>
              <a:spcAft>
                <a:spcPts val="0"/>
              </a:spcAft>
              <a:buNone/>
              <a:tabLst/>
              <a:defRPr sz="1800" b="0" i="0" cap="all" baseline="0">
                <a:solidFill>
                  <a:schemeClr val="bg1"/>
                </a:solidFill>
                <a:latin typeface="Avenir Black" panose="02000503020000020003" pitchFamily="2" charset="0"/>
              </a:defRPr>
            </a:lvl1pPr>
            <a:lvl2pPr marL="7938" indent="0" algn="l">
              <a:lnSpc>
                <a:spcPct val="110000"/>
              </a:lnSpc>
              <a:spcAft>
                <a:spcPts val="600"/>
              </a:spcAft>
              <a:buNone/>
              <a:tabLst/>
              <a:defRPr sz="1500">
                <a:solidFill>
                  <a:schemeClr val="bg1"/>
                </a:solidFill>
              </a:defRPr>
            </a:lvl2pPr>
          </a:lstStyle>
          <a:p>
            <a:pPr lvl="0"/>
            <a:r>
              <a:rPr lang="en-US"/>
              <a:t>Click to edit Master text styles</a:t>
            </a:r>
          </a:p>
          <a:p>
            <a:pPr lvl="1"/>
            <a:r>
              <a:rPr lang="en-US"/>
              <a:t>Second level</a:t>
            </a:r>
          </a:p>
        </p:txBody>
      </p:sp>
      <p:sp>
        <p:nvSpPr>
          <p:cNvPr id="5" name="Text Placeholder 4">
            <a:extLst>
              <a:ext uri="{FF2B5EF4-FFF2-40B4-BE49-F238E27FC236}">
                <a16:creationId xmlns:a16="http://schemas.microsoft.com/office/drawing/2014/main" id="{0A7E5107-A790-4714-698A-0435DBEB2FA8}"/>
              </a:ext>
            </a:extLst>
          </p:cNvPr>
          <p:cNvSpPr>
            <a:spLocks noGrp="1"/>
          </p:cNvSpPr>
          <p:nvPr>
            <p:ph type="body" sz="quarter" idx="18"/>
          </p:nvPr>
        </p:nvSpPr>
        <p:spPr>
          <a:xfrm>
            <a:off x="8041136" y="2406622"/>
            <a:ext cx="3452870" cy="2481932"/>
          </a:xfrm>
        </p:spPr>
        <p:txBody>
          <a:bodyPr lIns="0" tIns="0" rIns="0" bIns="0" anchor="ctr" anchorCtr="0">
            <a:normAutofit/>
          </a:bodyPr>
          <a:lstStyle>
            <a:lvl1pPr marL="0" indent="0">
              <a:buNone/>
              <a:defRPr sz="1800">
                <a:solidFill>
                  <a:schemeClr val="bg1"/>
                </a:solidFill>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332342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bg>
      <p:bgPr>
        <a:solidFill>
          <a:schemeClr val="accent5"/>
        </a:solidFill>
        <a:effectLst/>
      </p:bgPr>
    </p:bg>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104F6506-7A1F-4142-880A-BED727BD1238}"/>
              </a:ext>
            </a:extLst>
          </p:cNvPr>
          <p:cNvSpPr>
            <a:spLocks noGrp="1"/>
          </p:cNvSpPr>
          <p:nvPr>
            <p:ph type="sldNum" sz="quarter" idx="16"/>
          </p:nvPr>
        </p:nvSpPr>
        <p:spPr>
          <a:xfrm>
            <a:off x="11183112" y="6128172"/>
            <a:ext cx="310896" cy="365125"/>
          </a:xfrm>
        </p:spPr>
        <p:txBody>
          <a:bodyPr lIns="0" tIns="0" rIns="0" bIns="0"/>
          <a:lstStyle>
            <a:lvl1pPr algn="r">
              <a:defRPr sz="1050">
                <a:solidFill>
                  <a:schemeClr val="tx2">
                    <a:lumMod val="40000"/>
                    <a:lumOff val="60000"/>
                  </a:schemeClr>
                </a:solidFill>
              </a:defRPr>
            </a:lvl1pPr>
          </a:lstStyle>
          <a:p>
            <a:pPr algn="r"/>
            <a:fld id="{C4B37875-7933-F345-AE65-E0AB5E984F8B}" type="slidenum">
              <a:rPr lang="en-US" smtClean="0"/>
              <a:pPr algn="r"/>
              <a:t>‹#›</a:t>
            </a:fld>
            <a:endParaRPr lang="en-US"/>
          </a:p>
        </p:txBody>
      </p:sp>
      <p:sp>
        <p:nvSpPr>
          <p:cNvPr id="24" name="Text Placeholder 23">
            <a:extLst>
              <a:ext uri="{FF2B5EF4-FFF2-40B4-BE49-F238E27FC236}">
                <a16:creationId xmlns:a16="http://schemas.microsoft.com/office/drawing/2014/main" id="{B147A2DA-8526-634B-8DEB-352560EF7C55}"/>
              </a:ext>
            </a:extLst>
          </p:cNvPr>
          <p:cNvSpPr>
            <a:spLocks noGrp="1"/>
          </p:cNvSpPr>
          <p:nvPr>
            <p:ph type="body" sz="quarter" idx="10"/>
          </p:nvPr>
        </p:nvSpPr>
        <p:spPr>
          <a:xfrm>
            <a:off x="814889" y="2503953"/>
            <a:ext cx="3341551" cy="3267627"/>
          </a:xfrm>
        </p:spPr>
        <p:txBody>
          <a:bodyPr lIns="0" tIns="0" rIns="0" bIns="0">
            <a:normAutofit/>
          </a:bodyPr>
          <a:lstStyle>
            <a:lvl1pPr marL="7938" indent="0" algn="ctr">
              <a:lnSpc>
                <a:spcPct val="100000"/>
              </a:lnSpc>
              <a:spcAft>
                <a:spcPts val="0"/>
              </a:spcAft>
              <a:buNone/>
              <a:tabLst/>
              <a:defRPr sz="1800" b="0" i="0" cap="all" baseline="0">
                <a:solidFill>
                  <a:schemeClr val="bg1"/>
                </a:solidFill>
                <a:latin typeface="Avenir Black" panose="02000503020000020003" pitchFamily="2" charset="0"/>
              </a:defRPr>
            </a:lvl1pPr>
            <a:lvl2pPr marL="7938" indent="0" algn="ctr">
              <a:lnSpc>
                <a:spcPct val="110000"/>
              </a:lnSpc>
              <a:spcAft>
                <a:spcPts val="600"/>
              </a:spcAft>
              <a:buNone/>
              <a:tabLst/>
              <a:defRPr sz="1500">
                <a:solidFill>
                  <a:schemeClr val="bg1"/>
                </a:solidFill>
              </a:defRPr>
            </a:lvl2pPr>
          </a:lstStyle>
          <a:p>
            <a:pPr lvl="0"/>
            <a:r>
              <a:rPr lang="en-US"/>
              <a:t>Click to edit Master text styles</a:t>
            </a:r>
          </a:p>
          <a:p>
            <a:pPr lvl="1"/>
            <a:r>
              <a:rPr lang="en-US"/>
              <a:t>Second level</a:t>
            </a:r>
          </a:p>
        </p:txBody>
      </p:sp>
      <p:sp>
        <p:nvSpPr>
          <p:cNvPr id="26" name="Text Placeholder 23">
            <a:extLst>
              <a:ext uri="{FF2B5EF4-FFF2-40B4-BE49-F238E27FC236}">
                <a16:creationId xmlns:a16="http://schemas.microsoft.com/office/drawing/2014/main" id="{6AD743E8-C04A-FD46-9D11-ED11D6E92A02}"/>
              </a:ext>
            </a:extLst>
          </p:cNvPr>
          <p:cNvSpPr>
            <a:spLocks noGrp="1"/>
          </p:cNvSpPr>
          <p:nvPr>
            <p:ph type="body" sz="quarter" idx="12"/>
          </p:nvPr>
        </p:nvSpPr>
        <p:spPr>
          <a:xfrm>
            <a:off x="4425225" y="2503953"/>
            <a:ext cx="3341551" cy="3267627"/>
          </a:xfrm>
        </p:spPr>
        <p:txBody>
          <a:bodyPr lIns="0" tIns="0" rIns="0" bIns="0">
            <a:normAutofit/>
          </a:bodyPr>
          <a:lstStyle>
            <a:lvl1pPr marL="7938" indent="0" algn="ctr">
              <a:lnSpc>
                <a:spcPct val="100000"/>
              </a:lnSpc>
              <a:spcAft>
                <a:spcPts val="0"/>
              </a:spcAft>
              <a:buNone/>
              <a:tabLst/>
              <a:defRPr sz="1800" b="1" i="0" cap="all" baseline="0">
                <a:solidFill>
                  <a:schemeClr val="bg1"/>
                </a:solidFill>
                <a:latin typeface="Avenir Black" panose="02000503020000020003" pitchFamily="2" charset="0"/>
              </a:defRPr>
            </a:lvl1pPr>
            <a:lvl2pPr marL="7938" indent="0" algn="ctr">
              <a:lnSpc>
                <a:spcPct val="110000"/>
              </a:lnSpc>
              <a:spcAft>
                <a:spcPts val="600"/>
              </a:spcAft>
              <a:buNone/>
              <a:tabLst/>
              <a:defRPr sz="1500">
                <a:solidFill>
                  <a:schemeClr val="bg1"/>
                </a:solidFill>
              </a:defRPr>
            </a:lvl2pPr>
          </a:lstStyle>
          <a:p>
            <a:pPr lvl="0"/>
            <a:r>
              <a:rPr lang="en-US"/>
              <a:t>Click to edit Master text styles</a:t>
            </a:r>
          </a:p>
          <a:p>
            <a:pPr lvl="1"/>
            <a:r>
              <a:rPr lang="en-US"/>
              <a:t>Second level</a:t>
            </a:r>
          </a:p>
        </p:txBody>
      </p:sp>
      <p:sp>
        <p:nvSpPr>
          <p:cNvPr id="27" name="Text Placeholder 23">
            <a:extLst>
              <a:ext uri="{FF2B5EF4-FFF2-40B4-BE49-F238E27FC236}">
                <a16:creationId xmlns:a16="http://schemas.microsoft.com/office/drawing/2014/main" id="{12BFE393-6881-9140-BDEB-168AEE35DC36}"/>
              </a:ext>
            </a:extLst>
          </p:cNvPr>
          <p:cNvSpPr>
            <a:spLocks noGrp="1"/>
          </p:cNvSpPr>
          <p:nvPr>
            <p:ph type="body" sz="quarter" idx="13"/>
          </p:nvPr>
        </p:nvSpPr>
        <p:spPr>
          <a:xfrm>
            <a:off x="8035561" y="2503953"/>
            <a:ext cx="3341551" cy="3267627"/>
          </a:xfrm>
        </p:spPr>
        <p:txBody>
          <a:bodyPr lIns="0" tIns="0" rIns="0" bIns="0">
            <a:normAutofit/>
          </a:bodyPr>
          <a:lstStyle>
            <a:lvl1pPr marL="7938" indent="0" algn="ctr">
              <a:lnSpc>
                <a:spcPct val="100000"/>
              </a:lnSpc>
              <a:spcAft>
                <a:spcPts val="0"/>
              </a:spcAft>
              <a:buNone/>
              <a:tabLst/>
              <a:defRPr sz="1800" b="0" i="0" cap="all" baseline="0">
                <a:solidFill>
                  <a:schemeClr val="bg1"/>
                </a:solidFill>
                <a:latin typeface="Avenir Black" panose="02000503020000020003" pitchFamily="2" charset="0"/>
              </a:defRPr>
            </a:lvl1pPr>
            <a:lvl2pPr marL="7938" indent="0" algn="ctr">
              <a:lnSpc>
                <a:spcPct val="110000"/>
              </a:lnSpc>
              <a:spcAft>
                <a:spcPts val="600"/>
              </a:spcAft>
              <a:buNone/>
              <a:tabLst/>
              <a:defRPr sz="1500">
                <a:solidFill>
                  <a:schemeClr val="bg1"/>
                </a:solidFill>
              </a:defRPr>
            </a:lvl2pPr>
          </a:lstStyle>
          <a:p>
            <a:pPr lvl="0"/>
            <a:r>
              <a:rPr lang="en-US"/>
              <a:t>Click to edit Master text styles</a:t>
            </a:r>
          </a:p>
          <a:p>
            <a:pPr lvl="1"/>
            <a:r>
              <a:rPr lang="en-US"/>
              <a:t>Second level</a:t>
            </a:r>
          </a:p>
        </p:txBody>
      </p:sp>
      <p:pic>
        <p:nvPicPr>
          <p:cNvPr id="11" name="Graphic 10">
            <a:extLst>
              <a:ext uri="{FF2B5EF4-FFF2-40B4-BE49-F238E27FC236}">
                <a16:creationId xmlns:a16="http://schemas.microsoft.com/office/drawing/2014/main" id="{9FC5A2AC-6943-1D41-831E-1F51547C22E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04089" y="6055076"/>
            <a:ext cx="539656" cy="510005"/>
          </a:xfrm>
          <a:prstGeom prst="rect">
            <a:avLst/>
          </a:prstGeom>
        </p:spPr>
      </p:pic>
      <p:sp>
        <p:nvSpPr>
          <p:cNvPr id="2" name="Title 1">
            <a:extLst>
              <a:ext uri="{FF2B5EF4-FFF2-40B4-BE49-F238E27FC236}">
                <a16:creationId xmlns:a16="http://schemas.microsoft.com/office/drawing/2014/main" id="{C5D10440-E921-B145-94C6-E2505F1879EC}"/>
              </a:ext>
            </a:extLst>
          </p:cNvPr>
          <p:cNvSpPr>
            <a:spLocks noGrp="1"/>
          </p:cNvSpPr>
          <p:nvPr>
            <p:ph type="title"/>
          </p:nvPr>
        </p:nvSpPr>
        <p:spPr>
          <a:xfrm>
            <a:off x="838200" y="365125"/>
            <a:ext cx="10515600" cy="782739"/>
          </a:xfrm>
        </p:spPr>
        <p:txBody>
          <a:bodyPr>
            <a:normAutofit/>
          </a:bodyPr>
          <a:lstStyle>
            <a:lvl1pPr algn="ctr">
              <a:defRPr sz="280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6E97FE9C-50DD-3973-C8F9-70DC37D6397C}"/>
              </a:ext>
            </a:extLst>
          </p:cNvPr>
          <p:cNvSpPr>
            <a:spLocks noGrp="1"/>
          </p:cNvSpPr>
          <p:nvPr>
            <p:ph type="body" sz="quarter" idx="17"/>
          </p:nvPr>
        </p:nvSpPr>
        <p:spPr>
          <a:xfrm>
            <a:off x="1819813" y="6075665"/>
            <a:ext cx="8552374" cy="438150"/>
          </a:xfrm>
          <a:ln>
            <a:solidFill>
              <a:schemeClr val="bg1"/>
            </a:solidFill>
          </a:ln>
        </p:spPr>
        <p:txBody>
          <a:bodyPr lIns="91440" tIns="91440" rIns="91440" bIns="91440" anchor="ctr" anchorCtr="0">
            <a:normAutofit/>
          </a:bodyPr>
          <a:lstStyle>
            <a:lvl1pPr marL="0" indent="0" algn="ctr">
              <a:buNone/>
              <a:defRPr sz="1300" b="0" i="1">
                <a:solidFill>
                  <a:schemeClr val="bg1"/>
                </a:solidFill>
                <a:latin typeface="Avenir Oblique" panose="02000503020000020003" pitchFamily="2" charset="0"/>
              </a:defRPr>
            </a:lvl1pPr>
          </a:lstStyle>
          <a:p>
            <a:pPr lvl="0"/>
            <a:r>
              <a:rPr lang="en-US"/>
              <a:t>Click to edit Master text styles</a:t>
            </a:r>
          </a:p>
        </p:txBody>
      </p:sp>
    </p:spTree>
    <p:extLst>
      <p:ext uri="{BB962C8B-B14F-4D97-AF65-F5344CB8AC3E}">
        <p14:creationId xmlns:p14="http://schemas.microsoft.com/office/powerpoint/2010/main" val="1080974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Slide_One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387E7-6E39-E249-8C05-3E85EC5C196A}"/>
              </a:ext>
            </a:extLst>
          </p:cNvPr>
          <p:cNvSpPr>
            <a:spLocks noGrp="1"/>
          </p:cNvSpPr>
          <p:nvPr>
            <p:ph type="ctrTitle"/>
          </p:nvPr>
        </p:nvSpPr>
        <p:spPr>
          <a:xfrm>
            <a:off x="1524000" y="2886828"/>
            <a:ext cx="9144000" cy="773298"/>
          </a:xfrm>
        </p:spPr>
        <p:txBody>
          <a:bodyPr anchor="ctr">
            <a:normAutofit/>
          </a:bodyPr>
          <a:lstStyle>
            <a:lvl1pPr algn="l">
              <a:defRPr sz="4800" b="0" i="0"/>
            </a:lvl1pPr>
          </a:lstStyle>
          <a:p>
            <a:r>
              <a:rPr lang="en-US" dirty="0"/>
              <a:t>Click to edit Master title style</a:t>
            </a:r>
          </a:p>
        </p:txBody>
      </p:sp>
    </p:spTree>
    <p:extLst>
      <p:ext uri="{BB962C8B-B14F-4D97-AF65-F5344CB8AC3E}">
        <p14:creationId xmlns:p14="http://schemas.microsoft.com/office/powerpoint/2010/main" val="2559812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F2C7C-F42E-4E4A-A892-833ED2B45739}"/>
              </a:ext>
            </a:extLst>
          </p:cNvPr>
          <p:cNvSpPr>
            <a:spLocks noGrp="1"/>
          </p:cNvSpPr>
          <p:nvPr>
            <p:ph type="title"/>
          </p:nvPr>
        </p:nvSpPr>
        <p:spPr>
          <a:xfrm>
            <a:off x="838199" y="559573"/>
            <a:ext cx="10515599" cy="945267"/>
          </a:xfrm>
        </p:spPr>
        <p:txBody>
          <a:bodyPr lIns="0" rIns="0" anchor="t">
            <a:normAutofit/>
          </a:bodyPr>
          <a:lstStyle>
            <a:lvl1pPr>
              <a:defRPr sz="3200" b="1" i="0">
                <a:latin typeface="Avenir Next" panose="020B0503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BB8CDB73-B284-544E-85AC-B0105B35F160}"/>
              </a:ext>
            </a:extLst>
          </p:cNvPr>
          <p:cNvSpPr>
            <a:spLocks noGrp="1"/>
          </p:cNvSpPr>
          <p:nvPr>
            <p:ph idx="1"/>
          </p:nvPr>
        </p:nvSpPr>
        <p:spPr>
          <a:xfrm>
            <a:off x="838200" y="1696719"/>
            <a:ext cx="10515600" cy="4159459"/>
          </a:xfrm>
        </p:spPr>
        <p:txBody>
          <a:bodyPr lIns="0" tIns="0" rIns="0" bIns="0"/>
          <a:lstStyle>
            <a:lvl1pPr>
              <a:defRPr sz="2000" b="0" i="0"/>
            </a:lvl1pPr>
            <a:lvl2pPr>
              <a:defRPr b="0" i="0"/>
            </a:lvl2pPr>
            <a:lvl3pPr>
              <a:defRPr b="0" i="0"/>
            </a:lvl3pPr>
            <a:lvl4pPr>
              <a:defRPr b="0" i="0"/>
            </a:lvl4pPr>
            <a:lvl5pPr>
              <a:defRPr b="0"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169F3392-149B-CF44-B11A-5B90ACF998F8}"/>
              </a:ext>
            </a:extLst>
          </p:cNvPr>
          <p:cNvSpPr>
            <a:spLocks noGrp="1"/>
          </p:cNvSpPr>
          <p:nvPr>
            <p:ph type="sldNum" sz="quarter" idx="12"/>
          </p:nvPr>
        </p:nvSpPr>
        <p:spPr>
          <a:xfrm>
            <a:off x="303788" y="6319313"/>
            <a:ext cx="534412" cy="365125"/>
          </a:xfrm>
          <a:prstGeom prst="rect">
            <a:avLst/>
          </a:prstGeom>
        </p:spPr>
        <p:txBody>
          <a:bodyPr anchor="ctr"/>
          <a:lstStyle>
            <a:lvl1pPr algn="l">
              <a:defRPr sz="1400" b="0" i="0">
                <a:latin typeface="Avenir Next" panose="020B0503020202020204" pitchFamily="34" charset="0"/>
                <a:ea typeface="Avenir Next" panose="020B0503020202020204" pitchFamily="34" charset="0"/>
              </a:defRPr>
            </a:lvl1pPr>
          </a:lstStyle>
          <a:p>
            <a:fld id="{1823342E-297C-5D4D-AC65-DD80C611455A}" type="slidenum">
              <a:rPr lang="en-US" smtClean="0"/>
              <a:pPr/>
              <a:t>‹#›</a:t>
            </a:fld>
            <a:endParaRPr lang="en-US" dirty="0"/>
          </a:p>
        </p:txBody>
      </p:sp>
    </p:spTree>
    <p:extLst>
      <p:ext uri="{BB962C8B-B14F-4D97-AF65-F5344CB8AC3E}">
        <p14:creationId xmlns:p14="http://schemas.microsoft.com/office/powerpoint/2010/main" val="3018683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Content_Centered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F2C7C-F42E-4E4A-A892-833ED2B45739}"/>
              </a:ext>
            </a:extLst>
          </p:cNvPr>
          <p:cNvSpPr>
            <a:spLocks noGrp="1"/>
          </p:cNvSpPr>
          <p:nvPr>
            <p:ph type="title"/>
          </p:nvPr>
        </p:nvSpPr>
        <p:spPr>
          <a:xfrm>
            <a:off x="838200" y="2575944"/>
            <a:ext cx="4745019" cy="1039138"/>
          </a:xfrm>
        </p:spPr>
        <p:txBody>
          <a:bodyPr lIns="0" tIns="0" rIns="0" bIns="0" anchor="t">
            <a:normAutofit/>
          </a:bodyPr>
          <a:lstStyle>
            <a:lvl1pPr algn="r">
              <a:defRPr sz="3600" b="0" i="0"/>
            </a:lvl1pPr>
          </a:lstStyle>
          <a:p>
            <a:r>
              <a:rPr lang="en-US" dirty="0"/>
              <a:t>Click to edit Master title style</a:t>
            </a:r>
          </a:p>
        </p:txBody>
      </p:sp>
      <p:sp>
        <p:nvSpPr>
          <p:cNvPr id="3" name="Content Placeholder 2">
            <a:extLst>
              <a:ext uri="{FF2B5EF4-FFF2-40B4-BE49-F238E27FC236}">
                <a16:creationId xmlns:a16="http://schemas.microsoft.com/office/drawing/2014/main" id="{BB8CDB73-B284-544E-85AC-B0105B35F160}"/>
              </a:ext>
            </a:extLst>
          </p:cNvPr>
          <p:cNvSpPr>
            <a:spLocks noGrp="1"/>
          </p:cNvSpPr>
          <p:nvPr>
            <p:ph idx="1"/>
          </p:nvPr>
        </p:nvSpPr>
        <p:spPr>
          <a:xfrm>
            <a:off x="6511382" y="1123502"/>
            <a:ext cx="5257800" cy="3941064"/>
          </a:xfrm>
        </p:spPr>
        <p:txBody>
          <a:bodyPr lIns="0" tIns="0" rIns="0" bIns="0" anchor="ctr"/>
          <a:lstStyle>
            <a:lvl1pPr>
              <a:defRPr b="0" i="0"/>
            </a:lvl1pPr>
            <a:lvl2pPr>
              <a:defRPr b="0" i="0"/>
            </a:lvl2pPr>
            <a:lvl3pPr>
              <a:defRPr b="0" i="0"/>
            </a:lvl3pPr>
            <a:lvl4pPr>
              <a:defRPr b="0" i="0"/>
            </a:lvl4pPr>
            <a:lvl5pPr>
              <a:defRPr b="0"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a:extLst>
              <a:ext uri="{FF2B5EF4-FFF2-40B4-BE49-F238E27FC236}">
                <a16:creationId xmlns:a16="http://schemas.microsoft.com/office/drawing/2014/main" id="{AB018238-022E-914E-B955-FFBE0636617A}"/>
              </a:ext>
            </a:extLst>
          </p:cNvPr>
          <p:cNvSpPr>
            <a:spLocks noGrp="1"/>
          </p:cNvSpPr>
          <p:nvPr>
            <p:ph type="sldNum" sz="quarter" idx="12"/>
          </p:nvPr>
        </p:nvSpPr>
        <p:spPr>
          <a:xfrm>
            <a:off x="303788" y="6319313"/>
            <a:ext cx="534412" cy="365125"/>
          </a:xfrm>
          <a:prstGeom prst="rect">
            <a:avLst/>
          </a:prstGeom>
        </p:spPr>
        <p:txBody>
          <a:bodyPr anchor="ctr"/>
          <a:lstStyle>
            <a:lvl1pPr algn="l">
              <a:defRPr sz="1400" b="0" i="0">
                <a:latin typeface="Avenir Next" panose="020B0503020202020204" pitchFamily="34" charset="0"/>
                <a:ea typeface="Avenir Next" panose="020B0503020202020204" pitchFamily="34" charset="0"/>
              </a:defRPr>
            </a:lvl1pPr>
          </a:lstStyle>
          <a:p>
            <a:fld id="{1823342E-297C-5D4D-AC65-DD80C611455A}" type="slidenum">
              <a:rPr lang="en-US" smtClean="0"/>
              <a:pPr/>
              <a:t>‹#›</a:t>
            </a:fld>
            <a:endParaRPr lang="en-US" dirty="0"/>
          </a:p>
        </p:txBody>
      </p:sp>
    </p:spTree>
    <p:extLst>
      <p:ext uri="{BB962C8B-B14F-4D97-AF65-F5344CB8AC3E}">
        <p14:creationId xmlns:p14="http://schemas.microsoft.com/office/powerpoint/2010/main" val="2541171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mall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F2C7C-F42E-4E4A-A892-833ED2B45739}"/>
              </a:ext>
            </a:extLst>
          </p:cNvPr>
          <p:cNvSpPr>
            <a:spLocks noGrp="1"/>
          </p:cNvSpPr>
          <p:nvPr>
            <p:ph type="title"/>
          </p:nvPr>
        </p:nvSpPr>
        <p:spPr>
          <a:xfrm>
            <a:off x="838200" y="559574"/>
            <a:ext cx="4019550" cy="365095"/>
          </a:xfrm>
        </p:spPr>
        <p:txBody>
          <a:bodyPr lIns="0" rIns="0" anchor="b">
            <a:normAutofit/>
          </a:bodyPr>
          <a:lstStyle>
            <a:lvl1pPr>
              <a:defRPr sz="2000" b="0" i="0"/>
            </a:lvl1pPr>
          </a:lstStyle>
          <a:p>
            <a:r>
              <a:rPr lang="en-US" dirty="0"/>
              <a:t>Click to edit Master title style</a:t>
            </a:r>
          </a:p>
        </p:txBody>
      </p:sp>
      <p:sp>
        <p:nvSpPr>
          <p:cNvPr id="6" name="Slide Number Placeholder 5">
            <a:extLst>
              <a:ext uri="{FF2B5EF4-FFF2-40B4-BE49-F238E27FC236}">
                <a16:creationId xmlns:a16="http://schemas.microsoft.com/office/drawing/2014/main" id="{169F3392-149B-CF44-B11A-5B90ACF998F8}"/>
              </a:ext>
            </a:extLst>
          </p:cNvPr>
          <p:cNvSpPr>
            <a:spLocks noGrp="1"/>
          </p:cNvSpPr>
          <p:nvPr>
            <p:ph type="sldNum" sz="quarter" idx="12"/>
          </p:nvPr>
        </p:nvSpPr>
        <p:spPr>
          <a:xfrm>
            <a:off x="303788" y="6319313"/>
            <a:ext cx="534412" cy="365125"/>
          </a:xfrm>
          <a:prstGeom prst="rect">
            <a:avLst/>
          </a:prstGeom>
        </p:spPr>
        <p:txBody>
          <a:bodyPr anchor="ctr"/>
          <a:lstStyle>
            <a:lvl1pPr algn="l">
              <a:defRPr sz="1400" b="0" i="0">
                <a:latin typeface="Avenir Next" panose="020B0503020202020204" pitchFamily="34" charset="0"/>
                <a:ea typeface="Avenir Next" panose="020B0503020202020204" pitchFamily="34" charset="0"/>
              </a:defRPr>
            </a:lvl1pPr>
          </a:lstStyle>
          <a:p>
            <a:fld id="{1823342E-297C-5D4D-AC65-DD80C611455A}" type="slidenum">
              <a:rPr lang="en-US" smtClean="0"/>
              <a:pPr/>
              <a:t>‹#›</a:t>
            </a:fld>
            <a:endParaRPr lang="en-US" dirty="0"/>
          </a:p>
        </p:txBody>
      </p:sp>
      <p:cxnSp>
        <p:nvCxnSpPr>
          <p:cNvPr id="5" name="Straight Connector 4">
            <a:extLst>
              <a:ext uri="{FF2B5EF4-FFF2-40B4-BE49-F238E27FC236}">
                <a16:creationId xmlns:a16="http://schemas.microsoft.com/office/drawing/2014/main" id="{41FF862F-B347-BE41-9419-BB255889A0A2}"/>
              </a:ext>
            </a:extLst>
          </p:cNvPr>
          <p:cNvCxnSpPr/>
          <p:nvPr userDrawn="1"/>
        </p:nvCxnSpPr>
        <p:spPr>
          <a:xfrm>
            <a:off x="838199" y="398033"/>
            <a:ext cx="1410149" cy="0"/>
          </a:xfrm>
          <a:prstGeom prst="line">
            <a:avLst/>
          </a:prstGeom>
          <a:ln w="31750">
            <a:solidFill>
              <a:srgbClr val="F8981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9709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61AC61-46BA-E147-99E9-7B48059E8FE3}"/>
              </a:ext>
            </a:extLst>
          </p:cNvPr>
          <p:cNvSpPr>
            <a:spLocks noGrp="1"/>
          </p:cNvSpPr>
          <p:nvPr>
            <p:ph sz="half" idx="1"/>
          </p:nvPr>
        </p:nvSpPr>
        <p:spPr>
          <a:xfrm>
            <a:off x="838200" y="1508759"/>
            <a:ext cx="5181600" cy="4533821"/>
          </a:xfrm>
        </p:spPr>
        <p:txBody>
          <a:bodyPr lIns="0" tIns="0" rIns="0" bIns="0"/>
          <a:lstStyle>
            <a:lvl1pPr>
              <a:defRPr b="0" i="0"/>
            </a:lvl1pPr>
            <a:lvl2pPr>
              <a:defRPr b="0" i="0"/>
            </a:lvl2pPr>
            <a:lvl3pPr>
              <a:defRPr b="0" i="0"/>
            </a:lvl3pPr>
            <a:lvl4pPr>
              <a:defRPr b="0" i="0"/>
            </a:lvl4pPr>
            <a:lvl5pPr>
              <a:defRPr b="0"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40BA73C-DC0B-754E-A994-ED0F5672FD90}"/>
              </a:ext>
            </a:extLst>
          </p:cNvPr>
          <p:cNvSpPr>
            <a:spLocks noGrp="1"/>
          </p:cNvSpPr>
          <p:nvPr>
            <p:ph sz="half" idx="2"/>
          </p:nvPr>
        </p:nvSpPr>
        <p:spPr>
          <a:xfrm>
            <a:off x="6172200" y="1508759"/>
            <a:ext cx="5181600" cy="4533821"/>
          </a:xfrm>
        </p:spPr>
        <p:txBody>
          <a:bodyPr lIns="0" tIns="0" rIns="0" bIns="0"/>
          <a:lstStyle>
            <a:lvl1pPr>
              <a:defRPr b="0" i="0"/>
            </a:lvl1pPr>
            <a:lvl2pPr>
              <a:defRPr b="0" i="0"/>
            </a:lvl2pPr>
            <a:lvl3pPr>
              <a:defRPr b="0" i="0"/>
            </a:lvl3pPr>
            <a:lvl4pPr>
              <a:defRPr b="0" i="0"/>
            </a:lvl4pPr>
            <a:lvl5pPr>
              <a:defRPr b="0"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a:extLst>
              <a:ext uri="{FF2B5EF4-FFF2-40B4-BE49-F238E27FC236}">
                <a16:creationId xmlns:a16="http://schemas.microsoft.com/office/drawing/2014/main" id="{E398E2FD-B278-F74D-8C96-1B99447D8D8F}"/>
              </a:ext>
            </a:extLst>
          </p:cNvPr>
          <p:cNvSpPr>
            <a:spLocks noGrp="1"/>
          </p:cNvSpPr>
          <p:nvPr>
            <p:ph type="sldNum" sz="quarter" idx="12"/>
          </p:nvPr>
        </p:nvSpPr>
        <p:spPr>
          <a:xfrm>
            <a:off x="303788" y="6319313"/>
            <a:ext cx="534412" cy="365125"/>
          </a:xfrm>
          <a:prstGeom prst="rect">
            <a:avLst/>
          </a:prstGeom>
        </p:spPr>
        <p:txBody>
          <a:bodyPr anchor="ctr"/>
          <a:lstStyle>
            <a:lvl1pPr algn="l">
              <a:defRPr sz="1400" b="0" i="0">
                <a:latin typeface="Avenir Next" panose="020B0503020202020204" pitchFamily="34" charset="0"/>
                <a:ea typeface="Avenir Next" panose="020B0503020202020204" pitchFamily="34" charset="0"/>
              </a:defRPr>
            </a:lvl1pPr>
          </a:lstStyle>
          <a:p>
            <a:fld id="{1823342E-297C-5D4D-AC65-DD80C611455A}" type="slidenum">
              <a:rPr lang="en-US" smtClean="0"/>
              <a:pPr/>
              <a:t>‹#›</a:t>
            </a:fld>
            <a:endParaRPr lang="en-US" dirty="0"/>
          </a:p>
        </p:txBody>
      </p:sp>
      <p:cxnSp>
        <p:nvCxnSpPr>
          <p:cNvPr id="11" name="Straight Connector 10">
            <a:extLst>
              <a:ext uri="{FF2B5EF4-FFF2-40B4-BE49-F238E27FC236}">
                <a16:creationId xmlns:a16="http://schemas.microsoft.com/office/drawing/2014/main" id="{409934AB-06BB-F545-8EEA-F26AC088055B}"/>
              </a:ext>
            </a:extLst>
          </p:cNvPr>
          <p:cNvCxnSpPr/>
          <p:nvPr userDrawn="1"/>
        </p:nvCxnSpPr>
        <p:spPr>
          <a:xfrm>
            <a:off x="838199" y="398033"/>
            <a:ext cx="1410149" cy="0"/>
          </a:xfrm>
          <a:prstGeom prst="line">
            <a:avLst/>
          </a:prstGeom>
          <a:ln w="31750">
            <a:solidFill>
              <a:srgbClr val="F8981D"/>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95A0B7FF-381E-8344-8323-F5D8265F863C}"/>
              </a:ext>
            </a:extLst>
          </p:cNvPr>
          <p:cNvSpPr>
            <a:spLocks noGrp="1"/>
          </p:cNvSpPr>
          <p:nvPr>
            <p:ph type="title"/>
          </p:nvPr>
        </p:nvSpPr>
        <p:spPr>
          <a:xfrm>
            <a:off x="838200" y="559574"/>
            <a:ext cx="7183582" cy="676636"/>
          </a:xfrm>
        </p:spPr>
        <p:txBody>
          <a:bodyPr lIns="0" rIns="0" anchor="b">
            <a:normAutofit/>
          </a:bodyPr>
          <a:lstStyle>
            <a:lvl1pPr>
              <a:defRPr sz="3200" b="0" i="0"/>
            </a:lvl1pPr>
          </a:lstStyle>
          <a:p>
            <a:r>
              <a:rPr lang="en-US" dirty="0"/>
              <a:t>Click to edit Master title style</a:t>
            </a:r>
          </a:p>
        </p:txBody>
      </p:sp>
    </p:spTree>
    <p:extLst>
      <p:ext uri="{BB962C8B-B14F-4D97-AF65-F5344CB8AC3E}">
        <p14:creationId xmlns:p14="http://schemas.microsoft.com/office/powerpoint/2010/main" val="3154631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CF45CB8-3090-D345-8B0D-DF3ED1133ACF}"/>
              </a:ext>
            </a:extLst>
          </p:cNvPr>
          <p:cNvSpPr>
            <a:spLocks noGrp="1"/>
          </p:cNvSpPr>
          <p:nvPr>
            <p:ph type="body" idx="1"/>
          </p:nvPr>
        </p:nvSpPr>
        <p:spPr>
          <a:xfrm>
            <a:off x="839788" y="1435458"/>
            <a:ext cx="5157787" cy="823912"/>
          </a:xfrm>
        </p:spPr>
        <p:txBody>
          <a:bodyPr lIns="0" tIns="0" rIns="0" bIns="0" anchor="b"/>
          <a:lstStyle>
            <a:lvl1pPr marL="0" indent="0">
              <a:buNone/>
              <a:defRPr sz="2400" b="0"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187EB0AE-FE60-2845-9D07-32331A599AA0}"/>
              </a:ext>
            </a:extLst>
          </p:cNvPr>
          <p:cNvSpPr>
            <a:spLocks noGrp="1"/>
          </p:cNvSpPr>
          <p:nvPr>
            <p:ph sz="half" idx="2"/>
          </p:nvPr>
        </p:nvSpPr>
        <p:spPr>
          <a:xfrm>
            <a:off x="839788" y="2384488"/>
            <a:ext cx="5157787" cy="3684588"/>
          </a:xfrm>
        </p:spPr>
        <p:txBody>
          <a:bodyPr lIns="0" tIns="0" rIns="0" bIns="0"/>
          <a:lstStyle>
            <a:lvl1pPr>
              <a:defRPr b="0" i="0"/>
            </a:lvl1pPr>
            <a:lvl2pPr>
              <a:defRPr b="0" i="0"/>
            </a:lvl2pPr>
            <a:lvl3pPr>
              <a:defRPr b="0" i="0"/>
            </a:lvl3pPr>
            <a:lvl4pPr>
              <a:defRPr b="0" i="0"/>
            </a:lvl4pPr>
            <a:lvl5pPr>
              <a:defRPr b="0"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EA535F16-F779-FD45-9EC1-640A5F8AA0C4}"/>
              </a:ext>
            </a:extLst>
          </p:cNvPr>
          <p:cNvSpPr>
            <a:spLocks noGrp="1"/>
          </p:cNvSpPr>
          <p:nvPr>
            <p:ph type="body" sz="quarter" idx="3"/>
          </p:nvPr>
        </p:nvSpPr>
        <p:spPr>
          <a:xfrm>
            <a:off x="6172200" y="1435458"/>
            <a:ext cx="5183188" cy="823912"/>
          </a:xfrm>
        </p:spPr>
        <p:txBody>
          <a:bodyPr lIns="0" tIns="0" rIns="0" bIns="0" anchor="b"/>
          <a:lstStyle>
            <a:lvl1pPr marL="0" indent="0">
              <a:buNone/>
              <a:defRPr sz="2400" b="0"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5767F6E8-D0CA-6344-BB40-55948C3875DE}"/>
              </a:ext>
            </a:extLst>
          </p:cNvPr>
          <p:cNvSpPr>
            <a:spLocks noGrp="1"/>
          </p:cNvSpPr>
          <p:nvPr>
            <p:ph sz="quarter" idx="4"/>
          </p:nvPr>
        </p:nvSpPr>
        <p:spPr>
          <a:xfrm>
            <a:off x="6172200" y="2384488"/>
            <a:ext cx="5183188" cy="3684588"/>
          </a:xfrm>
        </p:spPr>
        <p:txBody>
          <a:bodyPr lIns="0" tIns="0" rIns="0" bIns="0"/>
          <a:lstStyle>
            <a:lvl1pPr>
              <a:defRPr b="0" i="0"/>
            </a:lvl1pPr>
            <a:lvl2pPr>
              <a:defRPr b="0" i="0"/>
            </a:lvl2pPr>
            <a:lvl3pPr>
              <a:defRPr b="0" i="0"/>
            </a:lvl3pPr>
            <a:lvl4pPr>
              <a:defRPr b="0" i="0"/>
            </a:lvl4pPr>
            <a:lvl5pPr>
              <a:defRPr b="0"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a:extLst>
              <a:ext uri="{FF2B5EF4-FFF2-40B4-BE49-F238E27FC236}">
                <a16:creationId xmlns:a16="http://schemas.microsoft.com/office/drawing/2014/main" id="{F906D88F-3472-264C-B554-365C8FC2E1DC}"/>
              </a:ext>
            </a:extLst>
          </p:cNvPr>
          <p:cNvSpPr>
            <a:spLocks noGrp="1"/>
          </p:cNvSpPr>
          <p:nvPr>
            <p:ph type="sldNum" sz="quarter" idx="12"/>
          </p:nvPr>
        </p:nvSpPr>
        <p:spPr>
          <a:xfrm>
            <a:off x="303788" y="6319313"/>
            <a:ext cx="534412" cy="365125"/>
          </a:xfrm>
          <a:prstGeom prst="rect">
            <a:avLst/>
          </a:prstGeom>
        </p:spPr>
        <p:txBody>
          <a:bodyPr anchor="ctr"/>
          <a:lstStyle>
            <a:lvl1pPr algn="l">
              <a:defRPr sz="1400" b="0" i="0">
                <a:latin typeface="Avenir Next" panose="020B0503020202020204" pitchFamily="34" charset="0"/>
                <a:ea typeface="Avenir Next" panose="020B0503020202020204" pitchFamily="34" charset="0"/>
              </a:defRPr>
            </a:lvl1pPr>
          </a:lstStyle>
          <a:p>
            <a:fld id="{1823342E-297C-5D4D-AC65-DD80C611455A}" type="slidenum">
              <a:rPr lang="en-US" smtClean="0"/>
              <a:pPr/>
              <a:t>‹#›</a:t>
            </a:fld>
            <a:endParaRPr lang="en-US" dirty="0"/>
          </a:p>
        </p:txBody>
      </p:sp>
      <p:cxnSp>
        <p:nvCxnSpPr>
          <p:cNvPr id="13" name="Straight Connector 12">
            <a:extLst>
              <a:ext uri="{FF2B5EF4-FFF2-40B4-BE49-F238E27FC236}">
                <a16:creationId xmlns:a16="http://schemas.microsoft.com/office/drawing/2014/main" id="{8B6DA8AA-1167-204C-8ED0-3A79C7557187}"/>
              </a:ext>
            </a:extLst>
          </p:cNvPr>
          <p:cNvCxnSpPr/>
          <p:nvPr userDrawn="1"/>
        </p:nvCxnSpPr>
        <p:spPr>
          <a:xfrm>
            <a:off x="838199" y="398033"/>
            <a:ext cx="1410149" cy="0"/>
          </a:xfrm>
          <a:prstGeom prst="line">
            <a:avLst/>
          </a:prstGeom>
          <a:ln w="31750">
            <a:solidFill>
              <a:srgbClr val="F8981D"/>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580E8D6E-2E7B-C144-AD7D-B9642F9D9FC6}"/>
              </a:ext>
            </a:extLst>
          </p:cNvPr>
          <p:cNvSpPr>
            <a:spLocks noGrp="1"/>
          </p:cNvSpPr>
          <p:nvPr>
            <p:ph type="title"/>
          </p:nvPr>
        </p:nvSpPr>
        <p:spPr>
          <a:xfrm>
            <a:off x="838200" y="559574"/>
            <a:ext cx="7183582" cy="676636"/>
          </a:xfrm>
        </p:spPr>
        <p:txBody>
          <a:bodyPr lIns="0" rIns="0" anchor="b">
            <a:normAutofit/>
          </a:bodyPr>
          <a:lstStyle>
            <a:lvl1pPr>
              <a:defRPr sz="3200" b="0" i="0"/>
            </a:lvl1pPr>
          </a:lstStyle>
          <a:p>
            <a:r>
              <a:rPr lang="en-US" dirty="0"/>
              <a:t>Click to edit Master title style</a:t>
            </a:r>
          </a:p>
        </p:txBody>
      </p:sp>
    </p:spTree>
    <p:extLst>
      <p:ext uri="{BB962C8B-B14F-4D97-AF65-F5344CB8AC3E}">
        <p14:creationId xmlns:p14="http://schemas.microsoft.com/office/powerpoint/2010/main" val="3362158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4D77AA-5400-F447-BB00-B5CBEC500C45}"/>
              </a:ext>
            </a:extLst>
          </p:cNvPr>
          <p:cNvSpPr>
            <a:spLocks noGrp="1"/>
          </p:cNvSpPr>
          <p:nvPr>
            <p:ph idx="1"/>
          </p:nvPr>
        </p:nvSpPr>
        <p:spPr>
          <a:xfrm>
            <a:off x="5183188" y="559575"/>
            <a:ext cx="6172200" cy="5301476"/>
          </a:xfrm>
        </p:spPr>
        <p:txBody>
          <a:bodyPr lIns="0" tIns="0" rIns="0" bIns="0"/>
          <a:lstStyle>
            <a:lvl1pPr>
              <a:defRPr sz="3200" b="0" i="0"/>
            </a:lvl1pPr>
            <a:lvl2pPr>
              <a:defRPr sz="2800" b="0" i="0"/>
            </a:lvl2pPr>
            <a:lvl3pPr>
              <a:defRPr sz="2400" b="0" i="0"/>
            </a:lvl3pPr>
            <a:lvl4pPr>
              <a:defRPr sz="2000" b="0" i="0"/>
            </a:lvl4pPr>
            <a:lvl5pPr>
              <a:defRPr sz="2000" b="0" i="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51447D4C-B4BF-BC4E-8CA0-EAD1C5031F13}"/>
              </a:ext>
            </a:extLst>
          </p:cNvPr>
          <p:cNvSpPr>
            <a:spLocks noGrp="1"/>
          </p:cNvSpPr>
          <p:nvPr>
            <p:ph type="body" sz="half" idx="2"/>
          </p:nvPr>
        </p:nvSpPr>
        <p:spPr>
          <a:xfrm>
            <a:off x="839788" y="1397750"/>
            <a:ext cx="3932237" cy="4471237"/>
          </a:xfrm>
        </p:spPr>
        <p:txBody>
          <a:bodyPr/>
          <a:lstStyle>
            <a:lvl1pPr marL="0" indent="0">
              <a:buNone/>
              <a:defRPr sz="1600" b="0" i="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Slide Number Placeholder 5">
            <a:extLst>
              <a:ext uri="{FF2B5EF4-FFF2-40B4-BE49-F238E27FC236}">
                <a16:creationId xmlns:a16="http://schemas.microsoft.com/office/drawing/2014/main" id="{E2B87CD3-D7DC-334A-9B54-C0B13E98EF6B}"/>
              </a:ext>
            </a:extLst>
          </p:cNvPr>
          <p:cNvSpPr>
            <a:spLocks noGrp="1"/>
          </p:cNvSpPr>
          <p:nvPr>
            <p:ph type="sldNum" sz="quarter" idx="12"/>
          </p:nvPr>
        </p:nvSpPr>
        <p:spPr>
          <a:xfrm>
            <a:off x="303788" y="6319313"/>
            <a:ext cx="534412" cy="365125"/>
          </a:xfrm>
          <a:prstGeom prst="rect">
            <a:avLst/>
          </a:prstGeom>
        </p:spPr>
        <p:txBody>
          <a:bodyPr anchor="ctr"/>
          <a:lstStyle>
            <a:lvl1pPr algn="l">
              <a:defRPr sz="1400" b="0" i="0">
                <a:latin typeface="Avenir Next" panose="020B0503020202020204" pitchFamily="34" charset="0"/>
                <a:ea typeface="Avenir Next" panose="020B0503020202020204" pitchFamily="34" charset="0"/>
              </a:defRPr>
            </a:lvl1pPr>
          </a:lstStyle>
          <a:p>
            <a:fld id="{1823342E-297C-5D4D-AC65-DD80C611455A}" type="slidenum">
              <a:rPr lang="en-US" smtClean="0"/>
              <a:pPr/>
              <a:t>‹#›</a:t>
            </a:fld>
            <a:endParaRPr lang="en-US" dirty="0"/>
          </a:p>
        </p:txBody>
      </p:sp>
      <p:cxnSp>
        <p:nvCxnSpPr>
          <p:cNvPr id="11" name="Straight Connector 10">
            <a:extLst>
              <a:ext uri="{FF2B5EF4-FFF2-40B4-BE49-F238E27FC236}">
                <a16:creationId xmlns:a16="http://schemas.microsoft.com/office/drawing/2014/main" id="{4410EF81-D7BD-F042-A20E-244E35A3F601}"/>
              </a:ext>
            </a:extLst>
          </p:cNvPr>
          <p:cNvCxnSpPr/>
          <p:nvPr userDrawn="1"/>
        </p:nvCxnSpPr>
        <p:spPr>
          <a:xfrm>
            <a:off x="838199" y="398033"/>
            <a:ext cx="1410149" cy="0"/>
          </a:xfrm>
          <a:prstGeom prst="line">
            <a:avLst/>
          </a:prstGeom>
          <a:ln w="31750">
            <a:solidFill>
              <a:srgbClr val="F8981D"/>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0796AC44-181E-244E-98C9-F08A5432C458}"/>
              </a:ext>
            </a:extLst>
          </p:cNvPr>
          <p:cNvSpPr>
            <a:spLocks noGrp="1"/>
          </p:cNvSpPr>
          <p:nvPr>
            <p:ph type="title"/>
          </p:nvPr>
        </p:nvSpPr>
        <p:spPr>
          <a:xfrm>
            <a:off x="838200" y="559574"/>
            <a:ext cx="3932237" cy="676636"/>
          </a:xfrm>
        </p:spPr>
        <p:txBody>
          <a:bodyPr lIns="0" rIns="0" anchor="t">
            <a:noAutofit/>
          </a:bodyPr>
          <a:lstStyle>
            <a:lvl1pPr>
              <a:defRPr sz="3200" b="0" i="0"/>
            </a:lvl1pPr>
          </a:lstStyle>
          <a:p>
            <a:r>
              <a:rPr lang="en-US" dirty="0"/>
              <a:t>Click to edit Master title style</a:t>
            </a:r>
          </a:p>
        </p:txBody>
      </p:sp>
    </p:spTree>
    <p:extLst>
      <p:ext uri="{BB962C8B-B14F-4D97-AF65-F5344CB8AC3E}">
        <p14:creationId xmlns:p14="http://schemas.microsoft.com/office/powerpoint/2010/main" val="2815316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Content +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F2C7C-F42E-4E4A-A892-833ED2B45739}"/>
              </a:ext>
            </a:extLst>
          </p:cNvPr>
          <p:cNvSpPr>
            <a:spLocks noGrp="1"/>
          </p:cNvSpPr>
          <p:nvPr>
            <p:ph type="title"/>
          </p:nvPr>
        </p:nvSpPr>
        <p:spPr>
          <a:xfrm>
            <a:off x="838200" y="657209"/>
            <a:ext cx="5257800" cy="1269062"/>
          </a:xfrm>
        </p:spPr>
        <p:txBody>
          <a:bodyPr lIns="0" tIns="0" rIns="0" bIns="0" anchor="t">
            <a:normAutofit/>
          </a:bodyPr>
          <a:lstStyle>
            <a:lvl1pPr>
              <a:defRPr sz="3200" b="0" i="0"/>
            </a:lvl1pPr>
          </a:lstStyle>
          <a:p>
            <a:r>
              <a:rPr lang="en-US" dirty="0"/>
              <a:t>Click to edit Master title style</a:t>
            </a:r>
          </a:p>
        </p:txBody>
      </p:sp>
      <p:sp>
        <p:nvSpPr>
          <p:cNvPr id="3" name="Content Placeholder 2">
            <a:extLst>
              <a:ext uri="{FF2B5EF4-FFF2-40B4-BE49-F238E27FC236}">
                <a16:creationId xmlns:a16="http://schemas.microsoft.com/office/drawing/2014/main" id="{BB8CDB73-B284-544E-85AC-B0105B35F160}"/>
              </a:ext>
            </a:extLst>
          </p:cNvPr>
          <p:cNvSpPr>
            <a:spLocks noGrp="1"/>
          </p:cNvSpPr>
          <p:nvPr>
            <p:ph idx="1"/>
          </p:nvPr>
        </p:nvSpPr>
        <p:spPr>
          <a:xfrm>
            <a:off x="838200" y="2119225"/>
            <a:ext cx="5257800" cy="3944022"/>
          </a:xfrm>
        </p:spPr>
        <p:txBody>
          <a:bodyPr lIns="0" tIns="0" rIns="0" bIns="0"/>
          <a:lstStyle>
            <a:lvl1pPr>
              <a:defRPr b="0" i="0"/>
            </a:lvl1pPr>
            <a:lvl2pPr>
              <a:defRPr b="0" i="0"/>
            </a:lvl2pPr>
            <a:lvl3pPr>
              <a:defRPr b="0" i="0"/>
            </a:lvl3pPr>
            <a:lvl4pPr>
              <a:defRPr b="0" i="0"/>
            </a:lvl4pPr>
            <a:lvl5pPr>
              <a:defRPr b="0"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a:extLst>
              <a:ext uri="{FF2B5EF4-FFF2-40B4-BE49-F238E27FC236}">
                <a16:creationId xmlns:a16="http://schemas.microsoft.com/office/drawing/2014/main" id="{5363AFAF-5560-2A4E-8638-C377698B9265}"/>
              </a:ext>
            </a:extLst>
          </p:cNvPr>
          <p:cNvSpPr>
            <a:spLocks noGrp="1"/>
          </p:cNvSpPr>
          <p:nvPr>
            <p:ph type="pic" sz="quarter" idx="13"/>
          </p:nvPr>
        </p:nvSpPr>
        <p:spPr>
          <a:xfrm>
            <a:off x="6623050" y="657209"/>
            <a:ext cx="5568950" cy="5406038"/>
          </a:xfrm>
        </p:spPr>
        <p:txBody>
          <a:bodyPr/>
          <a:lstStyle>
            <a:lvl1pPr>
              <a:defRPr b="0" i="0"/>
            </a:lvl1pPr>
          </a:lstStyle>
          <a:p>
            <a:endParaRPr lang="en-US" dirty="0"/>
          </a:p>
        </p:txBody>
      </p:sp>
      <p:sp>
        <p:nvSpPr>
          <p:cNvPr id="10" name="Slide Number Placeholder 5">
            <a:extLst>
              <a:ext uri="{FF2B5EF4-FFF2-40B4-BE49-F238E27FC236}">
                <a16:creationId xmlns:a16="http://schemas.microsoft.com/office/drawing/2014/main" id="{AB018238-022E-914E-B955-FFBE0636617A}"/>
              </a:ext>
            </a:extLst>
          </p:cNvPr>
          <p:cNvSpPr>
            <a:spLocks noGrp="1"/>
          </p:cNvSpPr>
          <p:nvPr>
            <p:ph type="sldNum" sz="quarter" idx="12"/>
          </p:nvPr>
        </p:nvSpPr>
        <p:spPr>
          <a:xfrm>
            <a:off x="303788" y="6319313"/>
            <a:ext cx="534412" cy="365125"/>
          </a:xfrm>
          <a:prstGeom prst="rect">
            <a:avLst/>
          </a:prstGeom>
        </p:spPr>
        <p:txBody>
          <a:bodyPr anchor="ctr"/>
          <a:lstStyle>
            <a:lvl1pPr algn="l">
              <a:defRPr sz="1400" b="0" i="0">
                <a:latin typeface="Avenir Next" panose="020B0503020202020204" pitchFamily="34" charset="0"/>
                <a:ea typeface="Avenir Next" panose="020B0503020202020204" pitchFamily="34" charset="0"/>
              </a:defRPr>
            </a:lvl1pPr>
          </a:lstStyle>
          <a:p>
            <a:fld id="{1823342E-297C-5D4D-AC65-DD80C611455A}" type="slidenum">
              <a:rPr lang="en-US" smtClean="0"/>
              <a:pPr/>
              <a:t>‹#›</a:t>
            </a:fld>
            <a:endParaRPr lang="en-US" dirty="0"/>
          </a:p>
        </p:txBody>
      </p:sp>
    </p:spTree>
    <p:extLst>
      <p:ext uri="{BB962C8B-B14F-4D97-AF65-F5344CB8AC3E}">
        <p14:creationId xmlns:p14="http://schemas.microsoft.com/office/powerpoint/2010/main" val="1097607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93DB4E-CF1C-7A42-9086-7A25B32199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82EAF73-8374-D643-973E-B61A578403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a:extLst>
              <a:ext uri="{FF2B5EF4-FFF2-40B4-BE49-F238E27FC236}">
                <a16:creationId xmlns:a16="http://schemas.microsoft.com/office/drawing/2014/main" id="{D2C75515-729F-B149-A172-BE52258BCB36}"/>
              </a:ext>
            </a:extLst>
          </p:cNvPr>
          <p:cNvSpPr>
            <a:spLocks noGrp="1"/>
          </p:cNvSpPr>
          <p:nvPr>
            <p:ph type="sldNum" sz="quarter" idx="4"/>
          </p:nvPr>
        </p:nvSpPr>
        <p:spPr>
          <a:xfrm>
            <a:off x="301752" y="6356350"/>
            <a:ext cx="2743200" cy="365125"/>
          </a:xfrm>
          <a:prstGeom prst="rect">
            <a:avLst/>
          </a:prstGeom>
        </p:spPr>
        <p:txBody>
          <a:bodyPr/>
          <a:lstStyle>
            <a:lvl1pPr algn="l">
              <a:defRPr sz="1400" b="0" i="0">
                <a:latin typeface="Avenir Next" panose="020B0503020202020204" pitchFamily="34" charset="0"/>
                <a:ea typeface="Avenir Next" panose="020B0503020202020204" pitchFamily="34" charset="0"/>
              </a:defRPr>
            </a:lvl1pPr>
          </a:lstStyle>
          <a:p>
            <a:fld id="{1823342E-297C-5D4D-AC65-DD80C611455A}" type="slidenum">
              <a:rPr lang="en-US" smtClean="0"/>
              <a:pPr/>
              <a:t>‹#›</a:t>
            </a:fld>
            <a:endParaRPr lang="en-US" dirty="0"/>
          </a:p>
        </p:txBody>
      </p:sp>
    </p:spTree>
    <p:extLst>
      <p:ext uri="{BB962C8B-B14F-4D97-AF65-F5344CB8AC3E}">
        <p14:creationId xmlns:p14="http://schemas.microsoft.com/office/powerpoint/2010/main" val="1852569127"/>
      </p:ext>
    </p:extLst>
  </p:cSld>
  <p:clrMap bg1="lt1" tx1="dk1" bg2="lt2" tx2="dk2" accent1="accent1" accent2="accent2" accent3="accent3" accent4="accent4" accent5="accent5" accent6="accent6" hlink="hlink" folHlink="folHlink"/>
  <p:sldLayoutIdLst>
    <p:sldLayoutId id="2147483649" r:id="rId1"/>
    <p:sldLayoutId id="2147483673" r:id="rId2"/>
    <p:sldLayoutId id="2147483650" r:id="rId3"/>
    <p:sldLayoutId id="2147483663" r:id="rId4"/>
    <p:sldLayoutId id="2147483665" r:id="rId5"/>
    <p:sldLayoutId id="2147483652" r:id="rId6"/>
    <p:sldLayoutId id="2147483653" r:id="rId7"/>
    <p:sldLayoutId id="2147483656" r:id="rId8"/>
    <p:sldLayoutId id="2147483661" r:id="rId9"/>
    <p:sldLayoutId id="2147483675" r:id="rId10"/>
    <p:sldLayoutId id="2147483676" r:id="rId11"/>
    <p:sldLayoutId id="2147483677" r:id="rId12"/>
  </p:sldLayoutIdLst>
  <p:hf sldNum="0" hdr="0" ftr="0" dt="0"/>
  <p:txStyles>
    <p:titleStyle>
      <a:lvl1pPr algn="l" defTabSz="914400" rtl="0" eaLnBrk="1" latinLnBrk="0" hangingPunct="1">
        <a:lnSpc>
          <a:spcPct val="90000"/>
        </a:lnSpc>
        <a:spcBef>
          <a:spcPct val="0"/>
        </a:spcBef>
        <a:buNone/>
        <a:defRPr sz="4000" b="1" i="0" kern="1200">
          <a:solidFill>
            <a:schemeClr val="tx2"/>
          </a:solidFill>
          <a:latin typeface="Avenir Next Demi Bold" panose="020B0503020202020204" pitchFamily="34" charset="0"/>
          <a:ea typeface="Avenir Next Demi Bold" panose="020B0503020202020204" pitchFamily="34" charset="0"/>
          <a:cs typeface="Arial" panose="020B0604020202020204" pitchFamily="34" charset="0"/>
        </a:defRPr>
      </a:lvl1pPr>
    </p:titleStyle>
    <p:bodyStyle>
      <a:lvl1pPr marL="347472" indent="-347472" algn="l" defTabSz="914400" rtl="0" eaLnBrk="1" latinLnBrk="0" hangingPunct="1">
        <a:lnSpc>
          <a:spcPct val="110000"/>
        </a:lnSpc>
        <a:spcBef>
          <a:spcPts val="0"/>
        </a:spcBef>
        <a:spcAft>
          <a:spcPts val="600"/>
        </a:spcAft>
        <a:buClrTx/>
        <a:buFont typeface="Arial" panose="020B0604020202020204" pitchFamily="34" charset="0"/>
        <a:buChar char="•"/>
        <a:defRPr sz="2000" b="0" i="0" kern="1200">
          <a:solidFill>
            <a:schemeClr val="tx1"/>
          </a:solidFill>
          <a:latin typeface="Avenir Next" panose="020B0503020202020204" pitchFamily="34" charset="0"/>
          <a:ea typeface="Avenir Next" panose="020B0503020202020204" pitchFamily="34" charset="0"/>
          <a:cs typeface="Arial" panose="020B0604020202020204" pitchFamily="34" charset="0"/>
        </a:defRPr>
      </a:lvl1pPr>
      <a:lvl2pPr marL="804672" indent="-347472" algn="l" defTabSz="914400" rtl="0" eaLnBrk="1" latinLnBrk="0" hangingPunct="1">
        <a:lnSpc>
          <a:spcPct val="110000"/>
        </a:lnSpc>
        <a:spcBef>
          <a:spcPts val="0"/>
        </a:spcBef>
        <a:spcAft>
          <a:spcPts val="600"/>
        </a:spcAft>
        <a:buClr>
          <a:schemeClr val="tx1"/>
        </a:buClr>
        <a:buFont typeface="Arial" panose="020B0604020202020204" pitchFamily="34" charset="0"/>
        <a:buChar char="•"/>
        <a:defRPr sz="1800" b="0" i="0" kern="1200">
          <a:solidFill>
            <a:schemeClr val="tx1"/>
          </a:solidFill>
          <a:latin typeface="Avenir Next" panose="020B0503020202020204" pitchFamily="34" charset="0"/>
          <a:ea typeface="Avenir Next" panose="020B0503020202020204" pitchFamily="34" charset="0"/>
          <a:cs typeface="Arial" panose="020B0604020202020204" pitchFamily="34" charset="0"/>
        </a:defRPr>
      </a:lvl2pPr>
      <a:lvl3pPr marL="1261872" indent="-347472" algn="l" defTabSz="914400" rtl="0" eaLnBrk="1" latinLnBrk="0" hangingPunct="1">
        <a:lnSpc>
          <a:spcPct val="110000"/>
        </a:lnSpc>
        <a:spcBef>
          <a:spcPts val="0"/>
        </a:spcBef>
        <a:spcAft>
          <a:spcPts val="600"/>
        </a:spcAft>
        <a:buFont typeface="Arial" panose="020B0604020202020204" pitchFamily="34" charset="0"/>
        <a:buChar char="•"/>
        <a:defRPr sz="1600" b="0" i="0" kern="1200">
          <a:solidFill>
            <a:schemeClr val="tx1"/>
          </a:solidFill>
          <a:latin typeface="Avenir Next" panose="020B0503020202020204" pitchFamily="34" charset="0"/>
          <a:ea typeface="Avenir Next" panose="020B0503020202020204" pitchFamily="34" charset="0"/>
          <a:cs typeface="Arial" panose="020B0604020202020204" pitchFamily="34" charset="0"/>
        </a:defRPr>
      </a:lvl3pPr>
      <a:lvl4pPr marL="1600200" indent="-347472" algn="l" defTabSz="914400" rtl="0" eaLnBrk="1" latinLnBrk="0" hangingPunct="1">
        <a:lnSpc>
          <a:spcPct val="110000"/>
        </a:lnSpc>
        <a:spcBef>
          <a:spcPts val="0"/>
        </a:spcBef>
        <a:spcAft>
          <a:spcPts val="600"/>
        </a:spcAft>
        <a:buFont typeface="Arial" panose="020B0604020202020204" pitchFamily="34" charset="0"/>
        <a:buChar char="•"/>
        <a:defRPr sz="1400" b="0" i="0" kern="1200">
          <a:solidFill>
            <a:schemeClr val="tx1"/>
          </a:solidFill>
          <a:latin typeface="Avenir Next" panose="020B0503020202020204" pitchFamily="34" charset="0"/>
          <a:ea typeface="Avenir Next" panose="020B0503020202020204" pitchFamily="34" charset="0"/>
          <a:cs typeface="Arial" panose="020B0604020202020204" pitchFamily="34" charset="0"/>
        </a:defRPr>
      </a:lvl4pPr>
      <a:lvl5pPr marL="2057400" indent="-347472" algn="l" defTabSz="914400" rtl="0" eaLnBrk="1" latinLnBrk="0" hangingPunct="1">
        <a:lnSpc>
          <a:spcPct val="110000"/>
        </a:lnSpc>
        <a:spcBef>
          <a:spcPts val="0"/>
        </a:spcBef>
        <a:spcAft>
          <a:spcPts val="600"/>
        </a:spcAft>
        <a:buFont typeface="Arial" panose="020B0604020202020204" pitchFamily="34" charset="0"/>
        <a:buChar char="•"/>
        <a:defRPr sz="1400" b="0" i="0" kern="1200">
          <a:solidFill>
            <a:schemeClr val="tx1"/>
          </a:solidFill>
          <a:latin typeface="Avenir Next" panose="020B0503020202020204" pitchFamily="34" charset="0"/>
          <a:ea typeface="Avenir Next" panose="020B0503020202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https://impekacdn.s3.us-east-2.amazonaws.com/hmhbconsortium.org/content/user_files/2025/04/03124709/FurtherWith15_FactSheet_Focus2.pdf"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44.jp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svg"/><Relationship Id="rId18" Type="http://schemas.openxmlformats.org/officeDocument/2006/relationships/hyperlink" Target="https://www.instagram.com/hmhbconsortium/" TargetMode="External"/><Relationship Id="rId3" Type="http://schemas.openxmlformats.org/officeDocument/2006/relationships/hyperlink" Target="http://furtherwith15.org/" TargetMode="External"/><Relationship Id="rId21" Type="http://schemas.openxmlformats.org/officeDocument/2006/relationships/hyperlink" Target="https://www.youtube.com/channel/UCpY-zzkoyWsAvNmRM16P3Tw" TargetMode="External"/><Relationship Id="rId7" Type="http://schemas.openxmlformats.org/officeDocument/2006/relationships/image" Target="../media/image48.svg"/><Relationship Id="rId12" Type="http://schemas.openxmlformats.org/officeDocument/2006/relationships/image" Target="../media/image53.png"/><Relationship Id="rId17" Type="http://schemas.openxmlformats.org/officeDocument/2006/relationships/hyperlink" Target="https://www.facebook.com/HMHBConsortium" TargetMode="External"/><Relationship Id="rId2" Type="http://schemas.openxmlformats.org/officeDocument/2006/relationships/notesSlide" Target="../notesSlides/notesSlide12.xml"/><Relationship Id="rId16" Type="http://schemas.openxmlformats.org/officeDocument/2006/relationships/hyperlink" Target="https://hmhbconsortium.org/" TargetMode="External"/><Relationship Id="rId20" Type="http://schemas.openxmlformats.org/officeDocument/2006/relationships/hyperlink" Target="https://twitter.com/HMHBConsortium" TargetMode="External"/><Relationship Id="rId1" Type="http://schemas.openxmlformats.org/officeDocument/2006/relationships/slideLayout" Target="../slideLayouts/slideLayout3.xml"/><Relationship Id="rId6" Type="http://schemas.openxmlformats.org/officeDocument/2006/relationships/image" Target="../media/image47.png"/><Relationship Id="rId11" Type="http://schemas.openxmlformats.org/officeDocument/2006/relationships/image" Target="../media/image52.svg"/><Relationship Id="rId5" Type="http://schemas.openxmlformats.org/officeDocument/2006/relationships/image" Target="../media/image46.svg"/><Relationship Id="rId15" Type="http://schemas.openxmlformats.org/officeDocument/2006/relationships/image" Target="../media/image56.svg"/><Relationship Id="rId23" Type="http://schemas.openxmlformats.org/officeDocument/2006/relationships/image" Target="../media/image58.png"/><Relationship Id="rId10" Type="http://schemas.openxmlformats.org/officeDocument/2006/relationships/image" Target="../media/image51.png"/><Relationship Id="rId19" Type="http://schemas.openxmlformats.org/officeDocument/2006/relationships/hyperlink" Target="https://www.linkedin.com/company/healthy-mothers-healthy-babies-consortium/" TargetMode="External"/><Relationship Id="rId4" Type="http://schemas.openxmlformats.org/officeDocument/2006/relationships/image" Target="../media/image45.png"/><Relationship Id="rId9" Type="http://schemas.openxmlformats.org/officeDocument/2006/relationships/image" Target="../media/image50.svg"/><Relationship Id="rId14" Type="http://schemas.openxmlformats.org/officeDocument/2006/relationships/image" Target="../media/image55.png"/><Relationship Id="rId22" Type="http://schemas.openxmlformats.org/officeDocument/2006/relationships/image" Target="../media/image5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hyperlink" Target="https://www.livessavedtool.org/" TargetMode="External"/><Relationship Id="rId7" Type="http://schemas.openxmlformats.org/officeDocument/2006/relationships/image" Target="../media/image59.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hyperlink" Target="http://furtherwith15.org/" TargetMode="External"/><Relationship Id="rId5" Type="http://schemas.openxmlformats.org/officeDocument/2006/relationships/hyperlink" Target="https://hmhbconsortium.org/advocacy-resource-center/" TargetMode="External"/><Relationship Id="rId4" Type="http://schemas.openxmlformats.org/officeDocument/2006/relationships/hyperlink" Target="https://hmhbconsortium.org/knowledge-hub/" TargetMode="External"/><Relationship Id="rId9" Type="http://schemas.openxmlformats.org/officeDocument/2006/relationships/image" Target="../media/image61.png"/></Relationships>
</file>

<file path=ppt/slides/_rels/slide15.xml.rels><?xml version="1.0" encoding="UTF-8" standalone="yes"?>
<Relationships xmlns="http://schemas.openxmlformats.org/package/2006/relationships"><Relationship Id="rId3" Type="http://schemas.openxmlformats.org/officeDocument/2006/relationships/hyperlink" Target="https://hmhbconsortium.org/womens-voices/" TargetMode="External"/><Relationship Id="rId7" Type="http://schemas.openxmlformats.org/officeDocument/2006/relationships/image" Target="../media/image63.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62.png"/><Relationship Id="rId5" Type="http://schemas.openxmlformats.org/officeDocument/2006/relationships/hyperlink" Target="http://furtherwith15.org/" TargetMode="External"/><Relationship Id="rId4" Type="http://schemas.openxmlformats.org/officeDocument/2006/relationships/hyperlink" Target="https://www.devex.com/news/sponsored/why-access-to-prenatal-vitamins-is-a-health-equity-issue-107136"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hyperlink" Target="https://hmhbconsortium.org/knowledge-hub/mms-advocacy-slide-deck-complete/" TargetMode="External"/><Relationship Id="rId1" Type="http://schemas.openxmlformats.org/officeDocument/2006/relationships/slideLayout" Target="../slideLayouts/slideLayout3.xml"/><Relationship Id="rId5" Type="http://schemas.openxmlformats.org/officeDocument/2006/relationships/image" Target="../media/image66.png"/><Relationship Id="rId4" Type="http://schemas.openxmlformats.org/officeDocument/2006/relationships/image" Target="../media/image65.png"/></Relationships>
</file>

<file path=ppt/slides/_rels/slide17.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hyperlink" Target="https://hmhbconsortium.org/knowledge-hub/hmhb-mms-advocacy-brief/" TargetMode="External"/><Relationship Id="rId7" Type="http://schemas.openxmlformats.org/officeDocument/2006/relationships/image" Target="../media/image68.png"/><Relationship Id="rId2" Type="http://schemas.openxmlformats.org/officeDocument/2006/relationships/hyperlink" Target="https://hmhbconsortium.org/knowledge-hub/faq-and-advocacy-brief-for-inclusion-of-mms-into-the-whos-model-list-of-essential-medicines/" TargetMode="External"/><Relationship Id="rId1" Type="http://schemas.openxmlformats.org/officeDocument/2006/relationships/slideLayout" Target="../slideLayouts/slideLayout3.xml"/><Relationship Id="rId6" Type="http://schemas.openxmlformats.org/officeDocument/2006/relationships/image" Target="../media/image67.png"/><Relationship Id="rId5" Type="http://schemas.openxmlformats.org/officeDocument/2006/relationships/hyperlink" Target="https://hmhbconsortium.org/knowledge-hub/introducing-and-scaling-multiple-micronutrient-supplementation-programming-frequently-asked-questions-for-decision-makers/" TargetMode="External"/><Relationship Id="rId4" Type="http://schemas.openxmlformats.org/officeDocument/2006/relationships/hyperlink" Target="https://hmhbconsortium.org/knowledge-hub/hmhb-mms-frequently-asked-questions-brief/" TargetMode="External"/><Relationship Id="rId9" Type="http://schemas.openxmlformats.org/officeDocument/2006/relationships/image" Target="../media/image70.png"/></Relationships>
</file>

<file path=ppt/slides/_rels/slide18.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hyperlink" Target="https://www.nutritionintl.org/learning-resources-home/mms-cost-benefit-tool/" TargetMode="External"/><Relationship Id="rId7" Type="http://schemas.openxmlformats.org/officeDocument/2006/relationships/image" Target="../media/image71.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hyperlink" Target="http://furtherwith15.org/" TargetMode="External"/><Relationship Id="rId5" Type="http://schemas.openxmlformats.org/officeDocument/2006/relationships/hyperlink" Target="https://r4d.org/resources/multiple-micronutrient-supplements-costing-tool/" TargetMode="External"/><Relationship Id="rId4" Type="http://schemas.openxmlformats.org/officeDocument/2006/relationships/hyperlink" Target="https://www.nutritionintl.org/learning-resource/cost-inaction-tool/" TargetMode="External"/><Relationship Id="rId9" Type="http://schemas.openxmlformats.org/officeDocument/2006/relationships/image" Target="../media/image73.png"/></Relationships>
</file>

<file path=ppt/slides/_rels/slide19.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hyperlink" Target="https://hmhbconsortium.org/knowledge-hub/brief-investment-roadmap-mms/" TargetMode="External"/><Relationship Id="rId7" Type="http://schemas.openxmlformats.org/officeDocument/2006/relationships/image" Target="../media/image75.png"/><Relationship Id="rId2" Type="http://schemas.openxmlformats.org/officeDocument/2006/relationships/hyperlink" Target="https://hmhbconsortium.org/knowledge-hub/mms-global-investment-roadmap/" TargetMode="External"/><Relationship Id="rId1" Type="http://schemas.openxmlformats.org/officeDocument/2006/relationships/slideLayout" Target="../slideLayouts/slideLayout3.xml"/><Relationship Id="rId6" Type="http://schemas.openxmlformats.org/officeDocument/2006/relationships/image" Target="../media/image74.png"/><Relationship Id="rId5" Type="http://schemas.openxmlformats.org/officeDocument/2006/relationships/hyperlink" Target="https://www.youtube.com/watch?v=eraaTSeDUng" TargetMode="External"/><Relationship Id="rId4" Type="http://schemas.openxmlformats.org/officeDocument/2006/relationships/hyperlink" Target="https://hmhbconsortium.org/brief-mms-copenhagen-consensus/" TargetMode="External"/><Relationship Id="rId9" Type="http://schemas.openxmlformats.org/officeDocument/2006/relationships/image" Target="../media/image77.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mailto:HMHB@micronutrientforum.org" TargetMode="External"/><Relationship Id="rId7" Type="http://schemas.openxmlformats.org/officeDocument/2006/relationships/image" Target="../media/image10.sv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2.svg"/></Relationships>
</file>

<file path=ppt/slides/_rels/slide3.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3.svg"/></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hyperlink" Target="https://pubmed.ncbi.nlm.nih.gov/29025632/" TargetMode="External"/><Relationship Id="rId7" Type="http://schemas.openxmlformats.org/officeDocument/2006/relationships/image" Target="../media/image27.sv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hyperlink" Target="https://doi.org/10.1016/S2214-109X(24)00449-2" TargetMode="External"/><Relationship Id="rId9" Type="http://schemas.openxmlformats.org/officeDocument/2006/relationships/image" Target="../media/image29.svg"/></Relationships>
</file>

<file path=ppt/slides/_rels/slide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hyperlink" Target="https://apps.who.int/iris/bitstream/handle/10665/333561/9789240007789-eng.pdf" TargetMode="External"/><Relationship Id="rId7"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30.tiff"/><Relationship Id="rId5" Type="http://schemas.openxmlformats.org/officeDocument/2006/relationships/hyperlink" Target="https://www.who.int/docs/default-source/nutritionlibrary/preventing-and-controlling-micronutrient-deficiencies-in-populations-affected-by-an-emergency.pdf?sfvrsn=e17f6dff_2" TargetMode="External"/><Relationship Id="rId4" Type="http://schemas.openxmlformats.org/officeDocument/2006/relationships/hyperlink" Target="https://www.who.int/publications/i/item/WHO-MHP-HPS-EML-2023.02" TargetMode="External"/><Relationship Id="rId9" Type="http://schemas.openxmlformats.org/officeDocument/2006/relationships/image" Target="../media/image33.png"/></Relationships>
</file>

<file path=ppt/slides/_rels/slide8.xml.rels><?xml version="1.0" encoding="UTF-8" standalone="yes"?>
<Relationships xmlns="http://schemas.openxmlformats.org/package/2006/relationships"><Relationship Id="rId3" Type="http://schemas.openxmlformats.org/officeDocument/2006/relationships/hyperlink" Target="https://copenhagenconsensus.com/sites/default/files/2023-03/Nutrition%20Best%20Investment%20Manuscript%20230211.pdf"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hyperlink" Target="https://kirkhumanitarian.org/wp-content/uploads/2024/07/Kirk-HumanitarianInfographic-8.29.24.pdf" TargetMode="External"/><Relationship Id="rId7"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13" descr="A person and child walking in the desert&#10;&#10;AI-generated content may be incorrect.">
            <a:extLst>
              <a:ext uri="{FF2B5EF4-FFF2-40B4-BE49-F238E27FC236}">
                <a16:creationId xmlns:a16="http://schemas.microsoft.com/office/drawing/2014/main" id="{7420E39A-4B79-814B-85BB-1EBA93DC468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663" y="1417266"/>
            <a:ext cx="8161102" cy="5440734"/>
          </a:xfrm>
          <a:prstGeom prst="rect">
            <a:avLst/>
          </a:prstGeom>
        </p:spPr>
      </p:pic>
      <p:sp>
        <p:nvSpPr>
          <p:cNvPr id="16" name="Rectangle 10">
            <a:extLst>
              <a:ext uri="{FF2B5EF4-FFF2-40B4-BE49-F238E27FC236}">
                <a16:creationId xmlns:a16="http://schemas.microsoft.com/office/drawing/2014/main" id="{42133BA0-B596-7721-8C03-0A904EB6F7BA}"/>
              </a:ext>
            </a:extLst>
          </p:cNvPr>
          <p:cNvSpPr/>
          <p:nvPr/>
        </p:nvSpPr>
        <p:spPr>
          <a:xfrm>
            <a:off x="-21075" y="1"/>
            <a:ext cx="12208077" cy="6203576"/>
          </a:xfrm>
          <a:custGeom>
            <a:avLst/>
            <a:gdLst>
              <a:gd name="connsiteX0" fmla="*/ 0 w 6637010"/>
              <a:gd name="connsiteY0" fmla="*/ 0 h 6858000"/>
              <a:gd name="connsiteX1" fmla="*/ 6637010 w 6637010"/>
              <a:gd name="connsiteY1" fmla="*/ 0 h 6858000"/>
              <a:gd name="connsiteX2" fmla="*/ 6637010 w 6637010"/>
              <a:gd name="connsiteY2" fmla="*/ 6858000 h 6858000"/>
              <a:gd name="connsiteX3" fmla="*/ 0 w 6637010"/>
              <a:gd name="connsiteY3" fmla="*/ 6858000 h 6858000"/>
              <a:gd name="connsiteX4" fmla="*/ 0 w 6637010"/>
              <a:gd name="connsiteY4" fmla="*/ 0 h 6858000"/>
              <a:gd name="connsiteX0" fmla="*/ 0 w 6637010"/>
              <a:gd name="connsiteY0" fmla="*/ 0 h 6858000"/>
              <a:gd name="connsiteX1" fmla="*/ 6637010 w 6637010"/>
              <a:gd name="connsiteY1" fmla="*/ 0 h 6858000"/>
              <a:gd name="connsiteX2" fmla="*/ 6637010 w 6637010"/>
              <a:gd name="connsiteY2" fmla="*/ 6858000 h 6858000"/>
              <a:gd name="connsiteX3" fmla="*/ 0 w 6637010"/>
              <a:gd name="connsiteY3" fmla="*/ 1388533 h 6858000"/>
              <a:gd name="connsiteX4" fmla="*/ 0 w 6637010"/>
              <a:gd name="connsiteY4" fmla="*/ 0 h 6858000"/>
              <a:gd name="connsiteX0" fmla="*/ 0 w 6637010"/>
              <a:gd name="connsiteY0" fmla="*/ 0 h 6858000"/>
              <a:gd name="connsiteX1" fmla="*/ 6637010 w 6637010"/>
              <a:gd name="connsiteY1" fmla="*/ 0 h 6858000"/>
              <a:gd name="connsiteX2" fmla="*/ 6637010 w 6637010"/>
              <a:gd name="connsiteY2" fmla="*/ 6858000 h 6858000"/>
              <a:gd name="connsiteX3" fmla="*/ 0 w 6637010"/>
              <a:gd name="connsiteY3" fmla="*/ 880533 h 6858000"/>
              <a:gd name="connsiteX4" fmla="*/ 0 w 6637010"/>
              <a:gd name="connsiteY4" fmla="*/ 0 h 6858000"/>
              <a:gd name="connsiteX0" fmla="*/ 0 w 6637010"/>
              <a:gd name="connsiteY0" fmla="*/ 0 h 6858000"/>
              <a:gd name="connsiteX1" fmla="*/ 6637010 w 6637010"/>
              <a:gd name="connsiteY1" fmla="*/ 0 h 6858000"/>
              <a:gd name="connsiteX2" fmla="*/ 6637010 w 6637010"/>
              <a:gd name="connsiteY2" fmla="*/ 6858000 h 6858000"/>
              <a:gd name="connsiteX3" fmla="*/ 16934 w 6637010"/>
              <a:gd name="connsiteY3" fmla="*/ 1439333 h 6858000"/>
              <a:gd name="connsiteX4" fmla="*/ 0 w 6637010"/>
              <a:gd name="connsiteY4" fmla="*/ 0 h 6858000"/>
              <a:gd name="connsiteX0" fmla="*/ 0 w 12157276"/>
              <a:gd name="connsiteY0" fmla="*/ 0 h 6841067"/>
              <a:gd name="connsiteX1" fmla="*/ 6637010 w 12157276"/>
              <a:gd name="connsiteY1" fmla="*/ 0 h 6841067"/>
              <a:gd name="connsiteX2" fmla="*/ 12157276 w 12157276"/>
              <a:gd name="connsiteY2" fmla="*/ 6841067 h 6841067"/>
              <a:gd name="connsiteX3" fmla="*/ 16934 w 12157276"/>
              <a:gd name="connsiteY3" fmla="*/ 1439333 h 6841067"/>
              <a:gd name="connsiteX4" fmla="*/ 0 w 12157276"/>
              <a:gd name="connsiteY4" fmla="*/ 0 h 6841067"/>
              <a:gd name="connsiteX0" fmla="*/ 0 w 12208077"/>
              <a:gd name="connsiteY0" fmla="*/ 0 h 6841067"/>
              <a:gd name="connsiteX1" fmla="*/ 12208077 w 12208077"/>
              <a:gd name="connsiteY1" fmla="*/ 0 h 6841067"/>
              <a:gd name="connsiteX2" fmla="*/ 12157276 w 12208077"/>
              <a:gd name="connsiteY2" fmla="*/ 6841067 h 6841067"/>
              <a:gd name="connsiteX3" fmla="*/ 16934 w 12208077"/>
              <a:gd name="connsiteY3" fmla="*/ 1439333 h 6841067"/>
              <a:gd name="connsiteX4" fmla="*/ 0 w 12208077"/>
              <a:gd name="connsiteY4" fmla="*/ 0 h 6841067"/>
              <a:gd name="connsiteX0" fmla="*/ 0 w 12208077"/>
              <a:gd name="connsiteY0" fmla="*/ 0 h 4080933"/>
              <a:gd name="connsiteX1" fmla="*/ 12208077 w 12208077"/>
              <a:gd name="connsiteY1" fmla="*/ 0 h 4080933"/>
              <a:gd name="connsiteX2" fmla="*/ 12208076 w 12208077"/>
              <a:gd name="connsiteY2" fmla="*/ 4080933 h 4080933"/>
              <a:gd name="connsiteX3" fmla="*/ 16934 w 12208077"/>
              <a:gd name="connsiteY3" fmla="*/ 1439333 h 4080933"/>
              <a:gd name="connsiteX4" fmla="*/ 0 w 12208077"/>
              <a:gd name="connsiteY4" fmla="*/ 0 h 4080933"/>
              <a:gd name="connsiteX0" fmla="*/ 0 w 12208077"/>
              <a:gd name="connsiteY0" fmla="*/ 0 h 6197600"/>
              <a:gd name="connsiteX1" fmla="*/ 12208077 w 12208077"/>
              <a:gd name="connsiteY1" fmla="*/ 0 h 6197600"/>
              <a:gd name="connsiteX2" fmla="*/ 12191142 w 12208077"/>
              <a:gd name="connsiteY2" fmla="*/ 6197600 h 6197600"/>
              <a:gd name="connsiteX3" fmla="*/ 16934 w 12208077"/>
              <a:gd name="connsiteY3" fmla="*/ 1439333 h 6197600"/>
              <a:gd name="connsiteX4" fmla="*/ 0 w 12208077"/>
              <a:gd name="connsiteY4" fmla="*/ 0 h 6197600"/>
              <a:gd name="connsiteX0" fmla="*/ 0 w 12208077"/>
              <a:gd name="connsiteY0" fmla="*/ 0 h 6333067"/>
              <a:gd name="connsiteX1" fmla="*/ 12208077 w 12208077"/>
              <a:gd name="connsiteY1" fmla="*/ 0 h 6333067"/>
              <a:gd name="connsiteX2" fmla="*/ 12191142 w 12208077"/>
              <a:gd name="connsiteY2" fmla="*/ 6333067 h 6333067"/>
              <a:gd name="connsiteX3" fmla="*/ 16934 w 12208077"/>
              <a:gd name="connsiteY3" fmla="*/ 1439333 h 6333067"/>
              <a:gd name="connsiteX4" fmla="*/ 0 w 12208077"/>
              <a:gd name="connsiteY4" fmla="*/ 0 h 6333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8077" h="6333067">
                <a:moveTo>
                  <a:pt x="0" y="0"/>
                </a:moveTo>
                <a:lnTo>
                  <a:pt x="12208077" y="0"/>
                </a:lnTo>
                <a:cubicBezTo>
                  <a:pt x="12208077" y="1360311"/>
                  <a:pt x="12191142" y="4972756"/>
                  <a:pt x="12191142" y="6333067"/>
                </a:cubicBezTo>
                <a:lnTo>
                  <a:pt x="16934" y="1439333"/>
                </a:lnTo>
                <a:lnTo>
                  <a:pt x="0" y="0"/>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panose="020B0503020202020204" pitchFamily="34" charset="0"/>
            </a:endParaRPr>
          </a:p>
        </p:txBody>
      </p:sp>
      <p:sp>
        <p:nvSpPr>
          <p:cNvPr id="17" name="Rectangle 10">
            <a:extLst>
              <a:ext uri="{FF2B5EF4-FFF2-40B4-BE49-F238E27FC236}">
                <a16:creationId xmlns:a16="http://schemas.microsoft.com/office/drawing/2014/main" id="{33708BBE-0366-750D-F950-F0328FE3577C}"/>
              </a:ext>
            </a:extLst>
          </p:cNvPr>
          <p:cNvSpPr>
            <a:spLocks noGrp="1" noRot="1" noMove="1" noResize="1" noEditPoints="1" noAdjustHandles="1" noChangeArrowheads="1" noChangeShapeType="1"/>
          </p:cNvSpPr>
          <p:nvPr/>
        </p:nvSpPr>
        <p:spPr>
          <a:xfrm>
            <a:off x="2444161" y="-4"/>
            <a:ext cx="9837409" cy="6333067"/>
          </a:xfrm>
          <a:custGeom>
            <a:avLst/>
            <a:gdLst>
              <a:gd name="connsiteX0" fmla="*/ 0 w 6637010"/>
              <a:gd name="connsiteY0" fmla="*/ 0 h 6858000"/>
              <a:gd name="connsiteX1" fmla="*/ 6637010 w 6637010"/>
              <a:gd name="connsiteY1" fmla="*/ 0 h 6858000"/>
              <a:gd name="connsiteX2" fmla="*/ 6637010 w 6637010"/>
              <a:gd name="connsiteY2" fmla="*/ 6858000 h 6858000"/>
              <a:gd name="connsiteX3" fmla="*/ 0 w 6637010"/>
              <a:gd name="connsiteY3" fmla="*/ 6858000 h 6858000"/>
              <a:gd name="connsiteX4" fmla="*/ 0 w 6637010"/>
              <a:gd name="connsiteY4" fmla="*/ 0 h 6858000"/>
              <a:gd name="connsiteX0" fmla="*/ 0 w 6637010"/>
              <a:gd name="connsiteY0" fmla="*/ 0 h 6858000"/>
              <a:gd name="connsiteX1" fmla="*/ 6637010 w 6637010"/>
              <a:gd name="connsiteY1" fmla="*/ 0 h 6858000"/>
              <a:gd name="connsiteX2" fmla="*/ 6637010 w 6637010"/>
              <a:gd name="connsiteY2" fmla="*/ 6858000 h 6858000"/>
              <a:gd name="connsiteX3" fmla="*/ 0 w 6637010"/>
              <a:gd name="connsiteY3" fmla="*/ 1388533 h 6858000"/>
              <a:gd name="connsiteX4" fmla="*/ 0 w 6637010"/>
              <a:gd name="connsiteY4" fmla="*/ 0 h 6858000"/>
              <a:gd name="connsiteX0" fmla="*/ 0 w 6637010"/>
              <a:gd name="connsiteY0" fmla="*/ 0 h 6858000"/>
              <a:gd name="connsiteX1" fmla="*/ 6637010 w 6637010"/>
              <a:gd name="connsiteY1" fmla="*/ 0 h 6858000"/>
              <a:gd name="connsiteX2" fmla="*/ 6637010 w 6637010"/>
              <a:gd name="connsiteY2" fmla="*/ 6858000 h 6858000"/>
              <a:gd name="connsiteX3" fmla="*/ 0 w 6637010"/>
              <a:gd name="connsiteY3" fmla="*/ 880533 h 6858000"/>
              <a:gd name="connsiteX4" fmla="*/ 0 w 6637010"/>
              <a:gd name="connsiteY4" fmla="*/ 0 h 6858000"/>
              <a:gd name="connsiteX0" fmla="*/ 0 w 6637010"/>
              <a:gd name="connsiteY0" fmla="*/ 0 h 6858000"/>
              <a:gd name="connsiteX1" fmla="*/ 6637010 w 6637010"/>
              <a:gd name="connsiteY1" fmla="*/ 0 h 6858000"/>
              <a:gd name="connsiteX2" fmla="*/ 6637010 w 6637010"/>
              <a:gd name="connsiteY2" fmla="*/ 6858000 h 6858000"/>
              <a:gd name="connsiteX3" fmla="*/ 16934 w 6637010"/>
              <a:gd name="connsiteY3" fmla="*/ 1439333 h 6858000"/>
              <a:gd name="connsiteX4" fmla="*/ 0 w 6637010"/>
              <a:gd name="connsiteY4" fmla="*/ 0 h 6858000"/>
              <a:gd name="connsiteX0" fmla="*/ 0 w 12157276"/>
              <a:gd name="connsiteY0" fmla="*/ 0 h 6841067"/>
              <a:gd name="connsiteX1" fmla="*/ 6637010 w 12157276"/>
              <a:gd name="connsiteY1" fmla="*/ 0 h 6841067"/>
              <a:gd name="connsiteX2" fmla="*/ 12157276 w 12157276"/>
              <a:gd name="connsiteY2" fmla="*/ 6841067 h 6841067"/>
              <a:gd name="connsiteX3" fmla="*/ 16934 w 12157276"/>
              <a:gd name="connsiteY3" fmla="*/ 1439333 h 6841067"/>
              <a:gd name="connsiteX4" fmla="*/ 0 w 12157276"/>
              <a:gd name="connsiteY4" fmla="*/ 0 h 6841067"/>
              <a:gd name="connsiteX0" fmla="*/ 0 w 12208077"/>
              <a:gd name="connsiteY0" fmla="*/ 0 h 6841067"/>
              <a:gd name="connsiteX1" fmla="*/ 12208077 w 12208077"/>
              <a:gd name="connsiteY1" fmla="*/ 0 h 6841067"/>
              <a:gd name="connsiteX2" fmla="*/ 12157276 w 12208077"/>
              <a:gd name="connsiteY2" fmla="*/ 6841067 h 6841067"/>
              <a:gd name="connsiteX3" fmla="*/ 16934 w 12208077"/>
              <a:gd name="connsiteY3" fmla="*/ 1439333 h 6841067"/>
              <a:gd name="connsiteX4" fmla="*/ 0 w 12208077"/>
              <a:gd name="connsiteY4" fmla="*/ 0 h 6841067"/>
              <a:gd name="connsiteX0" fmla="*/ 0 w 12208077"/>
              <a:gd name="connsiteY0" fmla="*/ 0 h 4080933"/>
              <a:gd name="connsiteX1" fmla="*/ 12208077 w 12208077"/>
              <a:gd name="connsiteY1" fmla="*/ 0 h 4080933"/>
              <a:gd name="connsiteX2" fmla="*/ 12208076 w 12208077"/>
              <a:gd name="connsiteY2" fmla="*/ 4080933 h 4080933"/>
              <a:gd name="connsiteX3" fmla="*/ 16934 w 12208077"/>
              <a:gd name="connsiteY3" fmla="*/ 1439333 h 4080933"/>
              <a:gd name="connsiteX4" fmla="*/ 0 w 12208077"/>
              <a:gd name="connsiteY4" fmla="*/ 0 h 4080933"/>
              <a:gd name="connsiteX0" fmla="*/ 0 w 12208077"/>
              <a:gd name="connsiteY0" fmla="*/ 0 h 6197600"/>
              <a:gd name="connsiteX1" fmla="*/ 12208077 w 12208077"/>
              <a:gd name="connsiteY1" fmla="*/ 0 h 6197600"/>
              <a:gd name="connsiteX2" fmla="*/ 12191142 w 12208077"/>
              <a:gd name="connsiteY2" fmla="*/ 6197600 h 6197600"/>
              <a:gd name="connsiteX3" fmla="*/ 16934 w 12208077"/>
              <a:gd name="connsiteY3" fmla="*/ 1439333 h 6197600"/>
              <a:gd name="connsiteX4" fmla="*/ 0 w 12208077"/>
              <a:gd name="connsiteY4" fmla="*/ 0 h 6197600"/>
              <a:gd name="connsiteX0" fmla="*/ 0 w 12208077"/>
              <a:gd name="connsiteY0" fmla="*/ 0 h 6333067"/>
              <a:gd name="connsiteX1" fmla="*/ 12208077 w 12208077"/>
              <a:gd name="connsiteY1" fmla="*/ 0 h 6333067"/>
              <a:gd name="connsiteX2" fmla="*/ 12191142 w 12208077"/>
              <a:gd name="connsiteY2" fmla="*/ 6333067 h 6333067"/>
              <a:gd name="connsiteX3" fmla="*/ 16934 w 12208077"/>
              <a:gd name="connsiteY3" fmla="*/ 1439333 h 6333067"/>
              <a:gd name="connsiteX4" fmla="*/ 0 w 12208077"/>
              <a:gd name="connsiteY4" fmla="*/ 0 h 6333067"/>
              <a:gd name="connsiteX0" fmla="*/ 3674533 w 12191143"/>
              <a:gd name="connsiteY0" fmla="*/ 50800 h 6333067"/>
              <a:gd name="connsiteX1" fmla="*/ 12191143 w 12191143"/>
              <a:gd name="connsiteY1" fmla="*/ 0 h 6333067"/>
              <a:gd name="connsiteX2" fmla="*/ 12174208 w 12191143"/>
              <a:gd name="connsiteY2" fmla="*/ 6333067 h 6333067"/>
              <a:gd name="connsiteX3" fmla="*/ 0 w 12191143"/>
              <a:gd name="connsiteY3" fmla="*/ 1439333 h 6333067"/>
              <a:gd name="connsiteX4" fmla="*/ 3674533 w 12191143"/>
              <a:gd name="connsiteY4" fmla="*/ 50800 h 6333067"/>
              <a:gd name="connsiteX0" fmla="*/ 1320799 w 9837409"/>
              <a:gd name="connsiteY0" fmla="*/ 50800 h 6333067"/>
              <a:gd name="connsiteX1" fmla="*/ 9837409 w 9837409"/>
              <a:gd name="connsiteY1" fmla="*/ 0 h 6333067"/>
              <a:gd name="connsiteX2" fmla="*/ 9820474 w 9837409"/>
              <a:gd name="connsiteY2" fmla="*/ 6333067 h 6333067"/>
              <a:gd name="connsiteX3" fmla="*/ 0 w 9837409"/>
              <a:gd name="connsiteY3" fmla="*/ 2387599 h 6333067"/>
              <a:gd name="connsiteX4" fmla="*/ 1320799 w 9837409"/>
              <a:gd name="connsiteY4" fmla="*/ 50800 h 6333067"/>
              <a:gd name="connsiteX0" fmla="*/ 1320799 w 9837409"/>
              <a:gd name="connsiteY0" fmla="*/ 0 h 6333067"/>
              <a:gd name="connsiteX1" fmla="*/ 9837409 w 9837409"/>
              <a:gd name="connsiteY1" fmla="*/ 0 h 6333067"/>
              <a:gd name="connsiteX2" fmla="*/ 9820474 w 9837409"/>
              <a:gd name="connsiteY2" fmla="*/ 6333067 h 6333067"/>
              <a:gd name="connsiteX3" fmla="*/ 0 w 9837409"/>
              <a:gd name="connsiteY3" fmla="*/ 2387599 h 6333067"/>
              <a:gd name="connsiteX4" fmla="*/ 1320799 w 9837409"/>
              <a:gd name="connsiteY4" fmla="*/ 0 h 6333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37409" h="6333067">
                <a:moveTo>
                  <a:pt x="1320799" y="0"/>
                </a:moveTo>
                <a:lnTo>
                  <a:pt x="9837409" y="0"/>
                </a:lnTo>
                <a:cubicBezTo>
                  <a:pt x="9837409" y="1360311"/>
                  <a:pt x="9820474" y="4972756"/>
                  <a:pt x="9820474" y="6333067"/>
                </a:cubicBezTo>
                <a:lnTo>
                  <a:pt x="0" y="2387599"/>
                </a:lnTo>
                <a:lnTo>
                  <a:pt x="1320799" y="0"/>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panose="020B0503020202020204" pitchFamily="34" charset="0"/>
            </a:endParaRPr>
          </a:p>
        </p:txBody>
      </p:sp>
      <p:sp>
        <p:nvSpPr>
          <p:cNvPr id="18" name="Rectangle 17">
            <a:extLst>
              <a:ext uri="{FF2B5EF4-FFF2-40B4-BE49-F238E27FC236}">
                <a16:creationId xmlns:a16="http://schemas.microsoft.com/office/drawing/2014/main" id="{9E8C8643-5E8B-66B7-3527-67B27E821F29}"/>
              </a:ext>
            </a:extLst>
          </p:cNvPr>
          <p:cNvSpPr>
            <a:spLocks noGrp="1" noRot="1" noMove="1" noResize="1" noEditPoints="1" noAdjustHandles="1" noChangeArrowheads="1" noChangeShapeType="1"/>
          </p:cNvSpPr>
          <p:nvPr/>
        </p:nvSpPr>
        <p:spPr>
          <a:xfrm>
            <a:off x="5554989" y="-2"/>
            <a:ext cx="6768391"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panose="020B0503020202020204" pitchFamily="34" charset="0"/>
            </a:endParaRPr>
          </a:p>
        </p:txBody>
      </p:sp>
      <p:sp>
        <p:nvSpPr>
          <p:cNvPr id="19" name="Rectangle 18">
            <a:extLst>
              <a:ext uri="{FF2B5EF4-FFF2-40B4-BE49-F238E27FC236}">
                <a16:creationId xmlns:a16="http://schemas.microsoft.com/office/drawing/2014/main" id="{1D83B3A3-CAED-2081-B8F8-AC32AF7B803F}"/>
              </a:ext>
            </a:extLst>
          </p:cNvPr>
          <p:cNvSpPr/>
          <p:nvPr/>
        </p:nvSpPr>
        <p:spPr>
          <a:xfrm>
            <a:off x="10273863" y="3584027"/>
            <a:ext cx="825061" cy="273269"/>
          </a:xfrm>
          <a:prstGeom prst="rect">
            <a:avLst/>
          </a:prstGeom>
          <a:solidFill>
            <a:srgbClr val="ED4B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panose="020B0503020202020204" pitchFamily="34" charset="0"/>
            </a:endParaRPr>
          </a:p>
        </p:txBody>
      </p:sp>
      <p:pic>
        <p:nvPicPr>
          <p:cNvPr id="21" name="Graphic 20">
            <a:extLst>
              <a:ext uri="{FF2B5EF4-FFF2-40B4-BE49-F238E27FC236}">
                <a16:creationId xmlns:a16="http://schemas.microsoft.com/office/drawing/2014/main" id="{645D87E5-15D6-9AD9-8586-354BAD0187F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46666" y="477576"/>
            <a:ext cx="838495" cy="792424"/>
          </a:xfrm>
          <a:prstGeom prst="rect">
            <a:avLst/>
          </a:prstGeom>
        </p:spPr>
      </p:pic>
      <p:pic>
        <p:nvPicPr>
          <p:cNvPr id="22" name="Picture 21" descr="A purple and white text&#10;&#10;AI-generated content may be incorrect.">
            <a:extLst>
              <a:ext uri="{FF2B5EF4-FFF2-40B4-BE49-F238E27FC236}">
                <a16:creationId xmlns:a16="http://schemas.microsoft.com/office/drawing/2014/main" id="{EA0EFC90-EAD5-8E45-2665-1C1A3855971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015993" y="1073531"/>
            <a:ext cx="5532406" cy="1855844"/>
          </a:xfrm>
          <a:prstGeom prst="rect">
            <a:avLst/>
          </a:prstGeom>
        </p:spPr>
      </p:pic>
      <p:sp>
        <p:nvSpPr>
          <p:cNvPr id="23" name="TextBox 22">
            <a:extLst>
              <a:ext uri="{FF2B5EF4-FFF2-40B4-BE49-F238E27FC236}">
                <a16:creationId xmlns:a16="http://schemas.microsoft.com/office/drawing/2014/main" id="{6784AEBA-7343-6702-5EB0-8E941F0DEEF0}"/>
              </a:ext>
            </a:extLst>
          </p:cNvPr>
          <p:cNvSpPr txBox="1"/>
          <p:nvPr/>
        </p:nvSpPr>
        <p:spPr>
          <a:xfrm>
            <a:off x="6248399" y="3213100"/>
            <a:ext cx="5299999" cy="2677656"/>
          </a:xfrm>
          <a:prstGeom prst="rect">
            <a:avLst/>
          </a:prstGeom>
          <a:noFill/>
        </p:spPr>
        <p:txBody>
          <a:bodyPr wrap="square" rtlCol="0">
            <a:spAutoFit/>
          </a:bodyPr>
          <a:lstStyle/>
          <a:p>
            <a:pPr algn="ctr"/>
            <a:r>
              <a:rPr lang="en-US" sz="2400" dirty="0">
                <a:solidFill>
                  <a:schemeClr val="bg1"/>
                </a:solidFill>
                <a:latin typeface="Avenir Next" panose="020B0503020202020204" pitchFamily="34" charset="0"/>
              </a:rPr>
              <a:t>The global movement to improve maternal nutrition and newborn health has begun.</a:t>
            </a:r>
          </a:p>
          <a:p>
            <a:endParaRPr lang="en-US" sz="2400" dirty="0">
              <a:solidFill>
                <a:schemeClr val="bg1"/>
              </a:solidFill>
              <a:latin typeface="Avenir Next" panose="020B0503020202020204" pitchFamily="34" charset="0"/>
            </a:endParaRPr>
          </a:p>
          <a:p>
            <a:pPr algn="ctr"/>
            <a:endParaRPr lang="en-US" sz="2400" b="1" dirty="0">
              <a:solidFill>
                <a:schemeClr val="bg1"/>
              </a:solidFill>
              <a:latin typeface="Avenir Next" panose="020B0503020202020204" pitchFamily="34" charset="0"/>
            </a:endParaRPr>
          </a:p>
          <a:p>
            <a:pPr algn="ctr"/>
            <a:r>
              <a:rPr lang="en-US" sz="2400" b="1" dirty="0">
                <a:solidFill>
                  <a:schemeClr val="bg1"/>
                </a:solidFill>
                <a:latin typeface="Avenir Next" panose="020B0503020202020204" pitchFamily="34" charset="0"/>
              </a:rPr>
              <a:t>Together, we can all go #FurtherWith15</a:t>
            </a:r>
            <a:endParaRPr lang="en-US" sz="2400" dirty="0">
              <a:latin typeface="Avenir Next" panose="020B0503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FDDACB"/>
        </a:solidFill>
        <a:effectLst/>
      </p:bgPr>
    </p:bg>
    <p:spTree>
      <p:nvGrpSpPr>
        <p:cNvPr id="1" name="">
          <a:extLst>
            <a:ext uri="{FF2B5EF4-FFF2-40B4-BE49-F238E27FC236}">
              <a16:creationId xmlns:a16="http://schemas.microsoft.com/office/drawing/2014/main" id="{7278C40C-336D-5706-1993-CF2B9094949B}"/>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0F55D79-CDA3-C295-7947-6B9ACD2A18EA}"/>
              </a:ext>
            </a:extLst>
          </p:cNvPr>
          <p:cNvSpPr>
            <a:spLocks noGrp="1"/>
          </p:cNvSpPr>
          <p:nvPr>
            <p:ph sz="half" idx="1"/>
          </p:nvPr>
        </p:nvSpPr>
        <p:spPr>
          <a:xfrm>
            <a:off x="838199" y="2448126"/>
            <a:ext cx="5486403" cy="2833001"/>
          </a:xfrm>
        </p:spPr>
        <p:txBody>
          <a:bodyPr vert="horz" lIns="0" tIns="0" rIns="0" bIns="0" rtlCol="0" anchor="t">
            <a:normAutofit/>
          </a:bodyPr>
          <a:lstStyle/>
          <a:p>
            <a:pPr marL="0" indent="0">
              <a:lnSpc>
                <a:spcPct val="100000"/>
              </a:lnSpc>
              <a:spcAft>
                <a:spcPts val="1200"/>
              </a:spcAft>
              <a:buNone/>
            </a:pPr>
            <a:r>
              <a:rPr lang="en-US" dirty="0">
                <a:latin typeface="Avenir Next"/>
                <a:cs typeface="Arial"/>
              </a:rPr>
              <a:t>Reaching women with MMS during pregnancy sets their child up for a lifetime of improved opportunity, and an estimated benefit of over $3.1 billion per year.</a:t>
            </a:r>
            <a:r>
              <a:rPr lang="en-US" baseline="30000" dirty="0">
                <a:latin typeface="Avenir Next"/>
                <a:cs typeface="Arial"/>
              </a:rPr>
              <a:t>15</a:t>
            </a:r>
          </a:p>
          <a:p>
            <a:pPr marL="460375" lvl="1" indent="-450850">
              <a:lnSpc>
                <a:spcPct val="100000"/>
              </a:lnSpc>
            </a:pPr>
            <a:r>
              <a:rPr lang="en-US" sz="2000" dirty="0"/>
              <a:t>$94 million from averted stillbirths</a:t>
            </a:r>
          </a:p>
          <a:p>
            <a:pPr marL="460375" lvl="1" indent="-450850">
              <a:lnSpc>
                <a:spcPct val="100000"/>
              </a:lnSpc>
            </a:pPr>
            <a:r>
              <a:rPr lang="en-US" sz="2000" dirty="0"/>
              <a:t>$428 million from averted preterm births</a:t>
            </a:r>
          </a:p>
          <a:p>
            <a:pPr marL="460375" lvl="1" indent="-450850">
              <a:lnSpc>
                <a:spcPct val="100000"/>
              </a:lnSpc>
            </a:pPr>
            <a:r>
              <a:rPr lang="en-US" sz="2000" dirty="0"/>
              <a:t>$2.6 billion from averted low birth weights </a:t>
            </a:r>
          </a:p>
        </p:txBody>
      </p:sp>
      <p:sp>
        <p:nvSpPr>
          <p:cNvPr id="17" name="Title 1">
            <a:extLst>
              <a:ext uri="{FF2B5EF4-FFF2-40B4-BE49-F238E27FC236}">
                <a16:creationId xmlns:a16="http://schemas.microsoft.com/office/drawing/2014/main" id="{865466FA-6D37-FE63-998D-13D3C3D00D36}"/>
              </a:ext>
            </a:extLst>
          </p:cNvPr>
          <p:cNvSpPr>
            <a:spLocks noGrp="1"/>
          </p:cNvSpPr>
          <p:nvPr>
            <p:ph type="title"/>
          </p:nvPr>
        </p:nvSpPr>
        <p:spPr>
          <a:xfrm>
            <a:off x="838200" y="559574"/>
            <a:ext cx="7183582" cy="676636"/>
          </a:xfrm>
        </p:spPr>
        <p:txBody>
          <a:bodyPr anchor="t">
            <a:normAutofit/>
          </a:bodyPr>
          <a:lstStyle/>
          <a:p>
            <a:r>
              <a:rPr lang="en-US" b="1" dirty="0">
                <a:latin typeface="Avenir Next" panose="020B0503020202020204" pitchFamily="34" charset="0"/>
              </a:rPr>
              <a:t>Intergenerational Impact</a:t>
            </a:r>
          </a:p>
        </p:txBody>
      </p:sp>
      <p:sp>
        <p:nvSpPr>
          <p:cNvPr id="4" name="TextBox 3">
            <a:extLst>
              <a:ext uri="{FF2B5EF4-FFF2-40B4-BE49-F238E27FC236}">
                <a16:creationId xmlns:a16="http://schemas.microsoft.com/office/drawing/2014/main" id="{8D645B8D-FB5C-9356-F57D-2521F578CA15}"/>
              </a:ext>
            </a:extLst>
          </p:cNvPr>
          <p:cNvSpPr txBox="1"/>
          <p:nvPr/>
        </p:nvSpPr>
        <p:spPr>
          <a:xfrm>
            <a:off x="832104" y="6258522"/>
            <a:ext cx="9812867" cy="153888"/>
          </a:xfrm>
          <a:prstGeom prst="rect">
            <a:avLst/>
          </a:prstGeom>
          <a:noFill/>
        </p:spPr>
        <p:txBody>
          <a:bodyPr wrap="square" lIns="0" tIns="0" rIns="0" bIns="0">
            <a:spAutoFit/>
          </a:bodyPr>
          <a:lstStyle/>
          <a:p>
            <a:r>
              <a:rPr lang="en-US" sz="1000" dirty="0">
                <a:solidFill>
                  <a:schemeClr val="tx1">
                    <a:lumMod val="50000"/>
                    <a:lumOff val="50000"/>
                  </a:schemeClr>
                </a:solidFill>
                <a:effectLst/>
                <a:latin typeface="Avenir Next" panose="020B0503020202020204" pitchFamily="34" charset="0"/>
              </a:rPr>
              <a:t>15. Affordable Investment in Stronger Economies and a Productive Workforce </a:t>
            </a:r>
            <a:r>
              <a:rPr lang="en-US" sz="1000" u="sng" dirty="0">
                <a:solidFill>
                  <a:schemeClr val="tx1">
                    <a:lumMod val="50000"/>
                    <a:lumOff val="50000"/>
                  </a:schemeClr>
                </a:solidFill>
                <a:effectLst/>
                <a:latin typeface="Avenir Next" panose="020B0503020202020204" pitchFamily="34" charset="0"/>
                <a:hlinkClick r:id="rId3">
                  <a:extLst>
                    <a:ext uri="{A12FA001-AC4F-418D-AE19-62706E023703}">
                      <ahyp:hlinkClr xmlns:ahyp="http://schemas.microsoft.com/office/drawing/2018/hyperlinkcolor" val="tx"/>
                    </a:ext>
                  </a:extLst>
                </a:hlinkClick>
              </a:rPr>
              <a:t>Fact sheet</a:t>
            </a:r>
            <a:r>
              <a:rPr lang="en-US" sz="1000" u="sng" dirty="0">
                <a:solidFill>
                  <a:schemeClr val="tx1">
                    <a:lumMod val="50000"/>
                    <a:lumOff val="50000"/>
                  </a:schemeClr>
                </a:solidFill>
                <a:latin typeface="Avenir Next" panose="020B0503020202020204" pitchFamily="34" charset="0"/>
              </a:rPr>
              <a:t>, 2025</a:t>
            </a:r>
          </a:p>
        </p:txBody>
      </p:sp>
      <p:pic>
        <p:nvPicPr>
          <p:cNvPr id="19" name="Picture 18">
            <a:extLst>
              <a:ext uri="{FF2B5EF4-FFF2-40B4-BE49-F238E27FC236}">
                <a16:creationId xmlns:a16="http://schemas.microsoft.com/office/drawing/2014/main" id="{C528BEC5-594F-9ED7-2B46-2B677FB8F6BF}"/>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flipH="1">
            <a:off x="6324602" y="0"/>
            <a:ext cx="5867396" cy="1508759"/>
          </a:xfrm>
          <a:prstGeom prst="rect">
            <a:avLst/>
          </a:prstGeom>
        </p:spPr>
      </p:pic>
      <p:pic>
        <p:nvPicPr>
          <p:cNvPr id="20" name="Graphic 5">
            <a:extLst>
              <a:ext uri="{FF2B5EF4-FFF2-40B4-BE49-F238E27FC236}">
                <a16:creationId xmlns:a16="http://schemas.microsoft.com/office/drawing/2014/main" id="{AB01A546-58E6-9FB4-3E9D-C897E4607AB4}"/>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rot="6781959">
            <a:off x="9307079" y="-1268236"/>
            <a:ext cx="1886802" cy="4788655"/>
          </a:xfrm>
          <a:prstGeom prst="rect">
            <a:avLst/>
          </a:prstGeom>
        </p:spPr>
      </p:pic>
      <p:pic>
        <p:nvPicPr>
          <p:cNvPr id="6" name="Picture 5" descr="A diagram of a child's life cycle&#10;&#10;AI-generated content may be incorrect.">
            <a:extLst>
              <a:ext uri="{FF2B5EF4-FFF2-40B4-BE49-F238E27FC236}">
                <a16:creationId xmlns:a16="http://schemas.microsoft.com/office/drawing/2014/main" id="{038010D5-2939-78FF-2DEE-6C2E7190592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661028" y="1253808"/>
            <a:ext cx="4749282" cy="4749282"/>
          </a:xfrm>
          <a:prstGeom prst="rect">
            <a:avLst/>
          </a:prstGeom>
        </p:spPr>
      </p:pic>
    </p:spTree>
    <p:extLst>
      <p:ext uri="{BB962C8B-B14F-4D97-AF65-F5344CB8AC3E}">
        <p14:creationId xmlns:p14="http://schemas.microsoft.com/office/powerpoint/2010/main" val="1794059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AD4BFD-918F-52C6-61AD-A5FD10883FC2}"/>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8197C9E0-C03F-762A-FCAF-F8F55FE3D8E9}"/>
              </a:ext>
            </a:extLst>
          </p:cNvPr>
          <p:cNvSpPr/>
          <p:nvPr/>
        </p:nvSpPr>
        <p:spPr>
          <a:xfrm>
            <a:off x="8675748" y="5066522"/>
            <a:ext cx="3516252" cy="86690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0BFEB8-C3FF-D854-1DD8-A3CDB3AC03D4}"/>
              </a:ext>
            </a:extLst>
          </p:cNvPr>
          <p:cNvSpPr>
            <a:spLocks noGrp="1"/>
          </p:cNvSpPr>
          <p:nvPr>
            <p:ph type="title"/>
          </p:nvPr>
        </p:nvSpPr>
        <p:spPr>
          <a:xfrm>
            <a:off x="838199" y="559573"/>
            <a:ext cx="10515599" cy="607241"/>
          </a:xfrm>
        </p:spPr>
        <p:txBody>
          <a:bodyPr/>
          <a:lstStyle/>
          <a:p>
            <a:r>
              <a:rPr lang="en-US" b="1" dirty="0"/>
              <a:t>Now Is The Time To Take Action</a:t>
            </a:r>
            <a:endParaRPr lang="en-US" dirty="0"/>
          </a:p>
        </p:txBody>
      </p:sp>
      <p:sp>
        <p:nvSpPr>
          <p:cNvPr id="7" name="Content Placeholder 6">
            <a:extLst>
              <a:ext uri="{FF2B5EF4-FFF2-40B4-BE49-F238E27FC236}">
                <a16:creationId xmlns:a16="http://schemas.microsoft.com/office/drawing/2014/main" id="{89973697-7940-EC81-B051-F370BAE7239D}"/>
              </a:ext>
            </a:extLst>
          </p:cNvPr>
          <p:cNvSpPr>
            <a:spLocks noGrp="1"/>
          </p:cNvSpPr>
          <p:nvPr>
            <p:ph idx="1"/>
          </p:nvPr>
        </p:nvSpPr>
        <p:spPr>
          <a:xfrm>
            <a:off x="838200" y="1554480"/>
            <a:ext cx="7122459" cy="3766122"/>
          </a:xfrm>
        </p:spPr>
        <p:txBody>
          <a:bodyPr vert="horz" lIns="0" tIns="0" rIns="0" bIns="0" rtlCol="0" anchor="t">
            <a:noAutofit/>
          </a:bodyPr>
          <a:lstStyle/>
          <a:p>
            <a:pPr>
              <a:lnSpc>
                <a:spcPct val="100000"/>
              </a:lnSpc>
            </a:pPr>
            <a:r>
              <a:rPr lang="en-US" b="1" dirty="0"/>
              <a:t>Now is the time to ensure that pregnant women in all countries have access to MMS</a:t>
            </a:r>
            <a:r>
              <a:rPr lang="en-US" dirty="0">
                <a:latin typeface="Avenir Book" panose="02000503020000020003" pitchFamily="2" charset="0"/>
                <a:cs typeface="Arial"/>
              </a:rPr>
              <a:t>, the same standard of care that has long been available to women in high-income countries.</a:t>
            </a:r>
          </a:p>
          <a:p>
            <a:pPr>
              <a:lnSpc>
                <a:spcPct val="100000"/>
              </a:lnSpc>
            </a:pPr>
            <a:r>
              <a:rPr lang="en-US" dirty="0">
                <a:latin typeface="Avenir Book" panose="02000503020000020003" pitchFamily="2" charset="0"/>
                <a:cs typeface="Arial"/>
              </a:rPr>
              <a:t>​​Support in many forms — from a proven implementation science framework to manufacturing capability support to initial product donations — are available.</a:t>
            </a:r>
          </a:p>
          <a:p>
            <a:pPr>
              <a:lnSpc>
                <a:spcPct val="100000"/>
              </a:lnSpc>
            </a:pPr>
            <a:r>
              <a:rPr lang="en-US" b="1" dirty="0"/>
              <a:t>Countries are encouraged to tap into existing mechanisms to accelerate MMS coordination and collaboration</a:t>
            </a:r>
            <a:r>
              <a:rPr lang="en-US" dirty="0">
                <a:latin typeface="Avenir Book" panose="02000503020000020003" pitchFamily="2" charset="0"/>
                <a:cs typeface="Arial"/>
              </a:rPr>
              <a:t>, including the CNF, Global MMS Donor Alliance, coordinating with the UNICEF Supply Forum, and collaborating with National MMS Scale-up Alliances.</a:t>
            </a:r>
          </a:p>
        </p:txBody>
      </p:sp>
      <p:sp>
        <p:nvSpPr>
          <p:cNvPr id="6" name="Rectangle 5">
            <a:extLst>
              <a:ext uri="{FF2B5EF4-FFF2-40B4-BE49-F238E27FC236}">
                <a16:creationId xmlns:a16="http://schemas.microsoft.com/office/drawing/2014/main" id="{F5B0141F-A345-96AF-96F1-92D169F647EB}"/>
              </a:ext>
            </a:extLst>
          </p:cNvPr>
          <p:cNvSpPr/>
          <p:nvPr/>
        </p:nvSpPr>
        <p:spPr>
          <a:xfrm>
            <a:off x="0" y="5842000"/>
            <a:ext cx="12192000" cy="101599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DD54853-E4A5-E2FC-2E13-206D03E66A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6195" y="6082696"/>
            <a:ext cx="4418552" cy="534606"/>
          </a:xfrm>
          <a:prstGeom prst="rect">
            <a:avLst/>
          </a:prstGeom>
        </p:spPr>
      </p:pic>
      <p:sp>
        <p:nvSpPr>
          <p:cNvPr id="4" name="Rectangle 3">
            <a:extLst>
              <a:ext uri="{FF2B5EF4-FFF2-40B4-BE49-F238E27FC236}">
                <a16:creationId xmlns:a16="http://schemas.microsoft.com/office/drawing/2014/main" id="{D0510866-13A9-E45E-80C5-46D16291C583}"/>
              </a:ext>
            </a:extLst>
          </p:cNvPr>
          <p:cNvSpPr/>
          <p:nvPr/>
        </p:nvSpPr>
        <p:spPr>
          <a:xfrm>
            <a:off x="8675748" y="0"/>
            <a:ext cx="3516252" cy="250993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black and white wave&#10;&#10;AI-generated content may be incorrect.">
            <a:extLst>
              <a:ext uri="{FF2B5EF4-FFF2-40B4-BE49-F238E27FC236}">
                <a16:creationId xmlns:a16="http://schemas.microsoft.com/office/drawing/2014/main" id="{3E068F42-18D0-F5DA-D333-7B265AF1890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6339417" y="0"/>
            <a:ext cx="5852583" cy="1504950"/>
          </a:xfrm>
          <a:prstGeom prst="rect">
            <a:avLst/>
          </a:prstGeom>
        </p:spPr>
      </p:pic>
      <p:pic>
        <p:nvPicPr>
          <p:cNvPr id="5" name="Picture 4">
            <a:extLst>
              <a:ext uri="{FF2B5EF4-FFF2-40B4-BE49-F238E27FC236}">
                <a16:creationId xmlns:a16="http://schemas.microsoft.com/office/drawing/2014/main" id="{E1ADE591-172B-99F3-31B0-A78AB0B8C435}"/>
              </a:ext>
            </a:extLst>
          </p:cNvPr>
          <p:cNvPicPr>
            <a:picLocks noChangeAspect="1"/>
          </p:cNvPicPr>
          <p:nvPr/>
        </p:nvPicPr>
        <p:blipFill>
          <a:blip r:embed="rId5"/>
          <a:srcRect/>
          <a:stretch/>
        </p:blipFill>
        <p:spPr>
          <a:xfrm>
            <a:off x="8675748" y="1767320"/>
            <a:ext cx="3516252" cy="3340441"/>
          </a:xfrm>
          <a:prstGeom prst="rect">
            <a:avLst/>
          </a:prstGeom>
          <a:ln>
            <a:noFill/>
          </a:ln>
        </p:spPr>
      </p:pic>
    </p:spTree>
    <p:extLst>
      <p:ext uri="{BB962C8B-B14F-4D97-AF65-F5344CB8AC3E}">
        <p14:creationId xmlns:p14="http://schemas.microsoft.com/office/powerpoint/2010/main" val="37352609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3A7847D-1816-8D1E-B2B4-1101890783A1}"/>
              </a:ext>
            </a:extLst>
          </p:cNvPr>
          <p:cNvSpPr>
            <a:spLocks noGrp="1" noRot="1" noMove="1" noResize="1" noEditPoints="1" noAdjustHandles="1" noChangeArrowheads="1" noChangeShapeType="1"/>
          </p:cNvSpPr>
          <p:nvPr/>
        </p:nvSpPr>
        <p:spPr>
          <a:xfrm>
            <a:off x="0" y="3823964"/>
            <a:ext cx="12192000" cy="303403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0332AF-E8E1-7C23-1DF9-6C236D3D312D}"/>
              </a:ext>
            </a:extLst>
          </p:cNvPr>
          <p:cNvSpPr>
            <a:spLocks noGrp="1"/>
          </p:cNvSpPr>
          <p:nvPr>
            <p:ph type="title"/>
          </p:nvPr>
        </p:nvSpPr>
        <p:spPr>
          <a:xfrm>
            <a:off x="838200" y="1254550"/>
            <a:ext cx="7183582" cy="676636"/>
          </a:xfrm>
        </p:spPr>
        <p:txBody>
          <a:bodyPr/>
          <a:lstStyle/>
          <a:p>
            <a:r>
              <a:rPr lang="en-US" dirty="0">
                <a:solidFill>
                  <a:schemeClr val="bg1"/>
                </a:solidFill>
              </a:rPr>
              <a:t>See also </a:t>
            </a:r>
          </a:p>
        </p:txBody>
      </p:sp>
      <p:sp>
        <p:nvSpPr>
          <p:cNvPr id="3" name="Content Placeholder 2">
            <a:extLst>
              <a:ext uri="{FF2B5EF4-FFF2-40B4-BE49-F238E27FC236}">
                <a16:creationId xmlns:a16="http://schemas.microsoft.com/office/drawing/2014/main" id="{2BB9B8D7-6958-3325-AB83-19BFBEF817A0}"/>
              </a:ext>
            </a:extLst>
          </p:cNvPr>
          <p:cNvSpPr>
            <a:spLocks noGrp="1"/>
          </p:cNvSpPr>
          <p:nvPr>
            <p:ph idx="1"/>
          </p:nvPr>
        </p:nvSpPr>
        <p:spPr>
          <a:xfrm>
            <a:off x="838200" y="2044541"/>
            <a:ext cx="10515600" cy="1217856"/>
          </a:xfrm>
        </p:spPr>
        <p:txBody>
          <a:bodyPr vert="horz" lIns="0" tIns="0" rIns="0" bIns="0" rtlCol="0" anchor="t">
            <a:normAutofit lnSpcReduction="10000"/>
          </a:bodyPr>
          <a:lstStyle/>
          <a:p>
            <a:pPr marL="0" indent="0">
              <a:buNone/>
            </a:pPr>
            <a:r>
              <a:rPr lang="en-US" dirty="0">
                <a:solidFill>
                  <a:schemeClr val="bg1"/>
                </a:solidFill>
              </a:rPr>
              <a:t>Targeted resources for:</a:t>
            </a:r>
          </a:p>
          <a:p>
            <a:r>
              <a:rPr lang="en-US" dirty="0">
                <a:solidFill>
                  <a:schemeClr val="bg1"/>
                </a:solidFill>
              </a:rPr>
              <a:t>Understanding this High-impact Intervention for Healthier Women and Babies</a:t>
            </a:r>
          </a:p>
          <a:p>
            <a:r>
              <a:rPr lang="en-US" dirty="0">
                <a:solidFill>
                  <a:schemeClr val="bg1"/>
                </a:solidFill>
              </a:rPr>
              <a:t>Countries Acting Now: Scale-up, Financing, Supply &amp; Manufacturing</a:t>
            </a:r>
          </a:p>
          <a:p>
            <a:endParaRPr lang="en-US" dirty="0">
              <a:solidFill>
                <a:schemeClr val="bg1"/>
              </a:solidFill>
            </a:endParaRPr>
          </a:p>
          <a:p>
            <a:pPr marL="0" indent="0">
              <a:buNone/>
            </a:pPr>
            <a:endParaRPr lang="en-US" dirty="0">
              <a:solidFill>
                <a:schemeClr val="bg1"/>
              </a:solidFill>
            </a:endParaRPr>
          </a:p>
        </p:txBody>
      </p:sp>
      <p:sp>
        <p:nvSpPr>
          <p:cNvPr id="9" name="Rectangle 8">
            <a:extLst>
              <a:ext uri="{FF2B5EF4-FFF2-40B4-BE49-F238E27FC236}">
                <a16:creationId xmlns:a16="http://schemas.microsoft.com/office/drawing/2014/main" id="{742535E8-5E3E-39D5-B281-8281D1D038B3}"/>
              </a:ext>
            </a:extLst>
          </p:cNvPr>
          <p:cNvSpPr/>
          <p:nvPr/>
        </p:nvSpPr>
        <p:spPr>
          <a:xfrm>
            <a:off x="0" y="3821668"/>
            <a:ext cx="12192000" cy="676636"/>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7C21044-EF6A-AA0C-0F28-D09C90178F40}"/>
              </a:ext>
            </a:extLst>
          </p:cNvPr>
          <p:cNvSpPr txBox="1"/>
          <p:nvPr/>
        </p:nvSpPr>
        <p:spPr>
          <a:xfrm>
            <a:off x="838200" y="3975356"/>
            <a:ext cx="10232655" cy="400110"/>
          </a:xfrm>
          <a:prstGeom prst="rect">
            <a:avLst/>
          </a:prstGeom>
          <a:noFill/>
        </p:spPr>
        <p:txBody>
          <a:bodyPr wrap="square">
            <a:spAutoFit/>
          </a:bodyPr>
          <a:lstStyle/>
          <a:p>
            <a:pPr algn="ctr"/>
            <a:r>
              <a:rPr lang="en-US" sz="2000" b="1" dirty="0">
                <a:solidFill>
                  <a:schemeClr val="tx2"/>
                </a:solidFill>
                <a:latin typeface="Avenir Next" panose="020B0503020202020204" pitchFamily="34" charset="0"/>
              </a:rPr>
              <a:t>Visit these pages at </a:t>
            </a:r>
            <a:r>
              <a:rPr lang="en-US" sz="2000" b="1" dirty="0">
                <a:solidFill>
                  <a:schemeClr val="tx2"/>
                </a:solidFill>
                <a:latin typeface="Avenir Next" panose="020B0503020202020204" pitchFamily="34" charset="0"/>
                <a:hlinkClick r:id="rId3"/>
              </a:rPr>
              <a:t>FurtherWith15.org</a:t>
            </a:r>
            <a:r>
              <a:rPr lang="en-US" sz="2000" b="1" dirty="0">
                <a:solidFill>
                  <a:schemeClr val="tx2"/>
                </a:solidFill>
                <a:latin typeface="Avenir Next" panose="020B0503020202020204" pitchFamily="34" charset="0"/>
              </a:rPr>
              <a:t> for more information</a:t>
            </a:r>
          </a:p>
        </p:txBody>
      </p:sp>
      <p:pic>
        <p:nvPicPr>
          <p:cNvPr id="14" name="Graphic 13">
            <a:extLst>
              <a:ext uri="{FF2B5EF4-FFF2-40B4-BE49-F238E27FC236}">
                <a16:creationId xmlns:a16="http://schemas.microsoft.com/office/drawing/2014/main" id="{5C17D38F-F0B7-1167-5904-AB16233C631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42862" y="5248612"/>
            <a:ext cx="2556965" cy="710268"/>
          </a:xfrm>
          <a:prstGeom prst="rect">
            <a:avLst/>
          </a:prstGeom>
        </p:spPr>
      </p:pic>
      <p:pic>
        <p:nvPicPr>
          <p:cNvPr id="34" name="Graphic 33">
            <a:extLst>
              <a:ext uri="{FF2B5EF4-FFF2-40B4-BE49-F238E27FC236}">
                <a16:creationId xmlns:a16="http://schemas.microsoft.com/office/drawing/2014/main" id="{B4CB2858-0F4A-880F-C03A-1154D251715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835266" y="5298289"/>
            <a:ext cx="568458" cy="568457"/>
          </a:xfrm>
          <a:prstGeom prst="rect">
            <a:avLst/>
          </a:prstGeom>
        </p:spPr>
      </p:pic>
      <p:grpSp>
        <p:nvGrpSpPr>
          <p:cNvPr id="48" name="Group 47">
            <a:extLst>
              <a:ext uri="{FF2B5EF4-FFF2-40B4-BE49-F238E27FC236}">
                <a16:creationId xmlns:a16="http://schemas.microsoft.com/office/drawing/2014/main" id="{63C1A3A3-7BFB-2918-CC6F-D5E3DD3126B8}"/>
              </a:ext>
            </a:extLst>
          </p:cNvPr>
          <p:cNvGrpSpPr/>
          <p:nvPr/>
        </p:nvGrpSpPr>
        <p:grpSpPr>
          <a:xfrm>
            <a:off x="6039163" y="5319171"/>
            <a:ext cx="564915" cy="564915"/>
            <a:chOff x="4914232" y="4677724"/>
            <a:chExt cx="834887" cy="834887"/>
          </a:xfrm>
        </p:grpSpPr>
        <p:sp>
          <p:nvSpPr>
            <p:cNvPr id="33" name="Oval 32">
              <a:extLst>
                <a:ext uri="{FF2B5EF4-FFF2-40B4-BE49-F238E27FC236}">
                  <a16:creationId xmlns:a16="http://schemas.microsoft.com/office/drawing/2014/main" id="{38EE8423-A953-0EC7-2D0C-285131CBFFF0}"/>
                </a:ext>
              </a:extLst>
            </p:cNvPr>
            <p:cNvSpPr/>
            <p:nvPr/>
          </p:nvSpPr>
          <p:spPr>
            <a:xfrm>
              <a:off x="4914232" y="4677724"/>
              <a:ext cx="834887" cy="834887"/>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Graphic 34">
              <a:extLst>
                <a:ext uri="{FF2B5EF4-FFF2-40B4-BE49-F238E27FC236}">
                  <a16:creationId xmlns:a16="http://schemas.microsoft.com/office/drawing/2014/main" id="{846904A6-11A5-8EA7-2769-48FA4F832EE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054891" y="4821511"/>
              <a:ext cx="553571" cy="553571"/>
            </a:xfrm>
            <a:prstGeom prst="rect">
              <a:avLst/>
            </a:prstGeom>
          </p:spPr>
        </p:pic>
      </p:grpSp>
      <p:grpSp>
        <p:nvGrpSpPr>
          <p:cNvPr id="47" name="Group 46">
            <a:extLst>
              <a:ext uri="{FF2B5EF4-FFF2-40B4-BE49-F238E27FC236}">
                <a16:creationId xmlns:a16="http://schemas.microsoft.com/office/drawing/2014/main" id="{80688D70-FF53-B71C-0BF1-50DABF578A6C}"/>
              </a:ext>
            </a:extLst>
          </p:cNvPr>
          <p:cNvGrpSpPr/>
          <p:nvPr/>
        </p:nvGrpSpPr>
        <p:grpSpPr>
          <a:xfrm>
            <a:off x="7239517" y="5319171"/>
            <a:ext cx="564915" cy="564915"/>
            <a:chOff x="6017476" y="4677724"/>
            <a:chExt cx="834887" cy="834887"/>
          </a:xfrm>
        </p:grpSpPr>
        <p:sp>
          <p:nvSpPr>
            <p:cNvPr id="42" name="Oval 41">
              <a:extLst>
                <a:ext uri="{FF2B5EF4-FFF2-40B4-BE49-F238E27FC236}">
                  <a16:creationId xmlns:a16="http://schemas.microsoft.com/office/drawing/2014/main" id="{14DCD278-30F3-6CB0-1261-15F83F3C4B5C}"/>
                </a:ext>
              </a:extLst>
            </p:cNvPr>
            <p:cNvSpPr/>
            <p:nvPr/>
          </p:nvSpPr>
          <p:spPr>
            <a:xfrm>
              <a:off x="6017476" y="4677724"/>
              <a:ext cx="834887" cy="834887"/>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Graphic 35">
              <a:extLst>
                <a:ext uri="{FF2B5EF4-FFF2-40B4-BE49-F238E27FC236}">
                  <a16:creationId xmlns:a16="http://schemas.microsoft.com/office/drawing/2014/main" id="{81F9C69E-DE97-23B2-956C-EAEEB8C73B8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192079" y="4858838"/>
              <a:ext cx="456196" cy="456196"/>
            </a:xfrm>
            <a:prstGeom prst="rect">
              <a:avLst/>
            </a:prstGeom>
          </p:spPr>
        </p:pic>
      </p:grpSp>
      <p:grpSp>
        <p:nvGrpSpPr>
          <p:cNvPr id="46" name="Group 45">
            <a:extLst>
              <a:ext uri="{FF2B5EF4-FFF2-40B4-BE49-F238E27FC236}">
                <a16:creationId xmlns:a16="http://schemas.microsoft.com/office/drawing/2014/main" id="{A8A5DF99-4FD4-599E-0D58-E7F5D0AAFA35}"/>
              </a:ext>
            </a:extLst>
          </p:cNvPr>
          <p:cNvGrpSpPr/>
          <p:nvPr/>
        </p:nvGrpSpPr>
        <p:grpSpPr>
          <a:xfrm>
            <a:off x="8439871" y="5319171"/>
            <a:ext cx="564915" cy="564915"/>
            <a:chOff x="7080963" y="4677724"/>
            <a:chExt cx="834887" cy="834887"/>
          </a:xfrm>
        </p:grpSpPr>
        <p:sp>
          <p:nvSpPr>
            <p:cNvPr id="43" name="Oval 42">
              <a:extLst>
                <a:ext uri="{FF2B5EF4-FFF2-40B4-BE49-F238E27FC236}">
                  <a16:creationId xmlns:a16="http://schemas.microsoft.com/office/drawing/2014/main" id="{07B0F0C9-2E37-90FE-1052-382EA9D80073}"/>
                </a:ext>
              </a:extLst>
            </p:cNvPr>
            <p:cNvSpPr/>
            <p:nvPr/>
          </p:nvSpPr>
          <p:spPr>
            <a:xfrm>
              <a:off x="7080963" y="4677724"/>
              <a:ext cx="834887" cy="834887"/>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Graphic 36">
              <a:extLst>
                <a:ext uri="{FF2B5EF4-FFF2-40B4-BE49-F238E27FC236}">
                  <a16:creationId xmlns:a16="http://schemas.microsoft.com/office/drawing/2014/main" id="{248E311D-2D32-1E0E-2F6B-C2B98BF8C9D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279496" y="4870174"/>
              <a:ext cx="440206" cy="449988"/>
            </a:xfrm>
            <a:prstGeom prst="rect">
              <a:avLst/>
            </a:prstGeom>
          </p:spPr>
        </p:pic>
      </p:grpSp>
      <p:grpSp>
        <p:nvGrpSpPr>
          <p:cNvPr id="45" name="Group 44">
            <a:extLst>
              <a:ext uri="{FF2B5EF4-FFF2-40B4-BE49-F238E27FC236}">
                <a16:creationId xmlns:a16="http://schemas.microsoft.com/office/drawing/2014/main" id="{813C51C6-E986-422A-B417-70E5FD4E5152}"/>
              </a:ext>
            </a:extLst>
          </p:cNvPr>
          <p:cNvGrpSpPr/>
          <p:nvPr/>
        </p:nvGrpSpPr>
        <p:grpSpPr>
          <a:xfrm>
            <a:off x="9640224" y="5319171"/>
            <a:ext cx="564915" cy="564915"/>
            <a:chOff x="8253781" y="4677724"/>
            <a:chExt cx="834887" cy="834887"/>
          </a:xfrm>
        </p:grpSpPr>
        <p:sp>
          <p:nvSpPr>
            <p:cNvPr id="44" name="Oval 43">
              <a:extLst>
                <a:ext uri="{FF2B5EF4-FFF2-40B4-BE49-F238E27FC236}">
                  <a16:creationId xmlns:a16="http://schemas.microsoft.com/office/drawing/2014/main" id="{4BDB9321-CAF4-BDF8-A2CF-19C72A9BA81D}"/>
                </a:ext>
              </a:extLst>
            </p:cNvPr>
            <p:cNvSpPr/>
            <p:nvPr/>
          </p:nvSpPr>
          <p:spPr>
            <a:xfrm>
              <a:off x="8253781" y="4677724"/>
              <a:ext cx="834887" cy="834887"/>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Graphic 37">
              <a:extLst>
                <a:ext uri="{FF2B5EF4-FFF2-40B4-BE49-F238E27FC236}">
                  <a16:creationId xmlns:a16="http://schemas.microsoft.com/office/drawing/2014/main" id="{2A97C89F-A4D2-6687-FD74-79BABDD271DD}"/>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383944" y="4875271"/>
              <a:ext cx="601030" cy="422600"/>
            </a:xfrm>
            <a:prstGeom prst="rect">
              <a:avLst/>
            </a:prstGeom>
          </p:spPr>
        </p:pic>
      </p:grpSp>
      <p:sp>
        <p:nvSpPr>
          <p:cNvPr id="49" name="Rectangle 48">
            <a:hlinkClick r:id="rId16"/>
            <a:extLst>
              <a:ext uri="{FF2B5EF4-FFF2-40B4-BE49-F238E27FC236}">
                <a16:creationId xmlns:a16="http://schemas.microsoft.com/office/drawing/2014/main" id="{930D860A-E2C5-1F02-6DBD-36AF41B6E60B}"/>
              </a:ext>
            </a:extLst>
          </p:cNvPr>
          <p:cNvSpPr/>
          <p:nvPr/>
        </p:nvSpPr>
        <p:spPr>
          <a:xfrm>
            <a:off x="1642862" y="5469069"/>
            <a:ext cx="2652351" cy="1124923"/>
          </a:xfrm>
          <a:prstGeom prst="rect">
            <a:avLst/>
          </a:prstGeom>
          <a:solidFill>
            <a:srgbClr val="000000">
              <a:alpha val="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hlinkClick r:id="rId17"/>
            <a:extLst>
              <a:ext uri="{FF2B5EF4-FFF2-40B4-BE49-F238E27FC236}">
                <a16:creationId xmlns:a16="http://schemas.microsoft.com/office/drawing/2014/main" id="{E7CED362-7127-5D08-C001-B5BFB72421C7}"/>
              </a:ext>
            </a:extLst>
          </p:cNvPr>
          <p:cNvSpPr/>
          <p:nvPr/>
        </p:nvSpPr>
        <p:spPr>
          <a:xfrm>
            <a:off x="4592925" y="5469069"/>
            <a:ext cx="914400" cy="1124923"/>
          </a:xfrm>
          <a:prstGeom prst="rect">
            <a:avLst/>
          </a:prstGeom>
          <a:solidFill>
            <a:srgbClr val="000000">
              <a:alpha val="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hlinkClick r:id="rId18"/>
            <a:extLst>
              <a:ext uri="{FF2B5EF4-FFF2-40B4-BE49-F238E27FC236}">
                <a16:creationId xmlns:a16="http://schemas.microsoft.com/office/drawing/2014/main" id="{D30E35F4-16ED-F853-1860-54D61A54DB7E}"/>
              </a:ext>
            </a:extLst>
          </p:cNvPr>
          <p:cNvSpPr/>
          <p:nvPr/>
        </p:nvSpPr>
        <p:spPr>
          <a:xfrm>
            <a:off x="5869516" y="5469069"/>
            <a:ext cx="914400" cy="1124923"/>
          </a:xfrm>
          <a:prstGeom prst="rect">
            <a:avLst/>
          </a:prstGeom>
          <a:solidFill>
            <a:srgbClr val="000000">
              <a:alpha val="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hlinkClick r:id="rId19"/>
            <a:extLst>
              <a:ext uri="{FF2B5EF4-FFF2-40B4-BE49-F238E27FC236}">
                <a16:creationId xmlns:a16="http://schemas.microsoft.com/office/drawing/2014/main" id="{8D7B5085-FFE3-8E90-D676-1595402667ED}"/>
              </a:ext>
            </a:extLst>
          </p:cNvPr>
          <p:cNvSpPr/>
          <p:nvPr/>
        </p:nvSpPr>
        <p:spPr>
          <a:xfrm>
            <a:off x="7059679" y="5469069"/>
            <a:ext cx="914400" cy="1124923"/>
          </a:xfrm>
          <a:prstGeom prst="rect">
            <a:avLst/>
          </a:prstGeom>
          <a:solidFill>
            <a:srgbClr val="000000">
              <a:alpha val="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hlinkClick r:id="rId20"/>
            <a:extLst>
              <a:ext uri="{FF2B5EF4-FFF2-40B4-BE49-F238E27FC236}">
                <a16:creationId xmlns:a16="http://schemas.microsoft.com/office/drawing/2014/main" id="{7DB052A2-8334-7313-D0E2-9BBB4BBE2C82}"/>
              </a:ext>
            </a:extLst>
          </p:cNvPr>
          <p:cNvSpPr/>
          <p:nvPr/>
        </p:nvSpPr>
        <p:spPr>
          <a:xfrm>
            <a:off x="8250525" y="5469069"/>
            <a:ext cx="914400" cy="1124923"/>
          </a:xfrm>
          <a:prstGeom prst="rect">
            <a:avLst/>
          </a:prstGeom>
          <a:solidFill>
            <a:srgbClr val="000000">
              <a:alpha val="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hlinkClick r:id="rId21"/>
            <a:extLst>
              <a:ext uri="{FF2B5EF4-FFF2-40B4-BE49-F238E27FC236}">
                <a16:creationId xmlns:a16="http://schemas.microsoft.com/office/drawing/2014/main" id="{2C57BD8C-82AE-5926-6A38-C12BF76C69F7}"/>
              </a:ext>
            </a:extLst>
          </p:cNvPr>
          <p:cNvSpPr/>
          <p:nvPr/>
        </p:nvSpPr>
        <p:spPr>
          <a:xfrm>
            <a:off x="9462637" y="5469069"/>
            <a:ext cx="914400" cy="1124923"/>
          </a:xfrm>
          <a:prstGeom prst="rect">
            <a:avLst/>
          </a:prstGeom>
          <a:solidFill>
            <a:srgbClr val="000000">
              <a:alpha val="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54">
            <a:extLst>
              <a:ext uri="{FF2B5EF4-FFF2-40B4-BE49-F238E27FC236}">
                <a16:creationId xmlns:a16="http://schemas.microsoft.com/office/drawing/2014/main" id="{53318670-B3D9-4694-3B5E-6DBD6C27CFF2}"/>
              </a:ext>
            </a:extLst>
          </p:cNvPr>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748555" y="730385"/>
            <a:ext cx="5075981" cy="614149"/>
          </a:xfrm>
          <a:prstGeom prst="rect">
            <a:avLst/>
          </a:prstGeom>
        </p:spPr>
      </p:pic>
      <p:pic>
        <p:nvPicPr>
          <p:cNvPr id="4" name="Picture 3">
            <a:extLst>
              <a:ext uri="{FF2B5EF4-FFF2-40B4-BE49-F238E27FC236}">
                <a16:creationId xmlns:a16="http://schemas.microsoft.com/office/drawing/2014/main" id="{D0D28388-7A01-A9D8-5962-BDD93A4A52DD}"/>
              </a:ext>
            </a:extLst>
          </p:cNvPr>
          <p:cNvPicPr>
            <a:picLocks noChangeAspect="1"/>
          </p:cNvPicPr>
          <p:nvPr/>
        </p:nvPicPr>
        <p:blipFill>
          <a:blip r:embed="rId23" cstate="screen">
            <a:extLst>
              <a:ext uri="{28A0092B-C50C-407E-A947-70E740481C1C}">
                <a14:useLocalDpi xmlns:a14="http://schemas.microsoft.com/office/drawing/2010/main"/>
              </a:ext>
            </a:extLst>
          </a:blip>
          <a:srcRect/>
          <a:stretch/>
        </p:blipFill>
        <p:spPr>
          <a:xfrm flipH="1">
            <a:off x="6339417" y="-19050"/>
            <a:ext cx="5852583" cy="1504949"/>
          </a:xfrm>
          <a:prstGeom prst="rect">
            <a:avLst/>
          </a:prstGeom>
        </p:spPr>
      </p:pic>
    </p:spTree>
    <p:extLst>
      <p:ext uri="{BB962C8B-B14F-4D97-AF65-F5344CB8AC3E}">
        <p14:creationId xmlns:p14="http://schemas.microsoft.com/office/powerpoint/2010/main" val="4386580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935C3-5733-8C27-C7EA-ED924423BCDD}"/>
              </a:ext>
            </a:extLst>
          </p:cNvPr>
          <p:cNvSpPr>
            <a:spLocks noGrp="1"/>
          </p:cNvSpPr>
          <p:nvPr>
            <p:ph type="ctrTitle"/>
          </p:nvPr>
        </p:nvSpPr>
        <p:spPr/>
        <p:txBody>
          <a:bodyPr/>
          <a:lstStyle/>
          <a:p>
            <a:pPr algn="ctr"/>
            <a:r>
              <a:rPr lang="en-US" b="1" dirty="0">
                <a:latin typeface="Avenir Next Demi Bold"/>
                <a:cs typeface="Arial"/>
              </a:rPr>
              <a:t>Appendix</a:t>
            </a:r>
            <a:endParaRPr lang="en-US" b="1" dirty="0"/>
          </a:p>
        </p:txBody>
      </p:sp>
    </p:spTree>
    <p:extLst>
      <p:ext uri="{BB962C8B-B14F-4D97-AF65-F5344CB8AC3E}">
        <p14:creationId xmlns:p14="http://schemas.microsoft.com/office/powerpoint/2010/main" val="9567044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DBE7B0-8C0C-E0BA-E1BE-D653C76AD7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B3AA16-126C-1962-B743-DD721558C1EC}"/>
              </a:ext>
            </a:extLst>
          </p:cNvPr>
          <p:cNvSpPr>
            <a:spLocks noGrp="1"/>
          </p:cNvSpPr>
          <p:nvPr>
            <p:ph type="title"/>
          </p:nvPr>
        </p:nvSpPr>
        <p:spPr/>
        <p:txBody>
          <a:bodyPr/>
          <a:lstStyle/>
          <a:p>
            <a:r>
              <a:rPr lang="en-US" b="1" dirty="0"/>
              <a:t>Advocacy Tools</a:t>
            </a:r>
            <a:endParaRPr lang="en-US" dirty="0"/>
          </a:p>
        </p:txBody>
      </p:sp>
      <p:sp>
        <p:nvSpPr>
          <p:cNvPr id="7" name="Content Placeholder 6">
            <a:extLst>
              <a:ext uri="{FF2B5EF4-FFF2-40B4-BE49-F238E27FC236}">
                <a16:creationId xmlns:a16="http://schemas.microsoft.com/office/drawing/2014/main" id="{74F24421-F0CF-FD40-8B72-11D723386441}"/>
              </a:ext>
            </a:extLst>
          </p:cNvPr>
          <p:cNvSpPr>
            <a:spLocks noGrp="1"/>
          </p:cNvSpPr>
          <p:nvPr>
            <p:ph idx="1"/>
          </p:nvPr>
        </p:nvSpPr>
        <p:spPr>
          <a:xfrm>
            <a:off x="838201" y="1538449"/>
            <a:ext cx="6417732" cy="3909599"/>
          </a:xfrm>
        </p:spPr>
        <p:txBody>
          <a:bodyPr vert="horz" lIns="0" tIns="0" rIns="0" bIns="0" rtlCol="0" anchor="t">
            <a:normAutofit/>
          </a:bodyPr>
          <a:lstStyle/>
          <a:p>
            <a:pPr marL="347345" indent="-347345"/>
            <a:r>
              <a:rPr lang="en-US" dirty="0">
                <a:latin typeface="Avenir Next"/>
                <a:cs typeface="Arial"/>
              </a:rPr>
              <a:t>Understand MMS’s impact on lives saved with the </a:t>
            </a:r>
            <a:r>
              <a:rPr lang="en-US" b="1" dirty="0">
                <a:latin typeface="Avenir Next"/>
                <a:cs typeface="Arial"/>
                <a:hlinkClick r:id="rId3"/>
              </a:rPr>
              <a:t>Lives Saved Tool (LiST)</a:t>
            </a:r>
            <a:r>
              <a:rPr lang="en-US" b="1" dirty="0">
                <a:latin typeface="Avenir Next"/>
                <a:cs typeface="Arial"/>
              </a:rPr>
              <a:t> </a:t>
            </a:r>
            <a:r>
              <a:rPr lang="en-US" dirty="0">
                <a:latin typeface="Avenir Next"/>
                <a:cs typeface="Arial"/>
              </a:rPr>
              <a:t>from Johns Hopkins Bloomberg School of Public Health, funded by the Gates Foundation.</a:t>
            </a:r>
          </a:p>
          <a:p>
            <a:pPr marL="347345" indent="-347345"/>
            <a:r>
              <a:rPr lang="en-US" dirty="0"/>
              <a:t>Visit the </a:t>
            </a:r>
            <a:r>
              <a:rPr lang="en-US" b="1" dirty="0">
                <a:hlinkClick r:id="rId4"/>
              </a:rPr>
              <a:t>HMHB Knowledge Hub </a:t>
            </a:r>
            <a:r>
              <a:rPr lang="en-US" dirty="0"/>
              <a:t>to access tools and resources to guide MMS exploration and implementation.</a:t>
            </a:r>
          </a:p>
          <a:p>
            <a:pPr marL="347345" indent="-347345"/>
            <a:r>
              <a:rPr lang="en-US" dirty="0"/>
              <a:t>Access tools to connect governments and development partners with resources to adopt and scale MMS in the </a:t>
            </a:r>
            <a:r>
              <a:rPr lang="en-US" b="1" dirty="0">
                <a:hlinkClick r:id="rId5"/>
              </a:rPr>
              <a:t>HMHB Advocacy Resource Center.</a:t>
            </a:r>
            <a:endParaRPr lang="en-US" b="1" dirty="0"/>
          </a:p>
        </p:txBody>
      </p:sp>
      <p:sp>
        <p:nvSpPr>
          <p:cNvPr id="11" name="Rectangle 10">
            <a:extLst>
              <a:ext uri="{FF2B5EF4-FFF2-40B4-BE49-F238E27FC236}">
                <a16:creationId xmlns:a16="http://schemas.microsoft.com/office/drawing/2014/main" id="{565813DF-5378-BA9E-315A-D667027C093D}"/>
              </a:ext>
            </a:extLst>
          </p:cNvPr>
          <p:cNvSpPr/>
          <p:nvPr/>
        </p:nvSpPr>
        <p:spPr>
          <a:xfrm>
            <a:off x="0" y="5640145"/>
            <a:ext cx="12192000" cy="121785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2ED0601-063E-F40E-31BF-D7032E71FCCA}"/>
              </a:ext>
            </a:extLst>
          </p:cNvPr>
          <p:cNvSpPr txBox="1"/>
          <p:nvPr/>
        </p:nvSpPr>
        <p:spPr>
          <a:xfrm>
            <a:off x="838200" y="5856179"/>
            <a:ext cx="10232655" cy="400110"/>
          </a:xfrm>
          <a:prstGeom prst="rect">
            <a:avLst/>
          </a:prstGeom>
          <a:noFill/>
        </p:spPr>
        <p:txBody>
          <a:bodyPr wrap="square">
            <a:spAutoFit/>
          </a:bodyPr>
          <a:lstStyle/>
          <a:p>
            <a:pPr algn="ctr"/>
            <a:r>
              <a:rPr lang="en-US" sz="2000" b="1" dirty="0">
                <a:solidFill>
                  <a:schemeClr val="tx2"/>
                </a:solidFill>
                <a:latin typeface="Avenir Next" panose="020B0503020202020204" pitchFamily="34" charset="0"/>
              </a:rPr>
              <a:t>Visit </a:t>
            </a:r>
            <a:r>
              <a:rPr lang="en-US" sz="2000" b="1" dirty="0">
                <a:solidFill>
                  <a:schemeClr val="tx2"/>
                </a:solidFill>
                <a:latin typeface="Avenir Next" panose="020B0503020202020204" pitchFamily="34" charset="0"/>
                <a:hlinkClick r:id="rId6"/>
              </a:rPr>
              <a:t>FurtherWith15.org</a:t>
            </a:r>
            <a:r>
              <a:rPr lang="en-US" sz="2000" b="1" dirty="0">
                <a:solidFill>
                  <a:schemeClr val="tx2"/>
                </a:solidFill>
                <a:latin typeface="Avenir Next" panose="020B0503020202020204" pitchFamily="34" charset="0"/>
              </a:rPr>
              <a:t> for these resources and more </a:t>
            </a:r>
          </a:p>
        </p:txBody>
      </p:sp>
      <p:pic>
        <p:nvPicPr>
          <p:cNvPr id="3" name="Picture 2">
            <a:extLst>
              <a:ext uri="{FF2B5EF4-FFF2-40B4-BE49-F238E27FC236}">
                <a16:creationId xmlns:a16="http://schemas.microsoft.com/office/drawing/2014/main" id="{339D0D3C-B4D4-F184-F72A-9451295396E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255933" y="295263"/>
            <a:ext cx="3140946" cy="2348491"/>
          </a:xfrm>
          <a:prstGeom prst="rect">
            <a:avLst/>
          </a:prstGeom>
          <a:noFill/>
          <a:ln w="19050">
            <a:solidFill>
              <a:schemeClr val="accent1"/>
            </a:solidFill>
          </a:ln>
        </p:spPr>
      </p:pic>
      <p:pic>
        <p:nvPicPr>
          <p:cNvPr id="4" name="Picture 3">
            <a:extLst>
              <a:ext uri="{FF2B5EF4-FFF2-40B4-BE49-F238E27FC236}">
                <a16:creationId xmlns:a16="http://schemas.microsoft.com/office/drawing/2014/main" id="{340BFE6E-B728-E9C3-9539-439F0D28B3B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021782" y="1822734"/>
            <a:ext cx="3219336" cy="2170661"/>
          </a:xfrm>
          <a:prstGeom prst="rect">
            <a:avLst/>
          </a:prstGeom>
          <a:ln w="19050">
            <a:solidFill>
              <a:schemeClr val="accent1"/>
            </a:solidFill>
          </a:ln>
        </p:spPr>
      </p:pic>
      <p:pic>
        <p:nvPicPr>
          <p:cNvPr id="6" name="Picture 5">
            <a:extLst>
              <a:ext uri="{FF2B5EF4-FFF2-40B4-BE49-F238E27FC236}">
                <a16:creationId xmlns:a16="http://schemas.microsoft.com/office/drawing/2014/main" id="{7AE07A43-A16F-7190-FFC8-74F906615676}"/>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914248" y="3317402"/>
            <a:ext cx="3140946" cy="2100203"/>
          </a:xfrm>
          <a:prstGeom prst="rect">
            <a:avLst/>
          </a:prstGeom>
          <a:ln w="19050">
            <a:solidFill>
              <a:schemeClr val="accent1"/>
            </a:solidFill>
          </a:ln>
        </p:spPr>
      </p:pic>
    </p:spTree>
    <p:extLst>
      <p:ext uri="{BB962C8B-B14F-4D97-AF65-F5344CB8AC3E}">
        <p14:creationId xmlns:p14="http://schemas.microsoft.com/office/powerpoint/2010/main" val="138674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57DA0A-1193-2D72-86D0-8659C01B10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644338-6F81-1A2E-7333-8177494DAA18}"/>
              </a:ext>
            </a:extLst>
          </p:cNvPr>
          <p:cNvSpPr>
            <a:spLocks noGrp="1"/>
          </p:cNvSpPr>
          <p:nvPr>
            <p:ph type="title"/>
          </p:nvPr>
        </p:nvSpPr>
        <p:spPr/>
        <p:txBody>
          <a:bodyPr/>
          <a:lstStyle/>
          <a:p>
            <a:r>
              <a:rPr lang="en-US" b="1" dirty="0"/>
              <a:t>Advocacy Tools</a:t>
            </a:r>
            <a:endParaRPr lang="en-US" dirty="0"/>
          </a:p>
        </p:txBody>
      </p:sp>
      <p:sp>
        <p:nvSpPr>
          <p:cNvPr id="7" name="Content Placeholder 6">
            <a:extLst>
              <a:ext uri="{FF2B5EF4-FFF2-40B4-BE49-F238E27FC236}">
                <a16:creationId xmlns:a16="http://schemas.microsoft.com/office/drawing/2014/main" id="{756E944D-0D15-DFCF-FD5C-7303635C5EAB}"/>
              </a:ext>
            </a:extLst>
          </p:cNvPr>
          <p:cNvSpPr>
            <a:spLocks noGrp="1"/>
          </p:cNvSpPr>
          <p:nvPr>
            <p:ph idx="1"/>
          </p:nvPr>
        </p:nvSpPr>
        <p:spPr>
          <a:xfrm>
            <a:off x="838201" y="1577525"/>
            <a:ext cx="5798567" cy="3479754"/>
          </a:xfrm>
        </p:spPr>
        <p:txBody>
          <a:bodyPr vert="horz" lIns="0" tIns="0" rIns="0" bIns="0" rtlCol="0" anchor="t">
            <a:normAutofit/>
          </a:bodyPr>
          <a:lstStyle/>
          <a:p>
            <a:pPr marL="347345" indent="-347345"/>
            <a:r>
              <a:rPr lang="en-US" dirty="0"/>
              <a:t>Learn more about the lives of mothers during pregnancy by watching </a:t>
            </a:r>
            <a:r>
              <a:rPr lang="en-US" b="1" dirty="0">
                <a:hlinkClick r:id="rId3"/>
              </a:rPr>
              <a:t>HMHB’s Women’s Voices Video Series.</a:t>
            </a:r>
            <a:endParaRPr lang="en-US" b="1" dirty="0"/>
          </a:p>
          <a:p>
            <a:pPr marL="347345" indent="-347345"/>
            <a:r>
              <a:rPr lang="en-US" dirty="0">
                <a:latin typeface="Avenir Next"/>
                <a:cs typeface="Arial"/>
              </a:rPr>
              <a:t>Understand the consequences of lack of access to prenatal multivitamins by viewing </a:t>
            </a:r>
            <a:r>
              <a:rPr lang="en-US" b="1" dirty="0">
                <a:latin typeface="Avenir Next"/>
                <a:cs typeface="Arial"/>
                <a:hlinkClick r:id="rId4"/>
              </a:rPr>
              <a:t>Devex’s video, “Why access to prenatal vitamins is a health equity issue”</a:t>
            </a:r>
            <a:r>
              <a:rPr lang="en-US" dirty="0">
                <a:latin typeface="Avenir Next"/>
                <a:cs typeface="Arial"/>
              </a:rPr>
              <a:t> sponsored by the Eleanor Crook Foundation.</a:t>
            </a:r>
          </a:p>
        </p:txBody>
      </p:sp>
      <p:sp>
        <p:nvSpPr>
          <p:cNvPr id="11" name="Rectangle 10">
            <a:extLst>
              <a:ext uri="{FF2B5EF4-FFF2-40B4-BE49-F238E27FC236}">
                <a16:creationId xmlns:a16="http://schemas.microsoft.com/office/drawing/2014/main" id="{8B36B346-AA85-A6E0-3F67-B22D0FB4BF9E}"/>
              </a:ext>
            </a:extLst>
          </p:cNvPr>
          <p:cNvSpPr/>
          <p:nvPr/>
        </p:nvSpPr>
        <p:spPr>
          <a:xfrm>
            <a:off x="0" y="5640145"/>
            <a:ext cx="12192000" cy="121785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76DDFDB-7CA2-A537-A9BB-7AADCFD9FDDE}"/>
              </a:ext>
            </a:extLst>
          </p:cNvPr>
          <p:cNvSpPr txBox="1"/>
          <p:nvPr/>
        </p:nvSpPr>
        <p:spPr>
          <a:xfrm>
            <a:off x="838200" y="5856179"/>
            <a:ext cx="10232655" cy="400110"/>
          </a:xfrm>
          <a:prstGeom prst="rect">
            <a:avLst/>
          </a:prstGeom>
          <a:noFill/>
        </p:spPr>
        <p:txBody>
          <a:bodyPr wrap="square">
            <a:spAutoFit/>
          </a:bodyPr>
          <a:lstStyle/>
          <a:p>
            <a:pPr algn="ctr"/>
            <a:r>
              <a:rPr lang="en-US" sz="2000" b="1" dirty="0">
                <a:solidFill>
                  <a:schemeClr val="tx2"/>
                </a:solidFill>
                <a:latin typeface="Avenir Next" panose="020B0503020202020204" pitchFamily="34" charset="0"/>
              </a:rPr>
              <a:t>Visit </a:t>
            </a:r>
            <a:r>
              <a:rPr lang="en-US" sz="2000" b="1" dirty="0">
                <a:solidFill>
                  <a:schemeClr val="tx2"/>
                </a:solidFill>
                <a:latin typeface="Avenir Next" panose="020B0503020202020204" pitchFamily="34" charset="0"/>
                <a:hlinkClick r:id="rId5"/>
              </a:rPr>
              <a:t>FurtherWith15.org</a:t>
            </a:r>
            <a:r>
              <a:rPr lang="en-US" sz="2000" b="1" dirty="0">
                <a:solidFill>
                  <a:schemeClr val="tx2"/>
                </a:solidFill>
                <a:latin typeface="Avenir Next" panose="020B0503020202020204" pitchFamily="34" charset="0"/>
              </a:rPr>
              <a:t> for these resources and more </a:t>
            </a:r>
          </a:p>
        </p:txBody>
      </p:sp>
      <p:pic>
        <p:nvPicPr>
          <p:cNvPr id="5" name="Picture 4">
            <a:extLst>
              <a:ext uri="{FF2B5EF4-FFF2-40B4-BE49-F238E27FC236}">
                <a16:creationId xmlns:a16="http://schemas.microsoft.com/office/drawing/2014/main" id="{8C69EF81-4F0A-9235-4FB1-39E7CFBB3B6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636768" y="1001218"/>
            <a:ext cx="3827464" cy="2207653"/>
          </a:xfrm>
          <a:prstGeom prst="rect">
            <a:avLst/>
          </a:prstGeom>
          <a:ln w="19050">
            <a:solidFill>
              <a:schemeClr val="accent1"/>
            </a:solidFill>
          </a:ln>
        </p:spPr>
      </p:pic>
      <p:pic>
        <p:nvPicPr>
          <p:cNvPr id="6" name="Picture 5">
            <a:extLst>
              <a:ext uri="{FF2B5EF4-FFF2-40B4-BE49-F238E27FC236}">
                <a16:creationId xmlns:a16="http://schemas.microsoft.com/office/drawing/2014/main" id="{FB0625BA-7C7B-B7BF-F893-3414B908B29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271768" y="2845157"/>
            <a:ext cx="3921165" cy="2319162"/>
          </a:xfrm>
          <a:prstGeom prst="rect">
            <a:avLst/>
          </a:prstGeom>
          <a:ln w="19050">
            <a:solidFill>
              <a:schemeClr val="accent1"/>
            </a:solidFill>
          </a:ln>
        </p:spPr>
      </p:pic>
    </p:spTree>
    <p:extLst>
      <p:ext uri="{BB962C8B-B14F-4D97-AF65-F5344CB8AC3E}">
        <p14:creationId xmlns:p14="http://schemas.microsoft.com/office/powerpoint/2010/main" val="20342597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905DD2-E77A-1149-D35C-975140ABBF47}"/>
              </a:ext>
            </a:extLst>
          </p:cNvPr>
          <p:cNvSpPr>
            <a:spLocks noGrp="1"/>
          </p:cNvSpPr>
          <p:nvPr>
            <p:ph idx="1"/>
          </p:nvPr>
        </p:nvSpPr>
        <p:spPr>
          <a:xfrm>
            <a:off x="838200" y="1504840"/>
            <a:ext cx="4834467" cy="4667359"/>
          </a:xfrm>
        </p:spPr>
        <p:txBody>
          <a:bodyPr vert="horz" lIns="0" tIns="0" rIns="0" bIns="0" rtlCol="0" anchor="t">
            <a:normAutofit/>
          </a:bodyPr>
          <a:lstStyle/>
          <a:p>
            <a:pPr marL="0" indent="0">
              <a:buNone/>
            </a:pPr>
            <a:r>
              <a:rPr lang="en-US" b="1" dirty="0">
                <a:latin typeface="Avenir Next"/>
                <a:cs typeface="Arial"/>
                <a:hlinkClick r:id="rId2"/>
              </a:rPr>
              <a:t>Advancing MMS Advocacy Toolkit</a:t>
            </a:r>
            <a:r>
              <a:rPr lang="en-US" b="1" dirty="0">
                <a:latin typeface="Avenir Next"/>
                <a:cs typeface="Arial"/>
              </a:rPr>
              <a:t> </a:t>
            </a:r>
            <a:endParaRPr lang="en-US">
              <a:latin typeface="Avenir Next"/>
              <a:cs typeface="Arial"/>
            </a:endParaRPr>
          </a:p>
          <a:p>
            <a:pPr marL="347345" indent="-347345"/>
            <a:r>
              <a:rPr lang="en-US" dirty="0"/>
              <a:t>These adaptable slides are a resource for anyone wanting to communicate the evidence and benefits of MMS for pregnant women and their babies.</a:t>
            </a:r>
          </a:p>
          <a:p>
            <a:pPr marL="347345" indent="-347345"/>
            <a:r>
              <a:rPr lang="en-US" dirty="0"/>
              <a:t>They contain key messages and statistics that can be tailored to resonate with decision-makers in any country.</a:t>
            </a:r>
          </a:p>
        </p:txBody>
      </p:sp>
      <p:sp>
        <p:nvSpPr>
          <p:cNvPr id="4" name="Slide Number Placeholder 3">
            <a:extLst>
              <a:ext uri="{FF2B5EF4-FFF2-40B4-BE49-F238E27FC236}">
                <a16:creationId xmlns:a16="http://schemas.microsoft.com/office/drawing/2014/main" id="{E21843F3-8CC7-7322-B562-0E9FF8418B4C}"/>
              </a:ext>
            </a:extLst>
          </p:cNvPr>
          <p:cNvSpPr>
            <a:spLocks noGrp="1"/>
          </p:cNvSpPr>
          <p:nvPr>
            <p:ph type="sldNum" sz="quarter" idx="12"/>
          </p:nvPr>
        </p:nvSpPr>
        <p:spPr/>
        <p:txBody>
          <a:bodyPr/>
          <a:lstStyle/>
          <a:p>
            <a:fld id="{1823342E-297C-5D4D-AC65-DD80C611455A}" type="slidenum">
              <a:rPr lang="en-US" smtClean="0"/>
              <a:pPr/>
              <a:t>16</a:t>
            </a:fld>
            <a:endParaRPr lang="en-US" dirty="0"/>
          </a:p>
        </p:txBody>
      </p:sp>
      <p:sp>
        <p:nvSpPr>
          <p:cNvPr id="5" name="Title 1">
            <a:extLst>
              <a:ext uri="{FF2B5EF4-FFF2-40B4-BE49-F238E27FC236}">
                <a16:creationId xmlns:a16="http://schemas.microsoft.com/office/drawing/2014/main" id="{A117B242-88E3-A0FB-166C-D7C031188247}"/>
              </a:ext>
            </a:extLst>
          </p:cNvPr>
          <p:cNvSpPr>
            <a:spLocks noGrp="1"/>
          </p:cNvSpPr>
          <p:nvPr>
            <p:ph type="title"/>
          </p:nvPr>
        </p:nvSpPr>
        <p:spPr/>
        <p:txBody>
          <a:bodyPr/>
          <a:lstStyle/>
          <a:p>
            <a:r>
              <a:rPr lang="en-US" b="1" dirty="0"/>
              <a:t>Advocacy Tools</a:t>
            </a:r>
            <a:endParaRPr lang="en-US" dirty="0"/>
          </a:p>
        </p:txBody>
      </p:sp>
      <p:pic>
        <p:nvPicPr>
          <p:cNvPr id="2" name="Picture 1">
            <a:extLst>
              <a:ext uri="{FF2B5EF4-FFF2-40B4-BE49-F238E27FC236}">
                <a16:creationId xmlns:a16="http://schemas.microsoft.com/office/drawing/2014/main" id="{17539C57-5C12-D321-EEE5-301A83C2580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69851" y="2970304"/>
            <a:ext cx="3602954" cy="2033712"/>
          </a:xfrm>
          <a:prstGeom prst="rect">
            <a:avLst/>
          </a:prstGeom>
          <a:ln w="19050">
            <a:solidFill>
              <a:schemeClr val="accent1"/>
            </a:solidFill>
          </a:ln>
        </p:spPr>
      </p:pic>
      <p:pic>
        <p:nvPicPr>
          <p:cNvPr id="6" name="Picture 5">
            <a:extLst>
              <a:ext uri="{FF2B5EF4-FFF2-40B4-BE49-F238E27FC236}">
                <a16:creationId xmlns:a16="http://schemas.microsoft.com/office/drawing/2014/main" id="{31532C3E-6631-87AB-5C5F-58EAACED2E8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64113" y="4226650"/>
            <a:ext cx="3602955" cy="2031241"/>
          </a:xfrm>
          <a:prstGeom prst="rect">
            <a:avLst/>
          </a:prstGeom>
          <a:ln w="19050">
            <a:solidFill>
              <a:schemeClr val="accent1"/>
            </a:solidFill>
          </a:ln>
        </p:spPr>
      </p:pic>
      <p:pic>
        <p:nvPicPr>
          <p:cNvPr id="8" name="Picture 7">
            <a:extLst>
              <a:ext uri="{FF2B5EF4-FFF2-40B4-BE49-F238E27FC236}">
                <a16:creationId xmlns:a16="http://schemas.microsoft.com/office/drawing/2014/main" id="{70625E0E-C39D-CF8A-7173-923F2485F1B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11324" y="1061159"/>
            <a:ext cx="4226429" cy="2375482"/>
          </a:xfrm>
          <a:prstGeom prst="rect">
            <a:avLst/>
          </a:prstGeom>
          <a:ln w="19050">
            <a:solidFill>
              <a:schemeClr val="accent1"/>
            </a:solidFill>
          </a:ln>
        </p:spPr>
      </p:pic>
    </p:spTree>
    <p:extLst>
      <p:ext uri="{BB962C8B-B14F-4D97-AF65-F5344CB8AC3E}">
        <p14:creationId xmlns:p14="http://schemas.microsoft.com/office/powerpoint/2010/main" val="32651245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A82B56-515E-A548-E637-0EBDAC467DC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7576BA-FB31-2C9D-1C83-9653A6454AEA}"/>
              </a:ext>
            </a:extLst>
          </p:cNvPr>
          <p:cNvSpPr>
            <a:spLocks noGrp="1"/>
          </p:cNvSpPr>
          <p:nvPr>
            <p:ph idx="1"/>
          </p:nvPr>
        </p:nvSpPr>
        <p:spPr>
          <a:xfrm>
            <a:off x="838200" y="1504840"/>
            <a:ext cx="4552401" cy="4667359"/>
          </a:xfrm>
        </p:spPr>
        <p:txBody>
          <a:bodyPr>
            <a:normAutofit fontScale="92500" lnSpcReduction="10000"/>
          </a:bodyPr>
          <a:lstStyle/>
          <a:p>
            <a:r>
              <a:rPr lang="en-US" dirty="0"/>
              <a:t>The </a:t>
            </a:r>
            <a:r>
              <a:rPr lang="en-US" b="1" dirty="0">
                <a:hlinkClick r:id="rId2"/>
              </a:rPr>
              <a:t>Advocacy Brief and FAQ on Inclusion of MMS in WHO’s EML</a:t>
            </a:r>
            <a:r>
              <a:rPr lang="en-US" b="1" dirty="0"/>
              <a:t> </a:t>
            </a:r>
            <a:r>
              <a:rPr lang="en-US" dirty="0"/>
              <a:t>provides</a:t>
            </a:r>
            <a:r>
              <a:rPr lang="en-US" b="1" dirty="0"/>
              <a:t> </a:t>
            </a:r>
            <a:r>
              <a:rPr lang="en-US" dirty="0"/>
              <a:t>best practices for getting MMS on the EML in your country.</a:t>
            </a:r>
          </a:p>
          <a:p>
            <a:r>
              <a:rPr lang="en-US" dirty="0"/>
              <a:t>The</a:t>
            </a:r>
            <a:r>
              <a:rPr lang="en-US" dirty="0">
                <a:hlinkClick r:id="rId3"/>
              </a:rPr>
              <a:t> </a:t>
            </a:r>
            <a:r>
              <a:rPr lang="en-US" b="1" dirty="0">
                <a:hlinkClick r:id="rId3"/>
              </a:rPr>
              <a:t>MMS Advocacy Brief</a:t>
            </a:r>
            <a:r>
              <a:rPr lang="en-US" b="1" dirty="0"/>
              <a:t> </a:t>
            </a:r>
            <a:r>
              <a:rPr lang="en-US" dirty="0"/>
              <a:t>addresses the wide scope of the need for MMS, and the </a:t>
            </a:r>
            <a:r>
              <a:rPr lang="en-US" b="1" dirty="0">
                <a:hlinkClick r:id="rId4"/>
              </a:rPr>
              <a:t>Frequently Asked Questions (FAQ) Brief on MMS</a:t>
            </a:r>
            <a:r>
              <a:rPr lang="en-US" b="1" dirty="0"/>
              <a:t> </a:t>
            </a:r>
            <a:r>
              <a:rPr lang="en-US" dirty="0"/>
              <a:t>is tailored to decision-makers.</a:t>
            </a:r>
          </a:p>
          <a:p>
            <a:r>
              <a:rPr lang="en-US" dirty="0"/>
              <a:t>For support in scaling efforts, see </a:t>
            </a:r>
            <a:r>
              <a:rPr lang="en-US" b="1" dirty="0">
                <a:hlinkClick r:id="rId5"/>
              </a:rPr>
              <a:t>Introducing and Scaling Multiple Micronutrient Supplementation Programming Frequently Asked Questions for Decision-makers</a:t>
            </a:r>
            <a:r>
              <a:rPr lang="en-US" b="1" dirty="0"/>
              <a:t>.</a:t>
            </a:r>
          </a:p>
          <a:p>
            <a:pPr marL="0" indent="0">
              <a:buNone/>
            </a:pPr>
            <a:endParaRPr lang="en-US" dirty="0"/>
          </a:p>
        </p:txBody>
      </p:sp>
      <p:sp>
        <p:nvSpPr>
          <p:cNvPr id="4" name="Slide Number Placeholder 3">
            <a:extLst>
              <a:ext uri="{FF2B5EF4-FFF2-40B4-BE49-F238E27FC236}">
                <a16:creationId xmlns:a16="http://schemas.microsoft.com/office/drawing/2014/main" id="{5F67EF4D-5381-205A-F871-67C413E16CCD}"/>
              </a:ext>
            </a:extLst>
          </p:cNvPr>
          <p:cNvSpPr>
            <a:spLocks noGrp="1"/>
          </p:cNvSpPr>
          <p:nvPr>
            <p:ph type="sldNum" sz="quarter" idx="12"/>
          </p:nvPr>
        </p:nvSpPr>
        <p:spPr/>
        <p:txBody>
          <a:bodyPr/>
          <a:lstStyle/>
          <a:p>
            <a:fld id="{1823342E-297C-5D4D-AC65-DD80C611455A}" type="slidenum">
              <a:rPr lang="en-US" smtClean="0"/>
              <a:pPr/>
              <a:t>17</a:t>
            </a:fld>
            <a:endParaRPr lang="en-US" dirty="0"/>
          </a:p>
        </p:txBody>
      </p:sp>
      <p:sp>
        <p:nvSpPr>
          <p:cNvPr id="5" name="Title 1">
            <a:extLst>
              <a:ext uri="{FF2B5EF4-FFF2-40B4-BE49-F238E27FC236}">
                <a16:creationId xmlns:a16="http://schemas.microsoft.com/office/drawing/2014/main" id="{885E5110-A3A1-3BB8-2126-97BB08C7B466}"/>
              </a:ext>
            </a:extLst>
          </p:cNvPr>
          <p:cNvSpPr>
            <a:spLocks noGrp="1"/>
          </p:cNvSpPr>
          <p:nvPr>
            <p:ph type="title"/>
          </p:nvPr>
        </p:nvSpPr>
        <p:spPr/>
        <p:txBody>
          <a:bodyPr/>
          <a:lstStyle/>
          <a:p>
            <a:r>
              <a:rPr lang="en-US" b="1" dirty="0"/>
              <a:t>Advocacy Tools</a:t>
            </a:r>
            <a:endParaRPr lang="en-US" dirty="0"/>
          </a:p>
        </p:txBody>
      </p:sp>
      <p:pic>
        <p:nvPicPr>
          <p:cNvPr id="6" name="Picture 5">
            <a:extLst>
              <a:ext uri="{FF2B5EF4-FFF2-40B4-BE49-F238E27FC236}">
                <a16:creationId xmlns:a16="http://schemas.microsoft.com/office/drawing/2014/main" id="{BFD00531-04E0-C52C-E1D5-8DEB57DAF81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147800" y="767851"/>
            <a:ext cx="3073659" cy="2384735"/>
          </a:xfrm>
          <a:prstGeom prst="rect">
            <a:avLst/>
          </a:prstGeom>
          <a:ln w="19050">
            <a:solidFill>
              <a:schemeClr val="accent1"/>
            </a:solidFill>
          </a:ln>
        </p:spPr>
      </p:pic>
      <p:pic>
        <p:nvPicPr>
          <p:cNvPr id="2" name="Picture 1">
            <a:extLst>
              <a:ext uri="{FF2B5EF4-FFF2-40B4-BE49-F238E27FC236}">
                <a16:creationId xmlns:a16="http://schemas.microsoft.com/office/drawing/2014/main" id="{1E1537B8-6D63-E54C-A392-C735FAD0DEF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00689" y="2409548"/>
            <a:ext cx="3105077" cy="2115714"/>
          </a:xfrm>
          <a:prstGeom prst="rect">
            <a:avLst/>
          </a:prstGeom>
          <a:noFill/>
          <a:ln w="19050">
            <a:solidFill>
              <a:schemeClr val="accent1"/>
            </a:solidFill>
          </a:ln>
        </p:spPr>
      </p:pic>
      <p:pic>
        <p:nvPicPr>
          <p:cNvPr id="8" name="Picture 7">
            <a:extLst>
              <a:ext uri="{FF2B5EF4-FFF2-40B4-BE49-F238E27FC236}">
                <a16:creationId xmlns:a16="http://schemas.microsoft.com/office/drawing/2014/main" id="{101F09D2-96D2-C12C-2517-E7CB8E577E1B}"/>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7292714" y="3850194"/>
            <a:ext cx="2847351" cy="2418323"/>
          </a:xfrm>
          <a:prstGeom prst="rect">
            <a:avLst/>
          </a:prstGeom>
          <a:ln w="19050">
            <a:solidFill>
              <a:schemeClr val="accent1"/>
            </a:solidFill>
          </a:ln>
        </p:spPr>
      </p:pic>
      <p:pic>
        <p:nvPicPr>
          <p:cNvPr id="7" name="Picture 6">
            <a:extLst>
              <a:ext uri="{FF2B5EF4-FFF2-40B4-BE49-F238E27FC236}">
                <a16:creationId xmlns:a16="http://schemas.microsoft.com/office/drawing/2014/main" id="{9B3D3BC3-C880-1EEC-98F2-80BDB48FAB5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053711" y="2409548"/>
            <a:ext cx="2988467" cy="2192525"/>
          </a:xfrm>
          <a:prstGeom prst="rect">
            <a:avLst/>
          </a:prstGeom>
          <a:ln w="19050">
            <a:solidFill>
              <a:schemeClr val="accent1"/>
            </a:solidFill>
          </a:ln>
        </p:spPr>
      </p:pic>
    </p:spTree>
    <p:extLst>
      <p:ext uri="{BB962C8B-B14F-4D97-AF65-F5344CB8AC3E}">
        <p14:creationId xmlns:p14="http://schemas.microsoft.com/office/powerpoint/2010/main" val="31354839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DBE7B0-8C0C-E0BA-E1BE-D653C76AD7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B3AA16-126C-1962-B743-DD721558C1EC}"/>
              </a:ext>
            </a:extLst>
          </p:cNvPr>
          <p:cNvSpPr>
            <a:spLocks noGrp="1"/>
          </p:cNvSpPr>
          <p:nvPr>
            <p:ph type="title"/>
          </p:nvPr>
        </p:nvSpPr>
        <p:spPr/>
        <p:txBody>
          <a:bodyPr/>
          <a:lstStyle/>
          <a:p>
            <a:r>
              <a:rPr lang="en-US" b="1" dirty="0"/>
              <a:t>Costing Tools</a:t>
            </a:r>
            <a:endParaRPr lang="en-US" dirty="0"/>
          </a:p>
        </p:txBody>
      </p:sp>
      <p:sp>
        <p:nvSpPr>
          <p:cNvPr id="7" name="Content Placeholder 6">
            <a:extLst>
              <a:ext uri="{FF2B5EF4-FFF2-40B4-BE49-F238E27FC236}">
                <a16:creationId xmlns:a16="http://schemas.microsoft.com/office/drawing/2014/main" id="{74F24421-F0CF-FD40-8B72-11D723386441}"/>
              </a:ext>
            </a:extLst>
          </p:cNvPr>
          <p:cNvSpPr>
            <a:spLocks noGrp="1"/>
          </p:cNvSpPr>
          <p:nvPr>
            <p:ph idx="1"/>
          </p:nvPr>
        </p:nvSpPr>
        <p:spPr>
          <a:xfrm>
            <a:off x="838200" y="1337495"/>
            <a:ext cx="5879123" cy="4302650"/>
          </a:xfrm>
        </p:spPr>
        <p:txBody>
          <a:bodyPr vert="horz" lIns="0" tIns="0" rIns="0" bIns="0" rtlCol="0" anchor="t">
            <a:normAutofit/>
          </a:bodyPr>
          <a:lstStyle/>
          <a:p>
            <a:r>
              <a:rPr lang="en-US" sz="1900" b="1" dirty="0">
                <a:hlinkClick r:id="rId3"/>
              </a:rPr>
              <a:t>MMS Cost-Benefit Tool </a:t>
            </a:r>
            <a:r>
              <a:rPr lang="en-US" sz="1900" dirty="0"/>
              <a:t>+ </a:t>
            </a:r>
            <a:r>
              <a:rPr lang="en-US" sz="1900" b="1" dirty="0">
                <a:hlinkClick r:id="rId4"/>
              </a:rPr>
              <a:t>Cost of Inaction Tool </a:t>
            </a:r>
            <a:r>
              <a:rPr lang="en-US" sz="1900" dirty="0"/>
              <a:t>were developed by Nutrition International to aid countries’ decision-making by calculating the incremental benefits and costs of transitioning from iron-folic acid supplementation (IFAS) to multiple micronutrient supplementation (MMS).</a:t>
            </a:r>
          </a:p>
          <a:p>
            <a:r>
              <a:rPr lang="en-US" sz="1900" b="1" dirty="0">
                <a:hlinkClick r:id="rId5"/>
              </a:rPr>
              <a:t>MMS Introduction and Scale-up Roadmap Costing Tool </a:t>
            </a:r>
            <a:r>
              <a:rPr lang="en-US" sz="1900" dirty="0"/>
              <a:t>supports the development of costed national and sub-national MMS introduction and scale-up roadmaps. The tool was developed by R4D and funded by the Gates Foundation</a:t>
            </a:r>
          </a:p>
          <a:p>
            <a:endParaRPr lang="en-US" sz="1900" dirty="0"/>
          </a:p>
        </p:txBody>
      </p:sp>
      <p:sp>
        <p:nvSpPr>
          <p:cNvPr id="11" name="Rectangle 10">
            <a:extLst>
              <a:ext uri="{FF2B5EF4-FFF2-40B4-BE49-F238E27FC236}">
                <a16:creationId xmlns:a16="http://schemas.microsoft.com/office/drawing/2014/main" id="{565813DF-5378-BA9E-315A-D667027C093D}"/>
              </a:ext>
            </a:extLst>
          </p:cNvPr>
          <p:cNvSpPr/>
          <p:nvPr/>
        </p:nvSpPr>
        <p:spPr>
          <a:xfrm>
            <a:off x="0" y="5640145"/>
            <a:ext cx="12192000" cy="121785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2ED0601-063E-F40E-31BF-D7032E71FCCA}"/>
              </a:ext>
            </a:extLst>
          </p:cNvPr>
          <p:cNvSpPr txBox="1"/>
          <p:nvPr/>
        </p:nvSpPr>
        <p:spPr>
          <a:xfrm>
            <a:off x="838200" y="5856179"/>
            <a:ext cx="10232655" cy="400110"/>
          </a:xfrm>
          <a:prstGeom prst="rect">
            <a:avLst/>
          </a:prstGeom>
          <a:noFill/>
        </p:spPr>
        <p:txBody>
          <a:bodyPr wrap="square">
            <a:spAutoFit/>
          </a:bodyPr>
          <a:lstStyle/>
          <a:p>
            <a:pPr algn="ctr"/>
            <a:r>
              <a:rPr lang="en-US" sz="2000" b="1" dirty="0">
                <a:solidFill>
                  <a:schemeClr val="tx2"/>
                </a:solidFill>
                <a:latin typeface="Avenir Next" panose="020B0503020202020204" pitchFamily="34" charset="0"/>
              </a:rPr>
              <a:t>Visit </a:t>
            </a:r>
            <a:r>
              <a:rPr lang="en-US" sz="2000" b="1" dirty="0">
                <a:solidFill>
                  <a:schemeClr val="tx2"/>
                </a:solidFill>
                <a:latin typeface="Avenir Next" panose="020B0503020202020204" pitchFamily="34" charset="0"/>
                <a:hlinkClick r:id="rId6"/>
              </a:rPr>
              <a:t>FurtherWith15.org</a:t>
            </a:r>
            <a:r>
              <a:rPr lang="en-US" sz="2000" b="1" dirty="0">
                <a:solidFill>
                  <a:schemeClr val="tx2"/>
                </a:solidFill>
                <a:latin typeface="Avenir Next" panose="020B0503020202020204" pitchFamily="34" charset="0"/>
              </a:rPr>
              <a:t> for these resources and more </a:t>
            </a:r>
          </a:p>
        </p:txBody>
      </p:sp>
      <p:pic>
        <p:nvPicPr>
          <p:cNvPr id="6" name="Picture 5">
            <a:extLst>
              <a:ext uri="{FF2B5EF4-FFF2-40B4-BE49-F238E27FC236}">
                <a16:creationId xmlns:a16="http://schemas.microsoft.com/office/drawing/2014/main" id="{4E4ACB37-C590-9EBA-DF93-7CE54B86469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353211" y="645673"/>
            <a:ext cx="3402040" cy="2035981"/>
          </a:xfrm>
          <a:prstGeom prst="rect">
            <a:avLst/>
          </a:prstGeom>
          <a:ln w="19050">
            <a:solidFill>
              <a:schemeClr val="accent1"/>
            </a:solidFill>
          </a:ln>
        </p:spPr>
      </p:pic>
      <p:pic>
        <p:nvPicPr>
          <p:cNvPr id="3" name="Picture 2">
            <a:extLst>
              <a:ext uri="{FF2B5EF4-FFF2-40B4-BE49-F238E27FC236}">
                <a16:creationId xmlns:a16="http://schemas.microsoft.com/office/drawing/2014/main" id="{9BF84383-2196-07DB-693A-42EBAA3D766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537331" y="1452245"/>
            <a:ext cx="3009900" cy="2252762"/>
          </a:xfrm>
          <a:prstGeom prst="rect">
            <a:avLst/>
          </a:prstGeom>
          <a:ln w="19050">
            <a:solidFill>
              <a:schemeClr val="accent1"/>
            </a:solidFill>
          </a:ln>
        </p:spPr>
      </p:pic>
      <p:pic>
        <p:nvPicPr>
          <p:cNvPr id="8" name="Picture 7">
            <a:extLst>
              <a:ext uri="{FF2B5EF4-FFF2-40B4-BE49-F238E27FC236}">
                <a16:creationId xmlns:a16="http://schemas.microsoft.com/office/drawing/2014/main" id="{80E775E4-AF40-AD35-7854-A582E6023C1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353211" y="3439978"/>
            <a:ext cx="4012223" cy="1829750"/>
          </a:xfrm>
          <a:prstGeom prst="rect">
            <a:avLst/>
          </a:prstGeom>
          <a:ln w="19050">
            <a:solidFill>
              <a:schemeClr val="accent1"/>
            </a:solidFill>
          </a:ln>
        </p:spPr>
      </p:pic>
    </p:spTree>
    <p:extLst>
      <p:ext uri="{BB962C8B-B14F-4D97-AF65-F5344CB8AC3E}">
        <p14:creationId xmlns:p14="http://schemas.microsoft.com/office/powerpoint/2010/main" val="23955047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010CBA-6474-F49C-B174-4D2C671D8E3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CE4214-DC35-3481-48A3-F8A3F5874A95}"/>
              </a:ext>
            </a:extLst>
          </p:cNvPr>
          <p:cNvSpPr>
            <a:spLocks noGrp="1"/>
          </p:cNvSpPr>
          <p:nvPr>
            <p:ph idx="1"/>
          </p:nvPr>
        </p:nvSpPr>
        <p:spPr>
          <a:xfrm>
            <a:off x="838200" y="1504841"/>
            <a:ext cx="5634318" cy="4351338"/>
          </a:xfrm>
        </p:spPr>
        <p:txBody>
          <a:bodyPr vert="horz" lIns="0" tIns="0" rIns="0" bIns="0" rtlCol="0" anchor="t">
            <a:normAutofit/>
          </a:bodyPr>
          <a:lstStyle/>
          <a:p>
            <a:pPr marL="347345" indent="-347345"/>
            <a:r>
              <a:rPr lang="en-US" b="1" dirty="0">
                <a:latin typeface="Avenir Next"/>
                <a:cs typeface="Arial"/>
                <a:hlinkClick r:id="rId2"/>
              </a:rPr>
              <a:t>MMS Global Investment Roadmap</a:t>
            </a:r>
            <a:r>
              <a:rPr lang="en-US" dirty="0">
                <a:latin typeface="Avenir Next"/>
                <a:cs typeface="Arial"/>
              </a:rPr>
              <a:t> and </a:t>
            </a:r>
            <a:r>
              <a:rPr lang="en-US" b="1" dirty="0">
                <a:latin typeface="Avenir Next"/>
                <a:cs typeface="Arial"/>
                <a:hlinkClick r:id="rId3"/>
              </a:rPr>
              <a:t>Overview Brief</a:t>
            </a:r>
            <a:r>
              <a:rPr lang="en-US" dirty="0">
                <a:latin typeface="Avenir Next"/>
                <a:cs typeface="Arial"/>
              </a:rPr>
              <a:t> were developed by a collaborative of private philanthropies to catalyze and prioritize action and investment in multiple micronutrient supplements.</a:t>
            </a:r>
            <a:endParaRPr lang="en-US">
              <a:latin typeface="Avenir Next"/>
              <a:cs typeface="Arial"/>
            </a:endParaRPr>
          </a:p>
          <a:p>
            <a:pPr marL="347345" indent="-347345"/>
            <a:r>
              <a:rPr lang="en-US" dirty="0">
                <a:latin typeface="Avenir Next"/>
                <a:cs typeface="Arial"/>
                <a:hlinkClick r:id="rId4"/>
              </a:rPr>
              <a:t>The HMHB Advocacy Brief: </a:t>
            </a:r>
            <a:r>
              <a:rPr lang="en-US" b="1" dirty="0">
                <a:latin typeface="Avenir Next"/>
                <a:cs typeface="Arial"/>
                <a:hlinkClick r:id="rId4"/>
              </a:rPr>
              <a:t>MMS in Pregnancy – One of the Best Investments for Development</a:t>
            </a:r>
            <a:r>
              <a:rPr lang="en-US" dirty="0">
                <a:latin typeface="Avenir Next"/>
                <a:cs typeface="Arial"/>
              </a:rPr>
              <a:t> explains reasons why MMS is such a strong investment.</a:t>
            </a:r>
          </a:p>
          <a:p>
            <a:pPr marL="347345" indent="-347345"/>
            <a:r>
              <a:rPr lang="en-US" dirty="0">
                <a:latin typeface="Avenir Next"/>
                <a:cs typeface="Arial"/>
                <a:hlinkClick r:id="rId5"/>
              </a:rPr>
              <a:t>HMHB’s Knowledge Byte Webinar: </a:t>
            </a:r>
            <a:r>
              <a:rPr lang="en-US" b="1" dirty="0">
                <a:latin typeface="Avenir Next"/>
                <a:cs typeface="Arial"/>
                <a:hlinkClick r:id="rId5"/>
              </a:rPr>
              <a:t>“MMS – Invest in the Best”</a:t>
            </a:r>
            <a:r>
              <a:rPr lang="en-US" dirty="0">
                <a:latin typeface="Avenir Next"/>
                <a:cs typeface="Arial"/>
              </a:rPr>
              <a:t> reviews key reasons to invest in MMS.</a:t>
            </a:r>
          </a:p>
          <a:p>
            <a:pPr marL="347345" indent="-347345"/>
            <a:endParaRPr lang="en-US" dirty="0"/>
          </a:p>
        </p:txBody>
      </p:sp>
      <p:sp>
        <p:nvSpPr>
          <p:cNvPr id="4" name="Slide Number Placeholder 3">
            <a:extLst>
              <a:ext uri="{FF2B5EF4-FFF2-40B4-BE49-F238E27FC236}">
                <a16:creationId xmlns:a16="http://schemas.microsoft.com/office/drawing/2014/main" id="{00EBD336-218D-B5C0-D1E4-7097B42B3A06}"/>
              </a:ext>
            </a:extLst>
          </p:cNvPr>
          <p:cNvSpPr>
            <a:spLocks noGrp="1"/>
          </p:cNvSpPr>
          <p:nvPr>
            <p:ph type="sldNum" sz="quarter" idx="12"/>
          </p:nvPr>
        </p:nvSpPr>
        <p:spPr/>
        <p:txBody>
          <a:bodyPr/>
          <a:lstStyle/>
          <a:p>
            <a:fld id="{1823342E-297C-5D4D-AC65-DD80C611455A}" type="slidenum">
              <a:rPr lang="en-US" smtClean="0"/>
              <a:pPr/>
              <a:t>19</a:t>
            </a:fld>
            <a:endParaRPr lang="en-US" dirty="0"/>
          </a:p>
        </p:txBody>
      </p:sp>
      <p:sp>
        <p:nvSpPr>
          <p:cNvPr id="5" name="Title 1">
            <a:extLst>
              <a:ext uri="{FF2B5EF4-FFF2-40B4-BE49-F238E27FC236}">
                <a16:creationId xmlns:a16="http://schemas.microsoft.com/office/drawing/2014/main" id="{524C8B82-7150-547B-8304-CAD7A431B2E1}"/>
              </a:ext>
            </a:extLst>
          </p:cNvPr>
          <p:cNvSpPr>
            <a:spLocks noGrp="1"/>
          </p:cNvSpPr>
          <p:nvPr>
            <p:ph type="title"/>
          </p:nvPr>
        </p:nvSpPr>
        <p:spPr>
          <a:xfrm>
            <a:off x="838200" y="559574"/>
            <a:ext cx="8163560" cy="676636"/>
          </a:xfrm>
        </p:spPr>
        <p:txBody>
          <a:bodyPr>
            <a:normAutofit/>
          </a:bodyPr>
          <a:lstStyle/>
          <a:p>
            <a:r>
              <a:rPr lang="en-US" b="1" dirty="0"/>
              <a:t>Resource Mobilization Tools</a:t>
            </a:r>
            <a:endParaRPr lang="en-US" dirty="0"/>
          </a:p>
        </p:txBody>
      </p:sp>
      <p:pic>
        <p:nvPicPr>
          <p:cNvPr id="2" name="Picture 1">
            <a:extLst>
              <a:ext uri="{FF2B5EF4-FFF2-40B4-BE49-F238E27FC236}">
                <a16:creationId xmlns:a16="http://schemas.microsoft.com/office/drawing/2014/main" id="{98BFF8F5-C575-4B5E-A565-252BF11CD4A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032832" y="407539"/>
            <a:ext cx="2713321" cy="1962902"/>
          </a:xfrm>
          <a:prstGeom prst="rect">
            <a:avLst/>
          </a:prstGeom>
          <a:ln w="19050">
            <a:solidFill>
              <a:schemeClr val="accent1"/>
            </a:solidFill>
          </a:ln>
        </p:spPr>
      </p:pic>
      <p:pic>
        <p:nvPicPr>
          <p:cNvPr id="6" name="Picture 5">
            <a:extLst>
              <a:ext uri="{FF2B5EF4-FFF2-40B4-BE49-F238E27FC236}">
                <a16:creationId xmlns:a16="http://schemas.microsoft.com/office/drawing/2014/main" id="{D3220CC4-27F5-66EB-3A04-2645417393A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083850" y="1750822"/>
            <a:ext cx="2565089" cy="1856227"/>
          </a:xfrm>
          <a:prstGeom prst="rect">
            <a:avLst/>
          </a:prstGeom>
          <a:ln w="19050">
            <a:solidFill>
              <a:schemeClr val="accent1"/>
            </a:solidFill>
          </a:ln>
        </p:spPr>
      </p:pic>
      <p:pic>
        <p:nvPicPr>
          <p:cNvPr id="7" name="Picture 6">
            <a:extLst>
              <a:ext uri="{FF2B5EF4-FFF2-40B4-BE49-F238E27FC236}">
                <a16:creationId xmlns:a16="http://schemas.microsoft.com/office/drawing/2014/main" id="{266B0773-340D-526A-470F-5F37088484BB}"/>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a:fillRect/>
          </a:stretch>
        </p:blipFill>
        <p:spPr>
          <a:xfrm>
            <a:off x="7817898" y="2627747"/>
            <a:ext cx="3662081" cy="2105525"/>
          </a:xfrm>
          <a:prstGeom prst="rect">
            <a:avLst/>
          </a:prstGeom>
          <a:ln w="19050">
            <a:solidFill>
              <a:schemeClr val="accent1"/>
            </a:solidFill>
          </a:ln>
        </p:spPr>
      </p:pic>
      <p:pic>
        <p:nvPicPr>
          <p:cNvPr id="8" name="Picture 7">
            <a:extLst>
              <a:ext uri="{FF2B5EF4-FFF2-40B4-BE49-F238E27FC236}">
                <a16:creationId xmlns:a16="http://schemas.microsoft.com/office/drawing/2014/main" id="{CEBEBF2D-49D8-0408-FC54-1098A91CF169}"/>
              </a:ext>
            </a:extLst>
          </p:cNvPr>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a:xfrm>
            <a:off x="7583157" y="3899681"/>
            <a:ext cx="2691731" cy="2419632"/>
          </a:xfrm>
          <a:prstGeom prst="rect">
            <a:avLst/>
          </a:prstGeom>
          <a:ln w="19050">
            <a:solidFill>
              <a:schemeClr val="accent1"/>
            </a:solidFill>
          </a:ln>
        </p:spPr>
      </p:pic>
    </p:spTree>
    <p:extLst>
      <p:ext uri="{BB962C8B-B14F-4D97-AF65-F5344CB8AC3E}">
        <p14:creationId xmlns:p14="http://schemas.microsoft.com/office/powerpoint/2010/main" val="3952466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B81A6841-8BB1-B34B-A188-18ED2401A5A1}"/>
              </a:ext>
            </a:extLst>
          </p:cNvPr>
          <p:cNvSpPr>
            <a:spLocks noGrp="1"/>
          </p:cNvSpPr>
          <p:nvPr>
            <p:ph type="sldNum" sz="quarter" idx="16"/>
          </p:nvPr>
        </p:nvSpPr>
        <p:spPr/>
        <p:txBody>
          <a:bodyPr/>
          <a:lstStyle/>
          <a:p>
            <a:fld id="{C4B37875-7933-F345-AE65-E0AB5E984F8B}" type="slidenum">
              <a:rPr lang="en-US" smtClean="0"/>
              <a:pPr/>
              <a:t>2</a:t>
            </a:fld>
            <a:endParaRPr lang="en-US"/>
          </a:p>
        </p:txBody>
      </p:sp>
      <p:sp>
        <p:nvSpPr>
          <p:cNvPr id="2" name="Text Placeholder 1">
            <a:extLst>
              <a:ext uri="{FF2B5EF4-FFF2-40B4-BE49-F238E27FC236}">
                <a16:creationId xmlns:a16="http://schemas.microsoft.com/office/drawing/2014/main" id="{9115FA9A-7142-724A-9FFA-A49259080A6C}"/>
              </a:ext>
            </a:extLst>
          </p:cNvPr>
          <p:cNvSpPr>
            <a:spLocks noGrp="1"/>
          </p:cNvSpPr>
          <p:nvPr>
            <p:ph type="body" sz="quarter" idx="10"/>
          </p:nvPr>
        </p:nvSpPr>
        <p:spPr/>
        <p:txBody>
          <a:bodyPr>
            <a:normAutofit lnSpcReduction="10000"/>
          </a:bodyPr>
          <a:lstStyle/>
          <a:p>
            <a:r>
              <a:rPr lang="en-US" dirty="0"/>
              <a:t>Facilitate dialogue &amp; create consensus</a:t>
            </a:r>
          </a:p>
          <a:p>
            <a:pPr lvl="1"/>
            <a:r>
              <a:rPr lang="en-US" dirty="0"/>
              <a:t>View these slides as a resource for anyone wanting to communicate that MMS is an affordable and cost-effective investment that supports pregnant women, their babies, and entire communities. Our goal is to equip the presenter of these slides with key messages that can be delivered to decision-makers or to those considering piloting, scaling, and implementation of MMS. </a:t>
            </a:r>
          </a:p>
        </p:txBody>
      </p:sp>
      <p:sp>
        <p:nvSpPr>
          <p:cNvPr id="4" name="Text Placeholder 3">
            <a:extLst>
              <a:ext uri="{FF2B5EF4-FFF2-40B4-BE49-F238E27FC236}">
                <a16:creationId xmlns:a16="http://schemas.microsoft.com/office/drawing/2014/main" id="{859F8B8C-DAEC-DE46-BF33-D6EC8F4E7069}"/>
              </a:ext>
            </a:extLst>
          </p:cNvPr>
          <p:cNvSpPr>
            <a:spLocks noGrp="1"/>
          </p:cNvSpPr>
          <p:nvPr>
            <p:ph type="body" sz="quarter" idx="12"/>
          </p:nvPr>
        </p:nvSpPr>
        <p:spPr/>
        <p:txBody>
          <a:bodyPr/>
          <a:lstStyle/>
          <a:p>
            <a:r>
              <a:rPr lang="en-US"/>
              <a:t>Customize dialogue</a:t>
            </a:r>
          </a:p>
          <a:p>
            <a:pPr lvl="1"/>
            <a:r>
              <a:rPr lang="en-US"/>
              <a:t>Speaker notes are provided with each slide, but they are not intended to be read word-for-word. Tailor and add your own speaking notes to make this relevant for your audience. </a:t>
            </a:r>
          </a:p>
        </p:txBody>
      </p:sp>
      <p:sp>
        <p:nvSpPr>
          <p:cNvPr id="5" name="Text Placeholder 4">
            <a:extLst>
              <a:ext uri="{FF2B5EF4-FFF2-40B4-BE49-F238E27FC236}">
                <a16:creationId xmlns:a16="http://schemas.microsoft.com/office/drawing/2014/main" id="{5DC96237-B9F8-2E44-9C8B-4D92EBFA75CA}"/>
              </a:ext>
            </a:extLst>
          </p:cNvPr>
          <p:cNvSpPr>
            <a:spLocks noGrp="1"/>
          </p:cNvSpPr>
          <p:nvPr>
            <p:ph type="body" sz="quarter" idx="13"/>
          </p:nvPr>
        </p:nvSpPr>
        <p:spPr/>
        <p:txBody>
          <a:bodyPr/>
          <a:lstStyle/>
          <a:p>
            <a:r>
              <a:rPr lang="en-US" dirty="0"/>
              <a:t>ADAPT to Your Audience</a:t>
            </a:r>
          </a:p>
          <a:p>
            <a:pPr lvl="1"/>
            <a:r>
              <a:rPr lang="en-US" dirty="0"/>
              <a:t>Slides can be tailored with data and statistics from your country and made relevant for your audience. Slides or entire sections can be removed or re-ordered. Additional resources can be found at the end of the presentation. </a:t>
            </a:r>
          </a:p>
        </p:txBody>
      </p:sp>
      <p:sp>
        <p:nvSpPr>
          <p:cNvPr id="79" name="Title 78">
            <a:extLst>
              <a:ext uri="{FF2B5EF4-FFF2-40B4-BE49-F238E27FC236}">
                <a16:creationId xmlns:a16="http://schemas.microsoft.com/office/drawing/2014/main" id="{8EB2AA74-8FBC-EA4D-93C8-33D440B0C4CA}"/>
              </a:ext>
            </a:extLst>
          </p:cNvPr>
          <p:cNvSpPr>
            <a:spLocks noGrp="1"/>
          </p:cNvSpPr>
          <p:nvPr>
            <p:ph type="title"/>
          </p:nvPr>
        </p:nvSpPr>
        <p:spPr/>
        <p:txBody>
          <a:bodyPr/>
          <a:lstStyle/>
          <a:p>
            <a:r>
              <a:rPr lang="en-US"/>
              <a:t>How to use this slide deck</a:t>
            </a:r>
          </a:p>
        </p:txBody>
      </p:sp>
      <p:sp>
        <p:nvSpPr>
          <p:cNvPr id="25" name="Text Placeholder 24">
            <a:extLst>
              <a:ext uri="{FF2B5EF4-FFF2-40B4-BE49-F238E27FC236}">
                <a16:creationId xmlns:a16="http://schemas.microsoft.com/office/drawing/2014/main" id="{288BF600-E561-4C00-1973-8B53D9494420}"/>
              </a:ext>
            </a:extLst>
          </p:cNvPr>
          <p:cNvSpPr>
            <a:spLocks noGrp="1"/>
          </p:cNvSpPr>
          <p:nvPr>
            <p:ph type="body" sz="quarter" idx="17"/>
          </p:nvPr>
        </p:nvSpPr>
        <p:spPr>
          <a:xfrm>
            <a:off x="1819812" y="6075665"/>
            <a:ext cx="8662333" cy="438150"/>
          </a:xfrm>
        </p:spPr>
        <p:txBody>
          <a:bodyPr>
            <a:normAutofit fontScale="85000" lnSpcReduction="10000"/>
          </a:bodyPr>
          <a:lstStyle/>
          <a:p>
            <a:r>
              <a:rPr lang="en-US">
                <a:latin typeface="Avenir Oblique"/>
              </a:rPr>
              <a:t>We’d like to hear from you! Contact </a:t>
            </a:r>
            <a:r>
              <a:rPr lang="en-US">
                <a:latin typeface="Avenir Oblique"/>
                <a:hlinkClick r:id="rId3">
                  <a:extLst>
                    <a:ext uri="{A12FA001-AC4F-418D-AE19-62706E023703}">
                      <ahyp:hlinkClr xmlns:ahyp="http://schemas.microsoft.com/office/drawing/2018/hyperlinkcolor" val="tx"/>
                    </a:ext>
                  </a:extLst>
                </a:hlinkClick>
              </a:rPr>
              <a:t>HMHBConsortium@micronutrientforum.org</a:t>
            </a:r>
            <a:r>
              <a:rPr lang="en-US">
                <a:latin typeface="Avenir Oblique"/>
              </a:rPr>
              <a:t> if you have questions or would like additional support.</a:t>
            </a:r>
            <a:r>
              <a:rPr lang="en-GB">
                <a:latin typeface="Avenir Oblique"/>
              </a:rPr>
              <a:t>​</a:t>
            </a:r>
          </a:p>
        </p:txBody>
      </p:sp>
      <p:pic>
        <p:nvPicPr>
          <p:cNvPr id="69" name="Graphic 68">
            <a:extLst>
              <a:ext uri="{FF2B5EF4-FFF2-40B4-BE49-F238E27FC236}">
                <a16:creationId xmlns:a16="http://schemas.microsoft.com/office/drawing/2014/main" id="{5D5991BB-6269-2D49-9CBB-CF95289F873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68742" y="1439868"/>
            <a:ext cx="767942" cy="767942"/>
          </a:xfrm>
          <a:prstGeom prst="rect">
            <a:avLst/>
          </a:prstGeom>
        </p:spPr>
      </p:pic>
      <p:pic>
        <p:nvPicPr>
          <p:cNvPr id="7" name="Graphic 6">
            <a:extLst>
              <a:ext uri="{FF2B5EF4-FFF2-40B4-BE49-F238E27FC236}">
                <a16:creationId xmlns:a16="http://schemas.microsoft.com/office/drawing/2014/main" id="{86F96E99-6A6A-5B40-990B-CCF87C0A606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336382" y="1568324"/>
            <a:ext cx="704658" cy="704658"/>
          </a:xfrm>
          <a:prstGeom prst="rect">
            <a:avLst/>
          </a:prstGeom>
        </p:spPr>
      </p:pic>
      <p:pic>
        <p:nvPicPr>
          <p:cNvPr id="13" name="Graphic 12">
            <a:extLst>
              <a:ext uri="{FF2B5EF4-FFF2-40B4-BE49-F238E27FC236}">
                <a16:creationId xmlns:a16="http://schemas.microsoft.com/office/drawing/2014/main" id="{E06FB0AC-08A0-D69A-0255-E2746CC358C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216544" y="1402836"/>
            <a:ext cx="952500" cy="952500"/>
          </a:xfrm>
          <a:prstGeom prst="rect">
            <a:avLst/>
          </a:prstGeom>
        </p:spPr>
      </p:pic>
    </p:spTree>
    <p:extLst>
      <p:ext uri="{BB962C8B-B14F-4D97-AF65-F5344CB8AC3E}">
        <p14:creationId xmlns:p14="http://schemas.microsoft.com/office/powerpoint/2010/main" val="1239211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B81A6841-8BB1-B34B-A188-18ED2401A5A1}"/>
              </a:ext>
            </a:extLst>
          </p:cNvPr>
          <p:cNvSpPr>
            <a:spLocks noGrp="1"/>
          </p:cNvSpPr>
          <p:nvPr>
            <p:ph type="sldNum" sz="quarter" idx="16"/>
          </p:nvPr>
        </p:nvSpPr>
        <p:spPr/>
        <p:txBody>
          <a:bodyPr/>
          <a:lstStyle/>
          <a:p>
            <a:fld id="{C4B37875-7933-F345-AE65-E0AB5E984F8B}" type="slidenum">
              <a:rPr lang="en-US" smtClean="0"/>
              <a:pPr/>
              <a:t>3</a:t>
            </a:fld>
            <a:endParaRPr lang="en-US"/>
          </a:p>
        </p:txBody>
      </p:sp>
      <p:sp>
        <p:nvSpPr>
          <p:cNvPr id="16" name="Text Placeholder 15">
            <a:extLst>
              <a:ext uri="{FF2B5EF4-FFF2-40B4-BE49-F238E27FC236}">
                <a16:creationId xmlns:a16="http://schemas.microsoft.com/office/drawing/2014/main" id="{7EF91E36-D535-E270-8C50-B1DF9DC49ECE}"/>
              </a:ext>
            </a:extLst>
          </p:cNvPr>
          <p:cNvSpPr>
            <a:spLocks noGrp="1"/>
          </p:cNvSpPr>
          <p:nvPr>
            <p:ph type="body" sz="quarter" idx="10"/>
          </p:nvPr>
        </p:nvSpPr>
        <p:spPr>
          <a:xfrm>
            <a:off x="1842598" y="2001688"/>
            <a:ext cx="5695962" cy="914400"/>
          </a:xfrm>
        </p:spPr>
        <p:txBody>
          <a:bodyPr/>
          <a:lstStyle/>
          <a:p>
            <a:r>
              <a:rPr lang="en-US" dirty="0"/>
              <a:t>Government finance officials &amp; Ministry of finance representatives</a:t>
            </a:r>
          </a:p>
        </p:txBody>
      </p:sp>
      <p:sp>
        <p:nvSpPr>
          <p:cNvPr id="17" name="Text Placeholder 16">
            <a:extLst>
              <a:ext uri="{FF2B5EF4-FFF2-40B4-BE49-F238E27FC236}">
                <a16:creationId xmlns:a16="http://schemas.microsoft.com/office/drawing/2014/main" id="{BECC3442-DE00-AAE7-9E7C-FEF475F65004}"/>
              </a:ext>
            </a:extLst>
          </p:cNvPr>
          <p:cNvSpPr>
            <a:spLocks noGrp="1"/>
          </p:cNvSpPr>
          <p:nvPr>
            <p:ph type="body" sz="quarter" idx="12"/>
          </p:nvPr>
        </p:nvSpPr>
        <p:spPr>
          <a:xfrm>
            <a:off x="1833033" y="3138472"/>
            <a:ext cx="5708672" cy="914400"/>
          </a:xfrm>
        </p:spPr>
        <p:txBody>
          <a:bodyPr/>
          <a:lstStyle/>
          <a:p>
            <a:r>
              <a:rPr lang="en-US" dirty="0"/>
              <a:t>National health officials</a:t>
            </a:r>
          </a:p>
        </p:txBody>
      </p:sp>
      <p:sp>
        <p:nvSpPr>
          <p:cNvPr id="18" name="Text Placeholder 17">
            <a:extLst>
              <a:ext uri="{FF2B5EF4-FFF2-40B4-BE49-F238E27FC236}">
                <a16:creationId xmlns:a16="http://schemas.microsoft.com/office/drawing/2014/main" id="{73F57877-D8B3-B375-A8B0-B07EA717E30E}"/>
              </a:ext>
            </a:extLst>
          </p:cNvPr>
          <p:cNvSpPr>
            <a:spLocks noGrp="1"/>
          </p:cNvSpPr>
          <p:nvPr>
            <p:ph type="body" sz="quarter" idx="13"/>
          </p:nvPr>
        </p:nvSpPr>
        <p:spPr>
          <a:xfrm>
            <a:off x="1842598" y="4275256"/>
            <a:ext cx="5695963" cy="914400"/>
          </a:xfrm>
        </p:spPr>
        <p:txBody>
          <a:bodyPr>
            <a:normAutofit/>
          </a:bodyPr>
          <a:lstStyle/>
          <a:p>
            <a:r>
              <a:rPr lang="en-US" dirty="0"/>
              <a:t>Advocates &amp; NGOS</a:t>
            </a:r>
          </a:p>
        </p:txBody>
      </p:sp>
      <p:sp>
        <p:nvSpPr>
          <p:cNvPr id="79" name="Title 78">
            <a:extLst>
              <a:ext uri="{FF2B5EF4-FFF2-40B4-BE49-F238E27FC236}">
                <a16:creationId xmlns:a16="http://schemas.microsoft.com/office/drawing/2014/main" id="{8EB2AA74-8FBC-EA4D-93C8-33D440B0C4CA}"/>
              </a:ext>
            </a:extLst>
          </p:cNvPr>
          <p:cNvSpPr>
            <a:spLocks noGrp="1"/>
          </p:cNvSpPr>
          <p:nvPr>
            <p:ph type="title"/>
          </p:nvPr>
        </p:nvSpPr>
        <p:spPr/>
        <p:txBody>
          <a:bodyPr/>
          <a:lstStyle/>
          <a:p>
            <a:r>
              <a:rPr lang="en-US"/>
              <a:t>Audiences for this slide deck</a:t>
            </a:r>
          </a:p>
        </p:txBody>
      </p:sp>
      <p:sp>
        <p:nvSpPr>
          <p:cNvPr id="6" name="Text Placeholder 5">
            <a:extLst>
              <a:ext uri="{FF2B5EF4-FFF2-40B4-BE49-F238E27FC236}">
                <a16:creationId xmlns:a16="http://schemas.microsoft.com/office/drawing/2014/main" id="{E07A9391-9A4C-AA47-5332-CACA62AE6CCF}"/>
              </a:ext>
            </a:extLst>
          </p:cNvPr>
          <p:cNvSpPr>
            <a:spLocks noGrp="1"/>
          </p:cNvSpPr>
          <p:nvPr>
            <p:ph type="body" sz="quarter" idx="18"/>
          </p:nvPr>
        </p:nvSpPr>
        <p:spPr>
          <a:xfrm>
            <a:off x="8074152" y="1485212"/>
            <a:ext cx="3419854" cy="4324753"/>
          </a:xfrm>
        </p:spPr>
        <p:txBody>
          <a:bodyPr>
            <a:normAutofit/>
          </a:bodyPr>
          <a:lstStyle/>
          <a:p>
            <a:r>
              <a:rPr lang="en-US" dirty="0"/>
              <a:t>This presentation provides an overview of the growing need for multiple micronutrient supplements (MMS) and why they are a best buy for global development, providing key messages and slides that can be tailored with country-specific data to support the introduction, piloting, and scaling of MMS. You may wish to include (or omit) specific sections of the presentation. </a:t>
            </a:r>
          </a:p>
        </p:txBody>
      </p:sp>
      <p:pic>
        <p:nvPicPr>
          <p:cNvPr id="46" name="Graphic 45">
            <a:extLst>
              <a:ext uri="{FF2B5EF4-FFF2-40B4-BE49-F238E27FC236}">
                <a16:creationId xmlns:a16="http://schemas.microsoft.com/office/drawing/2014/main" id="{17CF5731-D668-D9DC-4295-1A21AEF54EA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1050" y="4263807"/>
            <a:ext cx="864139" cy="864139"/>
          </a:xfrm>
          <a:prstGeom prst="rect">
            <a:avLst/>
          </a:prstGeom>
        </p:spPr>
      </p:pic>
      <p:pic>
        <p:nvPicPr>
          <p:cNvPr id="51" name="Graphic 50">
            <a:extLst>
              <a:ext uri="{FF2B5EF4-FFF2-40B4-BE49-F238E27FC236}">
                <a16:creationId xmlns:a16="http://schemas.microsoft.com/office/drawing/2014/main" id="{59CA792C-FB73-EB0C-D332-8DB4F935F19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0303" y="2923098"/>
            <a:ext cx="1045634" cy="1045634"/>
          </a:xfrm>
          <a:prstGeom prst="rect">
            <a:avLst/>
          </a:prstGeom>
        </p:spPr>
      </p:pic>
      <p:pic>
        <p:nvPicPr>
          <p:cNvPr id="53" name="Graphic 52">
            <a:extLst>
              <a:ext uri="{FF2B5EF4-FFF2-40B4-BE49-F238E27FC236}">
                <a16:creationId xmlns:a16="http://schemas.microsoft.com/office/drawing/2014/main" id="{0F923B0D-9436-18DD-0295-35C8759DF75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88073" y="2123735"/>
            <a:ext cx="730092" cy="730092"/>
          </a:xfrm>
          <a:prstGeom prst="rect">
            <a:avLst/>
          </a:prstGeom>
        </p:spPr>
      </p:pic>
    </p:spTree>
    <p:extLst>
      <p:ext uri="{BB962C8B-B14F-4D97-AF65-F5344CB8AC3E}">
        <p14:creationId xmlns:p14="http://schemas.microsoft.com/office/powerpoint/2010/main" val="2691533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bottle with a label&#10;&#10;AI-generated content may be incorrect.">
            <a:extLst>
              <a:ext uri="{FF2B5EF4-FFF2-40B4-BE49-F238E27FC236}">
                <a16:creationId xmlns:a16="http://schemas.microsoft.com/office/drawing/2014/main" id="{B586801D-370C-4119-366C-82FDADA6045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59881" y="0"/>
            <a:ext cx="3332119" cy="6858000"/>
          </a:xfrm>
          <a:prstGeom prst="rect">
            <a:avLst/>
          </a:prstGeom>
        </p:spPr>
      </p:pic>
      <p:sp>
        <p:nvSpPr>
          <p:cNvPr id="22" name="Rectangle 21">
            <a:extLst>
              <a:ext uri="{FF2B5EF4-FFF2-40B4-BE49-F238E27FC236}">
                <a16:creationId xmlns:a16="http://schemas.microsoft.com/office/drawing/2014/main" id="{FCAD72D6-1D7B-E3EA-1576-55841DDAFAE5}"/>
              </a:ext>
            </a:extLst>
          </p:cNvPr>
          <p:cNvSpPr/>
          <p:nvPr/>
        </p:nvSpPr>
        <p:spPr>
          <a:xfrm>
            <a:off x="0" y="5842000"/>
            <a:ext cx="12192000" cy="101599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B90A6060-9B3A-66CD-49F8-44AB1C875677}"/>
              </a:ext>
            </a:extLst>
          </p:cNvPr>
          <p:cNvSpPr>
            <a:spLocks noGrp="1"/>
          </p:cNvSpPr>
          <p:nvPr>
            <p:ph type="title"/>
          </p:nvPr>
        </p:nvSpPr>
        <p:spPr>
          <a:xfrm>
            <a:off x="838200" y="558800"/>
            <a:ext cx="7838209" cy="946150"/>
          </a:xfrm>
        </p:spPr>
        <p:txBody>
          <a:bodyPr>
            <a:noAutofit/>
          </a:bodyPr>
          <a:lstStyle/>
          <a:p>
            <a:r>
              <a:rPr lang="en-US" dirty="0"/>
              <a:t>Affordable Investment In Stronger Economies and a Productive Workforce</a:t>
            </a:r>
          </a:p>
        </p:txBody>
      </p:sp>
      <p:sp>
        <p:nvSpPr>
          <p:cNvPr id="10" name="Content Placeholder 9">
            <a:extLst>
              <a:ext uri="{FF2B5EF4-FFF2-40B4-BE49-F238E27FC236}">
                <a16:creationId xmlns:a16="http://schemas.microsoft.com/office/drawing/2014/main" id="{2C332969-219A-CFC4-DE18-887573123587}"/>
              </a:ext>
            </a:extLst>
          </p:cNvPr>
          <p:cNvSpPr>
            <a:spLocks noGrp="1"/>
          </p:cNvSpPr>
          <p:nvPr>
            <p:ph idx="1"/>
          </p:nvPr>
        </p:nvSpPr>
        <p:spPr>
          <a:xfrm>
            <a:off x="838200" y="1696720"/>
            <a:ext cx="7838209" cy="3904584"/>
          </a:xfrm>
        </p:spPr>
        <p:txBody>
          <a:bodyPr/>
          <a:lstStyle/>
          <a:p>
            <a:pPr marL="0" indent="0">
              <a:lnSpc>
                <a:spcPct val="100000"/>
              </a:lnSpc>
              <a:spcAft>
                <a:spcPts val="1800"/>
              </a:spcAft>
              <a:buNone/>
            </a:pPr>
            <a:r>
              <a:rPr lang="en-US" dirty="0"/>
              <a:t>With 15 essential vitamins and minerals, the WHO/UNICEF formulation of multiple micronutrient supplements (known as UNIMMAP MMS) are one of the best-value investments that countries can make in their development, driving healthier communities and stronger economies.</a:t>
            </a:r>
          </a:p>
          <a:p>
            <a:pPr marL="0" indent="0">
              <a:lnSpc>
                <a:spcPct val="100000"/>
              </a:lnSpc>
              <a:spcAft>
                <a:spcPts val="0"/>
              </a:spcAft>
              <a:buNone/>
            </a:pPr>
            <a:r>
              <a:rPr lang="en-US" b="1" dirty="0"/>
              <a:t>Topics covered:</a:t>
            </a:r>
          </a:p>
          <a:p>
            <a:pPr>
              <a:lnSpc>
                <a:spcPct val="100000"/>
              </a:lnSpc>
              <a:spcBef>
                <a:spcPts val="600"/>
              </a:spcBef>
              <a:spcAft>
                <a:spcPts val="300"/>
              </a:spcAft>
            </a:pPr>
            <a:r>
              <a:rPr lang="en-US" dirty="0"/>
              <a:t>The growing need for MMS</a:t>
            </a:r>
          </a:p>
          <a:p>
            <a:pPr>
              <a:lnSpc>
                <a:spcPct val="100000"/>
              </a:lnSpc>
              <a:spcBef>
                <a:spcPts val="600"/>
              </a:spcBef>
              <a:spcAft>
                <a:spcPts val="300"/>
              </a:spcAft>
            </a:pPr>
            <a:r>
              <a:rPr lang="en-US" dirty="0"/>
              <a:t>The clear evidence behind MMS</a:t>
            </a:r>
          </a:p>
          <a:p>
            <a:pPr>
              <a:lnSpc>
                <a:spcPct val="100000"/>
              </a:lnSpc>
              <a:spcBef>
                <a:spcPts val="600"/>
              </a:spcBef>
              <a:spcAft>
                <a:spcPts val="300"/>
              </a:spcAft>
            </a:pPr>
            <a:r>
              <a:rPr lang="en-US" dirty="0"/>
              <a:t>MMS is an affordable &amp; cost-effective investment</a:t>
            </a:r>
          </a:p>
          <a:p>
            <a:pPr>
              <a:lnSpc>
                <a:spcPct val="100000"/>
              </a:lnSpc>
              <a:spcBef>
                <a:spcPts val="600"/>
              </a:spcBef>
              <a:spcAft>
                <a:spcPts val="300"/>
              </a:spcAft>
            </a:pPr>
            <a:r>
              <a:rPr lang="en-US" dirty="0"/>
              <a:t>Now is the time to take action on MMS</a:t>
            </a:r>
          </a:p>
          <a:p>
            <a:pPr>
              <a:lnSpc>
                <a:spcPct val="100000"/>
              </a:lnSpc>
              <a:spcBef>
                <a:spcPts val="600"/>
              </a:spcBef>
            </a:pPr>
            <a:endParaRPr lang="en-US" dirty="0"/>
          </a:p>
          <a:p>
            <a:endParaRPr lang="en-US" dirty="0"/>
          </a:p>
        </p:txBody>
      </p:sp>
      <p:pic>
        <p:nvPicPr>
          <p:cNvPr id="14" name="Picture 13">
            <a:extLst>
              <a:ext uri="{FF2B5EF4-FFF2-40B4-BE49-F238E27FC236}">
                <a16:creationId xmlns:a16="http://schemas.microsoft.com/office/drawing/2014/main" id="{7382AD06-8E69-C545-9F55-78817C8B59B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6195" y="6082696"/>
            <a:ext cx="4418552" cy="534606"/>
          </a:xfrm>
          <a:prstGeom prst="rect">
            <a:avLst/>
          </a:prstGeom>
        </p:spPr>
      </p:pic>
      <p:pic>
        <p:nvPicPr>
          <p:cNvPr id="5" name="Picture 4" descr="A black and white wave&#10;&#10;AI-generated content may be incorrect.">
            <a:extLst>
              <a:ext uri="{FF2B5EF4-FFF2-40B4-BE49-F238E27FC236}">
                <a16:creationId xmlns:a16="http://schemas.microsoft.com/office/drawing/2014/main" id="{4E18D59D-BA8C-D7B4-FA9C-4FA3F11F2B0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6339417" y="0"/>
            <a:ext cx="5852583" cy="1504950"/>
          </a:xfrm>
          <a:prstGeom prst="rect">
            <a:avLst/>
          </a:prstGeom>
        </p:spPr>
      </p:pic>
    </p:spTree>
    <p:extLst>
      <p:ext uri="{BB962C8B-B14F-4D97-AF65-F5344CB8AC3E}">
        <p14:creationId xmlns:p14="http://schemas.microsoft.com/office/powerpoint/2010/main" val="3694550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a:extLst>
            <a:ext uri="{FF2B5EF4-FFF2-40B4-BE49-F238E27FC236}">
              <a16:creationId xmlns:a16="http://schemas.microsoft.com/office/drawing/2014/main" id="{8704952D-4FB7-E507-675D-2A5226771325}"/>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7E30789E-D733-F0BB-6E26-262E1ACBBF70}"/>
              </a:ext>
            </a:extLst>
          </p:cNvPr>
          <p:cNvSpPr>
            <a:spLocks noGrp="1"/>
          </p:cNvSpPr>
          <p:nvPr>
            <p:ph idx="1"/>
          </p:nvPr>
        </p:nvSpPr>
        <p:spPr>
          <a:xfrm>
            <a:off x="832104" y="1554480"/>
            <a:ext cx="10744200" cy="3403601"/>
          </a:xfrm>
        </p:spPr>
        <p:txBody>
          <a:bodyPr vert="horz" lIns="0" tIns="0" rIns="0" bIns="0" rtlCol="0" anchor="t">
            <a:normAutofit/>
          </a:bodyPr>
          <a:lstStyle/>
          <a:p>
            <a:pPr>
              <a:lnSpc>
                <a:spcPct val="100000"/>
              </a:lnSpc>
            </a:pPr>
            <a:r>
              <a:rPr lang="en-US" sz="2400" dirty="0"/>
              <a:t>Over </a:t>
            </a:r>
            <a:r>
              <a:rPr lang="en-US" sz="2400" b="1" dirty="0"/>
              <a:t>1 billion women and adolescent girls </a:t>
            </a:r>
            <a:br>
              <a:rPr lang="en-US" sz="2400" b="1" dirty="0"/>
            </a:br>
            <a:r>
              <a:rPr lang="en-US" sz="2400" dirty="0"/>
              <a:t>are malnourished worldwide.</a:t>
            </a:r>
            <a:r>
              <a:rPr lang="en-US" sz="2400" baseline="30000" dirty="0"/>
              <a:t>1</a:t>
            </a:r>
          </a:p>
          <a:p>
            <a:pPr marL="347345" indent="-347345">
              <a:lnSpc>
                <a:spcPct val="100000"/>
              </a:lnSpc>
            </a:pPr>
            <a:r>
              <a:rPr lang="en-US" sz="2400" b="1" dirty="0">
                <a:cs typeface="Arial"/>
              </a:rPr>
              <a:t>2 out of every 3 women </a:t>
            </a:r>
            <a:r>
              <a:rPr lang="en-US" sz="2400" dirty="0">
                <a:cs typeface="Arial"/>
              </a:rPr>
              <a:t>of reproductive age </a:t>
            </a:r>
            <a:br>
              <a:rPr lang="en-US" sz="2400" dirty="0">
                <a:cs typeface="Arial"/>
              </a:rPr>
            </a:br>
            <a:r>
              <a:rPr lang="en-US" sz="2400" dirty="0">
                <a:cs typeface="Arial"/>
              </a:rPr>
              <a:t>suffer from micronutrient deficiencies.</a:t>
            </a:r>
            <a:r>
              <a:rPr lang="en-US" sz="2400" baseline="30000" dirty="0">
                <a:cs typeface="Arial"/>
              </a:rPr>
              <a:t>2</a:t>
            </a:r>
          </a:p>
          <a:p>
            <a:pPr>
              <a:lnSpc>
                <a:spcPct val="100000"/>
              </a:lnSpc>
            </a:pPr>
            <a:r>
              <a:rPr lang="en-US" sz="2400" dirty="0"/>
              <a:t>Nearly </a:t>
            </a:r>
            <a:r>
              <a:rPr lang="en-US" sz="2400" b="1" dirty="0"/>
              <a:t>50%</a:t>
            </a:r>
            <a:r>
              <a:rPr lang="en-US" sz="2400" dirty="0"/>
              <a:t> </a:t>
            </a:r>
            <a:r>
              <a:rPr lang="en-US" sz="2400" b="1" dirty="0"/>
              <a:t>of all child deaths </a:t>
            </a:r>
            <a:r>
              <a:rPr lang="en-US" sz="2400" dirty="0"/>
              <a:t>are linked to child </a:t>
            </a:r>
            <a:br>
              <a:rPr lang="en-US" sz="2400" dirty="0"/>
            </a:br>
            <a:r>
              <a:rPr lang="en-US" sz="2400" dirty="0"/>
              <a:t>and maternal malnutrition.</a:t>
            </a:r>
            <a:r>
              <a:rPr lang="en-US" sz="2400" baseline="30000" dirty="0">
                <a:cs typeface="Arial"/>
              </a:rPr>
              <a:t>3</a:t>
            </a:r>
          </a:p>
          <a:p>
            <a:pPr>
              <a:lnSpc>
                <a:spcPct val="100000"/>
              </a:lnSpc>
            </a:pPr>
            <a:r>
              <a:rPr lang="en-US" sz="2400" dirty="0"/>
              <a:t>Each year, 17 million children are born with </a:t>
            </a:r>
            <a:r>
              <a:rPr lang="en-US" sz="2400" b="1" dirty="0"/>
              <a:t>low birthweight</a:t>
            </a:r>
            <a:r>
              <a:rPr lang="en-US" sz="2400" dirty="0"/>
              <a:t>, 146 million children under five are </a:t>
            </a:r>
            <a:r>
              <a:rPr lang="en-US" sz="2400" b="1" dirty="0"/>
              <a:t>stunted</a:t>
            </a:r>
            <a:r>
              <a:rPr lang="en-US" sz="2400" dirty="0"/>
              <a:t>, and 245 million suffer from </a:t>
            </a:r>
            <a:r>
              <a:rPr lang="en-US" sz="2400" b="1" dirty="0"/>
              <a:t>anemia</a:t>
            </a:r>
            <a:r>
              <a:rPr lang="en-US" sz="2400" dirty="0"/>
              <a:t>.</a:t>
            </a:r>
            <a:r>
              <a:rPr lang="en-US" sz="2400" baseline="30000" dirty="0"/>
              <a:t>4 </a:t>
            </a:r>
            <a:endParaRPr lang="en-US" sz="2400" b="1" baseline="30000" dirty="0"/>
          </a:p>
        </p:txBody>
      </p:sp>
      <p:sp>
        <p:nvSpPr>
          <p:cNvPr id="3" name="TextBox 2">
            <a:extLst>
              <a:ext uri="{FF2B5EF4-FFF2-40B4-BE49-F238E27FC236}">
                <a16:creationId xmlns:a16="http://schemas.microsoft.com/office/drawing/2014/main" id="{974DEC48-9CD0-35F7-5A48-49259DDD48A8}"/>
              </a:ext>
            </a:extLst>
          </p:cNvPr>
          <p:cNvSpPr txBox="1"/>
          <p:nvPr/>
        </p:nvSpPr>
        <p:spPr>
          <a:xfrm>
            <a:off x="226663" y="5836761"/>
            <a:ext cx="11965337" cy="923330"/>
          </a:xfrm>
          <a:prstGeom prst="rect">
            <a:avLst/>
          </a:prstGeom>
          <a:noFill/>
        </p:spPr>
        <p:txBody>
          <a:bodyPr wrap="square">
            <a:spAutoFit/>
          </a:bodyPr>
          <a:lstStyle/>
          <a:p>
            <a:pPr marL="228600" marR="0" lvl="0" indent="-228600" defTabSz="914400" rtl="0" eaLnBrk="1" fontAlgn="auto" latinLnBrk="0" hangingPunct="1">
              <a:lnSpc>
                <a:spcPct val="100000"/>
              </a:lnSpc>
              <a:spcAft>
                <a:spcPts val="0"/>
              </a:spcAft>
              <a:buClr>
                <a:schemeClr val="tx1">
                  <a:lumMod val="50000"/>
                  <a:lumOff val="50000"/>
                </a:schemeClr>
              </a:buClr>
              <a:buSzTx/>
              <a:buFont typeface="System Font Regular"/>
              <a:buAutoNum type="arabicPeriod"/>
              <a:tabLst/>
              <a:defRPr/>
            </a:pPr>
            <a:r>
              <a:rPr kumimoji="0" lang="en-US" sz="900" b="0" i="0" u="none" strike="noStrike" kern="1200" cap="none" spc="0" normalizeH="0" baseline="0" noProof="0" dirty="0">
                <a:ln>
                  <a:noFill/>
                </a:ln>
                <a:solidFill>
                  <a:schemeClr val="tx1">
                    <a:lumMod val="50000"/>
                    <a:lumOff val="50000"/>
                  </a:schemeClr>
                </a:solidFill>
                <a:effectLst/>
                <a:uLnTx/>
                <a:uFillTx/>
                <a:latin typeface="Avenir Next" panose="020B0503020202020204" pitchFamily="34" charset="0"/>
                <a:cs typeface="Arial" panose="020B0604020202020204" pitchFamily="34" charset="0"/>
              </a:rPr>
              <a:t>United Nations Children’s Fund (UNICEF). Undernourished and Overlooked: A Global Nutrition Crisis in Adolescent Girls and Women. UNICEF Child Nutrition Report Series, 2022. UNICEF, New York, 2023.</a:t>
            </a:r>
          </a:p>
          <a:p>
            <a:pPr marL="228600" marR="0" lvl="0" indent="-228600" defTabSz="914400" rtl="0" eaLnBrk="1" fontAlgn="auto" latinLnBrk="0" hangingPunct="1">
              <a:lnSpc>
                <a:spcPct val="100000"/>
              </a:lnSpc>
              <a:spcAft>
                <a:spcPts val="0"/>
              </a:spcAft>
              <a:buClr>
                <a:schemeClr val="tx1">
                  <a:lumMod val="50000"/>
                  <a:lumOff val="50000"/>
                </a:schemeClr>
              </a:buClr>
              <a:buSzTx/>
              <a:buFont typeface="System Font Regular"/>
              <a:buAutoNum type="arabicPeriod"/>
              <a:tabLst/>
              <a:defRPr/>
            </a:pPr>
            <a:r>
              <a:rPr kumimoji="0" lang="en-US" sz="900" b="0" i="0" u="none" strike="noStrike" kern="1200" cap="none" spc="0" normalizeH="0" baseline="0" noProof="0" dirty="0">
                <a:ln>
                  <a:noFill/>
                </a:ln>
                <a:solidFill>
                  <a:schemeClr val="tx1">
                    <a:lumMod val="50000"/>
                    <a:lumOff val="50000"/>
                  </a:schemeClr>
                </a:solidFill>
                <a:effectLst/>
                <a:uLnTx/>
                <a:uFillTx/>
                <a:latin typeface="Avenir Next" panose="020B0503020202020204" pitchFamily="34" charset="0"/>
                <a:cs typeface="Arial" panose="020B0604020202020204" pitchFamily="34" charset="0"/>
              </a:rPr>
              <a:t>Stevens et al. Micronutrient deficiencies among preschool-aged children and women of reproductive age worldwide: a pooled analysis of individual level data from population-representative surveys. Lancet Glob. Heal. 2022, 10 (11). https://</a:t>
            </a:r>
            <a:r>
              <a:rPr kumimoji="0" lang="en-US" sz="900" b="0" i="0" u="none" strike="noStrike" kern="1200" cap="none" spc="0" normalizeH="0" baseline="0" noProof="0" dirty="0" err="1">
                <a:ln>
                  <a:noFill/>
                </a:ln>
                <a:solidFill>
                  <a:schemeClr val="tx1">
                    <a:lumMod val="50000"/>
                    <a:lumOff val="50000"/>
                  </a:schemeClr>
                </a:solidFill>
                <a:effectLst/>
                <a:uLnTx/>
                <a:uFillTx/>
                <a:latin typeface="Avenir Next" panose="020B0503020202020204" pitchFamily="34" charset="0"/>
                <a:cs typeface="Arial" panose="020B0604020202020204" pitchFamily="34" charset="0"/>
              </a:rPr>
              <a:t>www.thelancet.com</a:t>
            </a:r>
            <a:r>
              <a:rPr kumimoji="0" lang="en-US" sz="900" b="0" i="0" u="none" strike="noStrike" kern="1200" cap="none" spc="0" normalizeH="0" baseline="0" noProof="0" dirty="0">
                <a:ln>
                  <a:noFill/>
                </a:ln>
                <a:solidFill>
                  <a:schemeClr val="tx1">
                    <a:lumMod val="50000"/>
                    <a:lumOff val="50000"/>
                  </a:schemeClr>
                </a:solidFill>
                <a:effectLst/>
                <a:uLnTx/>
                <a:uFillTx/>
                <a:latin typeface="Avenir Next" panose="020B0503020202020204" pitchFamily="34" charset="0"/>
                <a:cs typeface="Arial" panose="020B0604020202020204" pitchFamily="34" charset="0"/>
              </a:rPr>
              <a:t>/journals/</a:t>
            </a:r>
            <a:r>
              <a:rPr kumimoji="0" lang="en-US" sz="900" b="0" i="0" u="none" strike="noStrike" kern="1200" cap="none" spc="0" normalizeH="0" baseline="0" noProof="0" dirty="0" err="1">
                <a:ln>
                  <a:noFill/>
                </a:ln>
                <a:solidFill>
                  <a:schemeClr val="tx1">
                    <a:lumMod val="50000"/>
                    <a:lumOff val="50000"/>
                  </a:schemeClr>
                </a:solidFill>
                <a:effectLst/>
                <a:uLnTx/>
                <a:uFillTx/>
                <a:latin typeface="Avenir Next" panose="020B0503020202020204" pitchFamily="34" charset="0"/>
                <a:cs typeface="Arial" panose="020B0604020202020204" pitchFamily="34" charset="0"/>
              </a:rPr>
              <a:t>langlo</a:t>
            </a:r>
            <a:r>
              <a:rPr kumimoji="0" lang="en-US" sz="900" b="0" i="0" u="none" strike="noStrike" kern="1200" cap="none" spc="0" normalizeH="0" baseline="0" noProof="0" dirty="0">
                <a:ln>
                  <a:noFill/>
                </a:ln>
                <a:solidFill>
                  <a:schemeClr val="tx1">
                    <a:lumMod val="50000"/>
                    <a:lumOff val="50000"/>
                  </a:schemeClr>
                </a:solidFill>
                <a:effectLst/>
                <a:uLnTx/>
                <a:uFillTx/>
                <a:latin typeface="Avenir Next" panose="020B0503020202020204" pitchFamily="34" charset="0"/>
                <a:cs typeface="Arial" panose="020B0604020202020204" pitchFamily="34" charset="0"/>
              </a:rPr>
              <a:t>/ article/PIIS2214109X(22)00367-9 </a:t>
            </a:r>
          </a:p>
          <a:p>
            <a:pPr marL="228600" marR="0" lvl="0" indent="-228600" defTabSz="914400" rtl="0" eaLnBrk="1" fontAlgn="auto" latinLnBrk="0" hangingPunct="1">
              <a:lnSpc>
                <a:spcPct val="100000"/>
              </a:lnSpc>
              <a:spcAft>
                <a:spcPts val="0"/>
              </a:spcAft>
              <a:buClr>
                <a:schemeClr val="tx1">
                  <a:lumMod val="50000"/>
                  <a:lumOff val="50000"/>
                </a:schemeClr>
              </a:buClr>
              <a:buSzTx/>
              <a:buFont typeface="System Font Regular"/>
              <a:buAutoNum type="arabicPeriod"/>
              <a:tabLst/>
              <a:defRPr/>
            </a:pPr>
            <a:r>
              <a:rPr kumimoji="0" lang="en-US" sz="900" b="0" i="0" u="none" strike="noStrike" kern="1200" cap="none" spc="0" normalizeH="0" baseline="0" noProof="0" dirty="0">
                <a:ln>
                  <a:noFill/>
                </a:ln>
                <a:solidFill>
                  <a:schemeClr val="tx1">
                    <a:lumMod val="50000"/>
                    <a:lumOff val="50000"/>
                  </a:schemeClr>
                </a:solidFill>
                <a:effectLst/>
                <a:uLnTx/>
                <a:uFillTx/>
                <a:latin typeface="Avenir Next" panose="020B0503020202020204" pitchFamily="34" charset="0"/>
                <a:cs typeface="Arial" panose="020B0604020202020204" pitchFamily="34" charset="0"/>
              </a:rPr>
              <a:t>Institute for Health Metrics and Evaluation (IHME). Global Burden of Disease 2021: Findings from the GBD 2021 Study. Seattle, WA: IHME, 2024.</a:t>
            </a:r>
          </a:p>
          <a:p>
            <a:pPr marL="228600" marR="0" lvl="0" indent="-228600" defTabSz="914400" rtl="0" eaLnBrk="1" fontAlgn="auto" latinLnBrk="0" hangingPunct="1">
              <a:lnSpc>
                <a:spcPct val="100000"/>
              </a:lnSpc>
              <a:spcAft>
                <a:spcPts val="0"/>
              </a:spcAft>
              <a:buClr>
                <a:schemeClr val="tx1">
                  <a:lumMod val="50000"/>
                  <a:lumOff val="50000"/>
                </a:schemeClr>
              </a:buClr>
              <a:buSzTx/>
              <a:buFont typeface="System Font Regular"/>
              <a:buAutoNum type="arabicPeriod"/>
              <a:tabLst/>
              <a:defRPr/>
            </a:pPr>
            <a:r>
              <a:rPr kumimoji="0" lang="en-US" sz="900" b="0" i="0" u="none" strike="noStrike" kern="1200" cap="none" spc="0" normalizeH="0" baseline="0" noProof="0" dirty="0">
                <a:ln>
                  <a:noFill/>
                </a:ln>
                <a:solidFill>
                  <a:schemeClr val="tx1">
                    <a:lumMod val="50000"/>
                    <a:lumOff val="50000"/>
                  </a:schemeClr>
                </a:solidFill>
                <a:effectLst/>
                <a:uLnTx/>
                <a:uFillTx/>
                <a:latin typeface="Avenir Next" panose="020B0503020202020204" pitchFamily="34" charset="0"/>
                <a:cs typeface="Arial" panose="020B0604020202020204" pitchFamily="34" charset="0"/>
              </a:rPr>
              <a:t>Jain S, Ahsan S, Robb Z, Crowley B, Walters D. The cost of inaction: a global tool to inform nutrition policy and investment decisions on global nutrition targets. Health Policy and Planning, 2024. https://</a:t>
            </a:r>
            <a:r>
              <a:rPr kumimoji="0" lang="en-US" sz="900" b="0" i="0" u="none" strike="noStrike" kern="1200" cap="none" spc="0" normalizeH="0" baseline="0" noProof="0" dirty="0" err="1">
                <a:ln>
                  <a:noFill/>
                </a:ln>
                <a:solidFill>
                  <a:schemeClr val="tx1">
                    <a:lumMod val="50000"/>
                    <a:lumOff val="50000"/>
                  </a:schemeClr>
                </a:solidFill>
                <a:effectLst/>
                <a:uLnTx/>
                <a:uFillTx/>
                <a:latin typeface="Avenir Next" panose="020B0503020202020204" pitchFamily="34" charset="0"/>
                <a:cs typeface="Arial" panose="020B0604020202020204" pitchFamily="34" charset="0"/>
              </a:rPr>
              <a:t>doi.org</a:t>
            </a:r>
            <a:r>
              <a:rPr kumimoji="0" lang="en-US" sz="900" b="0" i="0" u="none" strike="noStrike" kern="1200" cap="none" spc="0" normalizeH="0" baseline="0" noProof="0" dirty="0">
                <a:ln>
                  <a:noFill/>
                </a:ln>
                <a:solidFill>
                  <a:schemeClr val="tx1">
                    <a:lumMod val="50000"/>
                    <a:lumOff val="50000"/>
                  </a:schemeClr>
                </a:solidFill>
                <a:effectLst/>
                <a:uLnTx/>
                <a:uFillTx/>
                <a:latin typeface="Avenir Next" panose="020B0503020202020204" pitchFamily="34" charset="0"/>
                <a:cs typeface="Arial" panose="020B0604020202020204" pitchFamily="34" charset="0"/>
              </a:rPr>
              <a:t>/10.1093/</a:t>
            </a:r>
            <a:r>
              <a:rPr kumimoji="0" lang="en-US" sz="900" b="0" i="0" u="none" strike="noStrike" kern="1200" cap="none" spc="0" normalizeH="0" baseline="0" noProof="0" dirty="0" err="1">
                <a:ln>
                  <a:noFill/>
                </a:ln>
                <a:solidFill>
                  <a:schemeClr val="tx1">
                    <a:lumMod val="50000"/>
                    <a:lumOff val="50000"/>
                  </a:schemeClr>
                </a:solidFill>
                <a:effectLst/>
                <a:uLnTx/>
                <a:uFillTx/>
                <a:latin typeface="Avenir Next" panose="020B0503020202020204" pitchFamily="34" charset="0"/>
                <a:cs typeface="Arial" panose="020B0604020202020204" pitchFamily="34" charset="0"/>
              </a:rPr>
              <a:t>heapol</a:t>
            </a:r>
            <a:r>
              <a:rPr kumimoji="0" lang="en-US" sz="900" b="0" i="0" u="none" strike="noStrike" kern="1200" cap="none" spc="0" normalizeH="0" baseline="0" noProof="0" dirty="0">
                <a:ln>
                  <a:noFill/>
                </a:ln>
                <a:solidFill>
                  <a:schemeClr val="tx1">
                    <a:lumMod val="50000"/>
                    <a:lumOff val="50000"/>
                  </a:schemeClr>
                </a:solidFill>
                <a:effectLst/>
                <a:uLnTx/>
                <a:uFillTx/>
                <a:latin typeface="Avenir Next" panose="020B0503020202020204" pitchFamily="34" charset="0"/>
                <a:cs typeface="Arial" panose="020B0604020202020204" pitchFamily="34" charset="0"/>
              </a:rPr>
              <a:t>/czae056</a:t>
            </a:r>
          </a:p>
        </p:txBody>
      </p:sp>
      <p:pic>
        <p:nvPicPr>
          <p:cNvPr id="5" name="Graphic 4">
            <a:extLst>
              <a:ext uri="{FF2B5EF4-FFF2-40B4-BE49-F238E27FC236}">
                <a16:creationId xmlns:a16="http://schemas.microsoft.com/office/drawing/2014/main" id="{5AEF71AF-D29B-FD2F-2C2F-7B7FA93E428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94831" y="857954"/>
            <a:ext cx="3058969" cy="3058969"/>
          </a:xfrm>
          <a:prstGeom prst="rect">
            <a:avLst/>
          </a:prstGeom>
        </p:spPr>
      </p:pic>
      <p:grpSp>
        <p:nvGrpSpPr>
          <p:cNvPr id="9" name="Group 8">
            <a:extLst>
              <a:ext uri="{FF2B5EF4-FFF2-40B4-BE49-F238E27FC236}">
                <a16:creationId xmlns:a16="http://schemas.microsoft.com/office/drawing/2014/main" id="{3DD052C4-E6EC-32C5-D3D4-BD907BF3BCFB}"/>
              </a:ext>
            </a:extLst>
          </p:cNvPr>
          <p:cNvGrpSpPr/>
          <p:nvPr/>
        </p:nvGrpSpPr>
        <p:grpSpPr>
          <a:xfrm>
            <a:off x="8843833" y="1552207"/>
            <a:ext cx="1842218" cy="1945601"/>
            <a:chOff x="9012632" y="1860812"/>
            <a:chExt cx="1320622" cy="1394733"/>
          </a:xfrm>
        </p:grpSpPr>
        <p:sp>
          <p:nvSpPr>
            <p:cNvPr id="6" name="TextBox 5">
              <a:extLst>
                <a:ext uri="{FF2B5EF4-FFF2-40B4-BE49-F238E27FC236}">
                  <a16:creationId xmlns:a16="http://schemas.microsoft.com/office/drawing/2014/main" id="{CD673402-9BC6-4976-9A82-0821F31CC1AD}"/>
                </a:ext>
              </a:extLst>
            </p:cNvPr>
            <p:cNvSpPr txBox="1"/>
            <p:nvPr/>
          </p:nvSpPr>
          <p:spPr>
            <a:xfrm>
              <a:off x="9012632" y="1860812"/>
              <a:ext cx="719667" cy="1389995"/>
            </a:xfrm>
            <a:prstGeom prst="rect">
              <a:avLst/>
            </a:prstGeom>
            <a:noFill/>
            <a:ln>
              <a:noFill/>
            </a:ln>
          </p:spPr>
          <p:txBody>
            <a:bodyPr wrap="square" rtlCol="0">
              <a:spAutoFit/>
            </a:bodyPr>
            <a:lstStyle/>
            <a:p>
              <a:pPr algn="ctr"/>
              <a:r>
                <a:rPr lang="en-US" sz="12000" b="1" spc="-300" dirty="0">
                  <a:ln w="34925">
                    <a:solidFill>
                      <a:schemeClr val="accent1"/>
                    </a:solidFill>
                  </a:ln>
                  <a:solidFill>
                    <a:schemeClr val="bg2"/>
                  </a:solidFill>
                  <a:latin typeface="Avenir Next" panose="020B0503020202020204" pitchFamily="34" charset="0"/>
                </a:rPr>
                <a:t>1</a:t>
              </a:r>
            </a:p>
          </p:txBody>
        </p:sp>
        <p:sp>
          <p:nvSpPr>
            <p:cNvPr id="8" name="TextBox 7">
              <a:extLst>
                <a:ext uri="{FF2B5EF4-FFF2-40B4-BE49-F238E27FC236}">
                  <a16:creationId xmlns:a16="http://schemas.microsoft.com/office/drawing/2014/main" id="{5333A3F2-6A39-1712-D623-392A9C7B0EE9}"/>
                </a:ext>
              </a:extLst>
            </p:cNvPr>
            <p:cNvSpPr txBox="1"/>
            <p:nvPr/>
          </p:nvSpPr>
          <p:spPr>
            <a:xfrm>
              <a:off x="9541620" y="1865550"/>
              <a:ext cx="791634" cy="1389995"/>
            </a:xfrm>
            <a:prstGeom prst="rect">
              <a:avLst/>
            </a:prstGeom>
            <a:noFill/>
            <a:ln>
              <a:noFill/>
            </a:ln>
          </p:spPr>
          <p:txBody>
            <a:bodyPr wrap="square" rtlCol="0">
              <a:spAutoFit/>
            </a:bodyPr>
            <a:lstStyle/>
            <a:p>
              <a:pPr algn="ctr"/>
              <a:r>
                <a:rPr lang="en-US" sz="12000" b="1" spc="-300" dirty="0">
                  <a:ln w="34925">
                    <a:solidFill>
                      <a:schemeClr val="accent1"/>
                    </a:solidFill>
                  </a:ln>
                  <a:solidFill>
                    <a:schemeClr val="bg2"/>
                  </a:solidFill>
                  <a:latin typeface="Avenir Next" panose="020B0503020202020204" pitchFamily="34" charset="0"/>
                </a:rPr>
                <a:t>B</a:t>
              </a:r>
            </a:p>
          </p:txBody>
        </p:sp>
      </p:grpSp>
      <p:sp>
        <p:nvSpPr>
          <p:cNvPr id="2" name="Title 1">
            <a:extLst>
              <a:ext uri="{FF2B5EF4-FFF2-40B4-BE49-F238E27FC236}">
                <a16:creationId xmlns:a16="http://schemas.microsoft.com/office/drawing/2014/main" id="{5201A298-856B-C0EC-BE44-52921B0791BC}"/>
              </a:ext>
            </a:extLst>
          </p:cNvPr>
          <p:cNvSpPr>
            <a:spLocks noGrp="1"/>
          </p:cNvSpPr>
          <p:nvPr>
            <p:ph type="title"/>
          </p:nvPr>
        </p:nvSpPr>
        <p:spPr>
          <a:xfrm>
            <a:off x="838200" y="559574"/>
            <a:ext cx="10868696" cy="676636"/>
          </a:xfrm>
        </p:spPr>
        <p:txBody>
          <a:bodyPr>
            <a:normAutofit/>
          </a:bodyPr>
          <a:lstStyle/>
          <a:p>
            <a:r>
              <a:rPr lang="en-US" b="1" dirty="0"/>
              <a:t>The Need for MMS is Growing</a:t>
            </a:r>
          </a:p>
        </p:txBody>
      </p:sp>
      <p:pic>
        <p:nvPicPr>
          <p:cNvPr id="4" name="Picture 3">
            <a:extLst>
              <a:ext uri="{FF2B5EF4-FFF2-40B4-BE49-F238E27FC236}">
                <a16:creationId xmlns:a16="http://schemas.microsoft.com/office/drawing/2014/main" id="{BA1ECB63-A1C3-25E6-D260-B21943371E8E}"/>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flipH="1">
            <a:off x="6324600" y="0"/>
            <a:ext cx="5867400" cy="1508759"/>
          </a:xfrm>
          <a:prstGeom prst="rect">
            <a:avLst/>
          </a:prstGeom>
        </p:spPr>
      </p:pic>
    </p:spTree>
    <p:extLst>
      <p:ext uri="{BB962C8B-B14F-4D97-AF65-F5344CB8AC3E}">
        <p14:creationId xmlns:p14="http://schemas.microsoft.com/office/powerpoint/2010/main" val="426686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a:extLst>
            <a:ext uri="{FF2B5EF4-FFF2-40B4-BE49-F238E27FC236}">
              <a16:creationId xmlns:a16="http://schemas.microsoft.com/office/drawing/2014/main" id="{6809EE04-C874-9260-276E-B3B6B4E7F915}"/>
            </a:ext>
          </a:extLst>
        </p:cNvPr>
        <p:cNvGrpSpPr/>
        <p:nvPr/>
      </p:nvGrpSpPr>
      <p:grpSpPr>
        <a:xfrm>
          <a:off x="0" y="0"/>
          <a:ext cx="0" cy="0"/>
          <a:chOff x="0" y="0"/>
          <a:chExt cx="0" cy="0"/>
        </a:xfrm>
      </p:grpSpPr>
      <p:sp>
        <p:nvSpPr>
          <p:cNvPr id="17" name="Title 1">
            <a:extLst>
              <a:ext uri="{FF2B5EF4-FFF2-40B4-BE49-F238E27FC236}">
                <a16:creationId xmlns:a16="http://schemas.microsoft.com/office/drawing/2014/main" id="{61B16E95-198C-3E42-3464-6BC53BBA451C}"/>
              </a:ext>
            </a:extLst>
          </p:cNvPr>
          <p:cNvSpPr>
            <a:spLocks noGrp="1"/>
          </p:cNvSpPr>
          <p:nvPr>
            <p:ph type="title"/>
          </p:nvPr>
        </p:nvSpPr>
        <p:spPr/>
        <p:txBody>
          <a:bodyPr>
            <a:normAutofit/>
          </a:bodyPr>
          <a:lstStyle/>
          <a:p>
            <a:pPr marL="0" indent="0">
              <a:lnSpc>
                <a:spcPct val="100000"/>
              </a:lnSpc>
              <a:buNone/>
            </a:pPr>
            <a:r>
              <a:rPr lang="en-US" b="1" dirty="0"/>
              <a:t>The Evidence Behind MMS</a:t>
            </a:r>
          </a:p>
        </p:txBody>
      </p:sp>
      <p:sp>
        <p:nvSpPr>
          <p:cNvPr id="7" name="Content Placeholder 6">
            <a:extLst>
              <a:ext uri="{FF2B5EF4-FFF2-40B4-BE49-F238E27FC236}">
                <a16:creationId xmlns:a16="http://schemas.microsoft.com/office/drawing/2014/main" id="{ED14472B-EDF3-9B7D-EE11-608C5BA1321B}"/>
              </a:ext>
            </a:extLst>
          </p:cNvPr>
          <p:cNvSpPr>
            <a:spLocks noGrp="1"/>
          </p:cNvSpPr>
          <p:nvPr>
            <p:ph idx="1"/>
          </p:nvPr>
        </p:nvSpPr>
        <p:spPr>
          <a:xfrm>
            <a:off x="832104" y="1554480"/>
            <a:ext cx="7726875" cy="3698241"/>
          </a:xfrm>
        </p:spPr>
        <p:txBody>
          <a:bodyPr vert="horz" lIns="0" tIns="0" rIns="0" bIns="0" rtlCol="0" anchor="t">
            <a:normAutofit/>
          </a:bodyPr>
          <a:lstStyle/>
          <a:p>
            <a:pPr marL="0" indent="0">
              <a:lnSpc>
                <a:spcPct val="100000"/>
              </a:lnSpc>
              <a:buNone/>
            </a:pPr>
            <a:r>
              <a:rPr lang="en-US" sz="2400" b="1" dirty="0"/>
              <a:t>Over 25 years of evidence have made the benefits clear: </a:t>
            </a:r>
            <a:r>
              <a:rPr lang="en-US" sz="2400" dirty="0"/>
              <a:t>MMS doesn’t just improve lives — it saves them.</a:t>
            </a:r>
          </a:p>
          <a:p>
            <a:pPr marL="0" indent="0">
              <a:lnSpc>
                <a:spcPct val="100000"/>
              </a:lnSpc>
              <a:buNone/>
            </a:pPr>
            <a:endParaRPr lang="en-US" sz="1000" dirty="0"/>
          </a:p>
          <a:p>
            <a:pPr>
              <a:lnSpc>
                <a:spcPct val="100000"/>
              </a:lnSpc>
            </a:pPr>
            <a:r>
              <a:rPr lang="en-US" dirty="0"/>
              <a:t>MMS</a:t>
            </a:r>
            <a:r>
              <a:rPr lang="en-US" b="1" dirty="0"/>
              <a:t> </a:t>
            </a:r>
            <a:r>
              <a:rPr lang="en-US" dirty="0"/>
              <a:t>is</a:t>
            </a:r>
            <a:r>
              <a:rPr lang="en-US" b="1" dirty="0"/>
              <a:t> proven to reduce the risk </a:t>
            </a:r>
            <a:r>
              <a:rPr lang="en-US" dirty="0"/>
              <a:t>of babies being born stillborn, or born too small, or too soon.</a:t>
            </a:r>
            <a:r>
              <a:rPr lang="en-US" baseline="30000" dirty="0"/>
              <a:t>5</a:t>
            </a:r>
            <a:r>
              <a:rPr lang="en-US" dirty="0"/>
              <a:t> </a:t>
            </a:r>
          </a:p>
          <a:p>
            <a:pPr>
              <a:lnSpc>
                <a:spcPct val="100000"/>
              </a:lnSpc>
            </a:pPr>
            <a:r>
              <a:rPr lang="en-US" dirty="0"/>
              <a:t>When a woman takes MMS during pregnancy, she has a </a:t>
            </a:r>
            <a:r>
              <a:rPr lang="en-US" b="1" dirty="0"/>
              <a:t>27% lower risk </a:t>
            </a:r>
            <a:r>
              <a:rPr lang="en-US" dirty="0"/>
              <a:t>of giving birth to a low birthweight baby born too small or too soon.</a:t>
            </a:r>
            <a:r>
              <a:rPr lang="en-US" baseline="30000" dirty="0">
                <a:latin typeface="Arial"/>
                <a:cs typeface="Arial"/>
              </a:rPr>
              <a:t>6</a:t>
            </a:r>
            <a:r>
              <a:rPr lang="en-US" dirty="0"/>
              <a:t> </a:t>
            </a:r>
          </a:p>
          <a:p>
            <a:pPr>
              <a:lnSpc>
                <a:spcPct val="100000"/>
              </a:lnSpc>
            </a:pPr>
            <a:r>
              <a:rPr lang="en-US" dirty="0"/>
              <a:t>The </a:t>
            </a:r>
            <a:r>
              <a:rPr lang="en-US" b="1" dirty="0"/>
              <a:t>benefits are even greater for anemic women</a:t>
            </a:r>
            <a:r>
              <a:rPr lang="en-US" dirty="0"/>
              <a:t>, who are at higher risk of dying due to postpartum hemorrhage and eclampsia, two leading causes of maternal death.</a:t>
            </a:r>
            <a:r>
              <a:rPr lang="en-US" baseline="30000" dirty="0"/>
              <a:t>7</a:t>
            </a:r>
          </a:p>
        </p:txBody>
      </p:sp>
      <p:sp>
        <p:nvSpPr>
          <p:cNvPr id="3" name="TextBox 2">
            <a:extLst>
              <a:ext uri="{FF2B5EF4-FFF2-40B4-BE49-F238E27FC236}">
                <a16:creationId xmlns:a16="http://schemas.microsoft.com/office/drawing/2014/main" id="{D96B7619-A41F-5AB2-F269-3DA44C912ED9}"/>
              </a:ext>
            </a:extLst>
          </p:cNvPr>
          <p:cNvSpPr txBox="1"/>
          <p:nvPr/>
        </p:nvSpPr>
        <p:spPr>
          <a:xfrm>
            <a:off x="218758" y="5776304"/>
            <a:ext cx="11754480" cy="1061829"/>
          </a:xfrm>
          <a:prstGeom prst="rect">
            <a:avLst/>
          </a:prstGeom>
          <a:noFill/>
        </p:spPr>
        <p:txBody>
          <a:bodyPr wrap="square">
            <a:spAutoFit/>
          </a:bodyPr>
          <a:lstStyle/>
          <a:p>
            <a:pPr marL="228600" marR="0" lvl="0" indent="-228600" algn="l" defTabSz="914400" rtl="0" eaLnBrk="1" fontAlgn="auto" latinLnBrk="0" hangingPunct="1">
              <a:lnSpc>
                <a:spcPct val="100000"/>
              </a:lnSpc>
              <a:spcAft>
                <a:spcPts val="0"/>
              </a:spcAft>
              <a:buClr>
                <a:schemeClr val="tx1">
                  <a:lumMod val="50000"/>
                  <a:lumOff val="50000"/>
                </a:schemeClr>
              </a:buClr>
              <a:buSzTx/>
              <a:buFont typeface="+mj-lt"/>
              <a:buAutoNum type="arabicPeriod" startAt="5"/>
              <a:tabLst/>
              <a:defRPr/>
            </a:pPr>
            <a:r>
              <a:rPr kumimoji="0" lang="en-US" sz="900" b="0" i="0" u="none" strike="noStrike" kern="1200" cap="none" spc="0" normalizeH="0" baseline="0" noProof="0" dirty="0">
                <a:ln>
                  <a:noFill/>
                </a:ln>
                <a:solidFill>
                  <a:schemeClr val="tx1">
                    <a:lumMod val="50000"/>
                    <a:lumOff val="50000"/>
                  </a:schemeClr>
                </a:solidFill>
                <a:effectLst/>
                <a:uLnTx/>
                <a:uFillTx/>
                <a:latin typeface="Avenir Next" panose="020B0503020202020204" pitchFamily="34" charset="0"/>
              </a:rPr>
              <a:t>Smith, E. </a:t>
            </a:r>
            <a:r>
              <a:rPr kumimoji="0" lang="en-US" sz="900" b="0" i="0" u="none" strike="noStrike" kern="1200" cap="none" spc="0" normalizeH="0" baseline="0" noProof="0" dirty="0" err="1">
                <a:ln>
                  <a:noFill/>
                </a:ln>
                <a:solidFill>
                  <a:schemeClr val="tx1">
                    <a:lumMod val="50000"/>
                    <a:lumOff val="50000"/>
                  </a:schemeClr>
                </a:solidFill>
                <a:effectLst/>
                <a:uLnTx/>
                <a:uFillTx/>
                <a:latin typeface="Avenir Next" panose="020B0503020202020204" pitchFamily="34" charset="0"/>
              </a:rPr>
              <a:t>R.et</a:t>
            </a:r>
            <a:r>
              <a:rPr kumimoji="0" lang="en-US" sz="900" b="0" i="0" u="none" strike="noStrike" kern="1200" cap="none" spc="0" normalizeH="0" baseline="0" noProof="0" dirty="0">
                <a:ln>
                  <a:noFill/>
                </a:ln>
                <a:solidFill>
                  <a:schemeClr val="tx1">
                    <a:lumMod val="50000"/>
                    <a:lumOff val="50000"/>
                  </a:schemeClr>
                </a:solidFill>
                <a:effectLst/>
                <a:uLnTx/>
                <a:uFillTx/>
                <a:latin typeface="Avenir Next" panose="020B0503020202020204" pitchFamily="34" charset="0"/>
              </a:rPr>
              <a:t> al. Modifiers of the Effect of Maternal Multiple Micronutrient Supplementation on Stillbirth, Birth Outcomes, and Infant Mortality: A Meta-Analysis of Individual Patient Data from 17 Randomized Trials in Low-Income and Middle-Income Countries. Lancet Glob. Heal. 2017, 5 (11). </a:t>
            </a:r>
            <a:r>
              <a:rPr kumimoji="0" lang="en-US" sz="900" b="0" i="0" u="none" strike="noStrike" kern="1200" cap="none" spc="0" normalizeH="0" baseline="0" noProof="0" dirty="0">
                <a:ln>
                  <a:noFill/>
                </a:ln>
                <a:solidFill>
                  <a:schemeClr val="tx1">
                    <a:lumMod val="50000"/>
                    <a:lumOff val="50000"/>
                  </a:schemeClr>
                </a:solidFill>
                <a:effectLst/>
                <a:uLnTx/>
                <a:uFillTx/>
                <a:latin typeface="Avenir Next" panose="020B0503020202020204" pitchFamily="34" charset="0"/>
                <a:hlinkClick r:id="rId3">
                  <a:extLst>
                    <a:ext uri="{A12FA001-AC4F-418D-AE19-62706E023703}">
                      <ahyp:hlinkClr xmlns:ahyp="http://schemas.microsoft.com/office/drawing/2018/hyperlinkcolor" val="tx"/>
                    </a:ext>
                  </a:extLst>
                </a:hlinkClick>
              </a:rPr>
              <a:t>https://pubmed.ncbi.nlm.nih.gov/29025632/</a:t>
            </a:r>
            <a:r>
              <a:rPr kumimoji="0" lang="en-US" sz="900" b="0" i="0" u="none" strike="noStrike" kern="1200" cap="none" spc="0" normalizeH="0" baseline="0" noProof="0" dirty="0">
                <a:ln>
                  <a:noFill/>
                </a:ln>
                <a:solidFill>
                  <a:schemeClr val="tx1">
                    <a:lumMod val="50000"/>
                    <a:lumOff val="50000"/>
                  </a:schemeClr>
                </a:solidFill>
                <a:effectLst/>
                <a:uLnTx/>
                <a:uFillTx/>
                <a:latin typeface="Avenir Next" panose="020B0503020202020204" pitchFamily="34" charset="0"/>
              </a:rPr>
              <a:t>.</a:t>
            </a:r>
          </a:p>
          <a:p>
            <a:pPr marL="228600" marR="0" lvl="0" indent="-228600" algn="l" defTabSz="914400" rtl="0" eaLnBrk="1" fontAlgn="auto" latinLnBrk="0" hangingPunct="1">
              <a:lnSpc>
                <a:spcPct val="100000"/>
              </a:lnSpc>
              <a:spcAft>
                <a:spcPts val="0"/>
              </a:spcAft>
              <a:buClr>
                <a:schemeClr val="tx1">
                  <a:lumMod val="50000"/>
                  <a:lumOff val="50000"/>
                </a:schemeClr>
              </a:buClr>
              <a:buSzTx/>
              <a:buFont typeface="+mj-lt"/>
              <a:buAutoNum type="arabicPeriod" startAt="5"/>
              <a:tabLst/>
              <a:defRPr/>
            </a:pPr>
            <a:r>
              <a:rPr kumimoji="0" lang="en-US" sz="900" b="0" i="0" u="none" strike="noStrike" kern="1200" cap="none" spc="0" normalizeH="0" baseline="0" noProof="0" dirty="0">
                <a:ln>
                  <a:noFill/>
                </a:ln>
                <a:solidFill>
                  <a:schemeClr val="tx1">
                    <a:lumMod val="50000"/>
                    <a:lumOff val="50000"/>
                  </a:schemeClr>
                </a:solidFill>
                <a:effectLst/>
                <a:uLnTx/>
                <a:uFillTx/>
                <a:latin typeface="Avenir Next" panose="020B0503020202020204" pitchFamily="34" charset="0"/>
              </a:rPr>
              <a:t>Wang, </a:t>
            </a:r>
            <a:r>
              <a:rPr kumimoji="0" lang="en-US" sz="900" b="0" i="0" u="none" strike="noStrike" kern="1200" cap="none" spc="0" normalizeH="0" baseline="0" noProof="0" dirty="0" err="1">
                <a:ln>
                  <a:noFill/>
                </a:ln>
                <a:solidFill>
                  <a:schemeClr val="tx1">
                    <a:lumMod val="50000"/>
                    <a:lumOff val="50000"/>
                  </a:schemeClr>
                </a:solidFill>
                <a:effectLst/>
                <a:uLnTx/>
                <a:uFillTx/>
                <a:latin typeface="Avenir Next" panose="020B0503020202020204" pitchFamily="34" charset="0"/>
              </a:rPr>
              <a:t>Dongqing</a:t>
            </a:r>
            <a:r>
              <a:rPr kumimoji="0" lang="en-US" sz="900" b="0" i="0" u="none" strike="noStrike" kern="1200" cap="none" spc="0" normalizeH="0" baseline="0" noProof="0" dirty="0">
                <a:ln>
                  <a:noFill/>
                </a:ln>
                <a:solidFill>
                  <a:schemeClr val="tx1">
                    <a:lumMod val="50000"/>
                    <a:lumOff val="50000"/>
                  </a:schemeClr>
                </a:solidFill>
                <a:effectLst/>
                <a:uLnTx/>
                <a:uFillTx/>
                <a:latin typeface="Avenir Next" panose="020B0503020202020204" pitchFamily="34" charset="0"/>
              </a:rPr>
              <a:t> Adu-</a:t>
            </a:r>
            <a:r>
              <a:rPr kumimoji="0" lang="en-US" sz="900" b="0" i="0" u="none" strike="noStrike" kern="1200" cap="none" spc="0" normalizeH="0" baseline="0" noProof="0" dirty="0" err="1">
                <a:ln>
                  <a:noFill/>
                </a:ln>
                <a:solidFill>
                  <a:schemeClr val="tx1">
                    <a:lumMod val="50000"/>
                    <a:lumOff val="50000"/>
                  </a:schemeClr>
                </a:solidFill>
                <a:effectLst/>
                <a:uLnTx/>
                <a:uFillTx/>
                <a:latin typeface="Avenir Next" panose="020B0503020202020204" pitchFamily="34" charset="0"/>
              </a:rPr>
              <a:t>Afarwuah</a:t>
            </a:r>
            <a:r>
              <a:rPr kumimoji="0" lang="en-US" sz="900" b="0" i="0" u="none" strike="noStrike" kern="1200" cap="none" spc="0" normalizeH="0" baseline="0" noProof="0" dirty="0">
                <a:ln>
                  <a:noFill/>
                </a:ln>
                <a:solidFill>
                  <a:schemeClr val="tx1">
                    <a:lumMod val="50000"/>
                    <a:lumOff val="50000"/>
                  </a:schemeClr>
                </a:solidFill>
                <a:effectLst/>
                <a:uLnTx/>
                <a:uFillTx/>
                <a:latin typeface="Avenir Next" panose="020B0503020202020204" pitchFamily="34" charset="0"/>
              </a:rPr>
              <a:t>, Seth et al. 2025. The effects of prenatal multiple micronutrient supplementation and small-quantity lipid-based nutrient supplementation on small vulnerable newborn types in low-income and middle-income countries: a meta-analysis of individual participant data. Lancet Glob. Heal. Volume 13, Issue 2, e298 - e308, </a:t>
            </a:r>
            <a:r>
              <a:rPr kumimoji="0" lang="en-US" sz="900" b="0" i="0" u="none" strike="noStrike" kern="1200" cap="none" spc="0" normalizeH="0" baseline="0" noProof="0" dirty="0">
                <a:ln>
                  <a:noFill/>
                </a:ln>
                <a:solidFill>
                  <a:schemeClr val="tx1">
                    <a:lumMod val="50000"/>
                    <a:lumOff val="50000"/>
                  </a:schemeClr>
                </a:solidFill>
                <a:effectLst/>
                <a:uLnTx/>
                <a:uFillTx/>
                <a:latin typeface="Avenir Next" panose="020B0503020202020204" pitchFamily="34" charset="0"/>
                <a:hlinkClick r:id="rId4">
                  <a:extLst>
                    <a:ext uri="{A12FA001-AC4F-418D-AE19-62706E023703}">
                      <ahyp:hlinkClr xmlns:ahyp="http://schemas.microsoft.com/office/drawing/2018/hyperlinkcolor" val="tx"/>
                    </a:ext>
                  </a:extLst>
                </a:hlinkClick>
              </a:rPr>
              <a:t>https://doi.org/10.1016/S2214-109X(24)00449-2</a:t>
            </a:r>
            <a:endParaRPr kumimoji="0" lang="en-US" sz="900" b="0" i="0" u="none" strike="noStrike" kern="1200" cap="none" spc="0" normalizeH="0" baseline="0" noProof="0" dirty="0">
              <a:ln>
                <a:noFill/>
              </a:ln>
              <a:solidFill>
                <a:schemeClr val="tx1">
                  <a:lumMod val="50000"/>
                  <a:lumOff val="50000"/>
                </a:schemeClr>
              </a:solidFill>
              <a:effectLst/>
              <a:uLnTx/>
              <a:uFillTx/>
              <a:latin typeface="Avenir Next" panose="020B0503020202020204" pitchFamily="34" charset="0"/>
            </a:endParaRPr>
          </a:p>
          <a:p>
            <a:pPr marL="228600" indent="-228600">
              <a:buClr>
                <a:schemeClr val="tx1">
                  <a:lumMod val="50000"/>
                  <a:lumOff val="50000"/>
                </a:schemeClr>
              </a:buClr>
              <a:buFont typeface="+mj-lt"/>
              <a:buAutoNum type="arabicPeriod" startAt="5"/>
              <a:defRPr/>
            </a:pPr>
            <a:r>
              <a:rPr kumimoji="0" lang="en-US" sz="900" b="0" i="0" u="none" strike="noStrike" kern="1200" cap="none" spc="0" normalizeH="0" baseline="0" noProof="0" dirty="0">
                <a:ln>
                  <a:noFill/>
                </a:ln>
                <a:solidFill>
                  <a:schemeClr val="tx1">
                    <a:lumMod val="50000"/>
                    <a:lumOff val="50000"/>
                  </a:schemeClr>
                </a:solidFill>
                <a:effectLst/>
                <a:uLnTx/>
                <a:uFillTx/>
                <a:latin typeface="Avenir Next" panose="020B0503020202020204" pitchFamily="34" charset="0"/>
              </a:rPr>
              <a:t>Smith, E. </a:t>
            </a:r>
            <a:r>
              <a:rPr kumimoji="0" lang="en-US" sz="900" b="0" i="0" u="none" strike="noStrike" kern="1200" cap="none" spc="0" normalizeH="0" baseline="0" noProof="0" dirty="0" err="1">
                <a:ln>
                  <a:noFill/>
                </a:ln>
                <a:solidFill>
                  <a:schemeClr val="tx1">
                    <a:lumMod val="50000"/>
                    <a:lumOff val="50000"/>
                  </a:schemeClr>
                </a:solidFill>
                <a:effectLst/>
                <a:uLnTx/>
                <a:uFillTx/>
                <a:latin typeface="Avenir Next" panose="020B0503020202020204" pitchFamily="34" charset="0"/>
              </a:rPr>
              <a:t>R.et</a:t>
            </a:r>
            <a:r>
              <a:rPr kumimoji="0" lang="en-US" sz="900" b="0" i="0" u="none" strike="noStrike" kern="1200" cap="none" spc="0" normalizeH="0" baseline="0" noProof="0" dirty="0">
                <a:ln>
                  <a:noFill/>
                </a:ln>
                <a:solidFill>
                  <a:schemeClr val="tx1">
                    <a:lumMod val="50000"/>
                    <a:lumOff val="50000"/>
                  </a:schemeClr>
                </a:solidFill>
                <a:effectLst/>
                <a:uLnTx/>
                <a:uFillTx/>
                <a:latin typeface="Avenir Next" panose="020B0503020202020204" pitchFamily="34" charset="0"/>
              </a:rPr>
              <a:t> al. Modifiers of the Effect of Maternal Multiple Micronutrient Supplementation on Stillbirth, Birth Outcomes, and Infant Mortality: A Meta-Analysis of Individual Patient Data from 17 Randomized Trials in Low-Income and Middle-Income Countries. Lancet Glob. Heal. 2017, 5 (11). </a:t>
            </a:r>
            <a:r>
              <a:rPr kumimoji="0" lang="en-US" sz="900" b="0" i="0" u="none" strike="noStrike" kern="1200" cap="none" spc="0" normalizeH="0" baseline="0" noProof="0" dirty="0">
                <a:ln>
                  <a:noFill/>
                </a:ln>
                <a:solidFill>
                  <a:schemeClr val="tx1">
                    <a:lumMod val="50000"/>
                    <a:lumOff val="50000"/>
                  </a:schemeClr>
                </a:solidFill>
                <a:effectLst/>
                <a:uLnTx/>
                <a:uFillTx/>
                <a:latin typeface="Avenir Next" panose="020B0503020202020204" pitchFamily="34" charset="0"/>
                <a:hlinkClick r:id="rId3">
                  <a:extLst>
                    <a:ext uri="{A12FA001-AC4F-418D-AE19-62706E023703}">
                      <ahyp:hlinkClr xmlns:ahyp="http://schemas.microsoft.com/office/drawing/2018/hyperlinkcolor" val="tx"/>
                    </a:ext>
                  </a:extLst>
                </a:hlinkClick>
              </a:rPr>
              <a:t>https://pubmed.ncbi.nlm.nih.gov/29025632/</a:t>
            </a:r>
            <a:r>
              <a:rPr kumimoji="0" lang="en-US" sz="900" b="0" i="0" u="none" strike="noStrike" kern="1200" cap="none" spc="0" normalizeH="0" baseline="0" noProof="0" dirty="0">
                <a:ln>
                  <a:noFill/>
                </a:ln>
                <a:solidFill>
                  <a:schemeClr val="tx1">
                    <a:lumMod val="50000"/>
                    <a:lumOff val="50000"/>
                  </a:schemeClr>
                </a:solidFill>
                <a:effectLst/>
                <a:uLnTx/>
                <a:uFillTx/>
                <a:latin typeface="Avenir Next" panose="020B0503020202020204" pitchFamily="34" charset="0"/>
              </a:rPr>
              <a:t>.</a:t>
            </a:r>
          </a:p>
          <a:p>
            <a:pPr marL="228600" marR="0" lvl="0" indent="-228600" algn="l" defTabSz="914400" rtl="0" eaLnBrk="1" fontAlgn="auto" latinLnBrk="0" hangingPunct="1">
              <a:lnSpc>
                <a:spcPct val="100000"/>
              </a:lnSpc>
              <a:spcAft>
                <a:spcPts val="0"/>
              </a:spcAft>
              <a:buClr>
                <a:schemeClr val="tx1">
                  <a:lumMod val="50000"/>
                  <a:lumOff val="50000"/>
                </a:schemeClr>
              </a:buClr>
              <a:buSzTx/>
              <a:buFont typeface="+mj-lt"/>
              <a:buAutoNum type="arabicPeriod" startAt="5"/>
              <a:tabLst/>
              <a:defRPr/>
            </a:pPr>
            <a:endParaRPr kumimoji="0" lang="en-US" sz="900" b="0" i="0" u="none" strike="noStrike" kern="1200" cap="none" spc="0" normalizeH="0" baseline="0" noProof="0" dirty="0">
              <a:ln>
                <a:noFill/>
              </a:ln>
              <a:solidFill>
                <a:schemeClr val="tx1">
                  <a:lumMod val="50000"/>
                  <a:lumOff val="50000"/>
                </a:schemeClr>
              </a:solidFill>
              <a:effectLst/>
              <a:uLnTx/>
              <a:uFillTx/>
              <a:latin typeface="Avenir Next" panose="020B0503020202020204" pitchFamily="34" charset="0"/>
            </a:endParaRPr>
          </a:p>
        </p:txBody>
      </p:sp>
      <p:pic>
        <p:nvPicPr>
          <p:cNvPr id="5" name="Picture 4" descr="A black and yellow wave&#10;&#10;AI-generated content may be incorrect.">
            <a:extLst>
              <a:ext uri="{FF2B5EF4-FFF2-40B4-BE49-F238E27FC236}">
                <a16:creationId xmlns:a16="http://schemas.microsoft.com/office/drawing/2014/main" id="{D24BBEF0-B754-365C-B972-9EAEE79F0BB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6324600" y="0"/>
            <a:ext cx="5867400" cy="1508760"/>
          </a:xfrm>
          <a:prstGeom prst="rect">
            <a:avLst/>
          </a:prstGeom>
        </p:spPr>
      </p:pic>
      <p:pic>
        <p:nvPicPr>
          <p:cNvPr id="10" name="Graphic 9">
            <a:extLst>
              <a:ext uri="{FF2B5EF4-FFF2-40B4-BE49-F238E27FC236}">
                <a16:creationId xmlns:a16="http://schemas.microsoft.com/office/drawing/2014/main" id="{1E0545D2-1B16-74C7-8579-7E01BEE1088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976237" y="2028423"/>
            <a:ext cx="2499645" cy="3224298"/>
          </a:xfrm>
          <a:prstGeom prst="rect">
            <a:avLst/>
          </a:prstGeom>
        </p:spPr>
      </p:pic>
      <p:pic>
        <p:nvPicPr>
          <p:cNvPr id="12" name="Graphic 11">
            <a:extLst>
              <a:ext uri="{FF2B5EF4-FFF2-40B4-BE49-F238E27FC236}">
                <a16:creationId xmlns:a16="http://schemas.microsoft.com/office/drawing/2014/main" id="{53235C3B-41A1-7851-9187-329229A1B7E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8101880">
            <a:off x="9744583" y="-837571"/>
            <a:ext cx="1593635" cy="4041242"/>
          </a:xfrm>
          <a:prstGeom prst="rect">
            <a:avLst/>
          </a:prstGeom>
        </p:spPr>
      </p:pic>
    </p:spTree>
    <p:extLst>
      <p:ext uri="{BB962C8B-B14F-4D97-AF65-F5344CB8AC3E}">
        <p14:creationId xmlns:p14="http://schemas.microsoft.com/office/powerpoint/2010/main" val="2199027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EE28DC-A8E5-E356-B15B-CD0AA750EDC1}"/>
            </a:ext>
          </a:extLst>
        </p:cNvPr>
        <p:cNvGrpSpPr/>
        <p:nvPr/>
      </p:nvGrpSpPr>
      <p:grpSpPr>
        <a:xfrm>
          <a:off x="0" y="0"/>
          <a:ext cx="0" cy="0"/>
          <a:chOff x="0" y="0"/>
          <a:chExt cx="0" cy="0"/>
        </a:xfrm>
      </p:grpSpPr>
      <p:sp>
        <p:nvSpPr>
          <p:cNvPr id="17" name="Title 1">
            <a:extLst>
              <a:ext uri="{FF2B5EF4-FFF2-40B4-BE49-F238E27FC236}">
                <a16:creationId xmlns:a16="http://schemas.microsoft.com/office/drawing/2014/main" id="{4C04BC14-1234-ECAB-57DE-1228117A45E3}"/>
              </a:ext>
            </a:extLst>
          </p:cNvPr>
          <p:cNvSpPr>
            <a:spLocks noGrp="1"/>
          </p:cNvSpPr>
          <p:nvPr>
            <p:ph type="title"/>
          </p:nvPr>
        </p:nvSpPr>
        <p:spPr/>
        <p:txBody>
          <a:bodyPr>
            <a:normAutofit/>
          </a:bodyPr>
          <a:lstStyle/>
          <a:p>
            <a:pPr marL="0" indent="0">
              <a:lnSpc>
                <a:spcPct val="100000"/>
              </a:lnSpc>
              <a:buNone/>
            </a:pPr>
            <a:r>
              <a:rPr lang="en-US" b="1" dirty="0"/>
              <a:t>The Global Guidance Behind MMS</a:t>
            </a:r>
          </a:p>
        </p:txBody>
      </p:sp>
      <p:sp>
        <p:nvSpPr>
          <p:cNvPr id="7" name="Content Placeholder 6">
            <a:extLst>
              <a:ext uri="{FF2B5EF4-FFF2-40B4-BE49-F238E27FC236}">
                <a16:creationId xmlns:a16="http://schemas.microsoft.com/office/drawing/2014/main" id="{D24EE8A5-970C-6E6F-2C66-553FF8106F93}"/>
              </a:ext>
            </a:extLst>
          </p:cNvPr>
          <p:cNvSpPr>
            <a:spLocks noGrp="1"/>
          </p:cNvSpPr>
          <p:nvPr>
            <p:ph idx="1"/>
          </p:nvPr>
        </p:nvSpPr>
        <p:spPr>
          <a:xfrm>
            <a:off x="832105" y="1554480"/>
            <a:ext cx="2591815" cy="3769360"/>
          </a:xfrm>
        </p:spPr>
        <p:txBody>
          <a:bodyPr vert="horz" lIns="0" tIns="0" rIns="0" bIns="0" rtlCol="0" anchor="t">
            <a:normAutofit/>
          </a:bodyPr>
          <a:lstStyle/>
          <a:p>
            <a:pPr marL="0" indent="0">
              <a:lnSpc>
                <a:spcPct val="100000"/>
              </a:lnSpc>
              <a:buNone/>
            </a:pPr>
            <a:r>
              <a:rPr lang="en-US" sz="2000" dirty="0"/>
              <a:t>UNIMMAP MMS is included on the </a:t>
            </a:r>
            <a:r>
              <a:rPr lang="en-US" sz="2000" b="1" dirty="0"/>
              <a:t>World Health Organization’s (WHO) List of Essential Medicines</a:t>
            </a:r>
            <a:r>
              <a:rPr lang="en-US" sz="2000" dirty="0"/>
              <a:t> since 2021 and is </a:t>
            </a:r>
            <a:r>
              <a:rPr lang="en-US" sz="2000" b="1" dirty="0"/>
              <a:t>WHO-approved</a:t>
            </a:r>
            <a:r>
              <a:rPr lang="en-US" sz="2000" dirty="0"/>
              <a:t> for use with rigorous research and in emergency situations.</a:t>
            </a:r>
            <a:endParaRPr lang="en-US" baseline="30000" dirty="0"/>
          </a:p>
        </p:txBody>
      </p:sp>
      <p:sp>
        <p:nvSpPr>
          <p:cNvPr id="3" name="TextBox 2">
            <a:extLst>
              <a:ext uri="{FF2B5EF4-FFF2-40B4-BE49-F238E27FC236}">
                <a16:creationId xmlns:a16="http://schemas.microsoft.com/office/drawing/2014/main" id="{828847E4-7D0B-28A8-F636-469A9EE50616}"/>
              </a:ext>
            </a:extLst>
          </p:cNvPr>
          <p:cNvSpPr txBox="1"/>
          <p:nvPr/>
        </p:nvSpPr>
        <p:spPr>
          <a:xfrm>
            <a:off x="412376" y="5944483"/>
            <a:ext cx="11402688" cy="646331"/>
          </a:xfrm>
          <a:prstGeom prst="rect">
            <a:avLst/>
          </a:prstGeom>
          <a:noFill/>
        </p:spPr>
        <p:txBody>
          <a:bodyPr wrap="square">
            <a:spAutoFit/>
          </a:bodyPr>
          <a:lstStyle/>
          <a:p>
            <a:pPr marL="228600" indent="-228600">
              <a:buClr>
                <a:schemeClr val="tx1">
                  <a:lumMod val="50000"/>
                  <a:lumOff val="50000"/>
                </a:schemeClr>
              </a:buClr>
              <a:buFont typeface="+mj-lt"/>
              <a:buAutoNum type="arabicPeriod" startAt="8"/>
              <a:defRPr/>
            </a:pPr>
            <a:r>
              <a:rPr lang="en-US" sz="900" dirty="0">
                <a:solidFill>
                  <a:schemeClr val="tx1">
                    <a:lumMod val="50000"/>
                    <a:lumOff val="50000"/>
                  </a:schemeClr>
                </a:solidFill>
                <a:latin typeface="Avenir Next" panose="020B0503020202020204" pitchFamily="34" charset="0"/>
              </a:rPr>
              <a:t>2020 updated WHO antenatal care recommendations: </a:t>
            </a:r>
            <a:r>
              <a:rPr lang="en-US" sz="900" kern="1200" dirty="0">
                <a:solidFill>
                  <a:schemeClr val="tx1">
                    <a:lumMod val="50000"/>
                    <a:lumOff val="50000"/>
                  </a:schemeClr>
                </a:solidFill>
                <a:effectLst/>
                <a:latin typeface="Avenir Next" panose="020B0503020202020204" pitchFamily="34" charset="0"/>
                <a:hlinkClick r:id="rId3">
                  <a:extLst>
                    <a:ext uri="{A12FA001-AC4F-418D-AE19-62706E023703}">
                      <ahyp:hlinkClr xmlns:ahyp="http://schemas.microsoft.com/office/drawing/2018/hyperlinkcolor" val="tx"/>
                    </a:ext>
                  </a:extLst>
                </a:hlinkClick>
              </a:rPr>
              <a:t>https://apps.who.int/iris/bitstream/handle/10665/333561/9789240007789-eng.pdf</a:t>
            </a:r>
            <a:r>
              <a:rPr lang="en-US" sz="900" kern="1200" dirty="0">
                <a:solidFill>
                  <a:schemeClr val="tx1">
                    <a:lumMod val="50000"/>
                    <a:lumOff val="50000"/>
                  </a:schemeClr>
                </a:solidFill>
                <a:effectLst/>
                <a:latin typeface="Avenir Next" panose="020B0503020202020204" pitchFamily="34" charset="0"/>
              </a:rPr>
              <a:t> </a:t>
            </a:r>
          </a:p>
          <a:p>
            <a:pPr marL="228600" indent="-228600">
              <a:buClr>
                <a:schemeClr val="tx1">
                  <a:lumMod val="50000"/>
                  <a:lumOff val="50000"/>
                </a:schemeClr>
              </a:buClr>
              <a:buFont typeface="+mj-lt"/>
              <a:buAutoNum type="arabicPeriod" startAt="8"/>
              <a:defRPr/>
            </a:pPr>
            <a:r>
              <a:rPr lang="en-US" sz="900" dirty="0">
                <a:solidFill>
                  <a:schemeClr val="tx1">
                    <a:lumMod val="50000"/>
                    <a:lumOff val="50000"/>
                  </a:schemeClr>
                </a:solidFill>
                <a:latin typeface="Avenir Next" panose="020B0503020202020204" pitchFamily="34" charset="0"/>
              </a:rPr>
              <a:t>WHO Model List of Essential Medicines: </a:t>
            </a:r>
            <a:r>
              <a:rPr lang="en-US" sz="900" dirty="0">
                <a:solidFill>
                  <a:schemeClr val="tx1">
                    <a:lumMod val="50000"/>
                    <a:lumOff val="50000"/>
                  </a:schemeClr>
                </a:solidFill>
                <a:latin typeface="Avenir Next" panose="020B0503020202020204" pitchFamily="34" charset="0"/>
                <a:hlinkClick r:id="rId4">
                  <a:extLst>
                    <a:ext uri="{A12FA001-AC4F-418D-AE19-62706E023703}">
                      <ahyp:hlinkClr xmlns:ahyp="http://schemas.microsoft.com/office/drawing/2018/hyperlinkcolor" val="tx"/>
                    </a:ext>
                  </a:extLst>
                </a:hlinkClick>
              </a:rPr>
              <a:t>https://www.who.int/publications/i/item/WHO-MHP-HPS-EML-2023.02</a:t>
            </a:r>
            <a:endParaRPr lang="en-US" sz="900" dirty="0">
              <a:solidFill>
                <a:schemeClr val="tx1">
                  <a:lumMod val="50000"/>
                  <a:lumOff val="50000"/>
                </a:schemeClr>
              </a:solidFill>
              <a:latin typeface="Avenir Next" panose="020B0503020202020204" pitchFamily="34" charset="0"/>
            </a:endParaRPr>
          </a:p>
          <a:p>
            <a:pPr marL="228600" marR="0" lvl="0" indent="-228600" algn="l" defTabSz="914400" rtl="0" eaLnBrk="1" fontAlgn="auto" latinLnBrk="0" hangingPunct="1">
              <a:lnSpc>
                <a:spcPct val="100000"/>
              </a:lnSpc>
              <a:spcAft>
                <a:spcPts val="0"/>
              </a:spcAft>
              <a:buClr>
                <a:schemeClr val="tx1">
                  <a:lumMod val="50000"/>
                  <a:lumOff val="50000"/>
                </a:schemeClr>
              </a:buClr>
              <a:buSzTx/>
              <a:buFont typeface="+mj-lt"/>
              <a:buAutoNum type="arabicPeriod" startAt="8"/>
              <a:tabLst/>
              <a:defRPr/>
            </a:pPr>
            <a:r>
              <a:rPr lang="en-US" sz="900" dirty="0">
                <a:solidFill>
                  <a:schemeClr val="tx1">
                    <a:lumMod val="50000"/>
                    <a:lumOff val="50000"/>
                  </a:schemeClr>
                </a:solidFill>
                <a:latin typeface="Avenir Next" panose="020B0503020202020204" pitchFamily="34" charset="0"/>
              </a:rPr>
              <a:t>Preventing and controlling micronutrient deficiencies in populations affected by an emergency </a:t>
            </a:r>
            <a:r>
              <a:rPr lang="en-US" sz="900" kern="1200" dirty="0">
                <a:solidFill>
                  <a:schemeClr val="tx1">
                    <a:lumMod val="50000"/>
                    <a:lumOff val="50000"/>
                  </a:schemeClr>
                </a:solidFill>
                <a:effectLst/>
                <a:latin typeface="Avenir Next" panose="020B0503020202020204" pitchFamily="34" charset="0"/>
                <a:hlinkClick r:id="rId5">
                  <a:extLst>
                    <a:ext uri="{A12FA001-AC4F-418D-AE19-62706E023703}">
                      <ahyp:hlinkClr xmlns:ahyp="http://schemas.microsoft.com/office/drawing/2018/hyperlinkcolor" val="tx"/>
                    </a:ext>
                  </a:extLst>
                </a:hlinkClick>
              </a:rPr>
              <a:t>https://www.who.int/docs/default-source/nutritionlibrary/preventing-and-controlling-micronutrient-deficiencies-in-populations-affected-by-an-emergency.pdf?sfvrsn=e17f6dff_2</a:t>
            </a:r>
            <a:r>
              <a:rPr lang="en-US" sz="900" kern="1200" dirty="0">
                <a:solidFill>
                  <a:schemeClr val="tx1">
                    <a:lumMod val="50000"/>
                    <a:lumOff val="50000"/>
                  </a:schemeClr>
                </a:solidFill>
                <a:effectLst/>
                <a:latin typeface="Avenir Next" panose="020B0503020202020204" pitchFamily="34" charset="0"/>
              </a:rPr>
              <a:t> </a:t>
            </a:r>
          </a:p>
        </p:txBody>
      </p:sp>
      <p:sp>
        <p:nvSpPr>
          <p:cNvPr id="6" name="Rectangle 5">
            <a:extLst>
              <a:ext uri="{FF2B5EF4-FFF2-40B4-BE49-F238E27FC236}">
                <a16:creationId xmlns:a16="http://schemas.microsoft.com/office/drawing/2014/main" id="{A093BF9A-A29E-F535-D65A-CB4B3269A905}"/>
              </a:ext>
            </a:extLst>
          </p:cNvPr>
          <p:cNvSpPr/>
          <p:nvPr/>
        </p:nvSpPr>
        <p:spPr>
          <a:xfrm>
            <a:off x="6286154" y="2143939"/>
            <a:ext cx="4858092" cy="34728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pic>
        <p:nvPicPr>
          <p:cNvPr id="8" name="Picture 7">
            <a:extLst>
              <a:ext uri="{FF2B5EF4-FFF2-40B4-BE49-F238E27FC236}">
                <a16:creationId xmlns:a16="http://schemas.microsoft.com/office/drawing/2014/main" id="{40624C22-774F-09D8-3532-194693B51A8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953676" y="1629572"/>
            <a:ext cx="2471331" cy="3193846"/>
          </a:xfrm>
          <a:prstGeom prst="rect">
            <a:avLst/>
          </a:prstGeom>
          <a:ln>
            <a:solidFill>
              <a:schemeClr val="tx1"/>
            </a:solidFill>
          </a:ln>
        </p:spPr>
      </p:pic>
      <p:pic>
        <p:nvPicPr>
          <p:cNvPr id="9" name="Picture 8" descr="Graphical user interface&#10;&#10;Description automatically generated with low confidence">
            <a:extLst>
              <a:ext uri="{FF2B5EF4-FFF2-40B4-BE49-F238E27FC236}">
                <a16:creationId xmlns:a16="http://schemas.microsoft.com/office/drawing/2014/main" id="{E4A8E4EB-478B-81D0-5742-E3840FC2A2C4}"/>
              </a:ext>
            </a:extLst>
          </p:cNvPr>
          <p:cNvPicPr>
            <a:picLocks noChangeAspect="1"/>
          </p:cNvPicPr>
          <p:nvPr/>
        </p:nvPicPr>
        <p:blipFill>
          <a:blip r:embed="rId7" cstate="screen">
            <a:extLst>
              <a:ext uri="{28A0092B-C50C-407E-A947-70E740481C1C}">
                <a14:useLocalDpi xmlns:a14="http://schemas.microsoft.com/office/drawing/2010/main"/>
              </a:ext>
            </a:extLst>
          </a:blip>
          <a:srcRect l="-1"/>
          <a:stretch>
            <a:fillRect/>
          </a:stretch>
        </p:blipFill>
        <p:spPr>
          <a:xfrm>
            <a:off x="6609400" y="1629572"/>
            <a:ext cx="2349416" cy="3193843"/>
          </a:xfrm>
          <a:prstGeom prst="rect">
            <a:avLst/>
          </a:prstGeom>
          <a:ln>
            <a:solidFill>
              <a:schemeClr val="tx1"/>
            </a:solidFill>
          </a:ln>
        </p:spPr>
      </p:pic>
      <p:pic>
        <p:nvPicPr>
          <p:cNvPr id="10" name="Picture 9">
            <a:extLst>
              <a:ext uri="{FF2B5EF4-FFF2-40B4-BE49-F238E27FC236}">
                <a16:creationId xmlns:a16="http://schemas.microsoft.com/office/drawing/2014/main" id="{49051087-2B29-D85C-72E9-C3FD50EC3B59}"/>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9143209" y="1629572"/>
            <a:ext cx="2304202" cy="3193843"/>
          </a:xfrm>
          <a:prstGeom prst="rect">
            <a:avLst/>
          </a:prstGeom>
          <a:ln>
            <a:solidFill>
              <a:schemeClr val="tx1"/>
            </a:solidFill>
          </a:ln>
        </p:spPr>
      </p:pic>
      <p:pic>
        <p:nvPicPr>
          <p:cNvPr id="2" name="Picture 1">
            <a:extLst>
              <a:ext uri="{FF2B5EF4-FFF2-40B4-BE49-F238E27FC236}">
                <a16:creationId xmlns:a16="http://schemas.microsoft.com/office/drawing/2014/main" id="{934032BE-EF8A-B8D3-B012-F7D64EDD2729}"/>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flipH="1">
            <a:off x="6324600" y="0"/>
            <a:ext cx="5867400" cy="1508759"/>
          </a:xfrm>
          <a:prstGeom prst="rect">
            <a:avLst/>
          </a:prstGeom>
        </p:spPr>
      </p:pic>
    </p:spTree>
    <p:extLst>
      <p:ext uri="{BB962C8B-B14F-4D97-AF65-F5344CB8AC3E}">
        <p14:creationId xmlns:p14="http://schemas.microsoft.com/office/powerpoint/2010/main" val="65619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a:extLst>
            <a:ext uri="{FF2B5EF4-FFF2-40B4-BE49-F238E27FC236}">
              <a16:creationId xmlns:a16="http://schemas.microsoft.com/office/drawing/2014/main" id="{7278C40C-336D-5706-1993-CF2B9094949B}"/>
            </a:ext>
          </a:extLst>
        </p:cNvPr>
        <p:cNvGrpSpPr/>
        <p:nvPr/>
      </p:nvGrpSpPr>
      <p:grpSpPr>
        <a:xfrm>
          <a:off x="0" y="0"/>
          <a:ext cx="0" cy="0"/>
          <a:chOff x="0" y="0"/>
          <a:chExt cx="0" cy="0"/>
        </a:xfrm>
      </p:grpSpPr>
      <p:sp>
        <p:nvSpPr>
          <p:cNvPr id="17" name="Title 1">
            <a:extLst>
              <a:ext uri="{FF2B5EF4-FFF2-40B4-BE49-F238E27FC236}">
                <a16:creationId xmlns:a16="http://schemas.microsoft.com/office/drawing/2014/main" id="{865466FA-6D37-FE63-998D-13D3C3D00D36}"/>
              </a:ext>
            </a:extLst>
          </p:cNvPr>
          <p:cNvSpPr>
            <a:spLocks noGrp="1"/>
          </p:cNvSpPr>
          <p:nvPr>
            <p:ph type="title"/>
          </p:nvPr>
        </p:nvSpPr>
        <p:spPr/>
        <p:txBody>
          <a:bodyPr>
            <a:normAutofit/>
          </a:bodyPr>
          <a:lstStyle/>
          <a:p>
            <a:r>
              <a:rPr lang="en-US" b="1" dirty="0"/>
              <a:t>A Best Buy for Global Development</a:t>
            </a:r>
          </a:p>
        </p:txBody>
      </p:sp>
      <p:sp>
        <p:nvSpPr>
          <p:cNvPr id="7" name="Content Placeholder 6">
            <a:extLst>
              <a:ext uri="{FF2B5EF4-FFF2-40B4-BE49-F238E27FC236}">
                <a16:creationId xmlns:a16="http://schemas.microsoft.com/office/drawing/2014/main" id="{C0F55D79-CDA3-C295-7947-6B9ACD2A18EA}"/>
              </a:ext>
            </a:extLst>
          </p:cNvPr>
          <p:cNvSpPr>
            <a:spLocks noGrp="1"/>
          </p:cNvSpPr>
          <p:nvPr>
            <p:ph idx="1"/>
          </p:nvPr>
        </p:nvSpPr>
        <p:spPr>
          <a:xfrm>
            <a:off x="838200" y="1554480"/>
            <a:ext cx="7324827" cy="3160161"/>
          </a:xfrm>
        </p:spPr>
        <p:txBody>
          <a:bodyPr vert="horz" lIns="0" tIns="0" rIns="0" bIns="0" rtlCol="0" anchor="t">
            <a:normAutofit/>
          </a:bodyPr>
          <a:lstStyle/>
          <a:p>
            <a:pPr>
              <a:lnSpc>
                <a:spcPct val="100000"/>
              </a:lnSpc>
            </a:pPr>
            <a:r>
              <a:rPr lang="en-US" dirty="0"/>
              <a:t>MMS was named one of the best investments for global development – with a </a:t>
            </a:r>
            <a:r>
              <a:rPr lang="en-US" b="1" dirty="0"/>
              <a:t>$37 return for every $1 invested</a:t>
            </a:r>
            <a:r>
              <a:rPr lang="en-US" b="1" dirty="0">
                <a:latin typeface="Avenir Book" panose="02000503020000020003" pitchFamily="2" charset="0"/>
                <a:cs typeface="Arial"/>
              </a:rPr>
              <a:t>.</a:t>
            </a:r>
            <a:r>
              <a:rPr lang="en-US" b="1" baseline="30000" dirty="0">
                <a:latin typeface="Avenir Book" panose="02000503020000020003" pitchFamily="2" charset="0"/>
                <a:cs typeface="Arial"/>
              </a:rPr>
              <a:t>11</a:t>
            </a:r>
            <a:endParaRPr lang="en-US" baseline="30000" dirty="0">
              <a:latin typeface="Avenir Book" panose="02000503020000020003" pitchFamily="2" charset="0"/>
              <a:cs typeface="Arial"/>
            </a:endParaRPr>
          </a:p>
          <a:p>
            <a:pPr>
              <a:lnSpc>
                <a:spcPct val="100000"/>
              </a:lnSpc>
            </a:pPr>
            <a:r>
              <a:rPr lang="en-US" dirty="0"/>
              <a:t>Well-nourished mothers give birth to well-nourished babies, who can go on to uplift entire communities.</a:t>
            </a:r>
          </a:p>
          <a:p>
            <a:pPr>
              <a:lnSpc>
                <a:spcPct val="100000"/>
              </a:lnSpc>
            </a:pPr>
            <a:r>
              <a:rPr lang="en-US" dirty="0"/>
              <a:t>MMS has the potential to improve a child’s cognitive and behavioral development, setting them up for a lifetime of better health.</a:t>
            </a:r>
            <a:r>
              <a:rPr lang="en-US" baseline="30000" dirty="0"/>
              <a:t>12</a:t>
            </a:r>
            <a:endParaRPr lang="en-US" dirty="0"/>
          </a:p>
          <a:p>
            <a:pPr>
              <a:lnSpc>
                <a:spcPct val="100000"/>
              </a:lnSpc>
            </a:pPr>
            <a:r>
              <a:rPr lang="en-US" dirty="0"/>
              <a:t>MMS builds resiliency and helps families withstand and recover from conflicts, epidemics, and climate change.</a:t>
            </a:r>
            <a:r>
              <a:rPr lang="en-US" baseline="30000" dirty="0"/>
              <a:t>13</a:t>
            </a:r>
          </a:p>
        </p:txBody>
      </p:sp>
      <p:sp>
        <p:nvSpPr>
          <p:cNvPr id="3" name="TextBox 2">
            <a:extLst>
              <a:ext uri="{FF2B5EF4-FFF2-40B4-BE49-F238E27FC236}">
                <a16:creationId xmlns:a16="http://schemas.microsoft.com/office/drawing/2014/main" id="{1E4C71C8-020E-7816-E04C-58B93D65CFAF}"/>
              </a:ext>
            </a:extLst>
          </p:cNvPr>
          <p:cNvSpPr txBox="1"/>
          <p:nvPr/>
        </p:nvSpPr>
        <p:spPr>
          <a:xfrm>
            <a:off x="375255" y="5906012"/>
            <a:ext cx="8232413" cy="784830"/>
          </a:xfrm>
          <a:prstGeom prst="rect">
            <a:avLst/>
          </a:prstGeom>
          <a:noFill/>
        </p:spPr>
        <p:txBody>
          <a:bodyPr wrap="square">
            <a:spAutoFit/>
          </a:bodyPr>
          <a:lstStyle/>
          <a:p>
            <a:pPr marL="228600" marR="0" lvl="0" indent="-228600" algn="l" defTabSz="914400" rtl="0" eaLnBrk="1" fontAlgn="auto" latinLnBrk="0" hangingPunct="1">
              <a:lnSpc>
                <a:spcPct val="100000"/>
              </a:lnSpc>
              <a:spcAft>
                <a:spcPts val="0"/>
              </a:spcAft>
              <a:buClr>
                <a:schemeClr val="tx1">
                  <a:lumMod val="50000"/>
                  <a:lumOff val="50000"/>
                </a:schemeClr>
              </a:buClr>
              <a:buSzTx/>
              <a:buFont typeface="+mj-lt"/>
              <a:buAutoNum type="arabicPeriod" startAt="11"/>
              <a:tabLst/>
              <a:defRPr/>
            </a:pPr>
            <a:r>
              <a:rPr kumimoji="0" lang="en-US" sz="900" b="0" i="0" u="none" strike="noStrike" kern="1200" cap="none" spc="0" normalizeH="0" baseline="0" noProof="0" dirty="0">
                <a:ln>
                  <a:noFill/>
                </a:ln>
                <a:solidFill>
                  <a:schemeClr val="tx1">
                    <a:lumMod val="50000"/>
                    <a:lumOff val="50000"/>
                  </a:schemeClr>
                </a:solidFill>
                <a:effectLst/>
                <a:uLnTx/>
                <a:uFillTx/>
                <a:latin typeface="Avenir Next" panose="020B0503020202020204" pitchFamily="34" charset="0"/>
              </a:rPr>
              <a:t>Larsen B, Hoddinott J, Razvi S. Investing in nutrition – a global best investment case. Journal of Benefit Cost Analysis. 2023 (in press). Available at: </a:t>
            </a:r>
            <a:r>
              <a:rPr kumimoji="0" lang="en-US" sz="900" b="0" i="0" u="none" strike="noStrike" kern="1200" cap="none" spc="0" normalizeH="0" baseline="0" noProof="0" dirty="0">
                <a:ln>
                  <a:noFill/>
                </a:ln>
                <a:solidFill>
                  <a:schemeClr val="tx1">
                    <a:lumMod val="50000"/>
                    <a:lumOff val="50000"/>
                  </a:schemeClr>
                </a:solidFill>
                <a:effectLst/>
                <a:uLnTx/>
                <a:uFillTx/>
                <a:latin typeface="Avenir Next" panose="020B0503020202020204" pitchFamily="34" charset="0"/>
                <a:hlinkClick r:id="rId3">
                  <a:extLst>
                    <a:ext uri="{A12FA001-AC4F-418D-AE19-62706E023703}">
                      <ahyp:hlinkClr xmlns:ahyp="http://schemas.microsoft.com/office/drawing/2018/hyperlinkcolor" val="tx"/>
                    </a:ext>
                  </a:extLst>
                </a:hlinkClick>
              </a:rPr>
              <a:t>https://copenhagenconsensus.com/sites/default/files/2023-03/Nutrition%20Best%20Investment%20Manuscript%20230211.pdf</a:t>
            </a:r>
            <a:r>
              <a:rPr kumimoji="0" lang="en-US" sz="900" b="0" i="0" u="none" strike="noStrike" kern="1200" cap="none" spc="0" normalizeH="0" baseline="0" noProof="0" dirty="0">
                <a:ln>
                  <a:noFill/>
                </a:ln>
                <a:solidFill>
                  <a:schemeClr val="tx1">
                    <a:lumMod val="50000"/>
                    <a:lumOff val="50000"/>
                  </a:schemeClr>
                </a:solidFill>
                <a:effectLst/>
                <a:uLnTx/>
                <a:uFillTx/>
                <a:latin typeface="Avenir Next" panose="020B0503020202020204" pitchFamily="34" charset="0"/>
              </a:rPr>
              <a:t> </a:t>
            </a:r>
          </a:p>
          <a:p>
            <a:pPr marL="228600" marR="0" lvl="0" indent="-228600" algn="l" defTabSz="914400" rtl="0" eaLnBrk="1" fontAlgn="auto" latinLnBrk="0" hangingPunct="1">
              <a:lnSpc>
                <a:spcPct val="100000"/>
              </a:lnSpc>
              <a:spcAft>
                <a:spcPts val="0"/>
              </a:spcAft>
              <a:buClr>
                <a:schemeClr val="tx1">
                  <a:lumMod val="50000"/>
                  <a:lumOff val="50000"/>
                </a:schemeClr>
              </a:buClr>
              <a:buSzTx/>
              <a:buFont typeface="+mj-lt"/>
              <a:buAutoNum type="arabicPeriod" startAt="11"/>
              <a:tabLst/>
              <a:defRPr/>
            </a:pPr>
            <a:r>
              <a:rPr kumimoji="0" lang="en-US" sz="900" b="0" i="0" u="none" strike="noStrike" kern="1200" cap="none" spc="0" normalizeH="0" baseline="0" noProof="0" dirty="0">
                <a:ln>
                  <a:noFill/>
                </a:ln>
                <a:solidFill>
                  <a:schemeClr val="tx1">
                    <a:lumMod val="50000"/>
                    <a:lumOff val="50000"/>
                  </a:schemeClr>
                </a:solidFill>
                <a:effectLst/>
                <a:uLnTx/>
                <a:uFillTx/>
                <a:latin typeface="Avenir Next" panose="020B0503020202020204" pitchFamily="34" charset="0"/>
              </a:rPr>
              <a:t>Cusick SE, Georgieff MK. The Role of Nutrition in Brain Development: The Golden Opportunity of the “First 1000 Days”. J </a:t>
            </a:r>
            <a:r>
              <a:rPr kumimoji="0" lang="en-US" sz="900" b="0" i="0" u="none" strike="noStrike" kern="1200" cap="none" spc="0" normalizeH="0" baseline="0" noProof="0" dirty="0" err="1">
                <a:ln>
                  <a:noFill/>
                </a:ln>
                <a:solidFill>
                  <a:schemeClr val="tx1">
                    <a:lumMod val="50000"/>
                    <a:lumOff val="50000"/>
                  </a:schemeClr>
                </a:solidFill>
                <a:effectLst/>
                <a:uLnTx/>
                <a:uFillTx/>
                <a:latin typeface="Avenir Next" panose="020B0503020202020204" pitchFamily="34" charset="0"/>
              </a:rPr>
              <a:t>Pediatr</a:t>
            </a:r>
            <a:r>
              <a:rPr kumimoji="0" lang="en-US" sz="900" b="0" i="0" u="none" strike="noStrike" kern="1200" cap="none" spc="0" normalizeH="0" baseline="0" noProof="0" dirty="0">
                <a:ln>
                  <a:noFill/>
                </a:ln>
                <a:solidFill>
                  <a:schemeClr val="tx1">
                    <a:lumMod val="50000"/>
                    <a:lumOff val="50000"/>
                  </a:schemeClr>
                </a:solidFill>
                <a:effectLst/>
                <a:uLnTx/>
                <a:uFillTx/>
                <a:latin typeface="Avenir Next" panose="020B0503020202020204" pitchFamily="34" charset="0"/>
              </a:rPr>
              <a:t>. 2016;175:16-21. doi:10.1016/j.jpeds.2016.05.013</a:t>
            </a:r>
          </a:p>
          <a:p>
            <a:pPr marL="228600" marR="0" lvl="0" indent="-228600" algn="l" defTabSz="914400" rtl="0" eaLnBrk="1" fontAlgn="auto" latinLnBrk="0" hangingPunct="1">
              <a:lnSpc>
                <a:spcPct val="100000"/>
              </a:lnSpc>
              <a:spcAft>
                <a:spcPts val="0"/>
              </a:spcAft>
              <a:buClr>
                <a:schemeClr val="tx1">
                  <a:lumMod val="50000"/>
                  <a:lumOff val="50000"/>
                </a:schemeClr>
              </a:buClr>
              <a:buSzTx/>
              <a:buFont typeface="+mj-lt"/>
              <a:buAutoNum type="arabicPeriod" startAt="11"/>
              <a:tabLst/>
              <a:defRPr/>
            </a:pPr>
            <a:r>
              <a:rPr kumimoji="0" lang="en-US" sz="900" b="0" i="0" u="none" strike="noStrike" kern="1200" cap="none" spc="0" normalizeH="0" baseline="0" noProof="0" dirty="0">
                <a:ln>
                  <a:noFill/>
                </a:ln>
                <a:solidFill>
                  <a:schemeClr val="tx1">
                    <a:lumMod val="50000"/>
                    <a:lumOff val="50000"/>
                  </a:schemeClr>
                </a:solidFill>
                <a:effectLst/>
                <a:uLnTx/>
                <a:uFillTx/>
                <a:latin typeface="Avenir Next" panose="020B0503020202020204" pitchFamily="34" charset="0"/>
              </a:rPr>
              <a:t>Bloem et al, 2007. Preventing and controlling micronutrient deficiencies in populations affected by an emergency. WHO, WFP, UNICEF.</a:t>
            </a:r>
          </a:p>
        </p:txBody>
      </p:sp>
      <p:pic>
        <p:nvPicPr>
          <p:cNvPr id="4" name="Picture 3">
            <a:extLst>
              <a:ext uri="{FF2B5EF4-FFF2-40B4-BE49-F238E27FC236}">
                <a16:creationId xmlns:a16="http://schemas.microsoft.com/office/drawing/2014/main" id="{E61B1444-D7FD-EEF8-30B9-83CE41C3F649}"/>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8690172" y="1861696"/>
            <a:ext cx="2663626" cy="3687460"/>
          </a:xfrm>
          <a:prstGeom prst="rect">
            <a:avLst/>
          </a:prstGeom>
        </p:spPr>
      </p:pic>
      <p:pic>
        <p:nvPicPr>
          <p:cNvPr id="5" name="Picture 4">
            <a:extLst>
              <a:ext uri="{FF2B5EF4-FFF2-40B4-BE49-F238E27FC236}">
                <a16:creationId xmlns:a16="http://schemas.microsoft.com/office/drawing/2014/main" id="{AF5D1A98-8246-A294-3523-DC1AD327CC50}"/>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flipH="1">
            <a:off x="6324600" y="0"/>
            <a:ext cx="5867400" cy="1508759"/>
          </a:xfrm>
          <a:prstGeom prst="rect">
            <a:avLst/>
          </a:prstGeom>
        </p:spPr>
      </p:pic>
      <p:pic>
        <p:nvPicPr>
          <p:cNvPr id="6" name="Graphic 5">
            <a:extLst>
              <a:ext uri="{FF2B5EF4-FFF2-40B4-BE49-F238E27FC236}">
                <a16:creationId xmlns:a16="http://schemas.microsoft.com/office/drawing/2014/main" id="{D7B4C625-8A27-D014-1504-C4BBE084EE43}"/>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rot="17072435">
            <a:off x="10221220" y="-988417"/>
            <a:ext cx="1592309" cy="4041242"/>
          </a:xfrm>
          <a:prstGeom prst="rect">
            <a:avLst/>
          </a:prstGeom>
        </p:spPr>
      </p:pic>
    </p:spTree>
    <p:extLst>
      <p:ext uri="{BB962C8B-B14F-4D97-AF65-F5344CB8AC3E}">
        <p14:creationId xmlns:p14="http://schemas.microsoft.com/office/powerpoint/2010/main" val="2824281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4149B8"/>
        </a:solidFill>
        <a:effectLst/>
      </p:bgPr>
    </p:bg>
    <p:spTree>
      <p:nvGrpSpPr>
        <p:cNvPr id="1" name="">
          <a:extLst>
            <a:ext uri="{FF2B5EF4-FFF2-40B4-BE49-F238E27FC236}">
              <a16:creationId xmlns:a16="http://schemas.microsoft.com/office/drawing/2014/main" id="{8704952D-4FB7-E507-675D-2A5226771325}"/>
            </a:ext>
          </a:extLst>
        </p:cNvPr>
        <p:cNvGrpSpPr/>
        <p:nvPr/>
      </p:nvGrpSpPr>
      <p:grpSpPr>
        <a:xfrm>
          <a:off x="0" y="0"/>
          <a:ext cx="0" cy="0"/>
          <a:chOff x="0" y="0"/>
          <a:chExt cx="0" cy="0"/>
        </a:xfrm>
      </p:grpSpPr>
      <p:sp>
        <p:nvSpPr>
          <p:cNvPr id="17" name="Title 1">
            <a:extLst>
              <a:ext uri="{FF2B5EF4-FFF2-40B4-BE49-F238E27FC236}">
                <a16:creationId xmlns:a16="http://schemas.microsoft.com/office/drawing/2014/main" id="{B84CAB8C-05F4-16AD-8E36-2ADA8781C400}"/>
              </a:ext>
            </a:extLst>
          </p:cNvPr>
          <p:cNvSpPr>
            <a:spLocks noGrp="1"/>
          </p:cNvSpPr>
          <p:nvPr>
            <p:ph type="title"/>
          </p:nvPr>
        </p:nvSpPr>
        <p:spPr>
          <a:xfrm>
            <a:off x="838199" y="557784"/>
            <a:ext cx="10036630" cy="1651160"/>
          </a:xfrm>
        </p:spPr>
        <p:txBody>
          <a:bodyPr anchor="t">
            <a:normAutofit/>
          </a:bodyPr>
          <a:lstStyle/>
          <a:p>
            <a:r>
              <a:rPr lang="en-US" b="1" dirty="0">
                <a:solidFill>
                  <a:schemeClr val="bg1"/>
                </a:solidFill>
                <a:latin typeface="Avenir Next" panose="020B0503020202020204" pitchFamily="34" charset="0"/>
              </a:rPr>
              <a:t>MMS</a:t>
            </a:r>
            <a:r>
              <a:rPr lang="en-US" sz="3000" b="1" dirty="0">
                <a:solidFill>
                  <a:schemeClr val="bg1"/>
                </a:solidFill>
                <a:latin typeface="Avenir Next" panose="020B0503020202020204" pitchFamily="34" charset="0"/>
              </a:rPr>
              <a:t> i</a:t>
            </a:r>
            <a:r>
              <a:rPr lang="en-US" b="1" dirty="0">
                <a:solidFill>
                  <a:schemeClr val="bg1"/>
                </a:solidFill>
                <a:latin typeface="Avenir Next" panose="020B0503020202020204" pitchFamily="34" charset="0"/>
              </a:rPr>
              <a:t>s an Affordable &amp; </a:t>
            </a:r>
            <a:br>
              <a:rPr lang="en-US" b="1" dirty="0">
                <a:solidFill>
                  <a:schemeClr val="bg1"/>
                </a:solidFill>
                <a:latin typeface="Avenir Next" panose="020B0503020202020204" pitchFamily="34" charset="0"/>
              </a:rPr>
            </a:br>
            <a:r>
              <a:rPr lang="en-US" b="1" dirty="0">
                <a:solidFill>
                  <a:schemeClr val="bg1"/>
                </a:solidFill>
                <a:latin typeface="Avenir Next" panose="020B0503020202020204" pitchFamily="34" charset="0"/>
              </a:rPr>
              <a:t>Cost-effective Investment</a:t>
            </a:r>
          </a:p>
        </p:txBody>
      </p:sp>
      <p:sp>
        <p:nvSpPr>
          <p:cNvPr id="7" name="Content Placeholder 6">
            <a:extLst>
              <a:ext uri="{FF2B5EF4-FFF2-40B4-BE49-F238E27FC236}">
                <a16:creationId xmlns:a16="http://schemas.microsoft.com/office/drawing/2014/main" id="{7E30789E-D733-F0BB-6E26-262E1ACBBF70}"/>
              </a:ext>
            </a:extLst>
          </p:cNvPr>
          <p:cNvSpPr>
            <a:spLocks noGrp="1"/>
          </p:cNvSpPr>
          <p:nvPr>
            <p:ph idx="1"/>
          </p:nvPr>
        </p:nvSpPr>
        <p:spPr>
          <a:xfrm>
            <a:off x="838199" y="2131321"/>
            <a:ext cx="6003471" cy="3256466"/>
          </a:xfrm>
        </p:spPr>
        <p:txBody>
          <a:bodyPr vert="horz" lIns="0" tIns="0" rIns="0" bIns="0" rtlCol="0" anchor="t">
            <a:normAutofit/>
          </a:bodyPr>
          <a:lstStyle/>
          <a:p>
            <a:r>
              <a:rPr lang="en-US" sz="2000" dirty="0">
                <a:solidFill>
                  <a:schemeClr val="bg1"/>
                </a:solidFill>
              </a:rPr>
              <a:t>Poor nutrition impacts entire</a:t>
            </a:r>
            <a:r>
              <a:rPr lang="en-US" b="1" i="0" u="none" strike="noStrike" dirty="0">
                <a:solidFill>
                  <a:schemeClr val="bg1"/>
                </a:solidFill>
                <a:effectLst/>
                <a:latin typeface="Times New Roman" panose="02020603050405020304" pitchFamily="18" charset="0"/>
              </a:rPr>
              <a:t> </a:t>
            </a:r>
            <a:r>
              <a:rPr lang="en-US" sz="2000" dirty="0">
                <a:solidFill>
                  <a:schemeClr val="bg1"/>
                </a:solidFill>
              </a:rPr>
              <a:t>nations. </a:t>
            </a:r>
          </a:p>
          <a:p>
            <a:r>
              <a:rPr lang="en-US" dirty="0">
                <a:solidFill>
                  <a:schemeClr val="bg1"/>
                </a:solidFill>
              </a:rPr>
              <a:t>MMS is affordable, cost-effective, and can be delivered at scale. </a:t>
            </a:r>
          </a:p>
          <a:p>
            <a:r>
              <a:rPr lang="en-US" dirty="0">
                <a:solidFill>
                  <a:schemeClr val="bg1"/>
                </a:solidFill>
                <a:cs typeface="Arial"/>
              </a:rPr>
              <a:t>F</a:t>
            </a:r>
            <a:r>
              <a:rPr lang="en-US" sz="2000" dirty="0">
                <a:solidFill>
                  <a:schemeClr val="bg1"/>
                </a:solidFill>
                <a:latin typeface="Avenir Next" panose="020B0503020202020204" pitchFamily="34" charset="0"/>
                <a:cs typeface="Arial"/>
              </a:rPr>
              <a:t>or as little as $2.50 per pregnancy </a:t>
            </a:r>
            <a:r>
              <a:rPr lang="en-US" dirty="0">
                <a:solidFill>
                  <a:schemeClr val="bg1"/>
                </a:solidFill>
              </a:rPr>
              <a:t>— a similar price to iron-folic acid (IFA) — </a:t>
            </a:r>
            <a:r>
              <a:rPr lang="en-US" dirty="0">
                <a:solidFill>
                  <a:schemeClr val="bg1"/>
                </a:solidFill>
                <a:cs typeface="Arial"/>
              </a:rPr>
              <a:t>MMS boosts local and global economies</a:t>
            </a:r>
            <a:r>
              <a:rPr lang="en-US" dirty="0">
                <a:solidFill>
                  <a:schemeClr val="bg1"/>
                </a:solidFill>
              </a:rPr>
              <a:t>.</a:t>
            </a:r>
            <a:r>
              <a:rPr lang="en-US" baseline="30000" dirty="0">
                <a:solidFill>
                  <a:schemeClr val="bg1"/>
                </a:solidFill>
              </a:rPr>
              <a:t>14</a:t>
            </a:r>
            <a:r>
              <a:rPr lang="en-US" dirty="0">
                <a:solidFill>
                  <a:schemeClr val="bg1"/>
                </a:solidFill>
              </a:rPr>
              <a:t> </a:t>
            </a:r>
            <a:endParaRPr lang="en-US" sz="2000" dirty="0">
              <a:solidFill>
                <a:schemeClr val="bg1"/>
              </a:solidFill>
              <a:latin typeface="Avenir Next" panose="020B0503020202020204" pitchFamily="34" charset="0"/>
              <a:cs typeface="Arial"/>
            </a:endParaRPr>
          </a:p>
          <a:p>
            <a:r>
              <a:rPr lang="en-US" b="1" dirty="0">
                <a:solidFill>
                  <a:schemeClr val="bg1"/>
                </a:solidFill>
              </a:rPr>
              <a:t>MMS one of the most cost-effective nutrition interventions available</a:t>
            </a:r>
            <a:r>
              <a:rPr lang="en-US" dirty="0">
                <a:solidFill>
                  <a:schemeClr val="bg1"/>
                </a:solidFill>
              </a:rPr>
              <a:t>. </a:t>
            </a:r>
          </a:p>
        </p:txBody>
      </p:sp>
      <p:sp>
        <p:nvSpPr>
          <p:cNvPr id="3" name="TextBox 2">
            <a:extLst>
              <a:ext uri="{FF2B5EF4-FFF2-40B4-BE49-F238E27FC236}">
                <a16:creationId xmlns:a16="http://schemas.microsoft.com/office/drawing/2014/main" id="{329EFDC0-E188-DB91-B9FE-5C169B6321CF}"/>
              </a:ext>
            </a:extLst>
          </p:cNvPr>
          <p:cNvSpPr txBox="1"/>
          <p:nvPr/>
        </p:nvSpPr>
        <p:spPr>
          <a:xfrm>
            <a:off x="369277" y="6166666"/>
            <a:ext cx="11333285" cy="369332"/>
          </a:xfrm>
          <a:prstGeom prst="rect">
            <a:avLst/>
          </a:prstGeom>
          <a:noFill/>
        </p:spPr>
        <p:txBody>
          <a:bodyPr wrap="square">
            <a:spAutoFit/>
          </a:bodyPr>
          <a:lstStyle/>
          <a:p>
            <a:pPr marL="228600" indent="-228600">
              <a:buClr>
                <a:schemeClr val="tx1">
                  <a:lumMod val="50000"/>
                  <a:lumOff val="50000"/>
                </a:schemeClr>
              </a:buClr>
              <a:buFont typeface="+mj-lt"/>
              <a:buAutoNum type="arabicPeriod" startAt="14"/>
            </a:pPr>
            <a:r>
              <a:rPr lang="en-US" sz="900" dirty="0">
                <a:solidFill>
                  <a:schemeClr val="tx1">
                    <a:lumMod val="50000"/>
                    <a:lumOff val="50000"/>
                  </a:schemeClr>
                </a:solidFill>
                <a:latin typeface="Avenir Next" panose="020B0503020202020204" pitchFamily="34" charset="0"/>
              </a:rPr>
              <a:t>Kirk Humanitarian. UNIMMAP Multiple Micronutrient Supplements (MMS) for Pregnant Women: Packaging Options, Costs, and Environmental Impact. August 2024. Accessed at </a:t>
            </a:r>
            <a:r>
              <a:rPr lang="en-US" sz="900" dirty="0">
                <a:solidFill>
                  <a:schemeClr val="tx1">
                    <a:lumMod val="50000"/>
                    <a:lumOff val="50000"/>
                  </a:schemeClr>
                </a:solidFill>
                <a:latin typeface="Avenir Next" panose="020B0503020202020204" pitchFamily="34" charset="0"/>
                <a:hlinkClick r:id="rId3">
                  <a:extLst>
                    <a:ext uri="{A12FA001-AC4F-418D-AE19-62706E023703}">
                      <ahyp:hlinkClr xmlns:ahyp="http://schemas.microsoft.com/office/drawing/2018/hyperlinkcolor" val="tx"/>
                    </a:ext>
                  </a:extLst>
                </a:hlinkClick>
              </a:rPr>
              <a:t>https://kirkhumanitarian.org/wp-content/uploads/2024/07/Kirk-HumanitarianInfographic-8.29.24.pdf</a:t>
            </a:r>
            <a:r>
              <a:rPr lang="en-US" sz="900" dirty="0">
                <a:solidFill>
                  <a:schemeClr val="tx1">
                    <a:lumMod val="50000"/>
                    <a:lumOff val="50000"/>
                  </a:schemeClr>
                </a:solidFill>
                <a:latin typeface="Avenir Next" panose="020B0503020202020204" pitchFamily="34" charset="0"/>
              </a:rPr>
              <a:t> </a:t>
            </a:r>
          </a:p>
        </p:txBody>
      </p:sp>
      <p:pic>
        <p:nvPicPr>
          <p:cNvPr id="2" name="Picture 1">
            <a:extLst>
              <a:ext uri="{FF2B5EF4-FFF2-40B4-BE49-F238E27FC236}">
                <a16:creationId xmlns:a16="http://schemas.microsoft.com/office/drawing/2014/main" id="{AC512122-F29A-1F06-610E-DFE152F808D1}"/>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flipH="1">
            <a:off x="6324600" y="0"/>
            <a:ext cx="5867400" cy="1508759"/>
          </a:xfrm>
          <a:prstGeom prst="rect">
            <a:avLst/>
          </a:prstGeom>
        </p:spPr>
      </p:pic>
      <p:pic>
        <p:nvPicPr>
          <p:cNvPr id="5" name="Graphic 4">
            <a:extLst>
              <a:ext uri="{FF2B5EF4-FFF2-40B4-BE49-F238E27FC236}">
                <a16:creationId xmlns:a16="http://schemas.microsoft.com/office/drawing/2014/main" id="{E82D6EA3-ADF2-82BF-CDE1-6073351763AE}"/>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7848600" y="1646367"/>
            <a:ext cx="3026229" cy="3903539"/>
          </a:xfrm>
          <a:prstGeom prst="rect">
            <a:avLst/>
          </a:prstGeom>
        </p:spPr>
      </p:pic>
      <p:pic>
        <p:nvPicPr>
          <p:cNvPr id="6" name="Graphic 5">
            <a:extLst>
              <a:ext uri="{FF2B5EF4-FFF2-40B4-BE49-F238E27FC236}">
                <a16:creationId xmlns:a16="http://schemas.microsoft.com/office/drawing/2014/main" id="{C4E18E71-AE92-EBAA-984D-F211647B2075}"/>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rot="18101880">
            <a:off x="9735567" y="-790266"/>
            <a:ext cx="1712885" cy="4347261"/>
          </a:xfrm>
          <a:prstGeom prst="rect">
            <a:avLst/>
          </a:prstGeom>
        </p:spPr>
      </p:pic>
    </p:spTree>
    <p:extLst>
      <p:ext uri="{BB962C8B-B14F-4D97-AF65-F5344CB8AC3E}">
        <p14:creationId xmlns:p14="http://schemas.microsoft.com/office/powerpoint/2010/main" val="3694615244"/>
      </p:ext>
    </p:extLst>
  </p:cSld>
  <p:clrMapOvr>
    <a:masterClrMapping/>
  </p:clrMapOvr>
</p:sld>
</file>

<file path=ppt/theme/theme1.xml><?xml version="1.0" encoding="utf-8"?>
<a:theme xmlns:a="http://schemas.openxmlformats.org/drawingml/2006/main" name="Office Theme">
  <a:themeElements>
    <a:clrScheme name="FurtherWith15">
      <a:dk1>
        <a:srgbClr val="000000"/>
      </a:dk1>
      <a:lt1>
        <a:srgbClr val="FFFFFF"/>
      </a:lt1>
      <a:dk2>
        <a:srgbClr val="510A75"/>
      </a:dk2>
      <a:lt2>
        <a:srgbClr val="FDEAF3"/>
      </a:lt2>
      <a:accent1>
        <a:srgbClr val="EB3687"/>
      </a:accent1>
      <a:accent2>
        <a:srgbClr val="FEBB4A"/>
      </a:accent2>
      <a:accent3>
        <a:srgbClr val="C7BCF9"/>
      </a:accent3>
      <a:accent4>
        <a:srgbClr val="4049B7"/>
      </a:accent4>
      <a:accent5>
        <a:srgbClr val="FF814F"/>
      </a:accent5>
      <a:accent6>
        <a:srgbClr val="055D80"/>
      </a:accent6>
      <a:hlink>
        <a:srgbClr val="510A75"/>
      </a:hlink>
      <a:folHlink>
        <a:srgbClr val="520B7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4871A718AD66E418366A732CB5B3C94" ma:contentTypeVersion="20" ma:contentTypeDescription="Create a new document." ma:contentTypeScope="" ma:versionID="33c5a8e7ab1e5f436342761ac1f2e9dd">
  <xsd:schema xmlns:xsd="http://www.w3.org/2001/XMLSchema" xmlns:xs="http://www.w3.org/2001/XMLSchema" xmlns:p="http://schemas.microsoft.com/office/2006/metadata/properties" xmlns:ns1="http://schemas.microsoft.com/sharepoint/v3" xmlns:ns2="7b2e77cc-b64d-4fc4-9f64-616f45c1eaef" xmlns:ns3="d537de1d-b239-4fda-943d-5a7369d64260" targetNamespace="http://schemas.microsoft.com/office/2006/metadata/properties" ma:root="true" ma:fieldsID="33deeb9de5be7d1df55a9b8d64d73329" ns1:_="" ns2:_="" ns3:_="">
    <xsd:import namespace="http://schemas.microsoft.com/sharepoint/v3"/>
    <xsd:import namespace="7b2e77cc-b64d-4fc4-9f64-616f45c1eaef"/>
    <xsd:import namespace="d537de1d-b239-4fda-943d-5a7369d6426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Location" minOccurs="0"/>
                <xsd:element ref="ns1:_ip_UnifiedCompliancePolicyProperties" minOccurs="0"/>
                <xsd:element ref="ns1:_ip_UnifiedCompliancePolicyUIAc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b2e77cc-b64d-4fc4-9f64-616f45c1ea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c601fe5-46c3-4c52-950a-a1c6b911b11d"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537de1d-b239-4fda-943d-5a7369d64260"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9f8058eb-4c34-4092-b693-1c1087b6fe7a}" ma:internalName="TaxCatchAll" ma:showField="CatchAllData" ma:web="d537de1d-b239-4fda-943d-5a7369d64260">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b2e77cc-b64d-4fc4-9f64-616f45c1eaef">
      <Terms xmlns="http://schemas.microsoft.com/office/infopath/2007/PartnerControls"/>
    </lcf76f155ced4ddcb4097134ff3c332f>
    <TaxCatchAll xmlns="d537de1d-b239-4fda-943d-5a7369d64260" xsi:nil="true"/>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C5AF1201-086F-4BDA-A067-58D9E932CD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b2e77cc-b64d-4fc4-9f64-616f45c1eaef"/>
    <ds:schemaRef ds:uri="d537de1d-b239-4fda-943d-5a7369d642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C3BA348-E59C-4A0A-886C-1D421F577362}">
  <ds:schemaRefs>
    <ds:schemaRef ds:uri="http://schemas.microsoft.com/sharepoint/v3/contenttype/forms"/>
  </ds:schemaRefs>
</ds:datastoreItem>
</file>

<file path=customXml/itemProps3.xml><?xml version="1.0" encoding="utf-8"?>
<ds:datastoreItem xmlns:ds="http://schemas.openxmlformats.org/officeDocument/2006/customXml" ds:itemID="{CB705E08-DD15-4351-B384-A7A1946F3299}">
  <ds:schemaRefs>
    <ds:schemaRef ds:uri="http://purl.org/dc/elements/1.1/"/>
    <ds:schemaRef ds:uri="http://schemas.microsoft.com/office/2006/documentManagement/types"/>
    <ds:schemaRef ds:uri="http://purl.org/dc/terms/"/>
    <ds:schemaRef ds:uri="68af16ee-abd2-49a6-a155-ef8a935a7742"/>
    <ds:schemaRef ds:uri="http://schemas.openxmlformats.org/package/2006/metadata/core-properties"/>
    <ds:schemaRef ds:uri="adabad4e-2406-4138-86d6-c9ec08b224e3"/>
    <ds:schemaRef ds:uri="http://purl.org/dc/dcmitype/"/>
    <ds:schemaRef ds:uri="http://schemas.microsoft.com/office/2006/metadata/properties"/>
    <ds:schemaRef ds:uri="http://schemas.microsoft.com/office/infopath/2007/PartnerControls"/>
    <ds:schemaRef ds:uri="http://www.w3.org/XML/1998/namespace"/>
    <ds:schemaRef ds:uri="7b2e77cc-b64d-4fc4-9f64-616f45c1eaef"/>
    <ds:schemaRef ds:uri="d537de1d-b239-4fda-943d-5a7369d64260"/>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
  <TotalTime>3864</TotalTime>
  <Words>2914</Words>
  <Application>Microsoft Office PowerPoint</Application>
  <PresentationFormat>Widescreen</PresentationFormat>
  <Paragraphs>174</Paragraphs>
  <Slides>19</Slides>
  <Notes>15</Notes>
  <HiddenSlides>2</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Arial</vt:lpstr>
      <vt:lpstr>Avenir Black</vt:lpstr>
      <vt:lpstr>Avenir Book</vt:lpstr>
      <vt:lpstr>Avenir Next</vt:lpstr>
      <vt:lpstr>Avenir Next Demi Bold</vt:lpstr>
      <vt:lpstr>Avenir Oblique</vt:lpstr>
      <vt:lpstr>Lato</vt:lpstr>
      <vt:lpstr>System Font Regular</vt:lpstr>
      <vt:lpstr>Times New Roman</vt:lpstr>
      <vt:lpstr>Office Theme</vt:lpstr>
      <vt:lpstr>PowerPoint Presentation</vt:lpstr>
      <vt:lpstr>How to use this slide deck</vt:lpstr>
      <vt:lpstr>Audiences for this slide deck</vt:lpstr>
      <vt:lpstr>Affordable Investment In Stronger Economies and a Productive Workforce</vt:lpstr>
      <vt:lpstr>The Need for MMS is Growing</vt:lpstr>
      <vt:lpstr>The Evidence Behind MMS</vt:lpstr>
      <vt:lpstr>The Global Guidance Behind MMS</vt:lpstr>
      <vt:lpstr>A Best Buy for Global Development</vt:lpstr>
      <vt:lpstr>MMS is an Affordable &amp;  Cost-effective Investment</vt:lpstr>
      <vt:lpstr>Intergenerational Impact</vt:lpstr>
      <vt:lpstr>Now Is The Time To Take Action</vt:lpstr>
      <vt:lpstr>See also </vt:lpstr>
      <vt:lpstr>Appendix</vt:lpstr>
      <vt:lpstr>Advocacy Tools</vt:lpstr>
      <vt:lpstr>Advocacy Tools</vt:lpstr>
      <vt:lpstr>Advocacy Tools</vt:lpstr>
      <vt:lpstr>Advocacy Tools</vt:lpstr>
      <vt:lpstr>Costing Tools</vt:lpstr>
      <vt:lpstr>Resource Mobilization Tools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Ransom, Serrin</dc:creator>
  <cp:lastModifiedBy>Maurine Waudo</cp:lastModifiedBy>
  <cp:revision>72</cp:revision>
  <cp:lastPrinted>2023-06-01T14:41:54Z</cp:lastPrinted>
  <dcterms:created xsi:type="dcterms:W3CDTF">2021-01-05T20:04:34Z</dcterms:created>
  <dcterms:modified xsi:type="dcterms:W3CDTF">2025-07-03T14:04:00Z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0x010100D4871A718AD66E418366A732CB5B3C94</vt:lpwstr>
  </property>
  <property fmtid="{D5CDD505-2E9C-101B-9397-08002B2CF9AE}" pid="4" name="MSIP_Label_a844c618-538c-404a-b2f6-f58b5e4f4fae_Enabled">
    <vt:lpwstr>true</vt:lpwstr>
  </property>
  <property fmtid="{D5CDD505-2E9C-101B-9397-08002B2CF9AE}" pid="5" name="MSIP_Label_a844c618-538c-404a-b2f6-f58b5e4f4fae_SetDate">
    <vt:lpwstr>2025-06-06T18:21:29Z</vt:lpwstr>
  </property>
  <property fmtid="{D5CDD505-2E9C-101B-9397-08002B2CF9AE}" pid="6" name="MSIP_Label_a844c618-538c-404a-b2f6-f58b5e4f4fae_Method">
    <vt:lpwstr>Privileged</vt:lpwstr>
  </property>
  <property fmtid="{D5CDD505-2E9C-101B-9397-08002B2CF9AE}" pid="7" name="MSIP_Label_a844c618-538c-404a-b2f6-f58b5e4f4fae_Name">
    <vt:lpwstr>Public</vt:lpwstr>
  </property>
  <property fmtid="{D5CDD505-2E9C-101B-9397-08002B2CF9AE}" pid="8" name="MSIP_Label_a844c618-538c-404a-b2f6-f58b5e4f4fae_SiteId">
    <vt:lpwstr>41eb501a-f671-4ce0-a5bf-b64168c3705f</vt:lpwstr>
  </property>
  <property fmtid="{D5CDD505-2E9C-101B-9397-08002B2CF9AE}" pid="9" name="MSIP_Label_a844c618-538c-404a-b2f6-f58b5e4f4fae_ActionId">
    <vt:lpwstr>66150c63-5c5b-4506-b47b-9f524d29342e</vt:lpwstr>
  </property>
  <property fmtid="{D5CDD505-2E9C-101B-9397-08002B2CF9AE}" pid="10" name="MSIP_Label_a844c618-538c-404a-b2f6-f58b5e4f4fae_ContentBits">
    <vt:lpwstr>0</vt:lpwstr>
  </property>
  <property fmtid="{D5CDD505-2E9C-101B-9397-08002B2CF9AE}" pid="11" name="MSIP_Label_a844c618-538c-404a-b2f6-f58b5e4f4fae_Tag">
    <vt:lpwstr>50, 0, 1, 1</vt:lpwstr>
  </property>
  <property fmtid="{D5CDD505-2E9C-101B-9397-08002B2CF9AE}" pid="12" name="Order">
    <vt:r8>111685300</vt:r8>
  </property>
  <property fmtid="{D5CDD505-2E9C-101B-9397-08002B2CF9AE}" pid="13" name="xd_Signature">
    <vt:bool>false</vt:bool>
  </property>
  <property fmtid="{D5CDD505-2E9C-101B-9397-08002B2CF9AE}" pid="14" name="xd_ProgID">
    <vt:lpwstr/>
  </property>
  <property fmtid="{D5CDD505-2E9C-101B-9397-08002B2CF9AE}" pid="15" name="_SourceUrl">
    <vt:lpwstr/>
  </property>
  <property fmtid="{D5CDD505-2E9C-101B-9397-08002B2CF9AE}" pid="16" name="_SharedFileIndex">
    <vt:lpwstr/>
  </property>
  <property fmtid="{D5CDD505-2E9C-101B-9397-08002B2CF9AE}" pid="17" name="ComplianceAssetId">
    <vt:lpwstr/>
  </property>
  <property fmtid="{D5CDD505-2E9C-101B-9397-08002B2CF9AE}" pid="18" name="TemplateUrl">
    <vt:lpwstr/>
  </property>
  <property fmtid="{D5CDD505-2E9C-101B-9397-08002B2CF9AE}" pid="19" name="_ExtendedDescription">
    <vt:lpwstr/>
  </property>
  <property fmtid="{D5CDD505-2E9C-101B-9397-08002B2CF9AE}" pid="20" name="TriggerFlowInfo">
    <vt:lpwstr/>
  </property>
</Properties>
</file>