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256" r:id="rId5"/>
    <p:sldId id="461" r:id="rId6"/>
    <p:sldId id="268" r:id="rId7"/>
    <p:sldId id="449" r:id="rId8"/>
    <p:sldId id="284" r:id="rId9"/>
    <p:sldId id="422" r:id="rId10"/>
    <p:sldId id="277" r:id="rId11"/>
    <p:sldId id="420" r:id="rId12"/>
    <p:sldId id="260" r:id="rId13"/>
    <p:sldId id="273" r:id="rId14"/>
    <p:sldId id="466" r:id="rId15"/>
    <p:sldId id="467" r:id="rId16"/>
    <p:sldId id="468" r:id="rId17"/>
    <p:sldId id="469" r:id="rId18"/>
    <p:sldId id="470" r:id="rId19"/>
    <p:sldId id="460" r:id="rId20"/>
    <p:sldId id="456" r:id="rId21"/>
    <p:sldId id="445" r:id="rId22"/>
    <p:sldId id="263" r:id="rId23"/>
    <p:sldId id="286" r:id="rId24"/>
    <p:sldId id="429" r:id="rId25"/>
    <p:sldId id="289" r:id="rId26"/>
    <p:sldId id="281" r:id="rId27"/>
    <p:sldId id="430" r:id="rId28"/>
    <p:sldId id="269" r:id="rId29"/>
    <p:sldId id="292" r:id="rId30"/>
    <p:sldId id="462" r:id="rId31"/>
    <p:sldId id="405" r:id="rId32"/>
    <p:sldId id="285" r:id="rId33"/>
    <p:sldId id="297" r:id="rId34"/>
    <p:sldId id="406" r:id="rId35"/>
    <p:sldId id="442" r:id="rId36"/>
    <p:sldId id="386" r:id="rId37"/>
    <p:sldId id="387" r:id="rId38"/>
    <p:sldId id="471" r:id="rId39"/>
    <p:sldId id="407" r:id="rId40"/>
    <p:sldId id="437" r:id="rId41"/>
    <p:sldId id="259" r:id="rId42"/>
    <p:sldId id="464" r:id="rId43"/>
    <p:sldId id="447" r:id="rId44"/>
    <p:sldId id="315" r:id="rId45"/>
    <p:sldId id="368" r:id="rId46"/>
    <p:sldId id="389" r:id="rId47"/>
    <p:sldId id="410" r:id="rId48"/>
    <p:sldId id="403" r:id="rId49"/>
    <p:sldId id="265" r:id="rId50"/>
    <p:sldId id="282" r:id="rId51"/>
    <p:sldId id="392" r:id="rId52"/>
    <p:sldId id="465" r:id="rId53"/>
    <p:sldId id="393" r:id="rId54"/>
    <p:sldId id="394" r:id="rId55"/>
    <p:sldId id="451" r:id="rId56"/>
    <p:sldId id="423" r:id="rId57"/>
    <p:sldId id="453" r:id="rId58"/>
    <p:sldId id="411" r:id="rId59"/>
    <p:sldId id="412" r:id="rId60"/>
    <p:sldId id="450" r:id="rId61"/>
    <p:sldId id="459" r:id="rId62"/>
    <p:sldId id="413" r:id="rId63"/>
    <p:sldId id="317" r:id="rId64"/>
    <p:sldId id="36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455C5-A584-74B3-52D0-840E76A38FF3}" v="13" dt="2022-06-06T19:15:28.749"/>
    <p1510:client id="{5B90508C-692C-174E-A70C-796745D8D68D}" v="33" dt="2022-06-02T13:24:46.357"/>
    <p1510:client id="{F072E748-2B19-D8E5-AAEF-63DB17CADFE0}" v="2" dt="2022-06-07T10:30:0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9EAB-33D1-BB4C-BCD9-78D07F6EDFDD}" type="doc">
      <dgm:prSet loTypeId="urn:microsoft.com/office/officeart/2005/8/layout/process3" loCatId="" qsTypeId="urn:microsoft.com/office/officeart/2005/8/quickstyle/simple1" qsCatId="simple" csTypeId="urn:microsoft.com/office/officeart/2005/8/colors/accent4_2" csCatId="accent4" phldr="1"/>
      <dgm:spPr/>
      <dgm:t>
        <a:bodyPr/>
        <a:lstStyle/>
        <a:p>
          <a:endParaRPr lang="en-US"/>
        </a:p>
      </dgm:t>
    </dgm:pt>
    <dgm:pt modelId="{91747C1E-E144-F54D-B1D4-12A9F3B843FF}">
      <dgm:prSet phldrT="[Text]" custT="1"/>
      <dgm:spPr/>
      <dgm:t>
        <a:bodyPr/>
        <a:lstStyle/>
        <a:p>
          <a:r>
            <a:rPr lang="en-US" sz="2000">
              <a:latin typeface="Avenir Book" panose="02000503020000020003" pitchFamily="2" charset="0"/>
            </a:rPr>
            <a:t>EXPLORATION</a:t>
          </a:r>
        </a:p>
      </dgm:t>
    </dgm:pt>
    <dgm:pt modelId="{C3CF9B09-0A92-E448-9F1E-1DF1C0C85249}" type="parTrans" cxnId="{BBCF19E7-0F7A-C145-A8D8-3E1D466627EB}">
      <dgm:prSet/>
      <dgm:spPr/>
      <dgm:t>
        <a:bodyPr/>
        <a:lstStyle/>
        <a:p>
          <a:endParaRPr lang="en-US">
            <a:latin typeface="Avenir Book" panose="02000503020000020003" pitchFamily="2" charset="0"/>
          </a:endParaRPr>
        </a:p>
      </dgm:t>
    </dgm:pt>
    <dgm:pt modelId="{3FFCA39F-7C58-1940-AA15-FC1857F9909F}" type="sibTrans" cxnId="{BBCF19E7-0F7A-C145-A8D8-3E1D466627EB}">
      <dgm:prSet/>
      <dgm:spPr/>
      <dgm:t>
        <a:bodyPr/>
        <a:lstStyle/>
        <a:p>
          <a:endParaRPr lang="en-US">
            <a:latin typeface="Avenir Book" panose="02000503020000020003" pitchFamily="2" charset="0"/>
          </a:endParaRPr>
        </a:p>
      </dgm:t>
    </dgm:pt>
    <dgm:pt modelId="{1C9D6F7C-CD40-3440-BD22-D5FB12132238}">
      <dgm:prSet phldrT="[Text]"/>
      <dgm:spPr/>
      <dgm:t>
        <a:bodyPr/>
        <a:lstStyle/>
        <a:p>
          <a:r>
            <a:rPr lang="en-US">
              <a:latin typeface="Avenir Book" panose="02000503020000020003" pitchFamily="2" charset="0"/>
            </a:rPr>
            <a:t>Build an enabling environment for MMS through landscape analysis and advocacy</a:t>
          </a:r>
        </a:p>
      </dgm:t>
    </dgm:pt>
    <dgm:pt modelId="{556B4744-F715-3E4E-AFAB-D2D6495A0BE6}" type="parTrans" cxnId="{071D5B04-CE8C-C44A-89A4-012E72B8E37B}">
      <dgm:prSet/>
      <dgm:spPr/>
      <dgm:t>
        <a:bodyPr/>
        <a:lstStyle/>
        <a:p>
          <a:endParaRPr lang="en-US">
            <a:latin typeface="Avenir Book" panose="02000503020000020003" pitchFamily="2" charset="0"/>
          </a:endParaRPr>
        </a:p>
      </dgm:t>
    </dgm:pt>
    <dgm:pt modelId="{66BFE114-A663-8946-8E42-452F1926781E}" type="sibTrans" cxnId="{071D5B04-CE8C-C44A-89A4-012E72B8E37B}">
      <dgm:prSet/>
      <dgm:spPr/>
      <dgm:t>
        <a:bodyPr/>
        <a:lstStyle/>
        <a:p>
          <a:endParaRPr lang="en-US">
            <a:latin typeface="Avenir Book" panose="02000503020000020003" pitchFamily="2" charset="0"/>
          </a:endParaRPr>
        </a:p>
      </dgm:t>
    </dgm:pt>
    <dgm:pt modelId="{ED21D8AB-5B02-DB41-9FCB-7DF8E4A3BA29}">
      <dgm:prSet phldrT="[Text]"/>
      <dgm:spPr/>
      <dgm:t>
        <a:bodyPr/>
        <a:lstStyle/>
        <a:p>
          <a:r>
            <a:rPr lang="en-US">
              <a:latin typeface="Avenir Book" panose="02000503020000020003" pitchFamily="2" charset="0"/>
            </a:rPr>
            <a:t>INITIAL IMPLEMENTATION</a:t>
          </a:r>
        </a:p>
      </dgm:t>
    </dgm:pt>
    <dgm:pt modelId="{A98AB5EA-7035-4341-A8F1-5FDF82C67D71}" type="parTrans" cxnId="{9E0593CF-FA4D-8F4A-BA21-7DCD6955B083}">
      <dgm:prSet/>
      <dgm:spPr/>
      <dgm:t>
        <a:bodyPr/>
        <a:lstStyle/>
        <a:p>
          <a:endParaRPr lang="en-US">
            <a:latin typeface="Avenir Book" panose="02000503020000020003" pitchFamily="2" charset="0"/>
          </a:endParaRPr>
        </a:p>
      </dgm:t>
    </dgm:pt>
    <dgm:pt modelId="{0C500D7A-228F-CB4E-A76F-51F65337F632}" type="sibTrans" cxnId="{9E0593CF-FA4D-8F4A-BA21-7DCD6955B083}">
      <dgm:prSet/>
      <dgm:spPr/>
      <dgm:t>
        <a:bodyPr/>
        <a:lstStyle/>
        <a:p>
          <a:endParaRPr lang="en-US">
            <a:latin typeface="Avenir Book" panose="02000503020000020003" pitchFamily="2" charset="0"/>
          </a:endParaRPr>
        </a:p>
      </dgm:t>
    </dgm:pt>
    <dgm:pt modelId="{9495ECB0-F54C-6144-AED9-6C6F00281ECE}">
      <dgm:prSet phldrT="[Text]"/>
      <dgm:spPr/>
      <dgm:t>
        <a:bodyPr/>
        <a:lstStyle/>
        <a:p>
          <a:r>
            <a:rPr lang="en-US">
              <a:latin typeface="Avenir Book" panose="02000503020000020003" pitchFamily="2" charset="0"/>
            </a:rPr>
            <a:t>Design and test implementation strategy through implementation research and advancing procurement relationships</a:t>
          </a:r>
        </a:p>
      </dgm:t>
    </dgm:pt>
    <dgm:pt modelId="{F2535273-BA13-1947-BDD7-4CBBCB3CDCFD}" type="parTrans" cxnId="{93208177-4CB1-1B46-BAB1-887AC0497020}">
      <dgm:prSet/>
      <dgm:spPr/>
      <dgm:t>
        <a:bodyPr/>
        <a:lstStyle/>
        <a:p>
          <a:endParaRPr lang="en-US">
            <a:latin typeface="Avenir Book" panose="02000503020000020003" pitchFamily="2" charset="0"/>
          </a:endParaRPr>
        </a:p>
      </dgm:t>
    </dgm:pt>
    <dgm:pt modelId="{FA5C80D6-EC27-B643-B78F-875ADD58BDE0}" type="sibTrans" cxnId="{93208177-4CB1-1B46-BAB1-887AC0497020}">
      <dgm:prSet/>
      <dgm:spPr/>
      <dgm:t>
        <a:bodyPr/>
        <a:lstStyle/>
        <a:p>
          <a:endParaRPr lang="en-US">
            <a:latin typeface="Avenir Book" panose="02000503020000020003" pitchFamily="2" charset="0"/>
          </a:endParaRPr>
        </a:p>
      </dgm:t>
    </dgm:pt>
    <dgm:pt modelId="{1FB8511D-2999-1A42-AF51-157B371184D9}">
      <dgm:prSet phldrT="[Text]" custT="1"/>
      <dgm:spPr/>
      <dgm:t>
        <a:bodyPr/>
        <a:lstStyle/>
        <a:p>
          <a:r>
            <a:rPr lang="en-US" sz="2000">
              <a:latin typeface="Avenir Book" panose="02000503020000020003" pitchFamily="2" charset="0"/>
            </a:rPr>
            <a:t>SCALE-UP</a:t>
          </a:r>
          <a:endParaRPr lang="en-US" sz="1900">
            <a:latin typeface="Avenir Book" panose="02000503020000020003" pitchFamily="2" charset="0"/>
          </a:endParaRPr>
        </a:p>
      </dgm:t>
    </dgm:pt>
    <dgm:pt modelId="{DE3D1366-EF90-EF4C-8183-8BBADBF8A71D}" type="parTrans" cxnId="{FE119ED3-5F13-F44D-93D1-42B6A4EE36B7}">
      <dgm:prSet/>
      <dgm:spPr/>
      <dgm:t>
        <a:bodyPr/>
        <a:lstStyle/>
        <a:p>
          <a:endParaRPr lang="en-US">
            <a:latin typeface="Avenir Book" panose="02000503020000020003" pitchFamily="2" charset="0"/>
          </a:endParaRPr>
        </a:p>
      </dgm:t>
    </dgm:pt>
    <dgm:pt modelId="{24D0E8DD-A2DA-6846-B8A2-C0CC27ECE90C}" type="sibTrans" cxnId="{FE119ED3-5F13-F44D-93D1-42B6A4EE36B7}">
      <dgm:prSet/>
      <dgm:spPr/>
      <dgm:t>
        <a:bodyPr/>
        <a:lstStyle/>
        <a:p>
          <a:endParaRPr lang="en-US">
            <a:latin typeface="Avenir Book" panose="02000503020000020003" pitchFamily="2" charset="0"/>
          </a:endParaRPr>
        </a:p>
      </dgm:t>
    </dgm:pt>
    <dgm:pt modelId="{A317C750-1AEA-9E42-A032-9A5D328F8275}">
      <dgm:prSet phldrT="[Text]"/>
      <dgm:spPr/>
      <dgm:t>
        <a:bodyPr/>
        <a:lstStyle/>
        <a:p>
          <a:r>
            <a:rPr lang="en-US">
              <a:latin typeface="Avenir Book" panose="02000503020000020003" pitchFamily="2" charset="0"/>
            </a:rPr>
            <a:t>Robust planning and integration to expand use to sub-national or national level</a:t>
          </a:r>
        </a:p>
      </dgm:t>
    </dgm:pt>
    <dgm:pt modelId="{4B03AFBA-6214-7340-96FC-5B9DCAA09F5A}" type="parTrans" cxnId="{F063283A-F793-D847-8DAA-2DE3FEB6A615}">
      <dgm:prSet/>
      <dgm:spPr/>
      <dgm:t>
        <a:bodyPr/>
        <a:lstStyle/>
        <a:p>
          <a:endParaRPr lang="en-US">
            <a:latin typeface="Avenir Book" panose="02000503020000020003" pitchFamily="2" charset="0"/>
          </a:endParaRPr>
        </a:p>
      </dgm:t>
    </dgm:pt>
    <dgm:pt modelId="{85212EF2-598A-F940-9B9D-0E3577F18995}" type="sibTrans" cxnId="{F063283A-F793-D847-8DAA-2DE3FEB6A615}">
      <dgm:prSet/>
      <dgm:spPr/>
      <dgm:t>
        <a:bodyPr/>
        <a:lstStyle/>
        <a:p>
          <a:endParaRPr lang="en-US">
            <a:latin typeface="Avenir Book" panose="02000503020000020003" pitchFamily="2" charset="0"/>
          </a:endParaRPr>
        </a:p>
      </dgm:t>
    </dgm:pt>
    <dgm:pt modelId="{59160D7B-24CB-9644-86BD-B2031AED2A85}">
      <dgm:prSet/>
      <dgm:spPr/>
      <dgm:t>
        <a:bodyPr/>
        <a:lstStyle/>
        <a:p>
          <a:endParaRPr lang="en-US">
            <a:latin typeface="Avenir Book" panose="02000503020000020003" pitchFamily="2" charset="0"/>
          </a:endParaRPr>
        </a:p>
      </dgm:t>
    </dgm:pt>
    <dgm:pt modelId="{1BD667C9-EE00-0440-9239-1A7671CEC4D8}" type="parTrans" cxnId="{B49415C1-19C6-A44C-8397-BF57C9E8C41F}">
      <dgm:prSet/>
      <dgm:spPr/>
      <dgm:t>
        <a:bodyPr/>
        <a:lstStyle/>
        <a:p>
          <a:endParaRPr lang="en-US">
            <a:latin typeface="Avenir Book" panose="02000503020000020003" pitchFamily="2" charset="0"/>
          </a:endParaRPr>
        </a:p>
      </dgm:t>
    </dgm:pt>
    <dgm:pt modelId="{08754464-53B5-0F42-A219-911E6B391EC2}" type="sibTrans" cxnId="{B49415C1-19C6-A44C-8397-BF57C9E8C41F}">
      <dgm:prSet/>
      <dgm:spPr/>
      <dgm:t>
        <a:bodyPr/>
        <a:lstStyle/>
        <a:p>
          <a:endParaRPr lang="en-US">
            <a:latin typeface="Avenir Book" panose="02000503020000020003" pitchFamily="2" charset="0"/>
          </a:endParaRPr>
        </a:p>
      </dgm:t>
    </dgm:pt>
    <dgm:pt modelId="{D5F8FBC1-BF61-6444-A19D-EC74FC3F6709}" type="pres">
      <dgm:prSet presAssocID="{66CE9EAB-33D1-BB4C-BCD9-78D07F6EDFDD}" presName="linearFlow" presStyleCnt="0">
        <dgm:presLayoutVars>
          <dgm:dir/>
          <dgm:animLvl val="lvl"/>
          <dgm:resizeHandles val="exact"/>
        </dgm:presLayoutVars>
      </dgm:prSet>
      <dgm:spPr/>
    </dgm:pt>
    <dgm:pt modelId="{2AD29A6A-B052-C740-989A-3E18A659C498}" type="pres">
      <dgm:prSet presAssocID="{91747C1E-E144-F54D-B1D4-12A9F3B843FF}" presName="composite" presStyleCnt="0"/>
      <dgm:spPr/>
    </dgm:pt>
    <dgm:pt modelId="{9F904F04-6E46-6948-A59B-0C69D8F4678C}" type="pres">
      <dgm:prSet presAssocID="{91747C1E-E144-F54D-B1D4-12A9F3B843FF}" presName="parTx" presStyleLbl="node1" presStyleIdx="0" presStyleCnt="3">
        <dgm:presLayoutVars>
          <dgm:chMax val="0"/>
          <dgm:chPref val="0"/>
          <dgm:bulletEnabled val="1"/>
        </dgm:presLayoutVars>
      </dgm:prSet>
      <dgm:spPr/>
    </dgm:pt>
    <dgm:pt modelId="{5269D7F9-A7ED-6E45-B798-5EDD41B508AC}" type="pres">
      <dgm:prSet presAssocID="{91747C1E-E144-F54D-B1D4-12A9F3B843FF}" presName="parSh" presStyleLbl="node1" presStyleIdx="0" presStyleCnt="3"/>
      <dgm:spPr/>
    </dgm:pt>
    <dgm:pt modelId="{072BA913-1E02-514A-A61A-C9FCCC7E6490}" type="pres">
      <dgm:prSet presAssocID="{91747C1E-E144-F54D-B1D4-12A9F3B843FF}" presName="desTx" presStyleLbl="fgAcc1" presStyleIdx="0" presStyleCnt="3">
        <dgm:presLayoutVars>
          <dgm:bulletEnabled val="1"/>
        </dgm:presLayoutVars>
      </dgm:prSet>
      <dgm:spPr/>
    </dgm:pt>
    <dgm:pt modelId="{DAEF52F3-5CC5-154A-930C-7FDCAF1C0FC7}" type="pres">
      <dgm:prSet presAssocID="{3FFCA39F-7C58-1940-AA15-FC1857F9909F}" presName="sibTrans" presStyleLbl="sibTrans2D1" presStyleIdx="0" presStyleCnt="2"/>
      <dgm:spPr/>
    </dgm:pt>
    <dgm:pt modelId="{C7280485-E059-A14C-9B22-C653DFBE7946}" type="pres">
      <dgm:prSet presAssocID="{3FFCA39F-7C58-1940-AA15-FC1857F9909F}" presName="connTx" presStyleLbl="sibTrans2D1" presStyleIdx="0" presStyleCnt="2"/>
      <dgm:spPr/>
    </dgm:pt>
    <dgm:pt modelId="{11C70B66-225B-0842-B398-0784C9C940FA}" type="pres">
      <dgm:prSet presAssocID="{ED21D8AB-5B02-DB41-9FCB-7DF8E4A3BA29}" presName="composite" presStyleCnt="0"/>
      <dgm:spPr/>
    </dgm:pt>
    <dgm:pt modelId="{0F9EFE1B-343C-2A45-BF5F-F8FD8ECDE19F}" type="pres">
      <dgm:prSet presAssocID="{ED21D8AB-5B02-DB41-9FCB-7DF8E4A3BA29}" presName="parTx" presStyleLbl="node1" presStyleIdx="0" presStyleCnt="3">
        <dgm:presLayoutVars>
          <dgm:chMax val="0"/>
          <dgm:chPref val="0"/>
          <dgm:bulletEnabled val="1"/>
        </dgm:presLayoutVars>
      </dgm:prSet>
      <dgm:spPr/>
    </dgm:pt>
    <dgm:pt modelId="{C279E070-F945-2A40-8E15-162CDA1E9E28}" type="pres">
      <dgm:prSet presAssocID="{ED21D8AB-5B02-DB41-9FCB-7DF8E4A3BA29}" presName="parSh" presStyleLbl="node1" presStyleIdx="1" presStyleCnt="3"/>
      <dgm:spPr/>
    </dgm:pt>
    <dgm:pt modelId="{89B416D1-1539-5C4B-AD5E-F193D3FCCA8F}" type="pres">
      <dgm:prSet presAssocID="{ED21D8AB-5B02-DB41-9FCB-7DF8E4A3BA29}" presName="desTx" presStyleLbl="fgAcc1" presStyleIdx="1" presStyleCnt="3">
        <dgm:presLayoutVars>
          <dgm:bulletEnabled val="1"/>
        </dgm:presLayoutVars>
      </dgm:prSet>
      <dgm:spPr/>
    </dgm:pt>
    <dgm:pt modelId="{CD99664E-0F9E-8C47-80F9-DA8161F1EFBC}" type="pres">
      <dgm:prSet presAssocID="{0C500D7A-228F-CB4E-A76F-51F65337F632}" presName="sibTrans" presStyleLbl="sibTrans2D1" presStyleIdx="1" presStyleCnt="2"/>
      <dgm:spPr/>
    </dgm:pt>
    <dgm:pt modelId="{103D225D-851B-A445-8094-B005FA0C2C6F}" type="pres">
      <dgm:prSet presAssocID="{0C500D7A-228F-CB4E-A76F-51F65337F632}" presName="connTx" presStyleLbl="sibTrans2D1" presStyleIdx="1" presStyleCnt="2"/>
      <dgm:spPr/>
    </dgm:pt>
    <dgm:pt modelId="{30AF2549-1171-874D-97B9-540D322C2D96}" type="pres">
      <dgm:prSet presAssocID="{1FB8511D-2999-1A42-AF51-157B371184D9}" presName="composite" presStyleCnt="0"/>
      <dgm:spPr/>
    </dgm:pt>
    <dgm:pt modelId="{85F218BE-D865-E140-8E9D-0CBBF9CE8EB7}" type="pres">
      <dgm:prSet presAssocID="{1FB8511D-2999-1A42-AF51-157B371184D9}" presName="parTx" presStyleLbl="node1" presStyleIdx="1" presStyleCnt="3">
        <dgm:presLayoutVars>
          <dgm:chMax val="0"/>
          <dgm:chPref val="0"/>
          <dgm:bulletEnabled val="1"/>
        </dgm:presLayoutVars>
      </dgm:prSet>
      <dgm:spPr/>
    </dgm:pt>
    <dgm:pt modelId="{5185CE88-E751-3D4E-923D-006CD38F5840}" type="pres">
      <dgm:prSet presAssocID="{1FB8511D-2999-1A42-AF51-157B371184D9}" presName="parSh" presStyleLbl="node1" presStyleIdx="2" presStyleCnt="3"/>
      <dgm:spPr/>
    </dgm:pt>
    <dgm:pt modelId="{4D2903E7-96F6-3C40-8F0E-51936687B67D}" type="pres">
      <dgm:prSet presAssocID="{1FB8511D-2999-1A42-AF51-157B371184D9}" presName="desTx" presStyleLbl="fgAcc1" presStyleIdx="2" presStyleCnt="3">
        <dgm:presLayoutVars>
          <dgm:bulletEnabled val="1"/>
        </dgm:presLayoutVars>
      </dgm:prSet>
      <dgm:spPr/>
    </dgm:pt>
  </dgm:ptLst>
  <dgm:cxnLst>
    <dgm:cxn modelId="{071D5B04-CE8C-C44A-89A4-012E72B8E37B}" srcId="{91747C1E-E144-F54D-B1D4-12A9F3B843FF}" destId="{1C9D6F7C-CD40-3440-BD22-D5FB12132238}" srcOrd="0" destOrd="0" parTransId="{556B4744-F715-3E4E-AFAB-D2D6495A0BE6}" sibTransId="{66BFE114-A663-8946-8E42-452F1926781E}"/>
    <dgm:cxn modelId="{56A72811-351E-EA44-812F-07414A16AAB3}" type="presOf" srcId="{3FFCA39F-7C58-1940-AA15-FC1857F9909F}" destId="{C7280485-E059-A14C-9B22-C653DFBE7946}" srcOrd="1" destOrd="0" presId="urn:microsoft.com/office/officeart/2005/8/layout/process3"/>
    <dgm:cxn modelId="{84857712-686E-5844-9BC0-49290922BC99}" type="presOf" srcId="{1FB8511D-2999-1A42-AF51-157B371184D9}" destId="{85F218BE-D865-E140-8E9D-0CBBF9CE8EB7}" srcOrd="0" destOrd="0" presId="urn:microsoft.com/office/officeart/2005/8/layout/process3"/>
    <dgm:cxn modelId="{2463F71E-1EF4-FE41-840A-54451C732A66}" type="presOf" srcId="{1FB8511D-2999-1A42-AF51-157B371184D9}" destId="{5185CE88-E751-3D4E-923D-006CD38F5840}" srcOrd="1" destOrd="0" presId="urn:microsoft.com/office/officeart/2005/8/layout/process3"/>
    <dgm:cxn modelId="{1F900C1F-4D2C-074D-9B0C-6F99F817FC71}" type="presOf" srcId="{0C500D7A-228F-CB4E-A76F-51F65337F632}" destId="{CD99664E-0F9E-8C47-80F9-DA8161F1EFBC}" srcOrd="0" destOrd="0" presId="urn:microsoft.com/office/officeart/2005/8/layout/process3"/>
    <dgm:cxn modelId="{1170FB22-D9FF-F540-8763-A693EF7A7475}" type="presOf" srcId="{3FFCA39F-7C58-1940-AA15-FC1857F9909F}" destId="{DAEF52F3-5CC5-154A-930C-7FDCAF1C0FC7}" srcOrd="0" destOrd="0" presId="urn:microsoft.com/office/officeart/2005/8/layout/process3"/>
    <dgm:cxn modelId="{F7018135-02F4-8546-892A-0E2EE126ECB4}" type="presOf" srcId="{59160D7B-24CB-9644-86BD-B2031AED2A85}" destId="{4D2903E7-96F6-3C40-8F0E-51936687B67D}" srcOrd="0" destOrd="1" presId="urn:microsoft.com/office/officeart/2005/8/layout/process3"/>
    <dgm:cxn modelId="{F063283A-F793-D847-8DAA-2DE3FEB6A615}" srcId="{1FB8511D-2999-1A42-AF51-157B371184D9}" destId="{A317C750-1AEA-9E42-A032-9A5D328F8275}" srcOrd="0" destOrd="0" parTransId="{4B03AFBA-6214-7340-96FC-5B9DCAA09F5A}" sibTransId="{85212EF2-598A-F940-9B9D-0E3577F18995}"/>
    <dgm:cxn modelId="{88B09D51-0738-314D-A29B-156421FEEDF6}" type="presOf" srcId="{91747C1E-E144-F54D-B1D4-12A9F3B843FF}" destId="{5269D7F9-A7ED-6E45-B798-5EDD41B508AC}" srcOrd="1" destOrd="0" presId="urn:microsoft.com/office/officeart/2005/8/layout/process3"/>
    <dgm:cxn modelId="{E02ED254-F6AF-6F44-94A5-588432A4D51A}" type="presOf" srcId="{ED21D8AB-5B02-DB41-9FCB-7DF8E4A3BA29}" destId="{0F9EFE1B-343C-2A45-BF5F-F8FD8ECDE19F}" srcOrd="0" destOrd="0" presId="urn:microsoft.com/office/officeart/2005/8/layout/process3"/>
    <dgm:cxn modelId="{FE8EE856-C5C2-8A43-9CA4-527CCC4F3809}" type="presOf" srcId="{A317C750-1AEA-9E42-A032-9A5D328F8275}" destId="{4D2903E7-96F6-3C40-8F0E-51936687B67D}" srcOrd="0" destOrd="0" presId="urn:microsoft.com/office/officeart/2005/8/layout/process3"/>
    <dgm:cxn modelId="{93208177-4CB1-1B46-BAB1-887AC0497020}" srcId="{ED21D8AB-5B02-DB41-9FCB-7DF8E4A3BA29}" destId="{9495ECB0-F54C-6144-AED9-6C6F00281ECE}" srcOrd="0" destOrd="0" parTransId="{F2535273-BA13-1947-BDD7-4CBBCB3CDCFD}" sibTransId="{FA5C80D6-EC27-B643-B78F-875ADD58BDE0}"/>
    <dgm:cxn modelId="{2B1A567F-6BA3-6447-81B5-9DB4DA3360C7}" type="presOf" srcId="{91747C1E-E144-F54D-B1D4-12A9F3B843FF}" destId="{9F904F04-6E46-6948-A59B-0C69D8F4678C}" srcOrd="0" destOrd="0" presId="urn:microsoft.com/office/officeart/2005/8/layout/process3"/>
    <dgm:cxn modelId="{08E8DD85-A411-3346-8C40-849D40ED98F0}" type="presOf" srcId="{9495ECB0-F54C-6144-AED9-6C6F00281ECE}" destId="{89B416D1-1539-5C4B-AD5E-F193D3FCCA8F}" srcOrd="0" destOrd="0" presId="urn:microsoft.com/office/officeart/2005/8/layout/process3"/>
    <dgm:cxn modelId="{8EAC41B0-620C-C749-99E8-5BD7EF27A6B8}" type="presOf" srcId="{66CE9EAB-33D1-BB4C-BCD9-78D07F6EDFDD}" destId="{D5F8FBC1-BF61-6444-A19D-EC74FC3F6709}" srcOrd="0" destOrd="0" presId="urn:microsoft.com/office/officeart/2005/8/layout/process3"/>
    <dgm:cxn modelId="{B49415C1-19C6-A44C-8397-BF57C9E8C41F}" srcId="{1FB8511D-2999-1A42-AF51-157B371184D9}" destId="{59160D7B-24CB-9644-86BD-B2031AED2A85}" srcOrd="1" destOrd="0" parTransId="{1BD667C9-EE00-0440-9239-1A7671CEC4D8}" sibTransId="{08754464-53B5-0F42-A219-911E6B391EC2}"/>
    <dgm:cxn modelId="{9E0593CF-FA4D-8F4A-BA21-7DCD6955B083}" srcId="{66CE9EAB-33D1-BB4C-BCD9-78D07F6EDFDD}" destId="{ED21D8AB-5B02-DB41-9FCB-7DF8E4A3BA29}" srcOrd="1" destOrd="0" parTransId="{A98AB5EA-7035-4341-A8F1-5FDF82C67D71}" sibTransId="{0C500D7A-228F-CB4E-A76F-51F65337F632}"/>
    <dgm:cxn modelId="{FE119ED3-5F13-F44D-93D1-42B6A4EE36B7}" srcId="{66CE9EAB-33D1-BB4C-BCD9-78D07F6EDFDD}" destId="{1FB8511D-2999-1A42-AF51-157B371184D9}" srcOrd="2" destOrd="0" parTransId="{DE3D1366-EF90-EF4C-8183-8BBADBF8A71D}" sibTransId="{24D0E8DD-A2DA-6846-B8A2-C0CC27ECE90C}"/>
    <dgm:cxn modelId="{BAC9C7DE-2F28-0C49-9746-98C53C6870F5}" type="presOf" srcId="{ED21D8AB-5B02-DB41-9FCB-7DF8E4A3BA29}" destId="{C279E070-F945-2A40-8E15-162CDA1E9E28}" srcOrd="1" destOrd="0" presId="urn:microsoft.com/office/officeart/2005/8/layout/process3"/>
    <dgm:cxn modelId="{BBCF19E7-0F7A-C145-A8D8-3E1D466627EB}" srcId="{66CE9EAB-33D1-BB4C-BCD9-78D07F6EDFDD}" destId="{91747C1E-E144-F54D-B1D4-12A9F3B843FF}" srcOrd="0" destOrd="0" parTransId="{C3CF9B09-0A92-E448-9F1E-1DF1C0C85249}" sibTransId="{3FFCA39F-7C58-1940-AA15-FC1857F9909F}"/>
    <dgm:cxn modelId="{A0EEDFE9-AE7B-304C-91FE-98CAB4137C16}" type="presOf" srcId="{0C500D7A-228F-CB4E-A76F-51F65337F632}" destId="{103D225D-851B-A445-8094-B005FA0C2C6F}" srcOrd="1" destOrd="0" presId="urn:microsoft.com/office/officeart/2005/8/layout/process3"/>
    <dgm:cxn modelId="{DD985CEA-7EB2-C342-81C4-B62E9163B9AE}" type="presOf" srcId="{1C9D6F7C-CD40-3440-BD22-D5FB12132238}" destId="{072BA913-1E02-514A-A61A-C9FCCC7E6490}" srcOrd="0" destOrd="0" presId="urn:microsoft.com/office/officeart/2005/8/layout/process3"/>
    <dgm:cxn modelId="{275F94A6-2EF1-3149-B43E-6CCD74FD1DD2}" type="presParOf" srcId="{D5F8FBC1-BF61-6444-A19D-EC74FC3F6709}" destId="{2AD29A6A-B052-C740-989A-3E18A659C498}" srcOrd="0" destOrd="0" presId="urn:microsoft.com/office/officeart/2005/8/layout/process3"/>
    <dgm:cxn modelId="{4E2F0490-16BA-DA47-B94F-FE3E3E863B57}" type="presParOf" srcId="{2AD29A6A-B052-C740-989A-3E18A659C498}" destId="{9F904F04-6E46-6948-A59B-0C69D8F4678C}" srcOrd="0" destOrd="0" presId="urn:microsoft.com/office/officeart/2005/8/layout/process3"/>
    <dgm:cxn modelId="{9DCEC463-F63D-E94D-A4EA-9F7ECD9929E8}" type="presParOf" srcId="{2AD29A6A-B052-C740-989A-3E18A659C498}" destId="{5269D7F9-A7ED-6E45-B798-5EDD41B508AC}" srcOrd="1" destOrd="0" presId="urn:microsoft.com/office/officeart/2005/8/layout/process3"/>
    <dgm:cxn modelId="{0EF8FAF1-0986-AA4E-8A9B-31946959E990}" type="presParOf" srcId="{2AD29A6A-B052-C740-989A-3E18A659C498}" destId="{072BA913-1E02-514A-A61A-C9FCCC7E6490}" srcOrd="2" destOrd="0" presId="urn:microsoft.com/office/officeart/2005/8/layout/process3"/>
    <dgm:cxn modelId="{18A13CF9-36E9-9747-A293-E23E0930D239}" type="presParOf" srcId="{D5F8FBC1-BF61-6444-A19D-EC74FC3F6709}" destId="{DAEF52F3-5CC5-154A-930C-7FDCAF1C0FC7}" srcOrd="1" destOrd="0" presId="urn:microsoft.com/office/officeart/2005/8/layout/process3"/>
    <dgm:cxn modelId="{48455C63-F0BF-C049-A5C7-AE1B55CC30B7}" type="presParOf" srcId="{DAEF52F3-5CC5-154A-930C-7FDCAF1C0FC7}" destId="{C7280485-E059-A14C-9B22-C653DFBE7946}" srcOrd="0" destOrd="0" presId="urn:microsoft.com/office/officeart/2005/8/layout/process3"/>
    <dgm:cxn modelId="{534DD644-F0BF-F845-A5EA-209EBB83EF3B}" type="presParOf" srcId="{D5F8FBC1-BF61-6444-A19D-EC74FC3F6709}" destId="{11C70B66-225B-0842-B398-0784C9C940FA}" srcOrd="2" destOrd="0" presId="urn:microsoft.com/office/officeart/2005/8/layout/process3"/>
    <dgm:cxn modelId="{37BE768D-312D-6244-9D2F-03BDB47DEB24}" type="presParOf" srcId="{11C70B66-225B-0842-B398-0784C9C940FA}" destId="{0F9EFE1B-343C-2A45-BF5F-F8FD8ECDE19F}" srcOrd="0" destOrd="0" presId="urn:microsoft.com/office/officeart/2005/8/layout/process3"/>
    <dgm:cxn modelId="{C66EA7E7-492F-2143-8DD8-7AC204153F40}" type="presParOf" srcId="{11C70B66-225B-0842-B398-0784C9C940FA}" destId="{C279E070-F945-2A40-8E15-162CDA1E9E28}" srcOrd="1" destOrd="0" presId="urn:microsoft.com/office/officeart/2005/8/layout/process3"/>
    <dgm:cxn modelId="{519BDC99-30F9-0649-8EC3-A8BC6A05A40A}" type="presParOf" srcId="{11C70B66-225B-0842-B398-0784C9C940FA}" destId="{89B416D1-1539-5C4B-AD5E-F193D3FCCA8F}" srcOrd="2" destOrd="0" presId="urn:microsoft.com/office/officeart/2005/8/layout/process3"/>
    <dgm:cxn modelId="{64043D73-2144-984F-B5F5-79E54DD03592}" type="presParOf" srcId="{D5F8FBC1-BF61-6444-A19D-EC74FC3F6709}" destId="{CD99664E-0F9E-8C47-80F9-DA8161F1EFBC}" srcOrd="3" destOrd="0" presId="urn:microsoft.com/office/officeart/2005/8/layout/process3"/>
    <dgm:cxn modelId="{311E2BAA-7B07-0F41-97BF-E1CE03F813B8}" type="presParOf" srcId="{CD99664E-0F9E-8C47-80F9-DA8161F1EFBC}" destId="{103D225D-851B-A445-8094-B005FA0C2C6F}" srcOrd="0" destOrd="0" presId="urn:microsoft.com/office/officeart/2005/8/layout/process3"/>
    <dgm:cxn modelId="{F3EAA076-BABF-3342-AB3A-9C32371BEBA4}" type="presParOf" srcId="{D5F8FBC1-BF61-6444-A19D-EC74FC3F6709}" destId="{30AF2549-1171-874D-97B9-540D322C2D96}" srcOrd="4" destOrd="0" presId="urn:microsoft.com/office/officeart/2005/8/layout/process3"/>
    <dgm:cxn modelId="{383EDCD9-3C59-2442-A72E-8E52849017C6}" type="presParOf" srcId="{30AF2549-1171-874D-97B9-540D322C2D96}" destId="{85F218BE-D865-E140-8E9D-0CBBF9CE8EB7}" srcOrd="0" destOrd="0" presId="urn:microsoft.com/office/officeart/2005/8/layout/process3"/>
    <dgm:cxn modelId="{87B8E68E-BA61-9249-94BA-6314B22B1D80}" type="presParOf" srcId="{30AF2549-1171-874D-97B9-540D322C2D96}" destId="{5185CE88-E751-3D4E-923D-006CD38F5840}" srcOrd="1" destOrd="0" presId="urn:microsoft.com/office/officeart/2005/8/layout/process3"/>
    <dgm:cxn modelId="{0346FDBE-5983-F244-9648-E15264DC6CE0}" type="presParOf" srcId="{30AF2549-1171-874D-97B9-540D322C2D96}" destId="{4D2903E7-96F6-3C40-8F0E-51936687B6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C811A-74EA-BA4F-8562-32343CB68D7E}" type="doc">
      <dgm:prSet loTypeId="urn:microsoft.com/office/officeart/2005/8/layout/radial6" loCatId="" qsTypeId="urn:microsoft.com/office/officeart/2005/8/quickstyle/simple1" qsCatId="simple" csTypeId="urn:microsoft.com/office/officeart/2005/8/colors/accent4_2" csCatId="accent4" phldr="1"/>
      <dgm:spPr/>
      <dgm:t>
        <a:bodyPr/>
        <a:lstStyle/>
        <a:p>
          <a:endParaRPr lang="en-US"/>
        </a:p>
      </dgm:t>
    </dgm:pt>
    <dgm:pt modelId="{E8F249E3-C834-CD4D-8791-748EFC057927}">
      <dgm:prSet phldrT="[Text]"/>
      <dgm:spPr/>
      <dgm:t>
        <a:bodyPr/>
        <a:lstStyle/>
        <a:p>
          <a:r>
            <a:rPr lang="en-US" b="0" i="0">
              <a:latin typeface="Avenir Medium" panose="02000503020000020003" pitchFamily="2" charset="0"/>
            </a:rPr>
            <a:t>Landscape analysis will assess:</a:t>
          </a:r>
        </a:p>
      </dgm:t>
    </dgm:pt>
    <dgm:pt modelId="{BAF02262-50DA-9D4C-B81A-5D6DAA4EE521}" type="parTrans" cxnId="{0008FB9F-44FE-694B-BA3E-8C242AC0400A}">
      <dgm:prSet/>
      <dgm:spPr/>
      <dgm:t>
        <a:bodyPr/>
        <a:lstStyle/>
        <a:p>
          <a:endParaRPr lang="en-US" b="0" i="0">
            <a:latin typeface="Avenir Medium" panose="02000503020000020003" pitchFamily="2" charset="0"/>
          </a:endParaRPr>
        </a:p>
      </dgm:t>
    </dgm:pt>
    <dgm:pt modelId="{642462DD-8C16-4B4D-83D1-69C2B1B6F20F}" type="sibTrans" cxnId="{0008FB9F-44FE-694B-BA3E-8C242AC0400A}">
      <dgm:prSet/>
      <dgm:spPr/>
      <dgm:t>
        <a:bodyPr/>
        <a:lstStyle/>
        <a:p>
          <a:endParaRPr lang="en-US" b="0" i="0">
            <a:latin typeface="Avenir Medium" panose="02000503020000020003" pitchFamily="2" charset="0"/>
          </a:endParaRPr>
        </a:p>
      </dgm:t>
    </dgm:pt>
    <dgm:pt modelId="{2E5FD163-FAFF-A94F-AE3E-9FE532E3EC5A}">
      <dgm:prSet custT="1"/>
      <dgm:spPr/>
      <dgm:t>
        <a:bodyPr/>
        <a:lstStyle/>
        <a:p>
          <a:r>
            <a:rPr lang="en-US" sz="1400" b="0" i="0">
              <a:latin typeface="Avenir Medium" panose="02000503020000020003" pitchFamily="2" charset="0"/>
            </a:rPr>
            <a:t>Policy/</a:t>
          </a:r>
          <a:br>
            <a:rPr lang="en-US" sz="1400" b="0" i="0">
              <a:latin typeface="Avenir Medium" panose="02000503020000020003" pitchFamily="2" charset="0"/>
            </a:rPr>
          </a:br>
          <a:r>
            <a:rPr lang="en-US" sz="1300" b="0" i="0">
              <a:latin typeface="Avenir Medium" panose="02000503020000020003" pitchFamily="2" charset="0"/>
            </a:rPr>
            <a:t>regulatory</a:t>
          </a:r>
        </a:p>
      </dgm:t>
    </dgm:pt>
    <dgm:pt modelId="{E6A54765-3E2C-244A-8E4E-1F5E2DCC3985}" type="parTrans" cxnId="{F0FE1916-065F-9A4D-BCA2-DB5077CE6B9F}">
      <dgm:prSet/>
      <dgm:spPr/>
      <dgm:t>
        <a:bodyPr/>
        <a:lstStyle/>
        <a:p>
          <a:endParaRPr lang="en-US" b="0" i="0">
            <a:latin typeface="Avenir Medium" panose="02000503020000020003" pitchFamily="2" charset="0"/>
          </a:endParaRPr>
        </a:p>
      </dgm:t>
    </dgm:pt>
    <dgm:pt modelId="{C5EF2458-3DBA-FB4A-AF39-E765B7536592}" type="sibTrans" cxnId="{F0FE1916-065F-9A4D-BCA2-DB5077CE6B9F}">
      <dgm:prSet/>
      <dgm:spPr/>
      <dgm:t>
        <a:bodyPr/>
        <a:lstStyle/>
        <a:p>
          <a:endParaRPr lang="en-US" b="0" i="0">
            <a:latin typeface="Avenir Medium" panose="02000503020000020003" pitchFamily="2" charset="0"/>
          </a:endParaRPr>
        </a:p>
      </dgm:t>
    </dgm:pt>
    <dgm:pt modelId="{0D8C680A-9C82-7B46-8F19-4792351DB7E3}">
      <dgm:prSet custT="1"/>
      <dgm:spPr/>
      <dgm:t>
        <a:bodyPr/>
        <a:lstStyle/>
        <a:p>
          <a:r>
            <a:rPr lang="en-US" sz="1400" b="0" i="0">
              <a:latin typeface="Avenir Medium" panose="02000503020000020003" pitchFamily="2" charset="0"/>
            </a:rPr>
            <a:t>Delivery platform</a:t>
          </a:r>
        </a:p>
      </dgm:t>
    </dgm:pt>
    <dgm:pt modelId="{CFA12244-64EF-DF4E-9E0A-1E2BE561337D}" type="parTrans" cxnId="{CEB9F138-7659-A646-9630-D4DCC8080DC4}">
      <dgm:prSet/>
      <dgm:spPr/>
      <dgm:t>
        <a:bodyPr/>
        <a:lstStyle/>
        <a:p>
          <a:endParaRPr lang="en-US" b="0" i="0">
            <a:latin typeface="Avenir Medium" panose="02000503020000020003" pitchFamily="2" charset="0"/>
          </a:endParaRPr>
        </a:p>
      </dgm:t>
    </dgm:pt>
    <dgm:pt modelId="{96595462-8596-464B-92A6-F2E1B3DBC376}" type="sibTrans" cxnId="{CEB9F138-7659-A646-9630-D4DCC8080DC4}">
      <dgm:prSet/>
      <dgm:spPr/>
      <dgm:t>
        <a:bodyPr/>
        <a:lstStyle/>
        <a:p>
          <a:endParaRPr lang="en-US" b="0" i="0">
            <a:latin typeface="Avenir Medium" panose="02000503020000020003" pitchFamily="2" charset="0"/>
          </a:endParaRPr>
        </a:p>
      </dgm:t>
    </dgm:pt>
    <dgm:pt modelId="{D868D795-D45B-1743-93AF-5CC8071C54BF}">
      <dgm:prSet custT="1"/>
      <dgm:spPr/>
      <dgm:t>
        <a:bodyPr/>
        <a:lstStyle/>
        <a:p>
          <a:r>
            <a:rPr lang="en-US" sz="1400" b="0" i="0">
              <a:latin typeface="Avenir Medium" panose="02000503020000020003" pitchFamily="2" charset="0"/>
            </a:rPr>
            <a:t>Supply readiness</a:t>
          </a:r>
        </a:p>
      </dgm:t>
    </dgm:pt>
    <dgm:pt modelId="{72F97131-0DBC-FC4E-8119-C4BF08F5B13D}" type="parTrans" cxnId="{65E2C691-C156-3D4C-AC8B-756022395190}">
      <dgm:prSet/>
      <dgm:spPr/>
      <dgm:t>
        <a:bodyPr/>
        <a:lstStyle/>
        <a:p>
          <a:endParaRPr lang="en-US" b="0" i="0">
            <a:latin typeface="Avenir Medium" panose="02000503020000020003" pitchFamily="2" charset="0"/>
          </a:endParaRPr>
        </a:p>
      </dgm:t>
    </dgm:pt>
    <dgm:pt modelId="{7A519E6B-173E-9942-AFE8-4261B606CD9C}" type="sibTrans" cxnId="{65E2C691-C156-3D4C-AC8B-756022395190}">
      <dgm:prSet/>
      <dgm:spPr/>
      <dgm:t>
        <a:bodyPr/>
        <a:lstStyle/>
        <a:p>
          <a:endParaRPr lang="en-US" b="0" i="0">
            <a:latin typeface="Avenir Medium" panose="02000503020000020003" pitchFamily="2" charset="0"/>
          </a:endParaRPr>
        </a:p>
      </dgm:t>
    </dgm:pt>
    <dgm:pt modelId="{0BC70C55-DFAD-734E-882D-3BC783FB161D}">
      <dgm:prSet custT="1"/>
      <dgm:spPr/>
      <dgm:t>
        <a:bodyPr/>
        <a:lstStyle/>
        <a:p>
          <a:r>
            <a:rPr lang="en-US" sz="1400" b="0" i="0">
              <a:latin typeface="Avenir Medium" panose="02000503020000020003" pitchFamily="2" charset="0"/>
            </a:rPr>
            <a:t>Procure-ment</a:t>
          </a:r>
        </a:p>
      </dgm:t>
    </dgm:pt>
    <dgm:pt modelId="{AC191FBB-AB8D-324B-B4C1-4013A82BBD2C}" type="parTrans" cxnId="{F4EF2C21-449B-D148-ABC9-1EBFE7118116}">
      <dgm:prSet/>
      <dgm:spPr/>
      <dgm:t>
        <a:bodyPr/>
        <a:lstStyle/>
        <a:p>
          <a:endParaRPr lang="en-US" b="0" i="0">
            <a:latin typeface="Avenir Medium" panose="02000503020000020003" pitchFamily="2" charset="0"/>
          </a:endParaRPr>
        </a:p>
      </dgm:t>
    </dgm:pt>
    <dgm:pt modelId="{FF470A0C-FF43-9B4C-B2BC-3AECCEE5C8E9}" type="sibTrans" cxnId="{F4EF2C21-449B-D148-ABC9-1EBFE7118116}">
      <dgm:prSet/>
      <dgm:spPr/>
      <dgm:t>
        <a:bodyPr/>
        <a:lstStyle/>
        <a:p>
          <a:endParaRPr lang="en-US" b="0" i="0">
            <a:latin typeface="Avenir Medium" panose="02000503020000020003" pitchFamily="2" charset="0"/>
          </a:endParaRPr>
        </a:p>
      </dgm:t>
    </dgm:pt>
    <dgm:pt modelId="{A7D3E2D5-BCC7-7B4B-B5FA-5F0BFAAED266}">
      <dgm:prSet custT="1"/>
      <dgm:spPr/>
      <dgm:t>
        <a:bodyPr/>
        <a:lstStyle/>
        <a:p>
          <a:r>
            <a:rPr lang="en-US" sz="1400" b="0" i="0">
              <a:latin typeface="Avenir Medium" panose="02000503020000020003" pitchFamily="2" charset="0"/>
            </a:rPr>
            <a:t>Stake-</a:t>
          </a:r>
          <a:br>
            <a:rPr lang="en-US" sz="1400" b="0" i="0">
              <a:latin typeface="Avenir Medium" panose="02000503020000020003" pitchFamily="2" charset="0"/>
            </a:rPr>
          </a:br>
          <a:r>
            <a:rPr lang="en-US" sz="1400" b="0" i="0">
              <a:latin typeface="Avenir Medium" panose="02000503020000020003" pitchFamily="2" charset="0"/>
            </a:rPr>
            <a:t>holders</a:t>
          </a:r>
        </a:p>
      </dgm:t>
    </dgm:pt>
    <dgm:pt modelId="{522E0693-694C-FA42-9491-CCFF490D86C5}" type="parTrans" cxnId="{626005B0-41B2-754A-A76D-BC86946882C4}">
      <dgm:prSet/>
      <dgm:spPr/>
      <dgm:t>
        <a:bodyPr/>
        <a:lstStyle/>
        <a:p>
          <a:endParaRPr lang="en-US" b="0" i="0">
            <a:latin typeface="Avenir Medium" panose="02000503020000020003" pitchFamily="2" charset="0"/>
          </a:endParaRPr>
        </a:p>
      </dgm:t>
    </dgm:pt>
    <dgm:pt modelId="{6BFC462A-DEBE-804D-9309-1B2764510DC0}" type="sibTrans" cxnId="{626005B0-41B2-754A-A76D-BC86946882C4}">
      <dgm:prSet/>
      <dgm:spPr/>
      <dgm:t>
        <a:bodyPr/>
        <a:lstStyle/>
        <a:p>
          <a:endParaRPr lang="en-US" b="0" i="0">
            <a:latin typeface="Avenir Medium" panose="02000503020000020003" pitchFamily="2" charset="0"/>
          </a:endParaRPr>
        </a:p>
      </dgm:t>
    </dgm:pt>
    <dgm:pt modelId="{3E4BCD31-5E43-A341-B388-E5E46436B664}">
      <dgm:prSet custT="1"/>
      <dgm:spPr/>
      <dgm:t>
        <a:bodyPr/>
        <a:lstStyle/>
        <a:p>
          <a:r>
            <a:rPr lang="en-US" sz="1400" b="0" i="0">
              <a:latin typeface="Avenir Medium" panose="02000503020000020003" pitchFamily="2" charset="0"/>
            </a:rPr>
            <a:t>Cost-effective-ness </a:t>
          </a:r>
        </a:p>
      </dgm:t>
    </dgm:pt>
    <dgm:pt modelId="{D3555595-7E61-6D4B-9239-C486E9C6619A}" type="parTrans" cxnId="{C397586F-100D-8F49-8E54-B539F766217F}">
      <dgm:prSet/>
      <dgm:spPr/>
      <dgm:t>
        <a:bodyPr/>
        <a:lstStyle/>
        <a:p>
          <a:endParaRPr lang="en-US" b="0" i="0">
            <a:latin typeface="Avenir Medium" panose="02000503020000020003" pitchFamily="2" charset="0"/>
          </a:endParaRPr>
        </a:p>
      </dgm:t>
    </dgm:pt>
    <dgm:pt modelId="{B093B8DA-BF5D-0E48-8820-90BB603E7FF0}" type="sibTrans" cxnId="{C397586F-100D-8F49-8E54-B539F766217F}">
      <dgm:prSet/>
      <dgm:spPr/>
      <dgm:t>
        <a:bodyPr/>
        <a:lstStyle/>
        <a:p>
          <a:endParaRPr lang="en-US" b="0" i="0">
            <a:latin typeface="Avenir Medium" panose="02000503020000020003" pitchFamily="2" charset="0"/>
          </a:endParaRPr>
        </a:p>
      </dgm:t>
    </dgm:pt>
    <dgm:pt modelId="{55641DFF-AD31-4A41-9E04-47B6E5BC13CF}">
      <dgm:prSet phldrT="[Text]" custT="1"/>
      <dgm:spPr/>
      <dgm:t>
        <a:bodyPr/>
        <a:lstStyle/>
        <a:p>
          <a:r>
            <a:rPr lang="en-US" sz="1400" b="0" i="0">
              <a:latin typeface="Avenir Medium" panose="02000503020000020003" pitchFamily="2" charset="0"/>
            </a:rPr>
            <a:t>Nutrition situation</a:t>
          </a:r>
        </a:p>
      </dgm:t>
    </dgm:pt>
    <dgm:pt modelId="{D53346D6-CEDF-CD40-BA5A-9F2B320C8356}" type="parTrans" cxnId="{0FDBF2B1-AF8B-5345-B76D-AB44C0A3F897}">
      <dgm:prSet/>
      <dgm:spPr/>
      <dgm:t>
        <a:bodyPr/>
        <a:lstStyle/>
        <a:p>
          <a:endParaRPr lang="en-US" b="0" i="0">
            <a:latin typeface="Avenir Medium" panose="02000503020000020003" pitchFamily="2" charset="0"/>
          </a:endParaRPr>
        </a:p>
      </dgm:t>
    </dgm:pt>
    <dgm:pt modelId="{D514A548-09E0-E343-A4CF-690D2650FBBB}" type="sibTrans" cxnId="{0FDBF2B1-AF8B-5345-B76D-AB44C0A3F897}">
      <dgm:prSet/>
      <dgm:spPr/>
      <dgm:t>
        <a:bodyPr/>
        <a:lstStyle/>
        <a:p>
          <a:endParaRPr lang="en-US" b="0" i="0">
            <a:latin typeface="Avenir Medium" panose="02000503020000020003" pitchFamily="2" charset="0"/>
          </a:endParaRPr>
        </a:p>
      </dgm:t>
    </dgm:pt>
    <dgm:pt modelId="{D2CC14E9-28C0-CA44-ABA9-8BE2AA162267}" type="pres">
      <dgm:prSet presAssocID="{2C7C811A-74EA-BA4F-8562-32343CB68D7E}" presName="Name0" presStyleCnt="0">
        <dgm:presLayoutVars>
          <dgm:chMax val="1"/>
          <dgm:dir/>
          <dgm:animLvl val="ctr"/>
          <dgm:resizeHandles val="exact"/>
        </dgm:presLayoutVars>
      </dgm:prSet>
      <dgm:spPr/>
    </dgm:pt>
    <dgm:pt modelId="{FB0EDF59-E597-A54E-BD11-95084305071C}" type="pres">
      <dgm:prSet presAssocID="{E8F249E3-C834-CD4D-8791-748EFC057927}" presName="centerShape" presStyleLbl="node0" presStyleIdx="0" presStyleCnt="1"/>
      <dgm:spPr/>
    </dgm:pt>
    <dgm:pt modelId="{5B47FAA4-6337-FD4F-A857-A1A8B480168A}" type="pres">
      <dgm:prSet presAssocID="{55641DFF-AD31-4A41-9E04-47B6E5BC13CF}" presName="node" presStyleLbl="node1" presStyleIdx="0" presStyleCnt="7">
        <dgm:presLayoutVars>
          <dgm:bulletEnabled val="1"/>
        </dgm:presLayoutVars>
      </dgm:prSet>
      <dgm:spPr/>
    </dgm:pt>
    <dgm:pt modelId="{B1A09631-4C9A-7D4F-AFB7-57F330135E8A}" type="pres">
      <dgm:prSet presAssocID="{55641DFF-AD31-4A41-9E04-47B6E5BC13CF}" presName="dummy" presStyleCnt="0"/>
      <dgm:spPr/>
    </dgm:pt>
    <dgm:pt modelId="{F462A532-A7FF-2D4E-ADBD-51E4682299FF}" type="pres">
      <dgm:prSet presAssocID="{D514A548-09E0-E343-A4CF-690D2650FBBB}" presName="sibTrans" presStyleLbl="sibTrans2D1" presStyleIdx="0" presStyleCnt="7"/>
      <dgm:spPr/>
    </dgm:pt>
    <dgm:pt modelId="{DA9D113F-6F31-764D-AF4E-72AC345A7876}" type="pres">
      <dgm:prSet presAssocID="{2E5FD163-FAFF-A94F-AE3E-9FE532E3EC5A}" presName="node" presStyleLbl="node1" presStyleIdx="1" presStyleCnt="7">
        <dgm:presLayoutVars>
          <dgm:bulletEnabled val="1"/>
        </dgm:presLayoutVars>
      </dgm:prSet>
      <dgm:spPr/>
    </dgm:pt>
    <dgm:pt modelId="{AAB54EB0-29A0-C64C-8E28-1AB5E6CFCFC8}" type="pres">
      <dgm:prSet presAssocID="{2E5FD163-FAFF-A94F-AE3E-9FE532E3EC5A}" presName="dummy" presStyleCnt="0"/>
      <dgm:spPr/>
    </dgm:pt>
    <dgm:pt modelId="{41476846-3427-1B42-8F14-3524FB661E50}" type="pres">
      <dgm:prSet presAssocID="{C5EF2458-3DBA-FB4A-AF39-E765B7536592}" presName="sibTrans" presStyleLbl="sibTrans2D1" presStyleIdx="1" presStyleCnt="7"/>
      <dgm:spPr/>
    </dgm:pt>
    <dgm:pt modelId="{C3F330D6-BDAA-E64D-9978-9DC2D4173F0F}" type="pres">
      <dgm:prSet presAssocID="{0D8C680A-9C82-7B46-8F19-4792351DB7E3}" presName="node" presStyleLbl="node1" presStyleIdx="2" presStyleCnt="7">
        <dgm:presLayoutVars>
          <dgm:bulletEnabled val="1"/>
        </dgm:presLayoutVars>
      </dgm:prSet>
      <dgm:spPr/>
    </dgm:pt>
    <dgm:pt modelId="{A7B2368D-E268-DB43-A3EF-1640B0861DA6}" type="pres">
      <dgm:prSet presAssocID="{0D8C680A-9C82-7B46-8F19-4792351DB7E3}" presName="dummy" presStyleCnt="0"/>
      <dgm:spPr/>
    </dgm:pt>
    <dgm:pt modelId="{31124289-4585-C444-8D73-C17CE25C248B}" type="pres">
      <dgm:prSet presAssocID="{96595462-8596-464B-92A6-F2E1B3DBC376}" presName="sibTrans" presStyleLbl="sibTrans2D1" presStyleIdx="2" presStyleCnt="7"/>
      <dgm:spPr/>
    </dgm:pt>
    <dgm:pt modelId="{1431FC48-E9EA-A842-8A26-FE9E2E9083A7}" type="pres">
      <dgm:prSet presAssocID="{D868D795-D45B-1743-93AF-5CC8071C54BF}" presName="node" presStyleLbl="node1" presStyleIdx="3" presStyleCnt="7">
        <dgm:presLayoutVars>
          <dgm:bulletEnabled val="1"/>
        </dgm:presLayoutVars>
      </dgm:prSet>
      <dgm:spPr/>
    </dgm:pt>
    <dgm:pt modelId="{DECD66AF-1087-2841-8152-F6A45F5A47EF}" type="pres">
      <dgm:prSet presAssocID="{D868D795-D45B-1743-93AF-5CC8071C54BF}" presName="dummy" presStyleCnt="0"/>
      <dgm:spPr/>
    </dgm:pt>
    <dgm:pt modelId="{224F83A7-637B-BC43-A676-668BC51607BD}" type="pres">
      <dgm:prSet presAssocID="{7A519E6B-173E-9942-AFE8-4261B606CD9C}" presName="sibTrans" presStyleLbl="sibTrans2D1" presStyleIdx="3" presStyleCnt="7"/>
      <dgm:spPr/>
    </dgm:pt>
    <dgm:pt modelId="{A05DC4BA-0485-914E-94CE-E8516629B09D}" type="pres">
      <dgm:prSet presAssocID="{0BC70C55-DFAD-734E-882D-3BC783FB161D}" presName="node" presStyleLbl="node1" presStyleIdx="4" presStyleCnt="7">
        <dgm:presLayoutVars>
          <dgm:bulletEnabled val="1"/>
        </dgm:presLayoutVars>
      </dgm:prSet>
      <dgm:spPr/>
    </dgm:pt>
    <dgm:pt modelId="{DCF130BD-05ED-CA4F-B73C-979EC97F7A7C}" type="pres">
      <dgm:prSet presAssocID="{0BC70C55-DFAD-734E-882D-3BC783FB161D}" presName="dummy" presStyleCnt="0"/>
      <dgm:spPr/>
    </dgm:pt>
    <dgm:pt modelId="{AF0BE70E-0ED3-E04C-B925-CCD770D47FCD}" type="pres">
      <dgm:prSet presAssocID="{FF470A0C-FF43-9B4C-B2BC-3AECCEE5C8E9}" presName="sibTrans" presStyleLbl="sibTrans2D1" presStyleIdx="4" presStyleCnt="7"/>
      <dgm:spPr/>
    </dgm:pt>
    <dgm:pt modelId="{A08C370E-5571-F344-AF98-FE44D553CD1F}" type="pres">
      <dgm:prSet presAssocID="{A7D3E2D5-BCC7-7B4B-B5FA-5F0BFAAED266}" presName="node" presStyleLbl="node1" presStyleIdx="5" presStyleCnt="7">
        <dgm:presLayoutVars>
          <dgm:bulletEnabled val="1"/>
        </dgm:presLayoutVars>
      </dgm:prSet>
      <dgm:spPr/>
    </dgm:pt>
    <dgm:pt modelId="{78F334EF-F56D-294E-8503-013E7359FD85}" type="pres">
      <dgm:prSet presAssocID="{A7D3E2D5-BCC7-7B4B-B5FA-5F0BFAAED266}" presName="dummy" presStyleCnt="0"/>
      <dgm:spPr/>
    </dgm:pt>
    <dgm:pt modelId="{BB634496-BC51-064A-9377-C4C957D94DD3}" type="pres">
      <dgm:prSet presAssocID="{6BFC462A-DEBE-804D-9309-1B2764510DC0}" presName="sibTrans" presStyleLbl="sibTrans2D1" presStyleIdx="5" presStyleCnt="7"/>
      <dgm:spPr/>
    </dgm:pt>
    <dgm:pt modelId="{68491ABE-7D4D-4C4B-B8E9-F07D220C7DBD}" type="pres">
      <dgm:prSet presAssocID="{3E4BCD31-5E43-A341-B388-E5E46436B664}" presName="node" presStyleLbl="node1" presStyleIdx="6" presStyleCnt="7">
        <dgm:presLayoutVars>
          <dgm:bulletEnabled val="1"/>
        </dgm:presLayoutVars>
      </dgm:prSet>
      <dgm:spPr/>
    </dgm:pt>
    <dgm:pt modelId="{C9ECF95E-FA8D-E24A-98AA-25E66377444F}" type="pres">
      <dgm:prSet presAssocID="{3E4BCD31-5E43-A341-B388-E5E46436B664}" presName="dummy" presStyleCnt="0"/>
      <dgm:spPr/>
    </dgm:pt>
    <dgm:pt modelId="{8E9E16EE-3027-2544-B99D-885B173A9AFA}" type="pres">
      <dgm:prSet presAssocID="{B093B8DA-BF5D-0E48-8820-90BB603E7FF0}" presName="sibTrans" presStyleLbl="sibTrans2D1" presStyleIdx="6" presStyleCnt="7"/>
      <dgm:spPr/>
    </dgm:pt>
  </dgm:ptLst>
  <dgm:cxnLst>
    <dgm:cxn modelId="{CC22FA0B-5713-5A40-82EB-BAAE5AADA54B}" type="presOf" srcId="{E8F249E3-C834-CD4D-8791-748EFC057927}" destId="{FB0EDF59-E597-A54E-BD11-95084305071C}" srcOrd="0" destOrd="0" presId="urn:microsoft.com/office/officeart/2005/8/layout/radial6"/>
    <dgm:cxn modelId="{21E2DA15-7993-3347-8813-CC94B9779CCE}" type="presOf" srcId="{2C7C811A-74EA-BA4F-8562-32343CB68D7E}" destId="{D2CC14E9-28C0-CA44-ABA9-8BE2AA162267}" srcOrd="0" destOrd="0" presId="urn:microsoft.com/office/officeart/2005/8/layout/radial6"/>
    <dgm:cxn modelId="{F0FE1916-065F-9A4D-BCA2-DB5077CE6B9F}" srcId="{E8F249E3-C834-CD4D-8791-748EFC057927}" destId="{2E5FD163-FAFF-A94F-AE3E-9FE532E3EC5A}" srcOrd="1" destOrd="0" parTransId="{E6A54765-3E2C-244A-8E4E-1F5E2DCC3985}" sibTransId="{C5EF2458-3DBA-FB4A-AF39-E765B7536592}"/>
    <dgm:cxn modelId="{F4EF2C21-449B-D148-ABC9-1EBFE7118116}" srcId="{E8F249E3-C834-CD4D-8791-748EFC057927}" destId="{0BC70C55-DFAD-734E-882D-3BC783FB161D}" srcOrd="4" destOrd="0" parTransId="{AC191FBB-AB8D-324B-B4C1-4013A82BBD2C}" sibTransId="{FF470A0C-FF43-9B4C-B2BC-3AECCEE5C8E9}"/>
    <dgm:cxn modelId="{A8E25023-9B9B-4E47-8A0D-0B4F85669EFF}" type="presOf" srcId="{96595462-8596-464B-92A6-F2E1B3DBC376}" destId="{31124289-4585-C444-8D73-C17CE25C248B}" srcOrd="0" destOrd="0" presId="urn:microsoft.com/office/officeart/2005/8/layout/radial6"/>
    <dgm:cxn modelId="{05471937-3E7F-6C40-8D9C-9CA57B64B100}" type="presOf" srcId="{55641DFF-AD31-4A41-9E04-47B6E5BC13CF}" destId="{5B47FAA4-6337-FD4F-A857-A1A8B480168A}" srcOrd="0" destOrd="0" presId="urn:microsoft.com/office/officeart/2005/8/layout/radial6"/>
    <dgm:cxn modelId="{CEB9F138-7659-A646-9630-D4DCC8080DC4}" srcId="{E8F249E3-C834-CD4D-8791-748EFC057927}" destId="{0D8C680A-9C82-7B46-8F19-4792351DB7E3}" srcOrd="2" destOrd="0" parTransId="{CFA12244-64EF-DF4E-9E0A-1E2BE561337D}" sibTransId="{96595462-8596-464B-92A6-F2E1B3DBC376}"/>
    <dgm:cxn modelId="{B0E1094C-5B95-3D43-8607-5F416A941B03}" type="presOf" srcId="{3E4BCD31-5E43-A341-B388-E5E46436B664}" destId="{68491ABE-7D4D-4C4B-B8E9-F07D220C7DBD}" srcOrd="0" destOrd="0" presId="urn:microsoft.com/office/officeart/2005/8/layout/radial6"/>
    <dgm:cxn modelId="{F331A54C-56FA-384E-B24E-F8F3BDBBBBED}" type="presOf" srcId="{A7D3E2D5-BCC7-7B4B-B5FA-5F0BFAAED266}" destId="{A08C370E-5571-F344-AF98-FE44D553CD1F}" srcOrd="0" destOrd="0" presId="urn:microsoft.com/office/officeart/2005/8/layout/radial6"/>
    <dgm:cxn modelId="{5568995B-7A7D-2B4F-9BE3-ACEC7504488E}" type="presOf" srcId="{B093B8DA-BF5D-0E48-8820-90BB603E7FF0}" destId="{8E9E16EE-3027-2544-B99D-885B173A9AFA}" srcOrd="0" destOrd="0" presId="urn:microsoft.com/office/officeart/2005/8/layout/radial6"/>
    <dgm:cxn modelId="{EBDEA55C-FEF1-F84C-AEA1-48CCE8240DBB}" type="presOf" srcId="{0D8C680A-9C82-7B46-8F19-4792351DB7E3}" destId="{C3F330D6-BDAA-E64D-9978-9DC2D4173F0F}" srcOrd="0" destOrd="0" presId="urn:microsoft.com/office/officeart/2005/8/layout/radial6"/>
    <dgm:cxn modelId="{58B69968-5374-E84A-9B69-B82AF831677A}" type="presOf" srcId="{0BC70C55-DFAD-734E-882D-3BC783FB161D}" destId="{A05DC4BA-0485-914E-94CE-E8516629B09D}" srcOrd="0" destOrd="0" presId="urn:microsoft.com/office/officeart/2005/8/layout/radial6"/>
    <dgm:cxn modelId="{28E0566B-80C9-964B-89B5-57017B05E4DD}" type="presOf" srcId="{D514A548-09E0-E343-A4CF-690D2650FBBB}" destId="{F462A532-A7FF-2D4E-ADBD-51E4682299FF}" srcOrd="0" destOrd="0" presId="urn:microsoft.com/office/officeart/2005/8/layout/radial6"/>
    <dgm:cxn modelId="{C397586F-100D-8F49-8E54-B539F766217F}" srcId="{E8F249E3-C834-CD4D-8791-748EFC057927}" destId="{3E4BCD31-5E43-A341-B388-E5E46436B664}" srcOrd="6" destOrd="0" parTransId="{D3555595-7E61-6D4B-9239-C486E9C6619A}" sibTransId="{B093B8DA-BF5D-0E48-8820-90BB603E7FF0}"/>
    <dgm:cxn modelId="{5619A981-E73E-1B47-98E9-A0D465073A9F}" type="presOf" srcId="{6BFC462A-DEBE-804D-9309-1B2764510DC0}" destId="{BB634496-BC51-064A-9377-C4C957D94DD3}" srcOrd="0" destOrd="0" presId="urn:microsoft.com/office/officeart/2005/8/layout/radial6"/>
    <dgm:cxn modelId="{240EE38A-18BB-9E4E-AE65-0A6590CF1BD6}" type="presOf" srcId="{2E5FD163-FAFF-A94F-AE3E-9FE532E3EC5A}" destId="{DA9D113F-6F31-764D-AF4E-72AC345A7876}" srcOrd="0" destOrd="0" presId="urn:microsoft.com/office/officeart/2005/8/layout/radial6"/>
    <dgm:cxn modelId="{65E2C691-C156-3D4C-AC8B-756022395190}" srcId="{E8F249E3-C834-CD4D-8791-748EFC057927}" destId="{D868D795-D45B-1743-93AF-5CC8071C54BF}" srcOrd="3" destOrd="0" parTransId="{72F97131-0DBC-FC4E-8119-C4BF08F5B13D}" sibTransId="{7A519E6B-173E-9942-AFE8-4261B606CD9C}"/>
    <dgm:cxn modelId="{020B4B99-7577-1642-84B7-82594ADF4E04}" type="presOf" srcId="{7A519E6B-173E-9942-AFE8-4261B606CD9C}" destId="{224F83A7-637B-BC43-A676-668BC51607BD}" srcOrd="0" destOrd="0" presId="urn:microsoft.com/office/officeart/2005/8/layout/radial6"/>
    <dgm:cxn modelId="{0008FB9F-44FE-694B-BA3E-8C242AC0400A}" srcId="{2C7C811A-74EA-BA4F-8562-32343CB68D7E}" destId="{E8F249E3-C834-CD4D-8791-748EFC057927}" srcOrd="0" destOrd="0" parTransId="{BAF02262-50DA-9D4C-B81A-5D6DAA4EE521}" sibTransId="{642462DD-8C16-4B4D-83D1-69C2B1B6F20F}"/>
    <dgm:cxn modelId="{B20915A8-5BCC-EF4A-8D19-63F4B72DCD99}" type="presOf" srcId="{D868D795-D45B-1743-93AF-5CC8071C54BF}" destId="{1431FC48-E9EA-A842-8A26-FE9E2E9083A7}" srcOrd="0" destOrd="0" presId="urn:microsoft.com/office/officeart/2005/8/layout/radial6"/>
    <dgm:cxn modelId="{626005B0-41B2-754A-A76D-BC86946882C4}" srcId="{E8F249E3-C834-CD4D-8791-748EFC057927}" destId="{A7D3E2D5-BCC7-7B4B-B5FA-5F0BFAAED266}" srcOrd="5" destOrd="0" parTransId="{522E0693-694C-FA42-9491-CCFF490D86C5}" sibTransId="{6BFC462A-DEBE-804D-9309-1B2764510DC0}"/>
    <dgm:cxn modelId="{0FDBF2B1-AF8B-5345-B76D-AB44C0A3F897}" srcId="{E8F249E3-C834-CD4D-8791-748EFC057927}" destId="{55641DFF-AD31-4A41-9E04-47B6E5BC13CF}" srcOrd="0" destOrd="0" parTransId="{D53346D6-CEDF-CD40-BA5A-9F2B320C8356}" sibTransId="{D514A548-09E0-E343-A4CF-690D2650FBBB}"/>
    <dgm:cxn modelId="{215813F9-E301-A546-8A86-6E30174791F7}" type="presOf" srcId="{FF470A0C-FF43-9B4C-B2BC-3AECCEE5C8E9}" destId="{AF0BE70E-0ED3-E04C-B925-CCD770D47FCD}" srcOrd="0" destOrd="0" presId="urn:microsoft.com/office/officeart/2005/8/layout/radial6"/>
    <dgm:cxn modelId="{2A9985FE-8161-9244-8ABA-3909615409D3}" type="presOf" srcId="{C5EF2458-3DBA-FB4A-AF39-E765B7536592}" destId="{41476846-3427-1B42-8F14-3524FB661E50}" srcOrd="0" destOrd="0" presId="urn:microsoft.com/office/officeart/2005/8/layout/radial6"/>
    <dgm:cxn modelId="{86113B55-639F-5847-A1B7-AAF37637F938}" type="presParOf" srcId="{D2CC14E9-28C0-CA44-ABA9-8BE2AA162267}" destId="{FB0EDF59-E597-A54E-BD11-95084305071C}" srcOrd="0" destOrd="0" presId="urn:microsoft.com/office/officeart/2005/8/layout/radial6"/>
    <dgm:cxn modelId="{7880BB0D-4350-9742-8716-BE1D3F3C7251}" type="presParOf" srcId="{D2CC14E9-28C0-CA44-ABA9-8BE2AA162267}" destId="{5B47FAA4-6337-FD4F-A857-A1A8B480168A}" srcOrd="1" destOrd="0" presId="urn:microsoft.com/office/officeart/2005/8/layout/radial6"/>
    <dgm:cxn modelId="{6FCA3BF1-4C49-4F46-9BC0-120BB5B86E3A}" type="presParOf" srcId="{D2CC14E9-28C0-CA44-ABA9-8BE2AA162267}" destId="{B1A09631-4C9A-7D4F-AFB7-57F330135E8A}" srcOrd="2" destOrd="0" presId="urn:microsoft.com/office/officeart/2005/8/layout/radial6"/>
    <dgm:cxn modelId="{88596AE4-FA26-BC4F-829D-1C30601DC9B1}" type="presParOf" srcId="{D2CC14E9-28C0-CA44-ABA9-8BE2AA162267}" destId="{F462A532-A7FF-2D4E-ADBD-51E4682299FF}" srcOrd="3" destOrd="0" presId="urn:microsoft.com/office/officeart/2005/8/layout/radial6"/>
    <dgm:cxn modelId="{AB680DD4-0976-394E-8D62-7ACFC38A5F43}" type="presParOf" srcId="{D2CC14E9-28C0-CA44-ABA9-8BE2AA162267}" destId="{DA9D113F-6F31-764D-AF4E-72AC345A7876}" srcOrd="4" destOrd="0" presId="urn:microsoft.com/office/officeart/2005/8/layout/radial6"/>
    <dgm:cxn modelId="{DA747CB2-EE42-6743-9A9B-E1A1DEB885C4}" type="presParOf" srcId="{D2CC14E9-28C0-CA44-ABA9-8BE2AA162267}" destId="{AAB54EB0-29A0-C64C-8E28-1AB5E6CFCFC8}" srcOrd="5" destOrd="0" presId="urn:microsoft.com/office/officeart/2005/8/layout/radial6"/>
    <dgm:cxn modelId="{2B17A8C5-072B-E346-A370-C4CD96CBE4A2}" type="presParOf" srcId="{D2CC14E9-28C0-CA44-ABA9-8BE2AA162267}" destId="{41476846-3427-1B42-8F14-3524FB661E50}" srcOrd="6" destOrd="0" presId="urn:microsoft.com/office/officeart/2005/8/layout/radial6"/>
    <dgm:cxn modelId="{9D934ABC-331E-0943-86A1-138146A46EDC}" type="presParOf" srcId="{D2CC14E9-28C0-CA44-ABA9-8BE2AA162267}" destId="{C3F330D6-BDAA-E64D-9978-9DC2D4173F0F}" srcOrd="7" destOrd="0" presId="urn:microsoft.com/office/officeart/2005/8/layout/radial6"/>
    <dgm:cxn modelId="{D6A47873-C422-C84D-8451-00E7CCD467FD}" type="presParOf" srcId="{D2CC14E9-28C0-CA44-ABA9-8BE2AA162267}" destId="{A7B2368D-E268-DB43-A3EF-1640B0861DA6}" srcOrd="8" destOrd="0" presId="urn:microsoft.com/office/officeart/2005/8/layout/radial6"/>
    <dgm:cxn modelId="{E24C734A-CFE5-9B4B-864C-8D74032AC2C5}" type="presParOf" srcId="{D2CC14E9-28C0-CA44-ABA9-8BE2AA162267}" destId="{31124289-4585-C444-8D73-C17CE25C248B}" srcOrd="9" destOrd="0" presId="urn:microsoft.com/office/officeart/2005/8/layout/radial6"/>
    <dgm:cxn modelId="{DE6C2572-1711-B442-91A3-78CE4A676B4A}" type="presParOf" srcId="{D2CC14E9-28C0-CA44-ABA9-8BE2AA162267}" destId="{1431FC48-E9EA-A842-8A26-FE9E2E9083A7}" srcOrd="10" destOrd="0" presId="urn:microsoft.com/office/officeart/2005/8/layout/radial6"/>
    <dgm:cxn modelId="{4867E78D-D3A3-1E4D-A4AD-5C1FD5B18E0B}" type="presParOf" srcId="{D2CC14E9-28C0-CA44-ABA9-8BE2AA162267}" destId="{DECD66AF-1087-2841-8152-F6A45F5A47EF}" srcOrd="11" destOrd="0" presId="urn:microsoft.com/office/officeart/2005/8/layout/radial6"/>
    <dgm:cxn modelId="{C16E496D-46F6-8446-AD46-F2EAEA9B6334}" type="presParOf" srcId="{D2CC14E9-28C0-CA44-ABA9-8BE2AA162267}" destId="{224F83A7-637B-BC43-A676-668BC51607BD}" srcOrd="12" destOrd="0" presId="urn:microsoft.com/office/officeart/2005/8/layout/radial6"/>
    <dgm:cxn modelId="{10CD5143-69F2-404E-BEF0-83D49D21D56A}" type="presParOf" srcId="{D2CC14E9-28C0-CA44-ABA9-8BE2AA162267}" destId="{A05DC4BA-0485-914E-94CE-E8516629B09D}" srcOrd="13" destOrd="0" presId="urn:microsoft.com/office/officeart/2005/8/layout/radial6"/>
    <dgm:cxn modelId="{9D8321E2-53F1-EF4E-8117-06EE4C0DC176}" type="presParOf" srcId="{D2CC14E9-28C0-CA44-ABA9-8BE2AA162267}" destId="{DCF130BD-05ED-CA4F-B73C-979EC97F7A7C}" srcOrd="14" destOrd="0" presId="urn:microsoft.com/office/officeart/2005/8/layout/radial6"/>
    <dgm:cxn modelId="{898582DC-9425-5748-AE27-EF9BCB1E4AE4}" type="presParOf" srcId="{D2CC14E9-28C0-CA44-ABA9-8BE2AA162267}" destId="{AF0BE70E-0ED3-E04C-B925-CCD770D47FCD}" srcOrd="15" destOrd="0" presId="urn:microsoft.com/office/officeart/2005/8/layout/radial6"/>
    <dgm:cxn modelId="{4CA04913-1A68-A14F-B7D5-483788C480AE}" type="presParOf" srcId="{D2CC14E9-28C0-CA44-ABA9-8BE2AA162267}" destId="{A08C370E-5571-F344-AF98-FE44D553CD1F}" srcOrd="16" destOrd="0" presId="urn:microsoft.com/office/officeart/2005/8/layout/radial6"/>
    <dgm:cxn modelId="{26998F62-BD38-AA41-B735-01622CC26946}" type="presParOf" srcId="{D2CC14E9-28C0-CA44-ABA9-8BE2AA162267}" destId="{78F334EF-F56D-294E-8503-013E7359FD85}" srcOrd="17" destOrd="0" presId="urn:microsoft.com/office/officeart/2005/8/layout/radial6"/>
    <dgm:cxn modelId="{CDD7A6DD-32B2-2047-8B75-EAB83131A16A}" type="presParOf" srcId="{D2CC14E9-28C0-CA44-ABA9-8BE2AA162267}" destId="{BB634496-BC51-064A-9377-C4C957D94DD3}" srcOrd="18" destOrd="0" presId="urn:microsoft.com/office/officeart/2005/8/layout/radial6"/>
    <dgm:cxn modelId="{786A5E43-4574-D54C-825D-7FFF1D2A2674}" type="presParOf" srcId="{D2CC14E9-28C0-CA44-ABA9-8BE2AA162267}" destId="{68491ABE-7D4D-4C4B-B8E9-F07D220C7DBD}" srcOrd="19" destOrd="0" presId="urn:microsoft.com/office/officeart/2005/8/layout/radial6"/>
    <dgm:cxn modelId="{349219D3-644A-A94F-80CF-911A5CB31C5F}" type="presParOf" srcId="{D2CC14E9-28C0-CA44-ABA9-8BE2AA162267}" destId="{C9ECF95E-FA8D-E24A-98AA-25E66377444F}" srcOrd="20" destOrd="0" presId="urn:microsoft.com/office/officeart/2005/8/layout/radial6"/>
    <dgm:cxn modelId="{A81E051D-A886-DF47-82B0-07CE670BCA72}" type="presParOf" srcId="{D2CC14E9-28C0-CA44-ABA9-8BE2AA162267}" destId="{8E9E16EE-3027-2544-B99D-885B173A9AF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D7F9-A7ED-6E45-B798-5EDD41B508AC}">
      <dsp:nvSpPr>
        <dsp:cNvPr id="0" name=""/>
        <dsp:cNvSpPr/>
      </dsp:nvSpPr>
      <dsp:spPr>
        <a:xfrm>
          <a:off x="5362"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venir Book" panose="02000503020000020003" pitchFamily="2" charset="0"/>
            </a:rPr>
            <a:t>EXPLORATION</a:t>
          </a:r>
        </a:p>
      </dsp:txBody>
      <dsp:txXfrm>
        <a:off x="5362" y="90574"/>
        <a:ext cx="2438337" cy="793788"/>
      </dsp:txXfrm>
    </dsp:sp>
    <dsp:sp modelId="{072BA913-1E02-514A-A61A-C9FCCC7E6490}">
      <dsp:nvSpPr>
        <dsp:cNvPr id="0" name=""/>
        <dsp:cNvSpPr/>
      </dsp:nvSpPr>
      <dsp:spPr>
        <a:xfrm>
          <a:off x="504781"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Build an enabling environment for MMS through landscape analysis and advocacy</a:t>
          </a:r>
        </a:p>
      </dsp:txBody>
      <dsp:txXfrm>
        <a:off x="576197" y="955779"/>
        <a:ext cx="2295505" cy="2827168"/>
      </dsp:txXfrm>
    </dsp:sp>
    <dsp:sp modelId="{DAEF52F3-5CC5-154A-930C-7FDCAF1C0FC7}">
      <dsp:nvSpPr>
        <dsp:cNvPr id="0" name=""/>
        <dsp:cNvSpPr/>
      </dsp:nvSpPr>
      <dsp:spPr>
        <a:xfrm>
          <a:off x="2813342" y="1839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venir Book" panose="02000503020000020003" pitchFamily="2" charset="0"/>
          </a:endParaRPr>
        </a:p>
      </dsp:txBody>
      <dsp:txXfrm>
        <a:off x="2813342" y="305346"/>
        <a:ext cx="601521" cy="364245"/>
      </dsp:txXfrm>
    </dsp:sp>
    <dsp:sp modelId="{C279E070-F945-2A40-8E15-162CDA1E9E28}">
      <dsp:nvSpPr>
        <dsp:cNvPr id="0" name=""/>
        <dsp:cNvSpPr/>
      </dsp:nvSpPr>
      <dsp:spPr>
        <a:xfrm>
          <a:off x="3922272"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venir Book" panose="02000503020000020003" pitchFamily="2" charset="0"/>
            </a:rPr>
            <a:t>INITIAL IMPLEMENTATION</a:t>
          </a:r>
        </a:p>
      </dsp:txBody>
      <dsp:txXfrm>
        <a:off x="3922272" y="90574"/>
        <a:ext cx="2438337" cy="793788"/>
      </dsp:txXfrm>
    </dsp:sp>
    <dsp:sp modelId="{89B416D1-1539-5C4B-AD5E-F193D3FCCA8F}">
      <dsp:nvSpPr>
        <dsp:cNvPr id="0" name=""/>
        <dsp:cNvSpPr/>
      </dsp:nvSpPr>
      <dsp:spPr>
        <a:xfrm>
          <a:off x="4421690"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Design and test implementation strategy through implementation research and advancing procurement relationships</a:t>
          </a:r>
        </a:p>
      </dsp:txBody>
      <dsp:txXfrm>
        <a:off x="4493106" y="955779"/>
        <a:ext cx="2295505" cy="2827168"/>
      </dsp:txXfrm>
    </dsp:sp>
    <dsp:sp modelId="{CD99664E-0F9E-8C47-80F9-DA8161F1EFBC}">
      <dsp:nvSpPr>
        <dsp:cNvPr id="0" name=""/>
        <dsp:cNvSpPr/>
      </dsp:nvSpPr>
      <dsp:spPr>
        <a:xfrm>
          <a:off x="6730252" y="1839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venir Book" panose="02000503020000020003" pitchFamily="2" charset="0"/>
          </a:endParaRPr>
        </a:p>
      </dsp:txBody>
      <dsp:txXfrm>
        <a:off x="6730252" y="305346"/>
        <a:ext cx="601521" cy="364245"/>
      </dsp:txXfrm>
    </dsp:sp>
    <dsp:sp modelId="{5185CE88-E751-3D4E-923D-006CD38F5840}">
      <dsp:nvSpPr>
        <dsp:cNvPr id="0" name=""/>
        <dsp:cNvSpPr/>
      </dsp:nvSpPr>
      <dsp:spPr>
        <a:xfrm>
          <a:off x="7839181"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venir Book" panose="02000503020000020003" pitchFamily="2" charset="0"/>
            </a:rPr>
            <a:t>SCALE-UP</a:t>
          </a:r>
          <a:endParaRPr lang="en-US" sz="1900" kern="1200">
            <a:latin typeface="Avenir Book" panose="02000503020000020003" pitchFamily="2" charset="0"/>
          </a:endParaRPr>
        </a:p>
      </dsp:txBody>
      <dsp:txXfrm>
        <a:off x="7839181" y="90574"/>
        <a:ext cx="2438337" cy="793788"/>
      </dsp:txXfrm>
    </dsp:sp>
    <dsp:sp modelId="{4D2903E7-96F6-3C40-8F0E-51936687B67D}">
      <dsp:nvSpPr>
        <dsp:cNvPr id="0" name=""/>
        <dsp:cNvSpPr/>
      </dsp:nvSpPr>
      <dsp:spPr>
        <a:xfrm>
          <a:off x="8338600"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Robust planning and integration to expand use to sub-national or national level</a:t>
          </a:r>
        </a:p>
        <a:p>
          <a:pPr marL="228600" lvl="1" indent="-228600" algn="l" defTabSz="977900">
            <a:lnSpc>
              <a:spcPct val="90000"/>
            </a:lnSpc>
            <a:spcBef>
              <a:spcPct val="0"/>
            </a:spcBef>
            <a:spcAft>
              <a:spcPct val="15000"/>
            </a:spcAft>
            <a:buChar char="•"/>
          </a:pPr>
          <a:endParaRPr lang="en-US" sz="2200" kern="1200">
            <a:latin typeface="Avenir Book" panose="02000503020000020003" pitchFamily="2" charset="0"/>
          </a:endParaRPr>
        </a:p>
      </dsp:txBody>
      <dsp:txXfrm>
        <a:off x="8410016" y="955779"/>
        <a:ext cx="2295505" cy="282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6EE-3027-2544-B99D-885B173A9AFA}">
      <dsp:nvSpPr>
        <dsp:cNvPr id="0" name=""/>
        <dsp:cNvSpPr/>
      </dsp:nvSpPr>
      <dsp:spPr>
        <a:xfrm>
          <a:off x="493196" y="1046102"/>
          <a:ext cx="4334907" cy="4334907"/>
        </a:xfrm>
        <a:prstGeom prst="blockArc">
          <a:avLst>
            <a:gd name="adj1" fmla="val 13114286"/>
            <a:gd name="adj2" fmla="val 16200000"/>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34496-BC51-064A-9377-C4C957D94DD3}">
      <dsp:nvSpPr>
        <dsp:cNvPr id="0" name=""/>
        <dsp:cNvSpPr/>
      </dsp:nvSpPr>
      <dsp:spPr>
        <a:xfrm>
          <a:off x="493196" y="1046102"/>
          <a:ext cx="4334907" cy="4334907"/>
        </a:xfrm>
        <a:prstGeom prst="blockArc">
          <a:avLst>
            <a:gd name="adj1" fmla="val 10028571"/>
            <a:gd name="adj2" fmla="val 13114286"/>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BE70E-0ED3-E04C-B925-CCD770D47FCD}">
      <dsp:nvSpPr>
        <dsp:cNvPr id="0" name=""/>
        <dsp:cNvSpPr/>
      </dsp:nvSpPr>
      <dsp:spPr>
        <a:xfrm>
          <a:off x="493196" y="1046102"/>
          <a:ext cx="4334907" cy="4334907"/>
        </a:xfrm>
        <a:prstGeom prst="blockArc">
          <a:avLst>
            <a:gd name="adj1" fmla="val 6942857"/>
            <a:gd name="adj2" fmla="val 10028571"/>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F83A7-637B-BC43-A676-668BC51607BD}">
      <dsp:nvSpPr>
        <dsp:cNvPr id="0" name=""/>
        <dsp:cNvSpPr/>
      </dsp:nvSpPr>
      <dsp:spPr>
        <a:xfrm>
          <a:off x="493196" y="1046102"/>
          <a:ext cx="4334907" cy="4334907"/>
        </a:xfrm>
        <a:prstGeom prst="blockArc">
          <a:avLst>
            <a:gd name="adj1" fmla="val 3857143"/>
            <a:gd name="adj2" fmla="val 6942857"/>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24289-4585-C444-8D73-C17CE25C248B}">
      <dsp:nvSpPr>
        <dsp:cNvPr id="0" name=""/>
        <dsp:cNvSpPr/>
      </dsp:nvSpPr>
      <dsp:spPr>
        <a:xfrm>
          <a:off x="493196" y="1046102"/>
          <a:ext cx="4334907" cy="4334907"/>
        </a:xfrm>
        <a:prstGeom prst="blockArc">
          <a:avLst>
            <a:gd name="adj1" fmla="val 771429"/>
            <a:gd name="adj2" fmla="val 3857143"/>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76846-3427-1B42-8F14-3524FB661E50}">
      <dsp:nvSpPr>
        <dsp:cNvPr id="0" name=""/>
        <dsp:cNvSpPr/>
      </dsp:nvSpPr>
      <dsp:spPr>
        <a:xfrm>
          <a:off x="493196" y="1046102"/>
          <a:ext cx="4334907" cy="4334907"/>
        </a:xfrm>
        <a:prstGeom prst="blockArc">
          <a:avLst>
            <a:gd name="adj1" fmla="val 19285714"/>
            <a:gd name="adj2" fmla="val 771429"/>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2A532-A7FF-2D4E-ADBD-51E4682299FF}">
      <dsp:nvSpPr>
        <dsp:cNvPr id="0" name=""/>
        <dsp:cNvSpPr/>
      </dsp:nvSpPr>
      <dsp:spPr>
        <a:xfrm>
          <a:off x="493196" y="1046102"/>
          <a:ext cx="4334907" cy="4334907"/>
        </a:xfrm>
        <a:prstGeom prst="blockArc">
          <a:avLst>
            <a:gd name="adj1" fmla="val 16200000"/>
            <a:gd name="adj2" fmla="val 19285714"/>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EDF59-E597-A54E-BD11-95084305071C}">
      <dsp:nvSpPr>
        <dsp:cNvPr id="0" name=""/>
        <dsp:cNvSpPr/>
      </dsp:nvSpPr>
      <dsp:spPr>
        <a:xfrm>
          <a:off x="1822701" y="2375607"/>
          <a:ext cx="1675897" cy="1675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Avenir Medium" panose="02000503020000020003" pitchFamily="2" charset="0"/>
            </a:rPr>
            <a:t>Landscape analysis will assess:</a:t>
          </a:r>
        </a:p>
      </dsp:txBody>
      <dsp:txXfrm>
        <a:off x="2068130" y="2621036"/>
        <a:ext cx="1185039" cy="1185039"/>
      </dsp:txXfrm>
    </dsp:sp>
    <dsp:sp modelId="{5B47FAA4-6337-FD4F-A857-A1A8B480168A}">
      <dsp:nvSpPr>
        <dsp:cNvPr id="0" name=""/>
        <dsp:cNvSpPr/>
      </dsp:nvSpPr>
      <dsp:spPr>
        <a:xfrm>
          <a:off x="2074085" y="501771"/>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Nutrition situation</a:t>
          </a:r>
        </a:p>
      </dsp:txBody>
      <dsp:txXfrm>
        <a:off x="2245886" y="673572"/>
        <a:ext cx="829526" cy="829526"/>
      </dsp:txXfrm>
    </dsp:sp>
    <dsp:sp modelId="{DA9D113F-6F31-764D-AF4E-72AC345A7876}">
      <dsp:nvSpPr>
        <dsp:cNvPr id="0" name=""/>
        <dsp:cNvSpPr/>
      </dsp:nvSpPr>
      <dsp:spPr>
        <a:xfrm>
          <a:off x="3735650"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Policy/</a:t>
          </a:r>
          <a:br>
            <a:rPr lang="en-US" sz="1400" b="0" i="0" kern="1200">
              <a:latin typeface="Avenir Medium" panose="02000503020000020003" pitchFamily="2" charset="0"/>
            </a:rPr>
          </a:br>
          <a:r>
            <a:rPr lang="en-US" sz="1300" b="0" i="0" kern="1200">
              <a:latin typeface="Avenir Medium" panose="02000503020000020003" pitchFamily="2" charset="0"/>
            </a:rPr>
            <a:t>regulatory</a:t>
          </a:r>
        </a:p>
      </dsp:txBody>
      <dsp:txXfrm>
        <a:off x="3907451" y="1473739"/>
        <a:ext cx="829526" cy="829526"/>
      </dsp:txXfrm>
    </dsp:sp>
    <dsp:sp modelId="{C3F330D6-BDAA-E64D-9978-9DC2D4173F0F}">
      <dsp:nvSpPr>
        <dsp:cNvPr id="0" name=""/>
        <dsp:cNvSpPr/>
      </dsp:nvSpPr>
      <dsp:spPr>
        <a:xfrm>
          <a:off x="4146022"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Delivery platform</a:t>
          </a:r>
        </a:p>
      </dsp:txBody>
      <dsp:txXfrm>
        <a:off x="4317823" y="3271699"/>
        <a:ext cx="829526" cy="829526"/>
      </dsp:txXfrm>
    </dsp:sp>
    <dsp:sp modelId="{1431FC48-E9EA-A842-8A26-FE9E2E9083A7}">
      <dsp:nvSpPr>
        <dsp:cNvPr id="0" name=""/>
        <dsp:cNvSpPr/>
      </dsp:nvSpPr>
      <dsp:spPr>
        <a:xfrm>
          <a:off x="2996184"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Supply readiness</a:t>
          </a:r>
        </a:p>
      </dsp:txBody>
      <dsp:txXfrm>
        <a:off x="3167985" y="4713551"/>
        <a:ext cx="829526" cy="829526"/>
      </dsp:txXfrm>
    </dsp:sp>
    <dsp:sp modelId="{A05DC4BA-0485-914E-94CE-E8516629B09D}">
      <dsp:nvSpPr>
        <dsp:cNvPr id="0" name=""/>
        <dsp:cNvSpPr/>
      </dsp:nvSpPr>
      <dsp:spPr>
        <a:xfrm>
          <a:off x="1151987"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Procure-ment</a:t>
          </a:r>
        </a:p>
      </dsp:txBody>
      <dsp:txXfrm>
        <a:off x="1323788" y="4713551"/>
        <a:ext cx="829526" cy="829526"/>
      </dsp:txXfrm>
    </dsp:sp>
    <dsp:sp modelId="{A08C370E-5571-F344-AF98-FE44D553CD1F}">
      <dsp:nvSpPr>
        <dsp:cNvPr id="0" name=""/>
        <dsp:cNvSpPr/>
      </dsp:nvSpPr>
      <dsp:spPr>
        <a:xfrm>
          <a:off x="2148"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Stake-</a:t>
          </a:r>
          <a:br>
            <a:rPr lang="en-US" sz="1400" b="0" i="0" kern="1200">
              <a:latin typeface="Avenir Medium" panose="02000503020000020003" pitchFamily="2" charset="0"/>
            </a:rPr>
          </a:br>
          <a:r>
            <a:rPr lang="en-US" sz="1400" b="0" i="0" kern="1200">
              <a:latin typeface="Avenir Medium" panose="02000503020000020003" pitchFamily="2" charset="0"/>
            </a:rPr>
            <a:t>holders</a:t>
          </a:r>
        </a:p>
      </dsp:txBody>
      <dsp:txXfrm>
        <a:off x="173949" y="3271699"/>
        <a:ext cx="829526" cy="829526"/>
      </dsp:txXfrm>
    </dsp:sp>
    <dsp:sp modelId="{68491ABE-7D4D-4C4B-B8E9-F07D220C7DBD}">
      <dsp:nvSpPr>
        <dsp:cNvPr id="0" name=""/>
        <dsp:cNvSpPr/>
      </dsp:nvSpPr>
      <dsp:spPr>
        <a:xfrm>
          <a:off x="412521"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Cost-effective-ness </a:t>
          </a:r>
        </a:p>
      </dsp:txBody>
      <dsp:txXfrm>
        <a:off x="584322" y="1473739"/>
        <a:ext cx="829526" cy="82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12/18/23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12/18/23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111/nyas.14756"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pubmed.ncbi.nlm.nih.gov/3546691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helancet.com/journals/langlo/article/PIIS2214-109X(17)30371-6/fulltex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04905.pub6/inform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ubmed.ncbi.nlm.nih.gov/3432017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utritionintl.org/learning-resources-home/mms-cost-benefit-too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7" Type="http://schemas.openxmlformats.org/officeDocument/2006/relationships/hyperlink" Target="https://hmhbconsortium.org/content/user_files/2021/11/EML_MMS_Brief-23-Nov.pdf"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pubmed.ncbi.nlm.nih.gov/34320177/" TargetMode="External"/><Relationship Id="rId5" Type="http://schemas.openxmlformats.org/officeDocument/2006/relationships/hyperlink" Target="https://www.nutritionintl.org/learning-resources-home/mms-cost-benefit-tool/" TargetMode="External"/><Relationship Id="rId4" Type="http://schemas.openxmlformats.org/officeDocument/2006/relationships/hyperlink" Target="http://HMHB@micronutrientforum.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Poor maternal nutrition affects a mother </a:t>
            </a:r>
            <a:r>
              <a:rPr lang="en-US" sz="1200" b="0" i="0" u="sng" kern="1200">
                <a:solidFill>
                  <a:schemeClr val="tx1"/>
                </a:solidFill>
                <a:effectLst/>
                <a:latin typeface="Avenir Book" panose="02000503020000020003" pitchFamily="2" charset="0"/>
                <a:ea typeface="+mn-ea"/>
                <a:cs typeface="+mn-cs"/>
              </a:rPr>
              <a:t>and</a:t>
            </a:r>
            <a:r>
              <a:rPr lang="en-US" sz="1200" b="0" i="0" kern="1200">
                <a:solidFill>
                  <a:schemeClr val="tx1"/>
                </a:solidFill>
                <a:effectLst/>
                <a:latin typeface="Avenir Book" panose="02000503020000020003" pitchFamily="2" charset="0"/>
                <a:ea typeface="+mn-ea"/>
                <a:cs typeface="+mn-cs"/>
              </a:rPr>
              <a:t> her baby.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Anemia affects </a:t>
            </a:r>
            <a:r>
              <a:rPr lang="en-US">
                <a:latin typeface="Century Gothic" panose="020B0502020202020204" pitchFamily="34" charset="0"/>
              </a:rPr>
              <a:t>33% of women –  and </a:t>
            </a:r>
            <a:r>
              <a:rPr lang="en-US"/>
              <a:t>s</a:t>
            </a:r>
            <a:r>
              <a:rPr lang="en-US" sz="1200" b="0" i="0" kern="1200">
                <a:solidFill>
                  <a:schemeClr val="tx1"/>
                </a:solidFill>
                <a:latin typeface="Avenir Book" panose="02000503020000020003" pitchFamily="2" charset="0"/>
                <a:ea typeface="+mn-ea"/>
                <a:cs typeface="+mn-cs"/>
              </a:rPr>
              <a:t>evere anemia is particularly dangerous during pregnancy. Anemia is linked to about 20% of all maternal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Poor nutrition in the first 1,000 days can cause irreversible damage to a child’s growing brain, affecting their ability to do well in school and earn a good living—and making it harder for a child and their family to rise out of poverty. It can also set the stage for future issues such as obesity, diabetes, and other chronic diseases which can lead to a lifetime of health problems.</a:t>
            </a:r>
            <a:endParaRPr lang="en-US" sz="1200" b="0" i="0" kern="1200">
              <a:solidFill>
                <a:schemeClr val="tx1"/>
              </a:solidFill>
              <a:latin typeface="Avenir Book" panose="02000503020000020003" pitchFamily="2" charset="0"/>
              <a:ea typeface="+mn-ea"/>
              <a:cs typeface="+mn-cs"/>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lack" panose="02000503020000020003" pitchFamily="2" charset="0"/>
              </a:rPr>
              <a:t>The problem of maternal malnutrition is getting worse. Due to COVID-19 and food system disruptions, the rates of malnutrition in mothers and young children are predicted to rise sharply over the next 3 years. </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10</a:t>
            </a:fld>
            <a:endParaRPr lang="en-US"/>
          </a:p>
        </p:txBody>
      </p:sp>
    </p:spTree>
    <p:extLst>
      <p:ext uri="{BB962C8B-B14F-4D97-AF65-F5344CB8AC3E}">
        <p14:creationId xmlns:p14="http://schemas.microsoft.com/office/powerpoint/2010/main" val="12526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next series of slides, we see how female malnutrition, caused by inadequate food, health, and care, manifest throughout a woman’s life course, and the life course of her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b="0" i="0" kern="1200">
                <a:solidFill>
                  <a:schemeClr val="tx1"/>
                </a:solidFill>
                <a:effectLst/>
                <a:latin typeface="Avenir Book" panose="02000503020000020003" pitchFamily="2" charset="0"/>
                <a:ea typeface="+mn-ea"/>
                <a:cs typeface="+mn-cs"/>
              </a:rPr>
              <a:t>In adolescence (when a female is between ages 10-19), several areas of growth that are fueled by good nutrition:</a:t>
            </a:r>
          </a:p>
          <a:p>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She will experience a growth spurt – a period of rapid physical (height and weight) growth and psychological changes – culminating in sexual maturity.</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Between the ages of 10 and 25, her brain undergoes changes that have important implications for her behavior.</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Adolescence is also a period of rapid cognitive and social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11</a:t>
            </a:fld>
            <a:endParaRPr lang="en-US"/>
          </a:p>
        </p:txBody>
      </p:sp>
    </p:spTree>
    <p:extLst>
      <p:ext uri="{BB962C8B-B14F-4D97-AF65-F5344CB8AC3E}">
        <p14:creationId xmlns:p14="http://schemas.microsoft.com/office/powerpoint/2010/main" val="262630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Good nutrition is important at every stage of a woman’s life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Adult women may consider starting a family, or not. Regardless of her choice, good nutrition is important for any woman’s health, well-being, physical and intellectual development.</a:t>
            </a: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For women who choose to become pregnant, several micronutrients play critical roles during the “pre-conception” period.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The most well-known is folic acid, but other B-vitamins, Vitamin A, and minerals such as iron, zinc, and copper are also important during this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12</a:t>
            </a:fld>
            <a:endParaRPr lang="en-US"/>
          </a:p>
        </p:txBody>
      </p:sp>
    </p:spTree>
    <p:extLst>
      <p:ext uri="{BB962C8B-B14F-4D97-AF65-F5344CB8AC3E}">
        <p14:creationId xmlns:p14="http://schemas.microsoft.com/office/powerpoint/2010/main" val="16308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If she becomes pregnant, a woman who is malnourished has a higher risk for her pregnancy to end in a spontaneous miscarriage, an induced abortion, or a stillbirth.</a:t>
            </a:r>
          </a:p>
          <a:p>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Prenatal/antenatal care should include taking extra micronutrients including folic acid, avoiding drugs, tobacco, and alcohol, getting regular exercise, having blood tests, and regular physical examinations.</a:t>
            </a: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Complications of pregnancy may include disorders of high blood pressure, gestational diabetes, iron-deficiency anemia, and severe nausea and vomiting.</a:t>
            </a: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venir Book" panose="02000503020000020003" pitchFamily="2" charset="0"/>
              </a:rPr>
              <a:t>Poor nutrition can even lead to increased risk of </a:t>
            </a:r>
            <a:r>
              <a:rPr lang="en-US" sz="1200" b="0" i="0" kern="1200">
                <a:solidFill>
                  <a:schemeClr val="tx1"/>
                </a:solidFill>
                <a:effectLst/>
                <a:latin typeface="Avenir Book" panose="02000503020000020003" pitchFamily="2" charset="0"/>
                <a:ea typeface="+mn-ea"/>
                <a:cs typeface="+mn-cs"/>
              </a:rPr>
              <a:t>maternal death from bleeding, infections, hypertensive diseases of pregnancy, obstructed labor, miscarriage, abortion, or ectopic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Also remember that a woman can be obese and still be micronutrient deficient. Obesity before and during pregnancy increases the risk of infertility, pregnancy-related hypertension, gestational diabetes, large-for-gestational-age infants, congenital malformations, and stillbirth.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13</a:t>
            </a:fld>
            <a:endParaRPr lang="en-US"/>
          </a:p>
        </p:txBody>
      </p:sp>
    </p:spTree>
    <p:extLst>
      <p:ext uri="{BB962C8B-B14F-4D97-AF65-F5344CB8AC3E}">
        <p14:creationId xmlns:p14="http://schemas.microsoft.com/office/powerpoint/2010/main" val="353708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Good nutrition is important to her baby’s health too:</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kern="1200">
                <a:solidFill>
                  <a:schemeClr val="tx1"/>
                </a:solidFill>
                <a:effectLst/>
                <a:latin typeface="Avenir Book" panose="02000503020000020003" pitchFamily="2" charset="0"/>
              </a:rPr>
              <a:t>In the first 16 weeks of pregnancy, Iodine is essential; without it, miscarriages and stillbirths are more common, and brain development and cognition can be impaired.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Folic Acid prevents neural tube defects.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Zinc reduces the risk of preterm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Avenir Book" panose="02000503020000020003" pitchFamily="2" charset="0"/>
                <a:ea typeface="+mn-ea"/>
                <a:cs typeface="+mn-cs"/>
              </a:rPr>
              <a:t>After delivery, good nutrition remains important for the mother.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Proper nutrition is key to help her recover and to provide her with enough food, energy, and nutrients to breastfeed her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Consecutive pregnancies, especially when a woman becomes pregnant again quickly, may lead to depleted nutrition reserves and reduce her chances for optimal health and well-being, education, and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The World Health Organization (WHO) describes the postnatal period as the most critical, and yet, the most neglected phase in the lives of mothers and babies:</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Most maternal and newborn deaths occur during this period;</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The postpartum period can be divided into three distinct stages: </a:t>
            </a:r>
            <a:r>
              <a:rPr lang="en-US" sz="2400" b="0" i="0" kern="1200">
                <a:solidFill>
                  <a:schemeClr val="tx1"/>
                </a:solidFill>
                <a:effectLst/>
                <a:latin typeface="Avenir Book" panose="02000503020000020003" pitchFamily="2" charset="0"/>
                <a:ea typeface="+mn-ea"/>
                <a:cs typeface="+mn-cs"/>
              </a:rPr>
              <a:t>1) the initial or acute phase, 8–19 hours after childbirth; </a:t>
            </a:r>
            <a:r>
              <a:rPr lang="en-US" sz="1200" b="0" i="0" kern="1200">
                <a:solidFill>
                  <a:schemeClr val="tx1"/>
                </a:solidFill>
                <a:effectLst/>
                <a:latin typeface="Avenir Book" panose="02000503020000020003" pitchFamily="2" charset="0"/>
                <a:ea typeface="+mn-ea"/>
                <a:cs typeface="+mn-cs"/>
              </a:rPr>
              <a:t>2) subacute postpartum period, which lasts two to six weeks, and 3) the delayed postpartum period, which can last up to eight months.</a:t>
            </a:r>
          </a:p>
          <a:p>
            <a:pPr marL="171450" lvl="1" indent="-171450">
              <a:buFont typeface="Arial" panose="020B0604020202020204" pitchFamily="34" charset="0"/>
              <a:buChar char="•"/>
            </a:pPr>
            <a:r>
              <a:rPr lang="en-US" sz="1800" b="0" i="0" kern="1200">
                <a:solidFill>
                  <a:schemeClr val="tx1"/>
                </a:solidFill>
                <a:effectLst/>
                <a:latin typeface="Avenir Book" panose="02000503020000020003" pitchFamily="2" charset="0"/>
              </a:rPr>
              <a:t>In the subacute postpartum period, 87% to 94% of women report at least one health problem.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14</a:t>
            </a:fld>
            <a:endParaRPr lang="en-US"/>
          </a:p>
        </p:txBody>
      </p:sp>
    </p:spTree>
    <p:extLst>
      <p:ext uri="{BB962C8B-B14F-4D97-AF65-F5344CB8AC3E}">
        <p14:creationId xmlns:p14="http://schemas.microsoft.com/office/powerpoint/2010/main" val="5207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woman’s nutrition and health impacts the next generation of children and the cycle continues, affecting generation after generation.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consider the global impact of female malnutrition on the estimated 225 million pregnancies that occur each year in low- and middle-income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15</a:t>
            </a:fld>
            <a:endParaRPr lang="en-US"/>
          </a:p>
        </p:txBody>
      </p:sp>
    </p:spTree>
    <p:extLst>
      <p:ext uri="{BB962C8B-B14F-4D97-AF65-F5344CB8AC3E}">
        <p14:creationId xmlns:p14="http://schemas.microsoft.com/office/powerpoint/2010/main" val="105432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A root cause of maternal malnutrition can be attributed to gender inequality: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Women who lack autonomy are hindered in their ability to access health and nutrition services. If she does have access, the quality of services may be poor or unaffordable.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Health initiatives geared toward women are often viewed as low priority, and many women have low decision-making power when it comes to choices of food and services, and also their choice for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Oftentimes, women eat last and least in terms of nutritious foods. </a:t>
            </a:r>
            <a:r>
              <a:rPr lang="en-US" sz="1200" b="0" i="0" kern="1200">
                <a:solidFill>
                  <a:schemeClr val="tx1"/>
                </a:solidFill>
                <a:effectLst/>
                <a:latin typeface="Avenir Book" panose="02000503020000020003" pitchFamily="2" charset="0"/>
                <a:ea typeface="+mn-ea"/>
                <a:cs typeface="+mn-cs"/>
              </a:rPr>
              <a:t>Hidden hunger is a form of malnutrition that occurs when intake and absorption of vitamins and minerals (such as zinc, iodine, and iron) are too low to sustain good health and development.</a:t>
            </a:r>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16</a:t>
            </a:fld>
            <a:endParaRPr lang="en-US"/>
          </a:p>
        </p:txBody>
      </p:sp>
    </p:spTree>
    <p:extLst>
      <p:ext uri="{BB962C8B-B14F-4D97-AF65-F5344CB8AC3E}">
        <p14:creationId xmlns:p14="http://schemas.microsoft.com/office/powerpoint/2010/main" val="2127267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Avenir Book" panose="02000503020000020003" pitchFamily="2" charset="0"/>
                <a:ea typeface="+mn-ea"/>
                <a:cs typeface="+mn-cs"/>
              </a:rPr>
              <a:t>Speaker may play the video, if desired, by clicking on this link: Women’s Voices from Ethiopia</a:t>
            </a:r>
            <a:r>
              <a:rPr lang="en-US" sz="1200" b="0" i="0" kern="1200">
                <a:solidFill>
                  <a:schemeClr val="tx1"/>
                </a:solidFill>
                <a:effectLst/>
                <a:latin typeface="Avenir Book" panose="02000503020000020003" pitchFamily="2" charset="0"/>
                <a:ea typeface="+mn-ea"/>
                <a:cs typeface="+mn-cs"/>
              </a:rPr>
              <a:t>: https://</a:t>
            </a:r>
            <a:r>
              <a:rPr lang="en-US" sz="1200" b="0" i="0" kern="1200" err="1">
                <a:solidFill>
                  <a:schemeClr val="tx1"/>
                </a:solidFill>
                <a:effectLst/>
                <a:latin typeface="Avenir Book" panose="02000503020000020003" pitchFamily="2" charset="0"/>
                <a:ea typeface="+mn-ea"/>
                <a:cs typeface="+mn-cs"/>
              </a:rPr>
              <a:t>www.youtube.com</a:t>
            </a:r>
            <a:r>
              <a:rPr lang="en-US" sz="1200" b="0" i="0" kern="1200">
                <a:solidFill>
                  <a:schemeClr val="tx1"/>
                </a:solidFill>
                <a:effectLst/>
                <a:latin typeface="Avenir Book" panose="02000503020000020003" pitchFamily="2" charset="0"/>
                <a:ea typeface="+mn-ea"/>
                <a:cs typeface="+mn-cs"/>
              </a:rPr>
              <a:t>/</a:t>
            </a:r>
            <a:r>
              <a:rPr lang="en-US" sz="1200" b="0" i="0" kern="1200" err="1">
                <a:solidFill>
                  <a:schemeClr val="tx1"/>
                </a:solidFill>
                <a:effectLst/>
                <a:latin typeface="Avenir Book" panose="02000503020000020003" pitchFamily="2" charset="0"/>
                <a:ea typeface="+mn-ea"/>
                <a:cs typeface="+mn-cs"/>
              </a:rPr>
              <a:t>watch?v</a:t>
            </a:r>
            <a:r>
              <a:rPr lang="en-US" sz="1200" b="0" i="0" kern="1200">
                <a:solidFill>
                  <a:schemeClr val="tx1"/>
                </a:solidFill>
                <a:effectLst/>
                <a:latin typeface="Avenir Book" panose="02000503020000020003" pitchFamily="2" charset="0"/>
                <a:ea typeface="+mn-ea"/>
                <a:cs typeface="+mn-cs"/>
              </a:rPr>
              <a:t>=z7NguonMqTI&amp;list=PLtHECG2JBpsod1V1bU2_2_iyR-s9Wok97&amp;index=30</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17</a:t>
            </a:fld>
            <a:endParaRPr lang="en-US"/>
          </a:p>
        </p:txBody>
      </p:sp>
    </p:spTree>
    <p:extLst>
      <p:ext uri="{BB962C8B-B14F-4D97-AF65-F5344CB8AC3E}">
        <p14:creationId xmlns:p14="http://schemas.microsoft.com/office/powerpoint/2010/main" val="92290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Avenir Book" panose="02000503020000020003" pitchFamily="2" charset="0"/>
                <a:ea typeface="+mn-ea"/>
                <a:cs typeface="+mn-cs"/>
              </a:rPr>
              <a:t>Speaker may play the video, if desired, by clicking on this link: Women’s Voices from India</a:t>
            </a:r>
            <a:r>
              <a:rPr lang="en-US" sz="1200" b="0" i="0" kern="1200">
                <a:solidFill>
                  <a:schemeClr val="tx1"/>
                </a:solidFill>
                <a:effectLst/>
                <a:latin typeface="Avenir Book" panose="02000503020000020003" pitchFamily="2" charset="0"/>
                <a:ea typeface="+mn-ea"/>
                <a:cs typeface="+mn-cs"/>
              </a:rPr>
              <a:t>: https://</a:t>
            </a:r>
            <a:r>
              <a:rPr lang="en-US" sz="1200" b="0" i="0" kern="1200" err="1">
                <a:solidFill>
                  <a:schemeClr val="tx1"/>
                </a:solidFill>
                <a:effectLst/>
                <a:latin typeface="Avenir Book" panose="02000503020000020003" pitchFamily="2" charset="0"/>
                <a:ea typeface="+mn-ea"/>
                <a:cs typeface="+mn-cs"/>
              </a:rPr>
              <a:t>www.youtube.com</a:t>
            </a:r>
            <a:r>
              <a:rPr lang="en-US" sz="1200" b="0" i="0" kern="1200">
                <a:solidFill>
                  <a:schemeClr val="tx1"/>
                </a:solidFill>
                <a:effectLst/>
                <a:latin typeface="Avenir Book" panose="02000503020000020003" pitchFamily="2" charset="0"/>
                <a:ea typeface="+mn-ea"/>
                <a:cs typeface="+mn-cs"/>
              </a:rPr>
              <a:t>/</a:t>
            </a:r>
            <a:r>
              <a:rPr lang="en-US" sz="1200" b="0" i="0" kern="1200" err="1">
                <a:solidFill>
                  <a:schemeClr val="tx1"/>
                </a:solidFill>
                <a:effectLst/>
                <a:latin typeface="Avenir Book" panose="02000503020000020003" pitchFamily="2" charset="0"/>
                <a:ea typeface="+mn-ea"/>
                <a:cs typeface="+mn-cs"/>
              </a:rPr>
              <a:t>watch?v</a:t>
            </a:r>
            <a:r>
              <a:rPr lang="en-US" sz="1200" b="0" i="0" kern="1200">
                <a:solidFill>
                  <a:schemeClr val="tx1"/>
                </a:solidFill>
                <a:effectLst/>
                <a:latin typeface="Avenir Book" panose="02000503020000020003" pitchFamily="2" charset="0"/>
                <a:ea typeface="+mn-ea"/>
                <a:cs typeface="+mn-cs"/>
              </a:rPr>
              <a:t>=c7LgGBw8us0&amp;list=PLtHECG2JBpsod1V1bU2_2_iyR-s9Wok97&amp;index=29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18</a:t>
            </a:fld>
            <a:endParaRPr lang="en-US"/>
          </a:p>
        </p:txBody>
      </p:sp>
    </p:spTree>
    <p:extLst>
      <p:ext uri="{BB962C8B-B14F-4D97-AF65-F5344CB8AC3E}">
        <p14:creationId xmlns:p14="http://schemas.microsoft.com/office/powerpoint/2010/main" val="235754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B</a:t>
            </a:r>
          </a:p>
          <a:p>
            <a:endParaRPr lang="en-US" i="1"/>
          </a:p>
          <a:p>
            <a:r>
              <a:rPr lang="en-US" i="1"/>
              <a:t>Speaker Talking Points:</a:t>
            </a:r>
          </a:p>
          <a:p>
            <a:endParaRPr lang="en-US" i="1"/>
          </a:p>
          <a:p>
            <a:r>
              <a:rPr lang="en-US"/>
              <a:t>In this section, we will explain:</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scope of the problem of maternal malnutrition on a global scale – how many women and children are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How the consequences impact us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Why a global commitment to tackle maternal malnutrition is so important</a:t>
            </a: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19</a:t>
            </a:fld>
            <a:endParaRPr lang="en-US"/>
          </a:p>
        </p:txBody>
      </p:sp>
    </p:spTree>
    <p:extLst>
      <p:ext uri="{BB962C8B-B14F-4D97-AF65-F5344CB8AC3E}">
        <p14:creationId xmlns:p14="http://schemas.microsoft.com/office/powerpoint/2010/main" val="418304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Maternal malnutrition has three </a:t>
            </a:r>
            <a:r>
              <a:rPr lang="en-US">
                <a:solidFill>
                  <a:srgbClr val="FF0000"/>
                </a:solidFill>
              </a:rPr>
              <a:t>main </a:t>
            </a:r>
            <a:r>
              <a:rPr lang="en-US"/>
              <a:t>indicators: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1) Low body mass index (BMI): </a:t>
            </a:r>
            <a:r>
              <a:rPr lang="en-US" sz="1200" b="0">
                <a:solidFill>
                  <a:schemeClr val="bg1"/>
                </a:solidFill>
              </a:rPr>
              <a:t>Underweight pregnant women face a greater risk of preterm delivery. </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2) Anemia: Children born to anemic mothers are more likely to be born too early or too small and face an increased risk of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3) Stunting (which means short stature) </a:t>
            </a:r>
            <a:r>
              <a:rPr lang="en-US" sz="1200" b="0"/>
              <a:t>is an indicator of malnutrition, which leads to serious risks for women’s health and increases the risk their child will be born stunted.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Remember that a woman can be obese and still be malnourished.</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20</a:t>
            </a:fld>
            <a:endParaRPr lang="en-US"/>
          </a:p>
        </p:txBody>
      </p:sp>
    </p:spTree>
    <p:extLst>
      <p:ext uri="{BB962C8B-B14F-4D97-AF65-F5344CB8AC3E}">
        <p14:creationId xmlns:p14="http://schemas.microsoft.com/office/powerpoint/2010/main" val="243220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Globally, many women of reproductive age lack access </a:t>
            </a:r>
            <a:r>
              <a:rPr lang="en-US" sz="1200" b="0"/>
              <a:t>to quality diets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The COVID-19 pandemic has already compounded this lack of access. Stand 4 Nutrition Consortium projects that child malnutrition may reach the most ‘pessimistic’ estimated levels, with an </a:t>
            </a:r>
            <a:r>
              <a:rPr lang="en-US" sz="1200" b="1" u="sng"/>
              <a:t>additional</a:t>
            </a:r>
            <a:r>
              <a:rPr lang="en-US" sz="1200" b="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283,000 child deaths over the next 3 years (250 child deaths per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13.6 million wasted children with high risks of death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3.6 million children with life-long physical and cognitive impairments due to stunting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t>4.8 million more women afflicted with anemia.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21</a:t>
            </a:fld>
            <a:endParaRPr lang="en-US"/>
          </a:p>
        </p:txBody>
      </p:sp>
    </p:spTree>
    <p:extLst>
      <p:ext uri="{BB962C8B-B14F-4D97-AF65-F5344CB8AC3E}">
        <p14:creationId xmlns:p14="http://schemas.microsoft.com/office/powerpoint/2010/main" val="57256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Poor nutrition in infancy and childhood leads to economic disadvantages for the individual lasting more than 30 years and spanning across generations.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The reverse is true too: good nutrition is linked to better cognition, which translates to improved school performance and increased productivity.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Good nutrition leads to long-term economic benefits on individual, national, and global scales.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venir Book" panose="02000503020000020003" pitchFamily="2" charset="0"/>
              </a:rPr>
              <a:t>Investing in nutrition could reach USD $5.7 trillion a year in economic gains to society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venir Book" panose="02000503020000020003" pitchFamily="2" charset="0"/>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22</a:t>
            </a:fld>
            <a:endParaRPr lang="en-US"/>
          </a:p>
        </p:txBody>
      </p:sp>
    </p:spTree>
    <p:extLst>
      <p:ext uri="{BB962C8B-B14F-4D97-AF65-F5344CB8AC3E}">
        <p14:creationId xmlns:p14="http://schemas.microsoft.com/office/powerpoint/2010/main" val="2071633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There is global consensus that we must tackle malnutrition and hunger urgently. This goal is within reach as long as </a:t>
            </a:r>
            <a:r>
              <a:rPr lang="en-US" sz="1200" b="1" i="0" u="sng" kern="1200">
                <a:solidFill>
                  <a:schemeClr val="tx1"/>
                </a:solidFill>
                <a:effectLst/>
                <a:latin typeface="Avenir Book" panose="02000503020000020003" pitchFamily="2" charset="0"/>
                <a:ea typeface="+mn-ea"/>
                <a:cs typeface="+mn-cs"/>
              </a:rPr>
              <a:t>we invest in and deliver a package of evidence-based maternal nutrition interventions</a:t>
            </a:r>
            <a:r>
              <a:rPr lang="en-US" sz="1200" b="1" i="0" u="none" kern="1200">
                <a:solidFill>
                  <a:schemeClr val="tx1"/>
                </a:solidFill>
                <a:effectLst/>
                <a:latin typeface="Avenir Book" panose="02000503020000020003" pitchFamily="2" charset="0"/>
                <a:ea typeface="+mn-ea"/>
                <a:cs typeface="+mn-cs"/>
              </a:rPr>
              <a:t> </a:t>
            </a:r>
            <a:r>
              <a:rPr lang="en-US" sz="1200" b="0" i="0" u="none" kern="1200">
                <a:solidFill>
                  <a:schemeClr val="tx1"/>
                </a:solidFill>
                <a:effectLst/>
                <a:latin typeface="Avenir Book" panose="02000503020000020003" pitchFamily="2" charset="0"/>
                <a:ea typeface="+mn-ea"/>
                <a:cs typeface="+mn-cs"/>
              </a:rPr>
              <a:t>to </a:t>
            </a:r>
            <a:r>
              <a:rPr lang="en-US" sz="1200" b="0" i="0" kern="1200">
                <a:solidFill>
                  <a:schemeClr val="tx1"/>
                </a:solidFill>
                <a:effectLst/>
                <a:latin typeface="Avenir Book" panose="02000503020000020003" pitchFamily="2" charset="0"/>
                <a:ea typeface="+mn-ea"/>
                <a:cs typeface="+mn-cs"/>
              </a:rPr>
              <a:t>enhance health and well-being of women and reduce maternal, neonatal and child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venir Book" panose="02000503020000020003" pitchFamily="2" charset="0"/>
                <a:ea typeface="+mn-ea"/>
                <a:cs typeface="+mn-cs"/>
              </a:rPr>
              <a:t>2030 United Nations’ </a:t>
            </a:r>
            <a:r>
              <a:rPr lang="en-US" b="1"/>
              <a:t>Sustainable Development Goals</a:t>
            </a:r>
            <a:r>
              <a:rPr lang="en-US" sz="1200" b="1" i="0" kern="1200">
                <a:solidFill>
                  <a:schemeClr val="tx1"/>
                </a:solidFill>
                <a:effectLst/>
                <a:latin typeface="Avenir Book" panose="02000503020000020003" pitchFamily="2" charset="0"/>
                <a:ea typeface="+mn-ea"/>
                <a:cs typeface="+mn-cs"/>
              </a:rPr>
              <a:t>: </a:t>
            </a:r>
            <a:r>
              <a:rPr lang="en-US"/>
              <a:t>A global commitment to tackle undernutrition and hunger by 2030 is part of the United Nations’ Sustainable Development Goals (SDGs) </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venir Book" panose="02000503020000020003" pitchFamily="2" charset="0"/>
                <a:ea typeface="+mn-ea"/>
                <a:cs typeface="+mn-cs"/>
              </a:rPr>
              <a:t>2025 World Health Assembly (WHA) Targets</a:t>
            </a:r>
            <a:r>
              <a:rPr lang="en-US" sz="1200" b="0" i="0" kern="1200">
                <a:solidFill>
                  <a:schemeClr val="tx1"/>
                </a:solidFill>
                <a:effectLst/>
                <a:latin typeface="Avenir Book" panose="02000503020000020003" pitchFamily="2" charset="0"/>
                <a:ea typeface="+mn-ea"/>
                <a:cs typeface="+mn-cs"/>
              </a:rPr>
              <a:t>: WHA endorsed a plan on maternal, infant and young child nutrition, which specified a set of six global nutrition targets that by 2025 aim to: </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40% reduction in the number of children under 5 who are stunted;</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50% reduction of anemia in women of reproductive age;</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achieve a 30% reduction in low birth weight;</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ensure that there is no increase in childhood obesity;</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increase the rate of exclusive breastfeeding in the first 6 months up to at least 50%;</a:t>
            </a:r>
          </a:p>
          <a:p>
            <a:pPr marL="228600" lvl="1" indent="-228600">
              <a:buFont typeface="+mj-lt"/>
              <a:buAutoNum type="arabicPeriod"/>
            </a:pPr>
            <a:r>
              <a:rPr lang="en-US" sz="1800" b="0" i="0" kern="1200">
                <a:solidFill>
                  <a:schemeClr val="tx1"/>
                </a:solidFill>
                <a:effectLst/>
                <a:latin typeface="Avenir Book" panose="02000503020000020003" pitchFamily="2" charset="0"/>
                <a:ea typeface="+mn-ea"/>
                <a:cs typeface="+mn-cs"/>
              </a:rPr>
              <a:t>reduce and maintain childhood wasting to less than 5%.</a:t>
            </a:r>
          </a:p>
          <a:p>
            <a:pPr marL="228600" lvl="1" indent="-228600">
              <a:buFont typeface="+mj-lt"/>
              <a:buAutoNum type="arabicPeriod"/>
            </a:pPr>
            <a:endParaRPr lang="en-US" sz="1800" b="0" i="0" kern="1200">
              <a:solidFill>
                <a:schemeClr val="tx1"/>
              </a:solidFill>
              <a:effectLst/>
              <a:latin typeface="Avenir Book" panose="02000503020000020003" pitchFamily="2" charset="0"/>
              <a:ea typeface="+mn-ea"/>
              <a:cs typeface="+mn-cs"/>
            </a:endParaRPr>
          </a:p>
          <a:p>
            <a:pPr marL="0" lvl="1" indent="0">
              <a:buFont typeface="+mj-lt"/>
              <a:buNone/>
            </a:pPr>
            <a:r>
              <a:rPr lang="en-US" sz="1800" b="0" i="0" kern="1200">
                <a:solidFill>
                  <a:schemeClr val="tx1"/>
                </a:solidFill>
                <a:effectLst/>
                <a:latin typeface="Avenir Book" panose="02000503020000020003" pitchFamily="2" charset="0"/>
                <a:ea typeface="+mn-ea"/>
                <a:cs typeface="+mn-cs"/>
              </a:rPr>
              <a:t>https://www.who.int/publications/i/item/WHO-NMH-NHD-14.2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23</a:t>
            </a:fld>
            <a:endParaRPr lang="en-US"/>
          </a:p>
        </p:txBody>
      </p:sp>
    </p:spTree>
    <p:extLst>
      <p:ext uri="{BB962C8B-B14F-4D97-AF65-F5344CB8AC3E}">
        <p14:creationId xmlns:p14="http://schemas.microsoft.com/office/powerpoint/2010/main" val="103757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Multiple Micronutrient Supplements (MMS) need to be a central part of that package as it is an effective, cost-effective, safe, and affordable intervention for malnourished women with poor diets.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In the next section, we will walk through the evidence to explain why MMS is such a critical intervention.</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24</a:t>
            </a:fld>
            <a:endParaRPr lang="en-US"/>
          </a:p>
        </p:txBody>
      </p:sp>
    </p:spTree>
    <p:extLst>
      <p:ext uri="{BB962C8B-B14F-4D97-AF65-F5344CB8AC3E}">
        <p14:creationId xmlns:p14="http://schemas.microsoft.com/office/powerpoint/2010/main" val="4239257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C </a:t>
            </a:r>
          </a:p>
          <a:p>
            <a:endParaRPr lang="en-US" i="1"/>
          </a:p>
          <a:p>
            <a:r>
              <a:rPr lang="en-US" i="1"/>
              <a:t>Speaker Talking Points:</a:t>
            </a:r>
          </a:p>
          <a:p>
            <a:endParaRPr lang="en-US" i="1"/>
          </a:p>
          <a:p>
            <a:r>
              <a:rPr lang="en-US"/>
              <a:t>In this section, we will explain:</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What Multiple Micronutrient Supplements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evidence, which shows that MMS </a:t>
            </a:r>
            <a:r>
              <a:rPr lang="en-US" sz="1200">
                <a:solidFill>
                  <a:srgbClr val="510C76"/>
                </a:solidFill>
              </a:rPr>
              <a:t>significantly improves maternal health and birth outcomes compared </a:t>
            </a:r>
            <a:r>
              <a:rPr lang="en-US" sz="1200" b="0" i="0" kern="1200">
                <a:solidFill>
                  <a:schemeClr val="tx1"/>
                </a:solidFill>
                <a:effectLst/>
                <a:latin typeface="Avenir Book" panose="02000503020000020003" pitchFamily="2" charset="0"/>
                <a:ea typeface="+mn-ea"/>
                <a:cs typeface="+mn-cs"/>
              </a:rPr>
              <a:t>to Iron-Folic Acid (IFA), the current standard of care in most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global impact of transitioning to MMS and how important it is for MMS to be included in a package of antenatal care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25</a:t>
            </a:fld>
            <a:endParaRPr lang="en-US"/>
          </a:p>
        </p:txBody>
      </p:sp>
    </p:spTree>
    <p:extLst>
      <p:ext uri="{BB962C8B-B14F-4D97-AF65-F5344CB8AC3E}">
        <p14:creationId xmlns:p14="http://schemas.microsoft.com/office/powerpoint/2010/main" val="147272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has significant benefits over IFA: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MMS contains 15 essential nutrients (including the 2 micronutrients in iron and folic acid.)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Avenir Black" panose="02000503020000020003" pitchFamily="2" charset="0"/>
              </a:rPr>
              <a:t>Research supports switching from IFA to MMS, especially for women with poor diets. </a:t>
            </a:r>
            <a:r>
              <a:rPr lang="en-US" altLang="en-US" b="0"/>
              <a:t>This transition is based on 20 years of evidence that supports the transition from IFA to MMS for pregnant women.</a:t>
            </a:r>
            <a:endParaRPr lang="en-US" sz="1200" b="0">
              <a:latin typeface="Avenir Blac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However, </a:t>
            </a:r>
            <a:r>
              <a:rPr lang="en-US" sz="1200" b="0" i="0" kern="1200">
                <a:solidFill>
                  <a:schemeClr val="tx1"/>
                </a:solidFill>
                <a:latin typeface="Avenir Book" panose="02000503020000020003" pitchFamily="2" charset="0"/>
                <a:ea typeface="+mn-ea"/>
                <a:cs typeface="+mn-cs"/>
              </a:rPr>
              <a:t>global policy guidance before 2020 recommended IFA, so</a:t>
            </a:r>
            <a:r>
              <a:rPr lang="en-US" sz="1200" b="0" i="0" kern="1200">
                <a:solidFill>
                  <a:schemeClr val="tx1"/>
                </a:solidFill>
                <a:effectLst/>
                <a:latin typeface="Avenir Book" panose="02000503020000020003" pitchFamily="2" charset="0"/>
                <a:ea typeface="+mn-ea"/>
                <a:cs typeface="+mn-cs"/>
              </a:rPr>
              <a:t> m</a:t>
            </a:r>
            <a:r>
              <a:rPr lang="en-US" sz="1200" b="0" i="0" kern="1200">
                <a:solidFill>
                  <a:schemeClr val="tx1"/>
                </a:solidFill>
                <a:latin typeface="Avenir Book" panose="02000503020000020003" pitchFamily="2" charset="0"/>
                <a:ea typeface="+mn-ea"/>
                <a:cs typeface="+mn-cs"/>
              </a:rPr>
              <a:t>any women in LMICs are likely to have access to IFA only. </a:t>
            </a:r>
            <a:r>
              <a:rPr lang="en-US" b="0"/>
              <a:t>But this is changing over recent years.</a:t>
            </a:r>
            <a:endParaRPr lang="en-US" sz="1200" b="0" i="0" kern="1200">
              <a:solidFill>
                <a:schemeClr val="tx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each in detail over the next three slides.</a:t>
            </a:r>
            <a:br>
              <a:rPr lang="en-US"/>
            </a:b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26</a:t>
            </a:fld>
            <a:endParaRPr lang="en-US"/>
          </a:p>
        </p:txBody>
      </p:sp>
    </p:spTree>
    <p:extLst>
      <p:ext uri="{BB962C8B-B14F-4D97-AF65-F5344CB8AC3E}">
        <p14:creationId xmlns:p14="http://schemas.microsoft.com/office/powerpoint/2010/main" val="3986007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United Nations International Multiple Micronutrient Antenatal Preparation of Multiple Micronutrient Supplements (UNIMMAP MMS) is an antenatal supplement for pregnant women. </a:t>
            </a:r>
            <a:endParaRPr lang="en-GB" sz="1200" b="0"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UNIMMAP MMS contains 15 essential vitamins and minerals for pregnant and nursing women and meets micronutrient requirements that poor diets cannot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a:p>
            <a:pPr lvl="1"/>
            <a:r>
              <a:rPr lang="en-US" sz="1200" b="0" i="1" kern="1200">
                <a:solidFill>
                  <a:schemeClr val="tx1"/>
                </a:solidFill>
                <a:effectLst/>
                <a:latin typeface="Avenir Book" panose="02000503020000020003" pitchFamily="2" charset="0"/>
                <a:ea typeface="+mn-ea"/>
                <a:cs typeface="+mn-cs"/>
              </a:rPr>
              <a:t>(Explain to audience that, </a:t>
            </a:r>
            <a:r>
              <a:rPr lang="en-US" sz="1800" b="0" i="1" kern="1200">
                <a:solidFill>
                  <a:schemeClr val="tx1"/>
                </a:solidFill>
                <a:effectLst/>
                <a:latin typeface="Avenir Book" panose="02000503020000020003" pitchFamily="2" charset="0"/>
                <a:ea typeface="+mn-ea"/>
                <a:cs typeface="+mn-cs"/>
              </a:rPr>
              <a:t>f</a:t>
            </a:r>
            <a:r>
              <a:rPr lang="en-US" sz="1800" i="1"/>
              <a:t>or brevity, the term MMS will be used moving forward when referring to the UNIMMAP MMS formulation</a:t>
            </a:r>
            <a:r>
              <a:rPr lang="en-US" sz="1200" b="0" i="1" kern="1200">
                <a:solidFill>
                  <a:schemeClr val="tx1"/>
                </a:solidFill>
                <a:effectLst/>
                <a:latin typeface="Avenir Book" panose="02000503020000020003"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 recommended dietary allowance, or RDA, is 1 as specified for women in USA/Canada.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27</a:t>
            </a:fld>
            <a:endParaRPr lang="en-US"/>
          </a:p>
        </p:txBody>
      </p:sp>
    </p:spTree>
    <p:extLst>
      <p:ext uri="{BB962C8B-B14F-4D97-AF65-F5344CB8AC3E}">
        <p14:creationId xmlns:p14="http://schemas.microsoft.com/office/powerpoint/2010/main" val="2334644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Compare that to iron and folic acid, which contains just 2 micronutrients.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You may notice that dose of iron is higher (60 mg) vs. 30 mg in MMS on the previous slide. That is because WHO currently recommends a range of 30 to 60 mg of iron for pregnancy women, with 60 mg recommended in settings where there is a high prevalence of anemia. </a:t>
            </a:r>
          </a:p>
          <a:p>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In 2020, WHO guidelines noted that more evidence was needed on the effects of switching from 60 mg to a 30 mg dose of iron. A recent study published in </a:t>
            </a:r>
            <a:r>
              <a:rPr lang="en-US" sz="1200" b="0" i="1" kern="1200">
                <a:solidFill>
                  <a:schemeClr val="tx1"/>
                </a:solidFill>
                <a:effectLst/>
                <a:latin typeface="Avenir Book" panose="02000503020000020003" pitchFamily="2" charset="0"/>
                <a:ea typeface="+mn-ea"/>
                <a:cs typeface="+mn-cs"/>
              </a:rPr>
              <a:t>Annals of the New York Academy of Sciences</a:t>
            </a:r>
            <a:r>
              <a:rPr lang="en-US" sz="1200" b="0" i="0" kern="1200">
                <a:solidFill>
                  <a:schemeClr val="tx1"/>
                </a:solidFill>
                <a:effectLst/>
                <a:latin typeface="Avenir Book" panose="02000503020000020003" pitchFamily="2" charset="0"/>
                <a:ea typeface="+mn-ea"/>
                <a:cs typeface="+mn-cs"/>
              </a:rPr>
              <a:t> in February 2022 confirms:</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Providing MMS with 30 mg of iron during pregnancy is comparable to IFA with 60 mg of iron in terms of preventing maternal anemia.</a:t>
            </a:r>
            <a:r>
              <a:rPr lang="en-US" b="0">
                <a:effectLst/>
              </a:rPr>
              <a:t> </a:t>
            </a: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MMS with 30 mg of iron does not increase the risk of adverse maternal iron-related outcomes (including anemia, iron deficiency anemia, or decreased hemoglobin concentration) when compared to IFA with equal or higher doses of iron. </a:t>
            </a: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Providing MMS with 30 mg of iron during pregnancy is comparable to IFA with 60 mg of iron in terms of preventing third trimester anemia. This effect may be explained by the additional micronutrients in MMS – including vitamin A, vitamin C, and riboflavin – that can improve the absorption of iron. Vitamins B</a:t>
            </a:r>
            <a:r>
              <a:rPr lang="en-US" sz="1200" b="0" i="0" kern="1200" baseline="-25000">
                <a:solidFill>
                  <a:schemeClr val="tx1"/>
                </a:solidFill>
                <a:effectLst/>
                <a:latin typeface="Avenir Book" panose="02000503020000020003" pitchFamily="2" charset="0"/>
                <a:ea typeface="+mn-ea"/>
                <a:cs typeface="+mn-cs"/>
              </a:rPr>
              <a:t>12</a:t>
            </a:r>
            <a:r>
              <a:rPr lang="en-US" sz="1200" b="0" i="0" kern="1200">
                <a:solidFill>
                  <a:schemeClr val="tx1"/>
                </a:solidFill>
                <a:effectLst/>
                <a:latin typeface="Avenir Book" panose="02000503020000020003" pitchFamily="2" charset="0"/>
                <a:ea typeface="+mn-ea"/>
                <a:cs typeface="+mn-cs"/>
              </a:rPr>
              <a:t> and vitamin A may also improve key deficiencies known to cause anemia in pregnant women.</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And a recent study published in </a:t>
            </a:r>
            <a:r>
              <a:rPr lang="en-US" sz="1200" b="0" i="1" kern="1200">
                <a:solidFill>
                  <a:schemeClr val="tx1"/>
                </a:solidFill>
                <a:effectLst/>
                <a:latin typeface="Avenir Book" panose="02000503020000020003" pitchFamily="2" charset="0"/>
                <a:ea typeface="+mn-ea"/>
                <a:cs typeface="+mn-cs"/>
              </a:rPr>
              <a:t>Public Health Nutrition </a:t>
            </a:r>
            <a:r>
              <a:rPr lang="en-US" sz="1200" b="0" i="0" kern="1200">
                <a:solidFill>
                  <a:schemeClr val="tx1"/>
                </a:solidFill>
                <a:effectLst/>
                <a:latin typeface="Avenir Book" panose="02000503020000020003" pitchFamily="2" charset="0"/>
                <a:ea typeface="+mn-ea"/>
                <a:cs typeface="+mn-cs"/>
              </a:rPr>
              <a:t>in April 2022 confirms: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There were no statistically significant differences in neonatal mortality between MMS and IFA within any of the subgroups. When data from the 2020 WHO analysis was extracted and corrected, there was no increase in risk of neonatal mortality with MMS, regardless of iron dose in either supplement.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Providing MMS with 30 mg of iron during pregnancy likely results in little or no difference in neonatal mortality, when compared to IFA with 60 mg of iron. A transition from IFA containing 60 mg of iron to MMS containing 30 mg of iron would not adversely affect neonatal mortality.</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US" sz="1200" b="1" i="0" kern="1200">
                <a:solidFill>
                  <a:schemeClr val="tx1"/>
                </a:solidFill>
                <a:effectLst/>
                <a:latin typeface="Avenir Book" panose="02000503020000020003" pitchFamily="2" charset="0"/>
                <a:ea typeface="+mn-ea"/>
                <a:cs typeface="+mn-cs"/>
              </a:rPr>
              <a:t>References:</a:t>
            </a: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Gomes, F., Agustina, R., Black, R.E., Christian, P., Dewey, K.G., Kraemer, K., Shankar, A.H., Smith, E.R., Thorne-Lyman, A., Tumilowicz, A. and Bourassa, M.W. (2022), Multiple micronutrient supplements versus iron-folic acid supplements and maternal anemia outcomes: an iron dose analysis. Ann. N.Y. Acad. Sci., </a:t>
            </a:r>
            <a:r>
              <a:rPr lang="en-US" sz="1200" b="0" i="0" u="sng" kern="1200">
                <a:solidFill>
                  <a:schemeClr val="tx1"/>
                </a:solidFill>
                <a:effectLst/>
                <a:latin typeface="Avenir Book" panose="02000503020000020003" pitchFamily="2" charset="0"/>
                <a:ea typeface="+mn-ea"/>
                <a:cs typeface="+mn-cs"/>
                <a:hlinkClick r:id="rId3"/>
              </a:rPr>
              <a:t>https://doi.org/10.1111/nyas.14756</a:t>
            </a:r>
            <a:r>
              <a:rPr lang="en-US" sz="1200" b="0" i="0" kern="1200">
                <a:solidFill>
                  <a:schemeClr val="tx1"/>
                </a:solidFill>
                <a:effectLst/>
                <a:latin typeface="Avenir Book" panose="02000503020000020003" pitchFamily="2" charset="0"/>
                <a:ea typeface="+mn-ea"/>
                <a:cs typeface="+mn-cs"/>
              </a:rPr>
              <a:t>.</a:t>
            </a:r>
          </a:p>
          <a:p>
            <a:r>
              <a:rPr lang="en-US" sz="1200" b="0" i="0" kern="1200">
                <a:solidFill>
                  <a:schemeClr val="tx1"/>
                </a:solidFill>
                <a:effectLst/>
                <a:latin typeface="Avenir Book" panose="02000503020000020003" pitchFamily="2" charset="0"/>
                <a:ea typeface="+mn-ea"/>
                <a:cs typeface="+mn-cs"/>
              </a:rPr>
              <a:t> </a:t>
            </a:r>
          </a:p>
          <a:p>
            <a:r>
              <a:rPr lang="en-US" sz="1200" b="0" i="0" kern="1200">
                <a:solidFill>
                  <a:schemeClr val="tx1"/>
                </a:solidFill>
                <a:effectLst/>
                <a:latin typeface="Avenir Book" panose="02000503020000020003" pitchFamily="2" charset="0"/>
                <a:ea typeface="+mn-ea"/>
                <a:cs typeface="+mn-cs"/>
              </a:rPr>
              <a:t>Gomes F, Agustina R, Black RE, Christian P, Dewey KG, Kraemer K, Shankar AH, Smith E, Tumilowicz A, Bourassa MW. Effect of multiple micronutrient supplements vs iron and folic acid supplements on neonatal mortality: a reanalysis by iron dose. Public Health Nutr. 2022 Apr 25:1-13. doi: 10.1017/S1368980022001008. Epub ahead of print. PMID: 35466910. </a:t>
            </a:r>
            <a:r>
              <a:rPr lang="en-US" sz="1200" b="0" i="0" u="sng" kern="1200">
                <a:solidFill>
                  <a:schemeClr val="tx1"/>
                </a:solidFill>
                <a:effectLst/>
                <a:latin typeface="Avenir Book" panose="02000503020000020003" pitchFamily="2" charset="0"/>
                <a:ea typeface="+mn-ea"/>
                <a:cs typeface="+mn-cs"/>
                <a:hlinkClick r:id="rId4"/>
              </a:rPr>
              <a:t>https://pubmed.ncbi.nlm.nih.gov/35466910/</a:t>
            </a:r>
            <a:r>
              <a:rPr lang="en-US" sz="1200" b="0" i="0" kern="1200">
                <a:solidFill>
                  <a:schemeClr val="tx1"/>
                </a:solidFill>
                <a:effectLst/>
                <a:latin typeface="Avenir Book" panose="02000503020000020003" pitchFamily="2" charset="0"/>
                <a:ea typeface="+mn-ea"/>
                <a:cs typeface="+mn-cs"/>
              </a:rPr>
              <a:t>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28</a:t>
            </a:fld>
            <a:endParaRPr lang="en-US"/>
          </a:p>
        </p:txBody>
      </p:sp>
    </p:spTree>
    <p:extLst>
      <p:ext uri="{BB962C8B-B14F-4D97-AF65-F5344CB8AC3E}">
        <p14:creationId xmlns:p14="http://schemas.microsoft.com/office/powerpoint/2010/main" val="3533230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More than 20 years of research—</a:t>
            </a:r>
            <a:r>
              <a:rPr lang="en-US"/>
              <a:t>presented in a </a:t>
            </a:r>
            <a:r>
              <a:rPr lang="en-US">
                <a:hlinkClick r:id="rId3">
                  <a:extLst>
                    <a:ext uri="{A12FA001-AC4F-418D-AE19-62706E023703}">
                      <ahyp:hlinkClr xmlns:ahyp="http://schemas.microsoft.com/office/drawing/2018/hyperlinkcolor" val="tx"/>
                    </a:ext>
                  </a:extLst>
                </a:hlinkClick>
              </a:rPr>
              <a:t>2017 meta-analysis of individual patient data</a:t>
            </a:r>
            <a:r>
              <a:rPr lang="en-US"/>
              <a:t> and </a:t>
            </a:r>
            <a:r>
              <a:rPr lang="en-US">
                <a:hlinkClick r:id="rId4">
                  <a:extLst>
                    <a:ext uri="{A12FA001-AC4F-418D-AE19-62706E023703}">
                      <ahyp:hlinkClr xmlns:ahyp="http://schemas.microsoft.com/office/drawing/2018/hyperlinkcolor" val="tx"/>
                    </a:ext>
                  </a:extLst>
                </a:hlinkClick>
              </a:rPr>
              <a:t>2019 Cochrane Review</a:t>
            </a:r>
            <a:r>
              <a:rPr lang="en-US" sz="1200" b="0" i="0" kern="1200">
                <a:solidFill>
                  <a:schemeClr val="tx1"/>
                </a:solidFill>
                <a:effectLst/>
                <a:latin typeface="Avenir Book" panose="02000503020000020003" pitchFamily="2" charset="0"/>
                <a:ea typeface="+mn-ea"/>
                <a:cs typeface="+mn-cs"/>
              </a:rPr>
              <a:t>—have provided clear evidence that MMS is effective and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29</a:t>
            </a:fld>
            <a:endParaRPr lang="en-US"/>
          </a:p>
        </p:txBody>
      </p:sp>
    </p:spTree>
    <p:extLst>
      <p:ext uri="{BB962C8B-B14F-4D97-AF65-F5344CB8AC3E}">
        <p14:creationId xmlns:p14="http://schemas.microsoft.com/office/powerpoint/2010/main" val="11858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After decades of research, WHO released a context-specific recommendation for MMS, </a:t>
            </a:r>
            <a:r>
              <a:rPr lang="en-US" sz="1200" i="0" u="sng">
                <a:effectLst/>
                <a:latin typeface="Arial" panose="020B0604020202020204" pitchFamily="34" charset="0"/>
                <a:ea typeface="Calibri" panose="020F0502020204030204" pitchFamily="34" charset="0"/>
                <a:cs typeface="Times New Roman" panose="02020603050405020304" pitchFamily="18" charset="0"/>
              </a:rPr>
              <a:t>including in populations affected by an emergency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and/or </a:t>
            </a:r>
            <a:r>
              <a:rPr lang="en-US" sz="1200" i="0" u="sng">
                <a:effectLst/>
                <a:latin typeface="Arial" panose="020B0604020202020204" pitchFamily="34" charset="0"/>
                <a:ea typeface="Calibri" panose="020F0502020204030204" pitchFamily="34" charset="0"/>
                <a:cs typeface="Times New Roman" panose="02020603050405020304" pitchFamily="18" charset="0"/>
              </a:rPr>
              <a:t>experiencing an active tuberculosis outbreak</a:t>
            </a:r>
            <a:r>
              <a:rPr lang="en-US" sz="1200" i="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and in other </a:t>
            </a:r>
            <a:r>
              <a:rPr lang="en-US" sz="1200" i="0" u="sng">
                <a:effectLst/>
                <a:latin typeface="Arial" panose="020B0604020202020204" pitchFamily="34" charset="0"/>
                <a:ea typeface="Calibri" panose="020F0502020204030204" pitchFamily="34" charset="0"/>
                <a:cs typeface="Times New Roman" panose="02020603050405020304" pitchFamily="18" charset="0"/>
              </a:rPr>
              <a:t>contexts support by rigorous research</a:t>
            </a:r>
            <a:r>
              <a:rPr lang="en-US" sz="1200" i="0" u="none">
                <a:effectLst/>
                <a:latin typeface="Arial" panose="020B0604020202020204" pitchFamily="34" charset="0"/>
                <a:ea typeface="Calibri" panose="020F0502020204030204" pitchFamily="34" charset="0"/>
                <a:cs typeface="Times New Roman" panose="02020603050405020304" pitchFamily="18" charset="0"/>
              </a:rPr>
              <a:t> </a:t>
            </a:r>
            <a:r>
              <a:rPr lang="en-US" sz="1200" i="0">
                <a:effectLst/>
                <a:latin typeface="Arial" panose="020B0604020202020204" pitchFamily="34" charset="0"/>
                <a:ea typeface="Calibri" panose="020F0502020204030204" pitchFamily="34" charset="0"/>
                <a:cs typeface="Times New Roman" panose="02020603050405020304" pitchFamily="18" charset="0"/>
              </a:rPr>
              <a:t>as part of antenatal care for pregnant women.</a:t>
            </a:r>
          </a:p>
          <a:p>
            <a:endParaRPr lang="en-US" sz="1200" b="1" i="0" kern="1200">
              <a:solidFill>
                <a:schemeClr val="tx1"/>
              </a:solidFill>
              <a:effectLst/>
              <a:latin typeface="Avenir Book" panose="02000503020000020003" pitchFamily="2" charset="0"/>
              <a:ea typeface="+mn-ea"/>
              <a:cs typeface="+mn-cs"/>
            </a:endParaRPr>
          </a:p>
          <a:p>
            <a:r>
              <a:rPr lang="en-US" b="1" i="1"/>
              <a:t>Preventing and controlling micronutrient deficiencies in populations affected by an emergency</a:t>
            </a:r>
          </a:p>
          <a:p>
            <a:r>
              <a:rPr lang="en-US" sz="1200" b="0" i="1" kern="1200">
                <a:solidFill>
                  <a:schemeClr val="tx1"/>
                </a:solidFill>
                <a:effectLst/>
                <a:latin typeface="Avenir Book" panose="02000503020000020003" pitchFamily="2" charset="0"/>
                <a:ea typeface="+mn-ea"/>
                <a:cs typeface="+mn-cs"/>
              </a:rPr>
              <a:t>https://www.who.int/docs/default-source/nutritionlibrary/preventing-and-controlling-micronutrient-deficiencies-in-populations-affected-by-an-emergency.pdf?sfvrsn=e17f6dff_2</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b="1" i="1"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b="1" i="1" kern="1200">
                <a:solidFill>
                  <a:schemeClr val="tx1"/>
                </a:solidFill>
                <a:effectLst/>
                <a:latin typeface="Avenir Book" panose="02000503020000020003" pitchFamily="2" charset="0"/>
                <a:ea typeface="+mn-ea"/>
                <a:cs typeface="+mn-cs"/>
              </a:rPr>
              <a:t>WHO Nutritional care and support for patients with tuberculosis</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1">
                <a:effectLst/>
                <a:latin typeface="Arial" panose="020B0604020202020204" pitchFamily="34" charset="0"/>
                <a:ea typeface="Calibri" panose="020F0502020204030204" pitchFamily="34" charset="0"/>
                <a:cs typeface="Times New Roman" panose="02020603050405020304" pitchFamily="18" charset="0"/>
              </a:rPr>
              <a:t>https://apps.who.int/iris/bitstream/handle/10665/94836/9789241506410_eng.pdf</a:t>
            </a:r>
          </a:p>
          <a:p>
            <a:endParaRPr lang="en-US" sz="1200" b="1" i="1" kern="1200">
              <a:solidFill>
                <a:schemeClr val="tx1"/>
              </a:solidFill>
              <a:effectLst/>
              <a:latin typeface="Avenir Book" panose="02000503020000020003" pitchFamily="2" charset="0"/>
              <a:ea typeface="+mn-ea"/>
              <a:cs typeface="+mn-cs"/>
            </a:endParaRPr>
          </a:p>
          <a:p>
            <a:r>
              <a:rPr lang="en-US" sz="1200" b="1" i="1" kern="1200">
                <a:solidFill>
                  <a:schemeClr val="tx1"/>
                </a:solidFill>
                <a:effectLst/>
                <a:latin typeface="Avenir Book" panose="02000503020000020003" pitchFamily="2" charset="0"/>
                <a:ea typeface="+mn-ea"/>
                <a:cs typeface="+mn-cs"/>
              </a:rPr>
              <a:t>2020 updated WHO antenatal care recommendations</a:t>
            </a:r>
          </a:p>
          <a:p>
            <a:r>
              <a:rPr lang="en-US" sz="1200" b="0" i="1" kern="1200">
                <a:solidFill>
                  <a:schemeClr val="tx1"/>
                </a:solidFill>
                <a:effectLst/>
                <a:latin typeface="Avenir Book" panose="02000503020000020003" pitchFamily="2" charset="0"/>
                <a:ea typeface="+mn-ea"/>
                <a:cs typeface="+mn-cs"/>
              </a:rPr>
              <a:t>https://apps.who.int/iris/bitstream/handle/10665/333561/9789240007789-eng.pdf</a:t>
            </a: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en-US" sz="1200" i="0">
                <a:effectLst/>
                <a:latin typeface="Arial" panose="020B0604020202020204" pitchFamily="34" charset="0"/>
                <a:ea typeface="Calibri" panose="020F0502020204030204" pitchFamily="34" charset="0"/>
                <a:cs typeface="Times New Roman" panose="02020603050405020304" pitchFamily="18" charset="0"/>
              </a:rPr>
              <a:t>The newest development is that MMS is now included on the </a:t>
            </a:r>
            <a:r>
              <a:rPr lang="en-GB" sz="1200" i="0" kern="1200">
                <a:solidFill>
                  <a:schemeClr val="tx1"/>
                </a:solidFill>
                <a:effectLst/>
                <a:latin typeface="Arial" panose="020B0604020202020204" pitchFamily="34" charset="0"/>
                <a:ea typeface="+mn-ea"/>
                <a:cs typeface="Times New Roman" panose="02020603050405020304" pitchFamily="18" charset="0"/>
              </a:rPr>
              <a:t>WHO’s Model List of Essential Medicines which is a significant step forward for procurement, supply, </a:t>
            </a:r>
            <a:r>
              <a:rPr lang="en-GB" sz="1200" b="0" i="0" kern="1200">
                <a:solidFill>
                  <a:schemeClr val="tx1"/>
                </a:solidFill>
                <a:effectLst/>
                <a:latin typeface="Arial" panose="020B0604020202020204" pitchFamily="34" charset="0"/>
                <a:ea typeface="+mn-ea"/>
                <a:cs typeface="Times New Roman" panose="02020603050405020304" pitchFamily="18" charset="0"/>
              </a:rPr>
              <a:t>implementation research efforts, </a:t>
            </a:r>
            <a:r>
              <a:rPr lang="en-GB" sz="1200" i="0" kern="1200">
                <a:solidFill>
                  <a:schemeClr val="tx1"/>
                </a:solidFill>
                <a:effectLst/>
                <a:latin typeface="Arial" panose="020B0604020202020204" pitchFamily="34" charset="0"/>
                <a:ea typeface="+mn-ea"/>
                <a:cs typeface="Times New Roman" panose="02020603050405020304" pitchFamily="18" charset="0"/>
              </a:rPr>
              <a:t>and ultimately for wider accessibility and use of MMS. </a:t>
            </a: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r>
              <a:rPr lang="en-US" sz="1200" b="1" i="1" kern="1200">
                <a:solidFill>
                  <a:schemeClr val="tx1"/>
                </a:solidFill>
                <a:effectLst/>
                <a:latin typeface="Avenir Book" panose="02000503020000020003" pitchFamily="2" charset="0"/>
                <a:ea typeface="+mn-ea"/>
                <a:cs typeface="+mn-cs"/>
              </a:rPr>
              <a:t>WHO Model List of Essential Medicines</a:t>
            </a:r>
          </a:p>
          <a:p>
            <a:r>
              <a:rPr lang="en-US" i="1"/>
              <a:t>https://www.who.int/publications/i/item/WHO-MHP-HPS-EML-2021.02</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30</a:t>
            </a:fld>
            <a:endParaRPr lang="en-US"/>
          </a:p>
        </p:txBody>
      </p:sp>
    </p:spTree>
    <p:extLst>
      <p:ext uri="{BB962C8B-B14F-4D97-AF65-F5344CB8AC3E}">
        <p14:creationId xmlns:p14="http://schemas.microsoft.com/office/powerpoint/2010/main" val="1842991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510C76"/>
                </a:solidFill>
              </a:rPr>
              <a:t>MMS significantly improves maternal health and birth outcomes compared to IFA.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10C7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effective, safe, affordable, and cost-effective.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each in detail over the next four slides.</a:t>
            </a:r>
            <a:br>
              <a:rPr lang="en-US"/>
            </a:b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31</a:t>
            </a:fld>
            <a:endParaRPr lang="en-US"/>
          </a:p>
        </p:txBody>
      </p:sp>
    </p:spTree>
    <p:extLst>
      <p:ext uri="{BB962C8B-B14F-4D97-AF65-F5344CB8AC3E}">
        <p14:creationId xmlns:p14="http://schemas.microsoft.com/office/powerpoint/2010/main" val="103492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has been consistently shown to improve maternal nutrition and reduce the risk of adverse birth outcomes including preterm birth, stillbirth, low birth weight, and small for gestational age.</a:t>
            </a: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For children born to underweight and anemic mothers the benefits of MMS are even more pronounced.</a:t>
            </a:r>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32</a:t>
            </a:fld>
            <a:endParaRPr lang="en-US"/>
          </a:p>
        </p:txBody>
      </p:sp>
    </p:spTree>
    <p:extLst>
      <p:ext uri="{BB962C8B-B14F-4D97-AF65-F5344CB8AC3E}">
        <p14:creationId xmlns:p14="http://schemas.microsoft.com/office/powerpoint/2010/main" val="3981904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US"/>
              <a:t>MMS is proven to be safe: </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Avenir Book" panose="02000503020000020003" pitchFamily="2" charset="0"/>
              </a:rPr>
              <a:t>It is common for pregnant women to experience stomach problems, such as constipation, heartburn, vomiting, and nausea. However, data shows there are </a:t>
            </a:r>
            <a:r>
              <a:rPr lang="en-US" sz="1200">
                <a:latin typeface="Avenir Book" panose="02000503020000020003" pitchFamily="2" charset="0"/>
              </a:rPr>
              <a:t>no significant difference in reported side effects </a:t>
            </a:r>
            <a:r>
              <a:rPr lang="en-US" sz="1200" b="0">
                <a:latin typeface="Avenir Book" panose="02000503020000020003" pitchFamily="2" charset="0"/>
              </a:rPr>
              <a:t>between IFA or MMS.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a:latin typeface="Avenir Book" panose="02000503020000020003" pitchFamily="2" charset="0"/>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Minor side effects can be avoided by counselling women to take MMS with food.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Daily MMS will not cause women to receive excess micronutrients, even if they have a healthy diet already.</a:t>
            </a:r>
          </a:p>
        </p:txBody>
      </p:sp>
      <p:sp>
        <p:nvSpPr>
          <p:cNvPr id="4" name="Slide Number Placeholder 3"/>
          <p:cNvSpPr>
            <a:spLocks noGrp="1"/>
          </p:cNvSpPr>
          <p:nvPr>
            <p:ph type="sldNum" sz="quarter" idx="5"/>
          </p:nvPr>
        </p:nvSpPr>
        <p:spPr/>
        <p:txBody>
          <a:bodyPr/>
          <a:lstStyle/>
          <a:p>
            <a:fld id="{D8CF51D6-4450-1B41-B25A-621927D22971}" type="slidenum">
              <a:rPr lang="en-US" smtClean="0"/>
              <a:pPr/>
              <a:t>33</a:t>
            </a:fld>
            <a:endParaRPr lang="en-US"/>
          </a:p>
        </p:txBody>
      </p:sp>
    </p:spTree>
    <p:extLst>
      <p:ext uri="{BB962C8B-B14F-4D97-AF65-F5344CB8AC3E}">
        <p14:creationId xmlns:p14="http://schemas.microsoft.com/office/powerpoint/2010/main" val="2060142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IN" sz="1200" b="0" i="0" kern="1200">
                <a:solidFill>
                  <a:schemeClr val="tx1"/>
                </a:solidFill>
                <a:effectLst/>
                <a:latin typeface="Century Gothic" panose="020B0502020202020204" pitchFamily="34" charset="0"/>
                <a:ea typeface="+mn-ea"/>
                <a:cs typeface="+mn-cs"/>
              </a:rPr>
              <a:t>Besides the scientific evidence on the reduction of adverse birth outcomes, MMS is also affordable and cost-effective.</a:t>
            </a:r>
          </a:p>
          <a:p>
            <a:endParaRPr lang="en-IN" sz="12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kern="1200">
                <a:solidFill>
                  <a:schemeClr val="tx1"/>
                </a:solidFill>
                <a:effectLst/>
                <a:latin typeface="Century Gothic" panose="020B0502020202020204" pitchFamily="34" charset="0"/>
                <a:ea typeface="+mn-ea"/>
                <a:cs typeface="+mn-cs"/>
              </a:rPr>
              <a:t>Nutrition International developed a cost-benefit tool to calculate the incremental benefits and costs of transitioning from IFAS to MMS in various countries (Kashi et al., 2018). With this tool, you can construct and test different scenarios and see analytics on different health outcomes, including the impact on disability-adjusted life years (DALYs).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IN" sz="12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Global costs range from 0.01 US$ to 0.037 US$ per tablet depending on packaging (lowest price equals 180 pills in a bottle / highest price equals 30 pills in a blister pack.)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venir Book" panose="02000503020000020003" pitchFamily="2" charset="0"/>
              </a:rPr>
              <a:t>Efforts are underway to improve local manufacturing and increase MMS supply – which could drive the cost down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IN" sz="1200" b="0" i="0" kern="1200">
              <a:solidFill>
                <a:schemeClr val="tx1"/>
              </a:solidFill>
              <a:effectLst/>
              <a:latin typeface="Century Gothic" panose="020B0502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34</a:t>
            </a:fld>
            <a:endParaRPr lang="en-US"/>
          </a:p>
        </p:txBody>
      </p:sp>
    </p:spTree>
    <p:extLst>
      <p:ext uri="{BB962C8B-B14F-4D97-AF65-F5344CB8AC3E}">
        <p14:creationId xmlns:p14="http://schemas.microsoft.com/office/powerpoint/2010/main" val="22179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venir Book"/>
              </a:rPr>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entury Gothic"/>
              </a:rPr>
              <a:t>The global impact of transitioning from IFA to MMS is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entury Gothic" panose="020B0502020202020204" pitchFamily="34" charset="0"/>
              <a:ea typeface="+mn-ea"/>
              <a:cs typeface="+mn-cs"/>
            </a:endParaRPr>
          </a:p>
          <a:p>
            <a:pPr>
              <a:defRPr/>
            </a:pPr>
            <a:r>
              <a:rPr lang="en-US" dirty="0">
                <a:latin typeface="Century Gothic"/>
              </a:rPr>
              <a:t>Using the NI tool estimated that </a:t>
            </a:r>
            <a:r>
              <a:rPr lang="en-IN" sz="1200" b="0" i="0" kern="1200" dirty="0">
                <a:solidFill>
                  <a:schemeClr val="tx1"/>
                </a:solidFill>
                <a:effectLst/>
                <a:latin typeface="Century Gothic"/>
              </a:rPr>
              <a:t>transitioning</a:t>
            </a:r>
            <a:r>
              <a:rPr lang="en-IN" dirty="0">
                <a:latin typeface="Avenir Book"/>
              </a:rPr>
              <a:t> from IFA to MMS could potentially avert over 250,000 child deaths and avert nearly 25 million DALYs over 10 years, even with a conservative 30% coverage of pregnant women.</a:t>
            </a:r>
            <a:endParaRPr lang="en-US" dirty="0">
              <a:latin typeface="Avenir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Century Gothic" panose="020B0502020202020204" pitchFamily="34" charset="0"/>
              <a:ea typeface="+mn-ea"/>
              <a:cs typeface="+mn-cs"/>
            </a:endParaRPr>
          </a:p>
          <a:p>
            <a:pPr>
              <a:defRPr/>
            </a:pPr>
            <a:r>
              <a:rPr lang="en-US" dirty="0">
                <a:latin typeface="Century Gothic"/>
              </a:rPr>
              <a:t>Another </a:t>
            </a:r>
            <a:r>
              <a:rPr lang="en-US" sz="1200" b="0" i="0" u="sng" kern="1200" dirty="0">
                <a:solidFill>
                  <a:schemeClr val="tx1"/>
                </a:solidFill>
                <a:effectLst/>
                <a:latin typeface="Century Gothic"/>
                <a:hlinkClick r:id="rId3"/>
              </a:rPr>
              <a:t>study</a:t>
            </a:r>
            <a:r>
              <a:rPr lang="en-US" sz="1200" b="0" i="0" kern="1200" dirty="0">
                <a:solidFill>
                  <a:schemeClr val="tx1"/>
                </a:solidFill>
                <a:effectLst/>
                <a:latin typeface="Century Gothic"/>
              </a:rPr>
              <a:t> showed that investing in prenatal nutrition interventions — such as providing iron-folic acid, calcium, balanced energy-protein supplementation, or multiple micronutrient supplements — could equate to billions of dollars through gains in school years and lifetime income.</a:t>
            </a:r>
            <a:endParaRPr lang="en-CH" sz="1200" b="0" i="0" kern="1200" dirty="0">
              <a:solidFill>
                <a:schemeClr val="tx1"/>
              </a:solidFill>
              <a:effectLst/>
              <a:latin typeface="Century Gothic"/>
            </a:endParaRPr>
          </a:p>
          <a:p>
            <a:endParaRPr lang="en-CH"/>
          </a:p>
          <a:p>
            <a:pPr>
              <a:defRPr/>
            </a:pPr>
            <a:r>
              <a:rPr lang="en-US" sz="1200" b="0" i="0" kern="1200" dirty="0">
                <a:solidFill>
                  <a:schemeClr val="tx1"/>
                </a:solidFill>
                <a:effectLst/>
                <a:latin typeface="Century Gothic"/>
              </a:rPr>
              <a:t>If MMS were to reach 90% of pregnant women across 132 LMICs, then it is estimated that an additional </a:t>
            </a:r>
            <a:r>
              <a:rPr lang="en-US" sz="1200" b="0" i="0" u="sng" kern="1200" dirty="0">
                <a:solidFill>
                  <a:schemeClr val="tx1"/>
                </a:solidFill>
                <a:effectLst/>
                <a:latin typeface="Century Gothic"/>
                <a:hlinkClick r:id="rId3"/>
              </a:rPr>
              <a:t>5.02 million school years and $18.1 billion</a:t>
            </a:r>
            <a:r>
              <a:rPr lang="en-US" sz="1200" b="0" i="0" u="sng" kern="1200" dirty="0">
                <a:solidFill>
                  <a:schemeClr val="tx1"/>
                </a:solidFill>
                <a:effectLst/>
                <a:latin typeface="Century Gothic"/>
              </a:rPr>
              <a:t> </a:t>
            </a:r>
            <a:r>
              <a:rPr lang="en-US" sz="1200" b="0" i="0" kern="1200" dirty="0">
                <a:solidFill>
                  <a:schemeClr val="tx1"/>
                </a:solidFill>
                <a:effectLst/>
                <a:latin typeface="Century Gothic"/>
              </a:rPr>
              <a:t>in cumulative lifetime income would be gained. IFA is another example, for which the gain would respectively be </a:t>
            </a:r>
            <a:r>
              <a:rPr lang="en-US" sz="1200" b="0" i="0" u="sng" kern="1200" dirty="0">
                <a:solidFill>
                  <a:schemeClr val="tx1"/>
                </a:solidFill>
                <a:effectLst/>
                <a:latin typeface="Century Gothic"/>
                <a:hlinkClick r:id="rId3"/>
              </a:rPr>
              <a:t>2.28 million school years and $8.26 billion</a:t>
            </a:r>
            <a:r>
              <a:rPr lang="en-US" sz="1200" b="0" i="0" kern="1200" dirty="0">
                <a:solidFill>
                  <a:schemeClr val="tx1"/>
                </a:solidFill>
                <a:effectLst/>
                <a:latin typeface="Century Gothic"/>
              </a:rPr>
              <a:t>.</a:t>
            </a:r>
            <a:r>
              <a:rPr lang="en-US" dirty="0">
                <a:latin typeface="Century Gothic"/>
              </a:rPr>
              <a:t> </a:t>
            </a:r>
            <a:endParaRPr lang="en-CH" sz="1200" b="0" i="0" kern="1200">
              <a:solidFill>
                <a:schemeClr val="tx1"/>
              </a:solidFill>
              <a:effectLst/>
              <a:latin typeface="Century Gothic" panose="020B0502020202020204" pitchFamily="34" charset="0"/>
              <a:ea typeface="+mn-ea"/>
              <a:cs typeface="+mn-cs"/>
            </a:endParaRP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35</a:t>
            </a:fld>
            <a:endParaRPr lang="en-US"/>
          </a:p>
        </p:txBody>
      </p:sp>
    </p:spTree>
    <p:extLst>
      <p:ext uri="{BB962C8B-B14F-4D97-AF65-F5344CB8AC3E}">
        <p14:creationId xmlns:p14="http://schemas.microsoft.com/office/powerpoint/2010/main" val="1562711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To fully address maternal malnutrition, we must invest in quality delivery of a package of antenatal care services to enhance health and well-being of the mother, avoid adverse birth outcomes and reduce maternal, infant and child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MMS is a mighty tablet and needs to be a central part of that package. But it is not a magic bullet. </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36</a:t>
            </a:fld>
            <a:endParaRPr lang="en-US"/>
          </a:p>
        </p:txBody>
      </p:sp>
    </p:spTree>
    <p:extLst>
      <p:ext uri="{BB962C8B-B14F-4D97-AF65-F5344CB8AC3E}">
        <p14:creationId xmlns:p14="http://schemas.microsoft.com/office/powerpoint/2010/main" val="9057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The Healthy Mothers Healthy Babies </a:t>
            </a:r>
            <a:r>
              <a:rPr lang="en-CH"/>
              <a:t>Consortium</a:t>
            </a:r>
            <a:r>
              <a:rPr lang="en-US"/>
              <a:t> </a:t>
            </a:r>
            <a:r>
              <a:rPr lang="en-US">
                <a:latin typeface="Avenir Book" panose="02000503020000020003" pitchFamily="2" charset="0"/>
                <a:cs typeface="Arial" panose="020B0604020202020204" pitchFamily="34" charset="0"/>
              </a:rPr>
              <a:t>keeps track of MMS-related activities on a “</a:t>
            </a:r>
            <a:r>
              <a:rPr lang="en-US">
                <a:latin typeface="Avenir Book" panose="02000503020000020003" pitchFamily="2" charset="0"/>
                <a:cs typeface="Arial" panose="020B0604020202020204" pitchFamily="34" charset="0"/>
                <a:hlinkClick r:id="rId3"/>
              </a:rPr>
              <a:t>World Map on MMS Activities</a:t>
            </a:r>
            <a:r>
              <a:rPr lang="en-US">
                <a:latin typeface="Avenir Book" panose="02000503020000020003" pitchFamily="2" charset="0"/>
                <a:cs typeface="Arial" panose="020B0604020202020204" pitchFamily="34" charset="0"/>
              </a:rPr>
              <a:t>”. This map illustrates where MMS implementation is being explored, where implementation research is ongoing in the initial implementation stage or where MMS is being scaled up to national or subnational level (not currently the case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venir Book" panose="02000503020000020003"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Clicking on countries takes users to pages with more information on the status of MMS activities in that country.</a:t>
            </a: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37</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D </a:t>
            </a:r>
          </a:p>
          <a:p>
            <a:endParaRPr lang="en-US" i="1"/>
          </a:p>
          <a:p>
            <a:r>
              <a:rPr lang="en-US" i="1"/>
              <a:t>Speaker Talking Points (Customize with country information):</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section, we will examine the data to see the problem of maternal malnutrition in &lt;country name&gt; and how investing in MMS can make a huge impact on </a:t>
            </a:r>
            <a:r>
              <a:rPr lang="en-IN" sz="1200" b="0" i="0" kern="1200">
                <a:solidFill>
                  <a:schemeClr val="tx1"/>
                </a:solidFill>
                <a:effectLst/>
                <a:latin typeface="Century Gothic" panose="020B0502020202020204" pitchFamily="34" charset="0"/>
                <a:ea typeface="+mn-ea"/>
                <a:cs typeface="+mn-cs"/>
              </a:rPr>
              <a:t>health outcomes, including the impact on disability-adjusted life years (DALYs), and </a:t>
            </a:r>
            <a:r>
              <a:rPr lang="en-US" sz="1200" b="0" i="0" kern="1200">
                <a:solidFill>
                  <a:schemeClr val="tx1"/>
                </a:solidFill>
                <a:effectLst/>
                <a:latin typeface="Century Gothic" panose="020B0502020202020204" pitchFamily="34" charset="0"/>
                <a:ea typeface="+mn-ea"/>
                <a:cs typeface="+mn-cs"/>
              </a:rPr>
              <a:t>gains in school years and lifetime income.</a:t>
            </a:r>
            <a:endParaRPr lang="en-CH" sz="1200" b="0" i="0" kern="1200">
              <a:solidFill>
                <a:schemeClr val="tx1"/>
              </a:solidFill>
              <a:effectLst/>
              <a:latin typeface="Century Gothic" panose="020B0502020202020204" pitchFamily="34" charset="0"/>
              <a:ea typeface="+mn-ea"/>
              <a:cs typeface="+mn-cs"/>
            </a:endParaRPr>
          </a:p>
          <a:p>
            <a:endParaRPr lang="en-CH"/>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38</a:t>
            </a:fld>
            <a:endParaRPr lang="en-US"/>
          </a:p>
        </p:txBody>
      </p:sp>
    </p:spTree>
    <p:extLst>
      <p:ext uri="{BB962C8B-B14F-4D97-AF65-F5344CB8AC3E}">
        <p14:creationId xmlns:p14="http://schemas.microsoft.com/office/powerpoint/2010/main" val="3969376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highlight>
                  <a:srgbClr val="FFFF00"/>
                </a:highlight>
                <a:latin typeface="Avenir Book" panose="02000503020000020003" pitchFamily="2" charset="0"/>
                <a:ea typeface="+mn-ea"/>
                <a:cs typeface="+mn-cs"/>
              </a:rPr>
              <a:t>Insert top 4 relevant data points, and a country map with geographic distribution of prevalence of anemia/maternal anemia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highlight>
                  <a:srgbClr val="FFFF00"/>
                </a:highlight>
                <a:latin typeface="Avenir Book" panose="02000503020000020003" pitchFamily="2" charset="0"/>
                <a:ea typeface="+mn-ea"/>
                <a:cs typeface="+mn-cs"/>
              </a:rPr>
              <a:t>or image that illustrates the state of maternal malnutrition in your country.</a:t>
            </a:r>
          </a:p>
          <a:p>
            <a:endParaRPr lang="en-US"/>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39</a:t>
            </a:fld>
            <a:endParaRPr lang="en-US"/>
          </a:p>
        </p:txBody>
      </p:sp>
    </p:spTree>
    <p:extLst>
      <p:ext uri="{BB962C8B-B14F-4D97-AF65-F5344CB8AC3E}">
        <p14:creationId xmlns:p14="http://schemas.microsoft.com/office/powerpoint/2010/main" val="386186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highlight>
                  <a:srgbClr val="FFFF00"/>
                </a:highlight>
                <a:latin typeface="Avenir Book" panose="02000503020000020003" pitchFamily="2" charset="0"/>
                <a:ea typeface="+mn-ea"/>
                <a:cs typeface="+mn-cs"/>
              </a:rPr>
              <a:t>Insert </a:t>
            </a:r>
            <a:r>
              <a:rPr lang="en-US" sz="1200" b="0" i="1" kern="1200">
                <a:solidFill>
                  <a:schemeClr val="tx1"/>
                </a:solidFill>
                <a:effectLst/>
                <a:highlight>
                  <a:srgbClr val="FFFF00"/>
                </a:highlight>
                <a:latin typeface="Avenir Book" panose="02000503020000020003" pitchFamily="2" charset="0"/>
                <a:ea typeface="+mn-ea"/>
                <a:cs typeface="+mn-cs"/>
              </a:rPr>
              <a:t>other factors with data points that impact maternal malnutrition at a country level e.g.</a:t>
            </a:r>
          </a:p>
          <a:p>
            <a:r>
              <a:rPr lang="en-US" sz="1200" b="0" i="1" kern="1200">
                <a:solidFill>
                  <a:schemeClr val="tx1"/>
                </a:solidFill>
                <a:effectLst/>
                <a:highlight>
                  <a:srgbClr val="FFFF00"/>
                </a:highlight>
                <a:latin typeface="Avenir Book" panose="02000503020000020003" pitchFamily="2" charset="0"/>
                <a:ea typeface="+mn-ea"/>
                <a:cs typeface="+mn-cs"/>
              </a:rPr>
              <a:t>- food insecurity</a:t>
            </a:r>
          </a:p>
          <a:p>
            <a:r>
              <a:rPr lang="en-US" sz="1200" b="0" i="1" kern="1200">
                <a:solidFill>
                  <a:schemeClr val="tx1"/>
                </a:solidFill>
                <a:effectLst/>
                <a:highlight>
                  <a:srgbClr val="FFFF00"/>
                </a:highlight>
                <a:latin typeface="Avenir Book" panose="02000503020000020003" pitchFamily="2" charset="0"/>
                <a:ea typeface="+mn-ea"/>
                <a:cs typeface="+mn-cs"/>
              </a:rPr>
              <a:t>- inadequate healthcare</a:t>
            </a:r>
          </a:p>
          <a:p>
            <a:r>
              <a:rPr lang="en-US" sz="1200" b="0" i="1" kern="1200">
                <a:solidFill>
                  <a:schemeClr val="tx1"/>
                </a:solidFill>
                <a:effectLst/>
                <a:highlight>
                  <a:srgbClr val="FFFF00"/>
                </a:highlight>
                <a:latin typeface="Avenir Book" panose="02000503020000020003" pitchFamily="2" charset="0"/>
                <a:ea typeface="+mn-ea"/>
                <a:cs typeface="+mn-cs"/>
              </a:rPr>
              <a:t>- climate-related events such as drought and floods, etc.</a:t>
            </a:r>
          </a:p>
          <a:p>
            <a:endParaRPr lang="en-US" i="1"/>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40</a:t>
            </a:fld>
            <a:endParaRPr lang="en-US"/>
          </a:p>
        </p:txBody>
      </p:sp>
    </p:spTree>
    <p:extLst>
      <p:ext uri="{BB962C8B-B14F-4D97-AF65-F5344CB8AC3E}">
        <p14:creationId xmlns:p14="http://schemas.microsoft.com/office/powerpoint/2010/main" val="281785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data that illustrate the state of childhood malnutrition in your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a:p>
            <a:pPr>
              <a:lnSpc>
                <a:spcPct val="100000"/>
              </a:lnSpc>
              <a:spcBef>
                <a:spcPts val="0"/>
              </a:spcBef>
            </a:pPr>
            <a:r>
              <a:rPr lang="en-US" sz="1200"/>
              <a:t>Sources: </a:t>
            </a:r>
          </a:p>
          <a:p>
            <a:pPr marL="0" indent="0">
              <a:lnSpc>
                <a:spcPct val="100000"/>
              </a:lnSpc>
              <a:spcBef>
                <a:spcPts val="0"/>
              </a:spcBef>
            </a:pPr>
            <a:r>
              <a:rPr lang="en-IN" sz="1200"/>
              <a:t>1. Bourassa, M. W. et al (2019) . Review of the Evidence Regarding the Use of Antenatal Multiple Micronutrient Supplementation in LMIC. Ann. N. Y. Acad. Sci. 2019, 1444 (1),6–21.</a:t>
            </a:r>
          </a:p>
          <a:p>
            <a:pPr marL="0" indent="0">
              <a:lnSpc>
                <a:spcPct val="100000"/>
              </a:lnSpc>
              <a:spcBef>
                <a:spcPts val="0"/>
              </a:spcBef>
            </a:pPr>
            <a:r>
              <a:rPr lang="en-IN" sz="1200"/>
              <a:t>2. UNICEF, WHO(2019). Low Birthweight Estimates: Levels and Trends 2000-2015.</a:t>
            </a:r>
          </a:p>
          <a:p>
            <a:pPr marL="0" indent="0">
              <a:lnSpc>
                <a:spcPct val="100000"/>
              </a:lnSpc>
              <a:spcBef>
                <a:spcPts val="0"/>
              </a:spcBef>
            </a:pPr>
            <a:r>
              <a:rPr lang="en-IN" sz="1200"/>
              <a:t>3. Christian, P. et al ( 2013) Risk of Childhood Undernutrition Related to Small-for-Gestational Age and Preterm Birth in LMIC. Int. J. Epidemiol. 2013, 42 (5), 1340–1355</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41</a:t>
            </a:fld>
            <a:endParaRPr lang="en-US"/>
          </a:p>
        </p:txBody>
      </p:sp>
    </p:spTree>
    <p:extLst>
      <p:ext uri="{BB962C8B-B14F-4D97-AF65-F5344CB8AC3E}">
        <p14:creationId xmlns:p14="http://schemas.microsoft.com/office/powerpoint/2010/main" val="4260723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top 4 data points and an image that illustrates the coverage of maternal nutrition interventions in your country.</a:t>
            </a:r>
            <a:endParaRPr lang="en-US" sz="1200" i="1"/>
          </a:p>
          <a:p>
            <a:endParaRPr lang="en-US" i="1"/>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42</a:t>
            </a:fld>
            <a:endParaRPr lang="en-US"/>
          </a:p>
        </p:txBody>
      </p:sp>
    </p:spTree>
    <p:extLst>
      <p:ext uri="{BB962C8B-B14F-4D97-AF65-F5344CB8AC3E}">
        <p14:creationId xmlns:p14="http://schemas.microsoft.com/office/powerpoint/2010/main" val="730750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data points and an image that illustrates the coverage of maternal nutrition interventions in your country.</a:t>
            </a:r>
            <a:endParaRPr lang="en-US" sz="1200" i="1"/>
          </a:p>
          <a:p>
            <a:endParaRPr lang="en-US"/>
          </a:p>
          <a:p>
            <a:r>
              <a:rPr lang="en-US"/>
              <a:t>Source: https://www.ncbi.nlm.nih.gov/pmc/articles/PMC8574629/ </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43</a:t>
            </a:fld>
            <a:endParaRPr lang="en-US"/>
          </a:p>
        </p:txBody>
      </p:sp>
    </p:spTree>
    <p:extLst>
      <p:ext uri="{BB962C8B-B14F-4D97-AF65-F5344CB8AC3E}">
        <p14:creationId xmlns:p14="http://schemas.microsoft.com/office/powerpoint/2010/main" val="301451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Note: Nutrition International’s tool has policy briefs for 32 countries available on </a:t>
            </a:r>
            <a:r>
              <a:rPr lang="en-US" sz="1200" i="1">
                <a:highlight>
                  <a:srgbClr val="FFFF00"/>
                </a:highlight>
                <a:hlinkClick r:id="rId3"/>
              </a:rPr>
              <a:t>their website</a:t>
            </a:r>
            <a:r>
              <a:rPr lang="en-US" sz="1200" i="1">
                <a:highlight>
                  <a:srgbClr val="FFFF00"/>
                </a:highlight>
              </a:rPr>
              <a:t>. If your country is not listed, you can request a custom analysis.</a:t>
            </a:r>
            <a:endParaRPr lang="en-CH" sz="1200" b="1">
              <a:solidFill>
                <a:srgbClr val="510C76"/>
              </a:solidFill>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44</a:t>
            </a:fld>
            <a:endParaRPr lang="en-US"/>
          </a:p>
        </p:txBody>
      </p:sp>
    </p:spTree>
    <p:extLst>
      <p:ext uri="{BB962C8B-B14F-4D97-AF65-F5344CB8AC3E}">
        <p14:creationId xmlns:p14="http://schemas.microsoft.com/office/powerpoint/2010/main" val="3083406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See previous slide for instructions on how to obtain data for this slide.</a:t>
            </a:r>
          </a:p>
        </p:txBody>
      </p:sp>
      <p:sp>
        <p:nvSpPr>
          <p:cNvPr id="4" name="Slide Number Placeholder 3"/>
          <p:cNvSpPr>
            <a:spLocks noGrp="1"/>
          </p:cNvSpPr>
          <p:nvPr>
            <p:ph type="sldNum" sz="quarter" idx="5"/>
          </p:nvPr>
        </p:nvSpPr>
        <p:spPr/>
        <p:txBody>
          <a:bodyPr/>
          <a:lstStyle/>
          <a:p>
            <a:fld id="{11ADBB7B-F3B9-4F4B-88DD-5AF3BBA95915}" type="slidenum">
              <a:rPr lang="en-US" smtClean="0"/>
              <a:t>45</a:t>
            </a:fld>
            <a:endParaRPr lang="en-US"/>
          </a:p>
        </p:txBody>
      </p:sp>
    </p:spTree>
    <p:extLst>
      <p:ext uri="{BB962C8B-B14F-4D97-AF65-F5344CB8AC3E}">
        <p14:creationId xmlns:p14="http://schemas.microsoft.com/office/powerpoint/2010/main" val="960989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t>Section E </a:t>
            </a:r>
          </a:p>
          <a:p>
            <a:endParaRPr lang="en-US" i="1"/>
          </a:p>
          <a:p>
            <a:r>
              <a:rPr lang="en-US" i="1"/>
              <a:t>Speaker Talking Points:</a:t>
            </a:r>
          </a:p>
          <a:p>
            <a:endParaRPr lang="en-US" i="1"/>
          </a:p>
          <a:p>
            <a:r>
              <a:rPr lang="en-US"/>
              <a:t>In this section, we will explain how to approach national introduction and scaling of MMS and show a real-life example using this approach in Indonesia.</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46</a:t>
            </a:fld>
            <a:endParaRPr lang="en-US"/>
          </a:p>
        </p:txBody>
      </p:sp>
    </p:spTree>
    <p:extLst>
      <p:ext uri="{BB962C8B-B14F-4D97-AF65-F5344CB8AC3E}">
        <p14:creationId xmlns:p14="http://schemas.microsoft.com/office/powerpoint/2010/main" val="2660788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generic three-phased approach (or roadmap) for exploring introduction and scaling use of MMS has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emerged.</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200">
                <a:effectLst/>
                <a:latin typeface="Arial" panose="020B0604020202020204" pitchFamily="34" charset="0"/>
                <a:ea typeface="Calibri" panose="020F0502020204030204" pitchFamily="34" charset="0"/>
                <a:cs typeface="Arial" panose="020B0604020202020204" pitchFamily="34" charset="0"/>
              </a:rPr>
              <a:t>This approach was informed by past efforts to introduce and scale public health interventions.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47</a:t>
            </a:fld>
            <a:endParaRPr lang="en-US"/>
          </a:p>
        </p:txBody>
      </p:sp>
    </p:spTree>
    <p:extLst>
      <p:ext uri="{BB962C8B-B14F-4D97-AF65-F5344CB8AC3E}">
        <p14:creationId xmlns:p14="http://schemas.microsoft.com/office/powerpoint/2010/main" val="2865712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1, b</a:t>
            </a:r>
            <a:r>
              <a:rPr lang="en-US"/>
              <a:t>uild an enabling environment for MMS through landscape analysis.</a:t>
            </a:r>
          </a:p>
          <a:p>
            <a:endParaRPr lang="en-US" b="1" u="none"/>
          </a:p>
          <a:p>
            <a:pPr marL="171450" indent="-171450">
              <a:buFont typeface="Arial" panose="020B0604020202020204" pitchFamily="34" charset="0"/>
              <a:buChar char="•"/>
            </a:pPr>
            <a:r>
              <a:rPr lang="en-US" b="1" u="none"/>
              <a:t>Conduct landscape analysis: </a:t>
            </a:r>
            <a:r>
              <a:rPr lang="en-US" u="none"/>
              <a:t>Examine existing data on prevalence of undernutrition, stakeholder mapping, policy analysis, and delivery platform (including facility-based service delivery readiness and health worker capacity) assessment. </a:t>
            </a:r>
          </a:p>
          <a:p>
            <a:pPr marL="171450" indent="-171450">
              <a:buFont typeface="Arial" panose="020B0604020202020204" pitchFamily="34" charset="0"/>
              <a:buChar char="•"/>
            </a:pPr>
            <a:endParaRPr lang="en-US"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a:t>Undertake exploratory initiatives: </a:t>
            </a:r>
            <a:r>
              <a:rPr lang="en-US" u="none"/>
              <a:t>Gain first-hand experience with MMS use to understand how to integrate MMS into antenatal care services, support consensus building, and</a:t>
            </a:r>
            <a:r>
              <a:rPr lang="en-US"/>
              <a:t> prepare how to get MMS supply in the country </a:t>
            </a:r>
          </a:p>
          <a:p>
            <a:pPr marL="171450" indent="-171450">
              <a:buFont typeface="Arial" panose="020B0604020202020204" pitchFamily="34" charset="0"/>
              <a:buChar char="•"/>
            </a:pPr>
            <a:endParaRPr lang="en-US" u="none"/>
          </a:p>
          <a:p>
            <a:pPr marL="171450" indent="-171450">
              <a:buFont typeface="Arial" panose="020B0604020202020204" pitchFamily="34" charset="0"/>
              <a:buChar char="•"/>
            </a:pPr>
            <a:r>
              <a:rPr lang="en-US" b="1" u="none"/>
              <a:t>Assess the regulatory landscape:</a:t>
            </a:r>
            <a:r>
              <a:rPr lang="en-US" u="none"/>
              <a:t> Consider immediate and long-term factors affecting the product supply (irrespective of whether product is accessed from local manufacturers or is procured from a global manufacturer).</a:t>
            </a:r>
          </a:p>
          <a:p>
            <a:endParaRPr lang="en-US" u="none"/>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48</a:t>
            </a:fld>
            <a:endParaRPr lang="en-US"/>
          </a:p>
        </p:txBody>
      </p:sp>
    </p:spTree>
    <p:extLst>
      <p:ext uri="{BB962C8B-B14F-4D97-AF65-F5344CB8AC3E}">
        <p14:creationId xmlns:p14="http://schemas.microsoft.com/office/powerpoint/2010/main" val="3142272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Avenir Book" panose="02000503020000020003" pitchFamily="2" charset="0"/>
                <a:ea typeface="+mn-ea"/>
                <a:cs typeface="+mn-cs"/>
              </a:rPr>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Also during Phase 1, b</a:t>
            </a:r>
            <a:r>
              <a:rPr lang="en-US"/>
              <a:t>uild an enabling environment for MMS through advocacy activities. </a:t>
            </a:r>
            <a:r>
              <a:rPr lang="en-US" sz="1200" b="0" i="0" kern="1200">
                <a:solidFill>
                  <a:schemeClr val="tx1"/>
                </a:solidFill>
                <a:effectLst/>
                <a:latin typeface="Avenir Book" panose="02000503020000020003" pitchFamily="2" charset="0"/>
                <a:ea typeface="+mn-ea"/>
                <a:cs typeface="+mn-cs"/>
              </a:rPr>
              <a:t>Advocates in countries exploring the transition to MMS can take action in the following ways:</a:t>
            </a:r>
          </a:p>
          <a:p>
            <a:r>
              <a:rPr lang="en-US" sz="1200" b="0" i="0" kern="1200">
                <a:solidFill>
                  <a:schemeClr val="tx1"/>
                </a:solidFill>
                <a:effectLst/>
                <a:latin typeface="Avenir Book" panose="02000503020000020003" pitchFamily="2" charset="0"/>
                <a:ea typeface="+mn-ea"/>
                <a:cs typeface="+mn-cs"/>
              </a:rPr>
              <a:t> </a:t>
            </a:r>
          </a:p>
          <a:p>
            <a:pPr lvl="0"/>
            <a:r>
              <a:rPr lang="en-US" sz="1200" b="1" i="0" kern="1200">
                <a:solidFill>
                  <a:schemeClr val="tx1"/>
                </a:solidFill>
                <a:effectLst/>
                <a:latin typeface="Avenir Book" panose="02000503020000020003" pitchFamily="2" charset="0"/>
                <a:ea typeface="+mn-ea"/>
                <a:cs typeface="+mn-cs"/>
              </a:rPr>
              <a:t>Raise awareness and advocate for use of MMS.</a:t>
            </a: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Visit HMHB’s </a:t>
            </a:r>
            <a:r>
              <a:rPr lang="en-US" sz="1200" b="0" i="0" u="sng" kern="1200">
                <a:solidFill>
                  <a:schemeClr val="tx1"/>
                </a:solidFill>
                <a:effectLst/>
                <a:latin typeface="Avenir Book" panose="02000503020000020003" pitchFamily="2" charset="0"/>
                <a:ea typeface="+mn-ea"/>
                <a:cs typeface="+mn-cs"/>
                <a:hlinkClick r:id="rId3"/>
              </a:rPr>
              <a:t>Knowledge Hub</a:t>
            </a:r>
            <a:r>
              <a:rPr lang="en-US" sz="1200" b="0" i="0" kern="1200">
                <a:solidFill>
                  <a:schemeClr val="tx1"/>
                </a:solidFill>
                <a:effectLst/>
                <a:latin typeface="Avenir Book" panose="02000503020000020003" pitchFamily="2" charset="0"/>
                <a:ea typeface="+mn-ea"/>
                <a:cs typeface="+mn-cs"/>
              </a:rPr>
              <a:t> for recent data, guidance, and tools, and join the Healthy Mothers Healthy Babies Consortium as a member.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Establish or engage with a national MMS working group.</a:t>
            </a:r>
            <a:endParaRPr lang="en-US" sz="1200" b="0" i="0" kern="1200">
              <a:solidFill>
                <a:schemeClr val="tx1"/>
              </a:solidFill>
              <a:effectLst/>
              <a:latin typeface="Avenir Book" panose="02000503020000020003" pitchFamily="2" charset="0"/>
              <a:ea typeface="+mn-ea"/>
              <a:cs typeface="+mn-cs"/>
            </a:endParaRPr>
          </a:p>
          <a:p>
            <a:r>
              <a:rPr lang="en-US" sz="1200" b="0" i="0" u="sng" kern="1200">
                <a:solidFill>
                  <a:schemeClr val="tx1"/>
                </a:solidFill>
                <a:effectLst/>
                <a:latin typeface="Avenir Book" panose="02000503020000020003" pitchFamily="2" charset="0"/>
                <a:ea typeface="+mn-ea"/>
                <a:cs typeface="+mn-cs"/>
                <a:hlinkClick r:id="rId4"/>
              </a:rPr>
              <a:t>Contact us</a:t>
            </a:r>
            <a:r>
              <a:rPr lang="en-US" sz="1200" b="0" i="0" kern="1200">
                <a:solidFill>
                  <a:schemeClr val="tx1"/>
                </a:solidFill>
                <a:effectLst/>
                <a:latin typeface="Avenir Book" panose="02000503020000020003" pitchFamily="2" charset="0"/>
                <a:ea typeface="+mn-ea"/>
                <a:cs typeface="+mn-cs"/>
              </a:rPr>
              <a:t> if you are interested in establishing an MMS working group or if you would like to connect with other advocates. HMHB can provide contacts and resources to support you.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Build consensus regarding the need for transition from IFA to MMS.</a:t>
            </a:r>
            <a:r>
              <a:rPr lang="en-US"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en-US" sz="1200" b="0" i="0" kern="1200">
                <a:solidFill>
                  <a:schemeClr val="tx1"/>
                </a:solidFill>
                <a:effectLst/>
                <a:latin typeface="Avenir Book" panose="02000503020000020003" pitchFamily="2" charset="0"/>
                <a:ea typeface="+mn-ea"/>
                <a:cs typeface="+mn-cs"/>
              </a:rPr>
              <a:t>Utilize cost-benefit analyses to demonstrate the incremental benefits and costs of transitioning from IFA to MMS, as well as long-term educational and human capital gains. Country-specific data can be found using Nutrition International’s </a:t>
            </a:r>
            <a:r>
              <a:rPr lang="en-US" sz="1200" b="0" i="0" u="sng" kern="1200">
                <a:solidFill>
                  <a:schemeClr val="tx1"/>
                </a:solidFill>
                <a:effectLst/>
                <a:latin typeface="Avenir Book" panose="02000503020000020003" pitchFamily="2" charset="0"/>
                <a:ea typeface="+mn-ea"/>
                <a:cs typeface="+mn-cs"/>
                <a:hlinkClick r:id="rId5"/>
              </a:rPr>
              <a:t>cost-benefit tool</a:t>
            </a:r>
            <a:r>
              <a:rPr lang="en-US" sz="1200" b="0" i="0" u="sng" kern="1200">
                <a:solidFill>
                  <a:schemeClr val="tx1"/>
                </a:solidFill>
                <a:effectLst/>
                <a:latin typeface="Avenir Book" panose="02000503020000020003" pitchFamily="2" charset="0"/>
                <a:ea typeface="+mn-ea"/>
                <a:cs typeface="+mn-cs"/>
              </a:rPr>
              <a:t> or in the American Journal of Clinical Nutrition’s </a:t>
            </a:r>
            <a:r>
              <a:rPr lang="en-US" sz="1200" b="0" i="0" u="sng" kern="1200">
                <a:solidFill>
                  <a:schemeClr val="tx1"/>
                </a:solidFill>
                <a:effectLst/>
                <a:latin typeface="Avenir Book" panose="02000503020000020003" pitchFamily="2" charset="0"/>
                <a:ea typeface="+mn-ea"/>
                <a:cs typeface="+mn-cs"/>
                <a:hlinkClick r:id="rId6"/>
              </a:rPr>
              <a:t>modeling analysis</a:t>
            </a:r>
            <a:r>
              <a:rPr lang="en-US" sz="1200" b="0" i="0" u="sng" kern="1200">
                <a:solidFill>
                  <a:schemeClr val="tx1"/>
                </a:solidFill>
                <a:effectLst/>
                <a:latin typeface="Avenir Book" panose="02000503020000020003" pitchFamily="2" charset="0"/>
                <a:ea typeface="+mn-ea"/>
                <a:cs typeface="+mn-cs"/>
              </a:rPr>
              <a:t> i</a:t>
            </a:r>
            <a:r>
              <a:rPr lang="en-US" sz="1200" b="0" i="0" kern="1200">
                <a:solidFill>
                  <a:schemeClr val="tx1"/>
                </a:solidFill>
                <a:effectLst/>
                <a:latin typeface="Avenir Book" panose="02000503020000020003" pitchFamily="2" charset="0"/>
                <a:ea typeface="+mn-ea"/>
                <a:cs typeface="+mn-cs"/>
              </a:rPr>
              <a:t>mpact of scaling up prenatal nutrition interventions on human capital outcomes in low- and middle-income countries.</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Advocate to include UNIMMAP MMS into national Essential Medicines Lists (EML).</a:t>
            </a:r>
            <a:r>
              <a:rPr lang="en-US"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en-US" sz="1200" b="0" i="0" kern="1200">
                <a:solidFill>
                  <a:schemeClr val="tx1"/>
                </a:solidFill>
                <a:effectLst/>
                <a:latin typeface="Avenir Book" panose="02000503020000020003" pitchFamily="2" charset="0"/>
                <a:ea typeface="+mn-ea"/>
                <a:cs typeface="+mn-cs"/>
              </a:rPr>
              <a:t>Inclusion of MMS on national EMLs can support wider implementation. Read our </a:t>
            </a:r>
            <a:r>
              <a:rPr lang="en-US" sz="1200" b="0" i="0" u="sng" kern="1200">
                <a:solidFill>
                  <a:schemeClr val="tx1"/>
                </a:solidFill>
                <a:effectLst/>
                <a:latin typeface="Avenir Book" panose="02000503020000020003" pitchFamily="2" charset="0"/>
                <a:ea typeface="+mn-ea"/>
                <a:cs typeface="+mn-cs"/>
                <a:hlinkClick r:id="rId7"/>
              </a:rPr>
              <a:t>EML FAQ and Advocacy Brief here</a:t>
            </a:r>
            <a:r>
              <a:rPr lang="en-US" sz="1200" b="0" i="0" kern="1200">
                <a:solidFill>
                  <a:schemeClr val="tx1"/>
                </a:solidFill>
                <a:effectLst/>
                <a:latin typeface="Avenir Book" panose="02000503020000020003" pitchFamily="2" charset="0"/>
                <a:ea typeface="+mn-ea"/>
                <a:cs typeface="+mn-cs"/>
              </a:rPr>
              <a:t>.</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49</a:t>
            </a:fld>
            <a:endParaRPr lang="en-US"/>
          </a:p>
        </p:txBody>
      </p:sp>
    </p:spTree>
    <p:extLst>
      <p:ext uri="{BB962C8B-B14F-4D97-AF65-F5344CB8AC3E}">
        <p14:creationId xmlns:p14="http://schemas.microsoft.com/office/powerpoint/2010/main" val="422700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2, d</a:t>
            </a:r>
            <a:r>
              <a:rPr lang="en-US"/>
              <a:t>esign and test implementation strategy through implementation research and advancing procurement relationships. </a:t>
            </a:r>
          </a:p>
          <a:p>
            <a:pPr lvl="0">
              <a:buSzPct val="115000"/>
            </a:pPr>
            <a:endParaRPr lang="en-US" sz="1200" b="1" u="none">
              <a:cs typeface="Arial" panose="020B0604020202020204" pitchFamily="34" charset="0"/>
            </a:endParaRPr>
          </a:p>
          <a:p>
            <a:pPr marL="171450" lvl="0" indent="-171450">
              <a:buSzPct val="115000"/>
              <a:buFont typeface="Arial" panose="020B0604020202020204" pitchFamily="34" charset="0"/>
              <a:buChar char="•"/>
            </a:pPr>
            <a:r>
              <a:rPr lang="en-US" sz="1200" b="1" u="none">
                <a:cs typeface="Arial" panose="020B0604020202020204" pitchFamily="34" charset="0"/>
              </a:rPr>
              <a:t>Conduct implementation research:</a:t>
            </a:r>
            <a:r>
              <a:rPr lang="en-US" sz="1200" u="none">
                <a:cs typeface="Arial" panose="020B0604020202020204" pitchFamily="34" charset="0"/>
              </a:rPr>
              <a:t> Determine the most effective and efficient ways to implement and scale UNIMMAP MMS, with a focus on strengthening public and/or private health care systems (outcomes include feasibility, acceptability, sustainability, cost-effectiveness, and equity).</a:t>
            </a:r>
          </a:p>
          <a:p>
            <a:pPr marL="171450" lvl="0" indent="-171450">
              <a:buSzPct val="115000"/>
              <a:buFont typeface="Arial" panose="020B0604020202020204" pitchFamily="34" charset="0"/>
              <a:buChar char="•"/>
            </a:pPr>
            <a:endParaRPr lang="en-US" sz="1200" u="none">
              <a:cs typeface="Arial" panose="020B0604020202020204" pitchFamily="34" charset="0"/>
            </a:endParaRPr>
          </a:p>
          <a:p>
            <a:pPr marL="171450" indent="-171450">
              <a:buSzPct val="115000"/>
              <a:buFont typeface="Arial" panose="020B0604020202020204" pitchFamily="34" charset="0"/>
              <a:buChar char="•"/>
            </a:pPr>
            <a:r>
              <a:rPr lang="en-US" sz="1200" b="1" u="none">
                <a:cs typeface="Arial" panose="020B0604020202020204" pitchFamily="34" charset="0"/>
              </a:rPr>
              <a:t>Create &amp; execute implementation plan: </a:t>
            </a:r>
            <a:r>
              <a:rPr lang="en-US" sz="1200" u="none">
                <a:cs typeface="Arial" panose="020B0604020202020204" pitchFamily="34" charset="0"/>
              </a:rPr>
              <a:t>Create a plan for initial introduction of MMS that is consistent with the policy to adopt UNIMMAP MMS.</a:t>
            </a:r>
          </a:p>
          <a:p>
            <a:pPr marL="171450" indent="-171450">
              <a:buSzPct val="115000"/>
              <a:buFont typeface="Arial" panose="020B0604020202020204" pitchFamily="34" charset="0"/>
              <a:buChar char="•"/>
            </a:pPr>
            <a:endParaRPr lang="en-US" sz="1200" b="1" u="none">
              <a:ea typeface="Calibri" panose="020F0502020204030204" pitchFamily="34" charset="0"/>
              <a:cs typeface="Arial" panose="020B0604020202020204" pitchFamily="34" charset="0"/>
            </a:endParaRPr>
          </a:p>
          <a:p>
            <a:pPr marL="171450" indent="-171450">
              <a:buSzPct val="115000"/>
              <a:buFont typeface="Arial" panose="020B0604020202020204" pitchFamily="34" charset="0"/>
              <a:buChar char="•"/>
            </a:pPr>
            <a:r>
              <a:rPr lang="en-US" sz="1200" b="1" u="none">
                <a:ea typeface="Calibri" panose="020F0502020204030204" pitchFamily="34" charset="0"/>
                <a:cs typeface="Arial" panose="020B0604020202020204" pitchFamily="34" charset="0"/>
              </a:rPr>
              <a:t>Explore MMS supply or procurement plans:</a:t>
            </a:r>
            <a:r>
              <a:rPr lang="en-US" sz="1200" u="none">
                <a:ea typeface="Calibri" panose="020F0502020204030204" pitchFamily="34" charset="0"/>
                <a:cs typeface="Arial" panose="020B0604020202020204" pitchFamily="34" charset="0"/>
              </a:rPr>
              <a:t> </a:t>
            </a:r>
            <a:r>
              <a:rPr lang="en-US" sz="1200" u="none">
                <a:cs typeface="Arial" panose="020B0604020202020204" pitchFamily="34" charset="0"/>
              </a:rPr>
              <a:t>Secure</a:t>
            </a:r>
            <a:r>
              <a:rPr lang="en-US" sz="1200" u="none">
                <a:ea typeface="Calibri" panose="020F0502020204030204" pitchFamily="34" charset="0"/>
                <a:cs typeface="Arial" panose="020B0604020202020204" pitchFamily="34" charset="0"/>
              </a:rPr>
              <a:t> UNIMMAP MMS from </a:t>
            </a:r>
            <a:r>
              <a:rPr lang="en-US" sz="1200" u="none">
                <a:cs typeface="Arial" panose="020B0604020202020204" pitchFamily="34" charset="0"/>
              </a:rPr>
              <a:t>global donors and/or manufacturers for immediate introduction and scaling. For longer-term procurement planning, foster engagement between buyers and manufacturers to assess interest by each party to potential transactions, buyer needs, and manufacturing capacity.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50</a:t>
            </a:fld>
            <a:endParaRPr lang="en-US"/>
          </a:p>
        </p:txBody>
      </p:sp>
    </p:spTree>
    <p:extLst>
      <p:ext uri="{BB962C8B-B14F-4D97-AF65-F5344CB8AC3E}">
        <p14:creationId xmlns:p14="http://schemas.microsoft.com/office/powerpoint/2010/main" val="1898912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3, begin scale up of MMS, </a:t>
            </a:r>
            <a:r>
              <a:rPr lang="en-US"/>
              <a:t>and expand coverage and use to sub-national or national level.</a:t>
            </a:r>
          </a:p>
          <a:p>
            <a:endParaRPr lang="en-US" sz="1200" b="1" u="none"/>
          </a:p>
          <a:p>
            <a:pPr marL="171450" indent="-171450">
              <a:buFont typeface="Arial" panose="020B0604020202020204" pitchFamily="34" charset="0"/>
              <a:buChar char="•"/>
            </a:pPr>
            <a:r>
              <a:rPr lang="en-US" sz="1200" b="1" u="none"/>
              <a:t>Capacity-building: </a:t>
            </a:r>
            <a:r>
              <a:rPr lang="en-US" sz="1200" u="none"/>
              <a:t>Support the need for building capacity for health system personnel.</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Monitoring and evaluation (M&amp;E): </a:t>
            </a:r>
            <a:r>
              <a:rPr lang="en-US" sz="1200" u="none"/>
              <a:t>Support the integration of an M&amp;E strategy into the regular operations of the health and national surveillance systems.</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Social and Behavior Change Communications planning:</a:t>
            </a:r>
            <a:r>
              <a:rPr lang="en-US" sz="1200" u="none"/>
              <a:t> Support development and implementation of a communications plan to transition from IFAS to UNIMMAP MMS in each new jurisdiction.</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Financing, sourcing, and procurement: </a:t>
            </a:r>
            <a:r>
              <a:rPr lang="en-US" sz="1200" u="none"/>
              <a:t>Develop a financing and sourcing plan for product procurement to support transition from IFA to MMS during introduction and scaling.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51</a:t>
            </a:fld>
            <a:endParaRPr lang="en-US"/>
          </a:p>
        </p:txBody>
      </p:sp>
    </p:spTree>
    <p:extLst>
      <p:ext uri="{BB962C8B-B14F-4D97-AF65-F5344CB8AC3E}">
        <p14:creationId xmlns:p14="http://schemas.microsoft.com/office/powerpoint/2010/main" val="2334040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i="1"/>
              <a:t>Speaker Talking Points:</a:t>
            </a:r>
          </a:p>
          <a:p>
            <a:endParaRPr lang="en-US" sz="4400" i="1">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Next, I’ll share a case study of how this three-phased approached was used in Indonesia.</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Indonesia is a rapidly growing LMIC with a population of over 260 million. </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Its health system faces continued challenges to meet the entire population’s needs and equity gaps, particularly with respect to maternal nutritional deficiencies.</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Over the next few slides, we will share how an implementation science approach is being used to </a:t>
            </a:r>
            <a:r>
              <a:rPr lang="en-US" sz="4400" i="0"/>
              <a:t>pilot, introduce, and scale MMS.</a:t>
            </a:r>
          </a:p>
          <a:p>
            <a:endParaRPr lang="en-US" sz="4400" i="1"/>
          </a:p>
          <a:p>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52</a:t>
            </a:fld>
            <a:endParaRPr lang="en-US"/>
          </a:p>
        </p:txBody>
      </p:sp>
    </p:spTree>
    <p:extLst>
      <p:ext uri="{BB962C8B-B14F-4D97-AF65-F5344CB8AC3E}">
        <p14:creationId xmlns:p14="http://schemas.microsoft.com/office/powerpoint/2010/main" val="1375418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i="1"/>
              <a:t>Speaker Talking Points:</a:t>
            </a:r>
          </a:p>
          <a:p>
            <a:endParaRPr lang="en-US" sz="4400" i="1">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In 2008, a supplementation intervention trial, known as SUMMIT, assessed the effects of MMS compared with IFA, on fetal loss and infant death in the setting of routine ANC services. This laid the groundwork to begin exploration of MMS in Indonesia.</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Source: https://www.thelancet.com/action/showPdf?pii=S0140-6736%2808%2960133-6 </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endParaRPr lang="en-US" sz="4400">
              <a:solidFill>
                <a:srgbClr val="000000"/>
              </a:solidFill>
              <a:ea typeface="Verdana" panose="020B0604030504040204" pitchFamily="34" charset="0"/>
              <a:cs typeface="Arial" panose="020B060402020202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53</a:t>
            </a:fld>
            <a:endParaRPr lang="en-US"/>
          </a:p>
        </p:txBody>
      </p:sp>
    </p:spTree>
    <p:extLst>
      <p:ext uri="{BB962C8B-B14F-4D97-AF65-F5344CB8AC3E}">
        <p14:creationId xmlns:p14="http://schemas.microsoft.com/office/powerpoint/2010/main" val="4183926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4400" i="1"/>
              <a:t>Speaker Talking Points:</a:t>
            </a: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The exploration phase (Phase 1) officially kicked off when HMHB Consortium members sponsored and co-hosted several stakeholder engagements in Indonesia, resulting in consensus on the need for designing and testing an MMS implementation strategy.</a:t>
            </a: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a:rPr>
              <a:t>Next, landscape assessments were conducted, including stakeholder identification, interviews, and consultations. </a:t>
            </a:r>
            <a:r>
              <a:rPr lang="en-US" sz="4400">
                <a:solidFill>
                  <a:srgbClr val="000000"/>
                </a:solidFill>
                <a:ea typeface="Verdana" panose="020B0604030504040204" pitchFamily="34" charset="0"/>
                <a:cs typeface="Arial" panose="020B0604020202020204" pitchFamily="34" charset="0"/>
              </a:rPr>
              <a:t>HMHB Consortium members provided country level evidence.</a:t>
            </a: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a:endParaRPr>
          </a:p>
          <a:p>
            <a:pPr marL="228600" lvl="3" indent="0" defTabSz="457200">
              <a:buFont typeface="Arial" panose="020B0604020202020204" pitchFamily="34" charset="0"/>
              <a:buNone/>
            </a:pPr>
            <a:r>
              <a:rPr lang="en-US" sz="4400">
                <a:ea typeface="Calibri" panose="020F0502020204030204" pitchFamily="34" charset="0"/>
                <a:cs typeface="Times New Roman" panose="02020603050405020304" pitchFamily="18" charset="0"/>
              </a:rPr>
              <a:t>Working alongside local partners, </a:t>
            </a:r>
            <a:r>
              <a:rPr lang="en-US" sz="4400">
                <a:solidFill>
                  <a:srgbClr val="000000"/>
                </a:solidFill>
                <a:ea typeface="Verdana" panose="020B0604030504040204" pitchFamily="34" charset="0"/>
                <a:cs typeface="Arial" panose="020B0604020202020204" pitchFamily="34" charset="0"/>
              </a:rPr>
              <a:t>HMHB Consortium members </a:t>
            </a:r>
            <a:r>
              <a:rPr lang="en-US" sz="4400">
                <a:ea typeface="Calibri" panose="020F0502020204030204" pitchFamily="34" charset="0"/>
                <a:cs typeface="Times New Roman" panose="02020603050405020304" pitchFamily="18" charset="0"/>
              </a:rPr>
              <a:t>supported the dissemination of MMS information via publications across multiple channels, including academic journals and national reports. </a:t>
            </a:r>
          </a:p>
          <a:p>
            <a:pPr marL="228600" lvl="3" indent="0" defTabSz="457200">
              <a:buFont typeface="Arial" panose="020B0604020202020204" pitchFamily="34" charset="0"/>
              <a:buNone/>
            </a:pPr>
            <a:endParaRPr lang="en-US" sz="4400">
              <a:ea typeface="Calibri" panose="020F0502020204030204" pitchFamily="34" charset="0"/>
              <a:cs typeface="Times New Roman" panose="02020603050405020304" pitchFamily="18" charset="0"/>
            </a:endParaRPr>
          </a:p>
          <a:p>
            <a:pPr marL="228600" lvl="3" indent="0" defTabSz="4572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HMHB Consortium members </a:t>
            </a:r>
            <a:r>
              <a:rPr lang="en-US" sz="4400"/>
              <a:t>sponsored more than 20 webinars in 2020-2021 to build momentum, raise awareness among new government officials and key stakeholders, and address specific questions and issues that arise as the effort to introduce and scale MMS in Indonesia moves forward.  </a:t>
            </a:r>
          </a:p>
          <a:p>
            <a:pPr marL="228600" lvl="3" indent="0" defTabSz="457200">
              <a:buFont typeface="Arial" panose="020B0604020202020204" pitchFamily="34" charset="0"/>
              <a:buNone/>
            </a:pPr>
            <a:endParaRPr lang="en-US" sz="4400"/>
          </a:p>
          <a:p>
            <a:pPr marL="228600" marR="0" lvl="3"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a:cs typeface="Times New Roman" panose="02020603050405020304" pitchFamily="18" charset="0"/>
              </a:rPr>
              <a:t>Lastly, an Indonesian MMS Taskforce was formed to support MMS policy adoption.</a:t>
            </a:r>
            <a:endParaRPr lang="en-US" sz="440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54</a:t>
            </a:fld>
            <a:endParaRPr lang="en-US"/>
          </a:p>
        </p:txBody>
      </p:sp>
    </p:spTree>
    <p:extLst>
      <p:ext uri="{BB962C8B-B14F-4D97-AF65-F5344CB8AC3E}">
        <p14:creationId xmlns:p14="http://schemas.microsoft.com/office/powerpoint/2010/main" val="445307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4400" i="1"/>
              <a:t>Speaker Talking Points:</a:t>
            </a: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During the initial implementation phase (Phase 2), HMHB members:</a:t>
            </a:r>
          </a:p>
          <a:p>
            <a:pPr marL="400050" indent="-171450" defTabSz="457200">
              <a:spcAft>
                <a:spcPts val="300"/>
              </a:spcAft>
              <a:buSzPct val="115000"/>
              <a:buFont typeface="Arial" panose="020B0604020202020204" pitchFamily="34" charset="0"/>
              <a:buChar char="•"/>
            </a:pPr>
            <a:r>
              <a:rPr lang="en-US" sz="1100">
                <a:ea typeface="Verdana" panose="020B0604030504040204" pitchFamily="34" charset="0"/>
                <a:cs typeface="Arial" panose="020B0604020202020204" pitchFamily="34" charset="0"/>
              </a:rPr>
              <a:t>Conducted formative research to better understand the impediments to implementation and to inform possible solutions;</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Designed the implementation strategy &amp; undertook a demonstration of the implementation strategy; </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Identified and engaged with potential local MMS manufacturers; </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Monitored and evaluated the implementation strategy.</a:t>
            </a:r>
          </a:p>
          <a:p>
            <a:pPr marL="400050" lvl="4" indent="-171450" defTabSz="457200">
              <a:lnSpc>
                <a:spcPct val="120000"/>
              </a:lnSpc>
              <a:buFont typeface="Arial" panose="020B0604020202020204" pitchFamily="34" charset="0"/>
              <a:buChar char="•"/>
            </a:pPr>
            <a:endParaRPr lang="en-US" sz="1100">
              <a:effectLst/>
              <a:ea typeface="Verdana" panose="020B0604030504040204" pitchFamily="34" charset="0"/>
              <a:cs typeface="Arial" panose="020B0604020202020204" pitchFamily="34" charset="0"/>
            </a:endParaRPr>
          </a:p>
          <a:p>
            <a:pPr marL="228600" lvl="4" indent="0" defTabSz="457200">
              <a:lnSpc>
                <a:spcPct val="120000"/>
              </a:lnSpc>
              <a:buFont typeface="Arial" panose="020B0604020202020204" pitchFamily="34" charset="0"/>
              <a:buNone/>
            </a:pPr>
            <a:r>
              <a:rPr lang="en-US" sz="1100">
                <a:effectLst/>
              </a:rPr>
              <a:t>Source: https://hmhbconsortium.org/knowledge-hub/better-quality-for-better-impact-optimized-packaging-and-appearance-of-maternal-multiple-micronutrient-supplements-for-pregnant-women-in-indonesia/</a:t>
            </a:r>
            <a:r>
              <a:rPr lang="en-US" sz="110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55</a:t>
            </a:fld>
            <a:endParaRPr lang="en-US"/>
          </a:p>
        </p:txBody>
      </p:sp>
    </p:spTree>
    <p:extLst>
      <p:ext uri="{BB962C8B-B14F-4D97-AF65-F5344CB8AC3E}">
        <p14:creationId xmlns:p14="http://schemas.microsoft.com/office/powerpoint/2010/main" val="3214072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1100" i="1"/>
              <a:t>Speaker Talking Points:</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i="1"/>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1100">
                <a:solidFill>
                  <a:srgbClr val="000000"/>
                </a:solidFill>
                <a:ea typeface="Verdana" panose="020B0604030504040204" pitchFamily="34" charset="0"/>
                <a:cs typeface="Arial" panose="020B0604020202020204" pitchFamily="34" charset="0"/>
              </a:rPr>
              <a:t>During the scale-up phase (Phase 3), </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a:solidFill>
                <a:srgbClr val="000000"/>
              </a:solidFill>
              <a:ea typeface="Verdana" panose="020B0604030504040204" pitchFamily="34" charset="0"/>
              <a:cs typeface="Arial" panose="020B0604020202020204" pitchFamily="34" charset="0"/>
            </a:endParaRP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a:cs typeface="Times New Roman" panose="02020603050405020304" pitchFamily="18" charset="0"/>
              </a:rPr>
              <a:t>Implementation programs in 22 districts have been successfully established to replace IFA with MMS. </a:t>
            </a:r>
            <a:r>
              <a:rPr lang="en-US" sz="1700">
                <a:cs typeface="Times New Roman" panose="02020603050405020304" pitchFamily="18" charset="0"/>
              </a:rPr>
              <a:t>An additional 25 districts will soon begin implementing MMS with a social and behavior change communication (SBCC) component. </a:t>
            </a:r>
            <a:r>
              <a:rPr lang="en-US" sz="1800" b="0" i="0" kern="1200">
                <a:solidFill>
                  <a:schemeClr val="tx1"/>
                </a:solidFill>
                <a:effectLst/>
                <a:latin typeface="Avenir Book" panose="02000503020000020003" pitchFamily="2" charset="0"/>
                <a:ea typeface="+mn-ea"/>
                <a:cs typeface="+mn-cs"/>
              </a:rPr>
              <a:t>MMS has been included in the several districts policies as option in ANC service (beside IFAS).</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a:cs typeface="Times New Roman" panose="02020603050405020304" pitchFamily="18" charset="0"/>
              </a:rPr>
              <a:t>An integrated electronic health information system, known as Open Smart Register Platform, has been tested in Indonesia. The Technologies for Health Registers, Information and Vital Events (THRIVE) project </a:t>
            </a:r>
            <a:r>
              <a:rPr lang="en-US" sz="1100" b="0" i="0">
                <a:effectLst/>
              </a:rPr>
              <a:t>aims to generate quality data, reduce the workload of frontline health workers, and provide data in real time for program managers and policy makers to guide strategy and improve health outcomes. To learn more about this project, visit: </a:t>
            </a:r>
            <a:r>
              <a:rPr lang="en-US" sz="1100">
                <a:cs typeface="Times New Roman" panose="02020603050405020304" pitchFamily="18" charset="0"/>
              </a:rPr>
              <a:t>https://</a:t>
            </a:r>
            <a:r>
              <a:rPr lang="en-US" sz="1100" err="1">
                <a:cs typeface="Times New Roman" panose="02020603050405020304" pitchFamily="18" charset="0"/>
              </a:rPr>
              <a:t>sid-indonesia.org</a:t>
            </a:r>
            <a:r>
              <a:rPr lang="en-US" sz="1100">
                <a:cs typeface="Times New Roman" panose="02020603050405020304" pitchFamily="18" charset="0"/>
              </a:rPr>
              <a:t>/thrive-</a:t>
            </a:r>
            <a:r>
              <a:rPr lang="en-US" sz="1100" err="1">
                <a:cs typeface="Times New Roman" panose="02020603050405020304" pitchFamily="18" charset="0"/>
              </a:rPr>
              <a:t>indonesia</a:t>
            </a:r>
            <a:r>
              <a:rPr lang="en-US" sz="1100">
                <a:cs typeface="Times New Roman" panose="02020603050405020304" pitchFamily="18" charset="0"/>
              </a:rPr>
              <a:t>/</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b="0" i="0" u="none" strike="noStrike">
                <a:effectLst/>
              </a:rPr>
              <a:t>Vitamin Angels and Kirk Humanitarian are currently working closely with local stakeholders and decision-makers in Indonesia to support national efforts to introduce and provide large-scale distribution of UNIMMAP MMS across the country. </a:t>
            </a:r>
            <a:endParaRPr lang="en-US" sz="1100">
              <a:cs typeface="Times New Roman" panose="02020603050405020304" pitchFamily="18" charset="0"/>
            </a:endParaRPr>
          </a:p>
          <a:p>
            <a:pPr marL="400050" lvl="3" indent="-171450" defTabSz="457200">
              <a:lnSpc>
                <a:spcPct val="120000"/>
              </a:lnSpc>
              <a:buFont typeface="Arial" panose="020B0604020202020204" pitchFamily="34" charset="0"/>
              <a:buChar char="•"/>
            </a:pPr>
            <a:endParaRPr lang="en-US" sz="1100">
              <a:cs typeface="Times New Roman" panose="02020603050405020304" pitchFamily="18" charset="0"/>
            </a:endParaRPr>
          </a:p>
          <a:p>
            <a:endParaRPr lang="en-ID" sz="1200" baselin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56</a:t>
            </a:fld>
            <a:endParaRPr lang="en-US"/>
          </a:p>
        </p:txBody>
      </p:sp>
    </p:spTree>
    <p:extLst>
      <p:ext uri="{BB962C8B-B14F-4D97-AF65-F5344CB8AC3E}">
        <p14:creationId xmlns:p14="http://schemas.microsoft.com/office/powerpoint/2010/main" val="3909457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59</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60</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61</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A</a:t>
            </a:r>
          </a:p>
          <a:p>
            <a:endParaRPr lang="en-US" i="1"/>
          </a:p>
          <a:p>
            <a:r>
              <a:rPr lang="en-US" i="1"/>
              <a:t>Speaker Talking Points:</a:t>
            </a:r>
          </a:p>
          <a:p>
            <a:endParaRPr lang="en-US" i="1"/>
          </a:p>
          <a:p>
            <a:r>
              <a:rPr lang="en-US"/>
              <a:t>In this section, we will cover:</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What good maternal nutrition means and why micronutrients are important for the mother and her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consequences of maternal malnutrition, and how the impacts reverberate throughout her life course and the life of her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Avenir Book" panose="02000503020000020003" pitchFamily="2" charset="0"/>
                <a:ea typeface="+mn-ea"/>
                <a:cs typeface="+mn-cs"/>
              </a:rPr>
              <a:t>The root causes of maternal malnutrition</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132014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r>
              <a:rPr lang="en-US"/>
              <a:t>Good nutrition is important – especially during pregnancy. </a:t>
            </a:r>
          </a:p>
          <a:p>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Pregnant women have a greater need for </a:t>
            </a:r>
            <a:r>
              <a:rPr lang="en-US" sz="1200" b="1" i="0" kern="1200">
                <a:solidFill>
                  <a:schemeClr val="tx1"/>
                </a:solidFill>
                <a:effectLst/>
                <a:latin typeface="Avenir Book" panose="02000503020000020003" pitchFamily="2" charset="0"/>
                <a:ea typeface="+mn-ea"/>
                <a:cs typeface="+mn-cs"/>
              </a:rPr>
              <a:t>all nutrients, macro and micro, </a:t>
            </a:r>
            <a:r>
              <a:rPr lang="en-US" sz="1200" b="0" i="0" kern="1200">
                <a:solidFill>
                  <a:schemeClr val="tx1"/>
                </a:solidFill>
                <a:effectLst/>
                <a:latin typeface="Avenir Book" panose="02000503020000020003" pitchFamily="2" charset="0"/>
                <a:ea typeface="+mn-ea"/>
                <a:cs typeface="+mn-cs"/>
              </a:rPr>
              <a:t>to allow the rapid growth and development of their unborn child – and they are more susceptible to the harmful consequences of poor diets and nutrient deficiencies.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There are several major classes of nutrients which can be grouped as either </a:t>
            </a:r>
            <a:r>
              <a:rPr lang="en-US" sz="1200" b="1" i="0" kern="1200">
                <a:solidFill>
                  <a:schemeClr val="tx1"/>
                </a:solidFill>
                <a:effectLst/>
                <a:latin typeface="Avenir Book" panose="02000503020000020003" pitchFamily="2" charset="0"/>
                <a:ea typeface="+mn-ea"/>
                <a:cs typeface="+mn-cs"/>
              </a:rPr>
              <a:t>macronutrients</a:t>
            </a:r>
            <a:r>
              <a:rPr lang="en-US" sz="1200" b="0" i="0" kern="1200">
                <a:solidFill>
                  <a:schemeClr val="tx1"/>
                </a:solidFill>
                <a:effectLst/>
                <a:latin typeface="Avenir Book" panose="02000503020000020003" pitchFamily="2" charset="0"/>
                <a:ea typeface="+mn-ea"/>
                <a:cs typeface="+mn-cs"/>
              </a:rPr>
              <a:t> or </a:t>
            </a:r>
            <a:r>
              <a:rPr lang="en-US" sz="1200" b="1" i="0" kern="1200">
                <a:solidFill>
                  <a:schemeClr val="tx1"/>
                </a:solidFill>
                <a:effectLst/>
                <a:latin typeface="Avenir Book" panose="02000503020000020003" pitchFamily="2" charset="0"/>
                <a:ea typeface="+mn-ea"/>
                <a:cs typeface="+mn-cs"/>
              </a:rPr>
              <a:t>micronutrients</a:t>
            </a:r>
            <a:r>
              <a:rPr lang="en-US" sz="1200" b="0" i="0" kern="1200">
                <a:solidFill>
                  <a:schemeClr val="tx1"/>
                </a:solidFill>
                <a:effectLst/>
                <a:latin typeface="Avenir Book" panose="02000503020000020003" pitchFamily="2" charset="0"/>
                <a:ea typeface="+mn-ea"/>
                <a:cs typeface="+mn-cs"/>
              </a:rPr>
              <a:t>;</a:t>
            </a:r>
          </a:p>
          <a:p>
            <a:pPr marL="17145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Macronutrients are carbohydrates, fats, and proteins, and they provide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a:solidFill>
                  <a:schemeClr val="tx1"/>
                </a:solidFill>
                <a:effectLst/>
                <a:latin typeface="Avenir Book" panose="02000503020000020003" pitchFamily="2" charset="0"/>
                <a:ea typeface="+mn-ea"/>
                <a:cs typeface="+mn-cs"/>
              </a:rPr>
              <a:t>Micronutrients</a:t>
            </a:r>
            <a:r>
              <a:rPr lang="en-US" sz="1200" b="0" i="0" kern="1200">
                <a:solidFill>
                  <a:schemeClr val="tx1"/>
                </a:solidFill>
                <a:effectLst/>
                <a:latin typeface="Avenir Book" panose="02000503020000020003" pitchFamily="2" charset="0"/>
                <a:ea typeface="+mn-ea"/>
                <a:cs typeface="+mn-cs"/>
              </a:rPr>
              <a:t> are minerals and vitamins (and are needed in small quantities) – we will discuss micronutrients in more detail on the next 2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369147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rPr>
              <a:t>Micronutrients are critical for </a:t>
            </a:r>
            <a:r>
              <a:rPr lang="en-US"/>
              <a:t>mothers. </a:t>
            </a:r>
            <a:r>
              <a:rPr lang="en-US" sz="1200" b="0" i="0" kern="1200">
                <a:solidFill>
                  <a:schemeClr val="tx1"/>
                </a:solidFill>
                <a:effectLst/>
                <a:latin typeface="Avenir Book" panose="02000503020000020003" pitchFamily="2" charset="0"/>
                <a:ea typeface="+mn-ea"/>
                <a:cs typeface="+mn-cs"/>
              </a:rPr>
              <a:t>Many different vitamins and minerals, including iron and Vitamin A, are known to play an important role for overall good health during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Pregnant women need higher levels of vitamin A to support healthy fetal growth and development.</a:t>
            </a:r>
          </a:p>
          <a:p>
            <a:pPr marL="171450" lvl="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Women need 2.5 times more iron than men on average, and this need increases even more during pregnancy.</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marL="171450" lvl="0" indent="-171450">
              <a:buFont typeface="Arial" panose="020B0604020202020204" pitchFamily="34" charset="0"/>
              <a:buChar char="•"/>
            </a:pPr>
            <a:r>
              <a:rPr lang="en-US" sz="1200" b="0" i="0" kern="1200">
                <a:solidFill>
                  <a:schemeClr val="tx1"/>
                </a:solidFill>
                <a:effectLst/>
                <a:latin typeface="Avenir Book" panose="02000503020000020003" pitchFamily="2" charset="0"/>
                <a:ea typeface="+mn-ea"/>
                <a:cs typeface="+mn-cs"/>
              </a:rPr>
              <a:t>While we lack data on micronutrient status (except for iron and Vitamin A), several studies suggest that women are deficient in many critically important micronutrients, listed here in the slide.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8</a:t>
            </a:fld>
            <a:endParaRPr lang="en-US"/>
          </a:p>
        </p:txBody>
      </p:sp>
    </p:spTree>
    <p:extLst>
      <p:ext uri="{BB962C8B-B14F-4D97-AF65-F5344CB8AC3E}">
        <p14:creationId xmlns:p14="http://schemas.microsoft.com/office/powerpoint/2010/main" val="26578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a:defRPr/>
            </a:pPr>
            <a:r>
              <a:rPr lang="en-US">
                <a:solidFill>
                  <a:schemeClr val="tx2"/>
                </a:solidFill>
                <a:latin typeface="Avenir Book"/>
              </a:rPr>
              <a:t>Micronutrients are critical for </a:t>
            </a:r>
            <a:r>
              <a:rPr lang="en-US">
                <a:latin typeface="Avenir Book"/>
              </a:rPr>
              <a:t>their babies. </a:t>
            </a:r>
            <a:r>
              <a:rPr lang="en-US" sz="1200" b="0" i="0" kern="1200">
                <a:solidFill>
                  <a:schemeClr val="tx1"/>
                </a:solidFill>
                <a:effectLst/>
                <a:latin typeface="Avenir Book"/>
              </a:rPr>
              <a:t>Micronutrients contribute to development and growth of the placenta, fetal nervous system development, brain and eye development, among many other critical human development mechanisms.</a:t>
            </a:r>
            <a:r>
              <a:rPr lang="en-US">
                <a:latin typeface="Avenir Book"/>
              </a:rPr>
              <a:t> </a:t>
            </a:r>
            <a:endParaRPr lang="en-US" sz="1200" b="0" i="0" kern="1200">
              <a:solidFill>
                <a:schemeClr val="tx1"/>
              </a:solidFill>
              <a:effectLst/>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venir Book" panose="02000503020000020003" pitchFamily="2" charset="0"/>
                <a:ea typeface="+mn-ea"/>
                <a:cs typeface="+mn-cs"/>
              </a:rPr>
              <a:t>The effects of inadequate nutrition are serious for the baby and can include:</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a:p>
            <a:pPr marL="228600" indent="-228600">
              <a:spcBef>
                <a:spcPts val="500"/>
              </a:spcBef>
              <a:buClr>
                <a:srgbClr val="510C76"/>
              </a:buClr>
              <a:buFont typeface="Arial" panose="020B0604020202020204" pitchFamily="34" charset="0"/>
              <a:buChar char="•"/>
            </a:pPr>
            <a:endParaRPr lang="en-CH" sz="1200">
              <a:latin typeface="Avenir Book" panose="02000503020000020003" pitchFamily="2" charset="0"/>
            </a:endParaRPr>
          </a:p>
          <a:p>
            <a:pPr marL="0" indent="0">
              <a:spcBef>
                <a:spcPts val="500"/>
              </a:spcBef>
              <a:buClr>
                <a:srgbClr val="510C76"/>
              </a:buClr>
              <a:buFont typeface="Arial" panose="020B0604020202020204" pitchFamily="34" charset="0"/>
              <a:buNone/>
            </a:pPr>
            <a:r>
              <a:rPr lang="en-CH" sz="1200">
                <a:latin typeface="Avenir Book" panose="02000503020000020003" pitchFamily="2" charset="0"/>
              </a:rPr>
              <a:t>Poor nutrition consequences are also serious for the mother and can lead to anemia, increased risk of hemorrhage, eclampsia, sepsis and other complications during delivery, and even to maternal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9</a:t>
            </a:fld>
            <a:endParaRPr lang="en-US"/>
          </a:p>
        </p:txBody>
      </p:sp>
    </p:spTree>
    <p:extLst>
      <p:ext uri="{BB962C8B-B14F-4D97-AF65-F5344CB8AC3E}">
        <p14:creationId xmlns:p14="http://schemas.microsoft.com/office/powerpoint/2010/main" val="34427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mhbconsortium.org/knowledge-hub/modifiers-of-the-effect-of-maternal-multiple-micronutrient-supplementation-on-stillbirth-birth-outcomes-and-infant-mortality/" TargetMode="External"/><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20https:/doi.org/10.1038/s43016-021-00319-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hyperlink" Target="https://www.nature.com/articles/nrendo.2016.37"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hyperlink" Target="https://www.sciencedirect.com/science/article/abs/pii/S00207292116000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86/s12889-015-1449-3"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7NguonMqTI&amp;list=PLtHECG2JBpsod1V1bU2_2_iyR-s9Wok97&amp;index=30"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7LgGBw8us0&amp;list=PLtHECG2JBpsod1V1bU2_2_iyR-s9Wok97&amp;index=29"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hyperlink" Target="https://www.who.int/data/gho/data/indicators" TargetMode="External"/><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hyperlink" Target="https://pubmed.ncbi.nlm.nih.gov/31134643/" TargetMode="External"/><Relationship Id="rId15" Type="http://schemas.openxmlformats.org/officeDocument/2006/relationships/image" Target="../media/image57.svg"/><Relationship Id="rId10" Type="http://schemas.openxmlformats.org/officeDocument/2006/relationships/image" Target="../media/image52.png"/><Relationship Id="rId4" Type="http://schemas.openxmlformats.org/officeDocument/2006/relationships/hyperlink" Target="https://www.unicef.org/media/114561/file/Maternal%20Nutrition%20Programming%20Guidance.pdf" TargetMode="External"/><Relationship Id="rId9" Type="http://schemas.openxmlformats.org/officeDocument/2006/relationships/image" Target="../media/image51.svg"/><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ww.unicef.org/media/114561/file/Maternal%20Nutrition%20Programming%20Guidance.pdf" TargetMode="External"/><Relationship Id="rId7"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20https:/doi.org/10.1038/s43016-021-00319-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mcwomenshealth.biomedcentral.com/articles/10.1186/s12905-015-0189-y"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s://hmhbconsortium.org/maternal-nutrition-and-mm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nyaspubs.onlinelibrary.wiley.com/doi/10.1111/nyas.14756"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hyperlink" Target="https://pubmed.ncbi.nlm.nih.gov/35466910/"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jpeg"/><Relationship Id="rId7"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7.xml"/><Relationship Id="rId6" Type="http://schemas.openxmlformats.org/officeDocument/2006/relationships/image" Target="../media/image70.png"/><Relationship Id="rId5" Type="http://schemas.openxmlformats.org/officeDocument/2006/relationships/hyperlink" Target="https://hmhbconsortium.org/knowledge-hub/modifiers-of-the-effect-of-maternal-multiple-micronutrient-supplementation-on-stillbirth-birth-outcomes-and-infant-mortality/" TargetMode="External"/><Relationship Id="rId4" Type="http://schemas.openxmlformats.org/officeDocument/2006/relationships/hyperlink" Target="https://pubmed.ncbi.nlm.nih.gov/3087359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s://www.who.int/publications/i/item/WHO-MHP-HPS-EML-2021.02" TargetMode="External"/><Relationship Id="rId5" Type="http://schemas.openxmlformats.org/officeDocument/2006/relationships/hyperlink" Target="https://hmhbconsortium.org/knowledge-hub/who-nutritional-interventions-update-multiple-micronutrient-supplements-during-pregnancy/" TargetMode="External"/><Relationship Id="rId10" Type="http://schemas.openxmlformats.org/officeDocument/2006/relationships/image" Target="../media/image76.jpeg"/><Relationship Id="rId4" Type="http://schemas.openxmlformats.org/officeDocument/2006/relationships/hyperlink" Target="https://apps.who.int/iris/bitstream/handle/10665/94836/9789241506410_eng.pdf" TargetMode="External"/><Relationship Id="rId9"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44.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hyperlink" Target="https://hmhbconsortium.org/knowledge-hub/modifiers-of-the-effect-of-maternal-multiple-micronutrient-supplementation-on-stillbirth-birth-outcomes-and-infant-mortality/"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 Id="rId5" Type="http://schemas.openxmlformats.org/officeDocument/2006/relationships/image" Target="../media/image79.sv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hyperlink" Target="https://pubmed.ncbi.nlm.nih.gov/31134643/" TargetMode="External"/><Relationship Id="rId7"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80.jpeg"/><Relationship Id="rId5" Type="http://schemas.openxmlformats.org/officeDocument/2006/relationships/image" Target="../media/image66.jpeg"/><Relationship Id="rId4" Type="http://schemas.openxmlformats.org/officeDocument/2006/relationships/hyperlink" Target="https://hmhbconsortium.org/knowledge-hub/who-nutritional-interventions-update-multiple-micronutrient-supplements-during-pregnanc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nutritionintl.org/learning-resources-home/mms-cost-benefit-tool/" TargetMode="External"/><Relationship Id="rId7"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s://hmhbconsortium.org/maternal-nutrition-and-mm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ubmed.ncbi.nlm.nih.gov/37378454/"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84.jpeg"/><Relationship Id="rId4" Type="http://schemas.openxmlformats.org/officeDocument/2006/relationships/hyperlink" Target="https://www.ncbi.nlm.nih.gov/pmc/articles/PMC857462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helancet.com/series/maternal-child-undernutrition-progress" TargetMode="External"/><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8574629/"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nutritionintl.org/learning-resources-home/mms-cost-benefit-too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8" Type="http://schemas.openxmlformats.org/officeDocument/2006/relationships/hyperlink" Target="https://hmhbconsortium.org/mms-in-the-work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46.xml"/><Relationship Id="rId5" Type="http://schemas.openxmlformats.org/officeDocument/2006/relationships/slide" Target="slide38.xml"/><Relationship Id="rId4" Type="http://schemas.openxmlformats.org/officeDocument/2006/relationships/slide" Target="slide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3.20"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knowledge-hub/maternal-nutrition-and-mms-nutrition-for-growth-commitment-making-guide-in-english/" TargetMode="External"/><Relationship Id="rId2" Type="http://schemas.openxmlformats.org/officeDocument/2006/relationships/notesSlide" Target="../notesSlides/notesSlide58.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knowledge-hub/faq-and-advocacy-brief-for-inclusion-of-mms-into-the-whos-model-list-of-essential-medicines/"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world-map/" TargetMode="External"/><Relationship Id="rId9" Type="http://schemas.openxmlformats.org/officeDocument/2006/relationships/hyperlink" Target="https://hmhbconsortium.org/maternal-nutrition-in-focus-at-figo-world-congress-21-28-october/"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ncbi.nlm.nih.gov/pmc/articles/PMC510420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31134643/"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www.ncbi.nlm.nih.gov/pmc/articles/PMC51042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b="-11"/>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a:lstStyle/>
          <a:p>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a:lstStyle/>
          <a:p>
            <a:r>
              <a:rPr lang="en-US"/>
              <a:t>Poor maternal nutrition has dire consequences for women and children</a:t>
            </a:r>
          </a:p>
        </p:txBody>
      </p:sp>
      <p:sp>
        <p:nvSpPr>
          <p:cNvPr id="16" name="Content Placeholder 15">
            <a:extLst>
              <a:ext uri="{FF2B5EF4-FFF2-40B4-BE49-F238E27FC236}">
                <a16:creationId xmlns:a16="http://schemas.microsoft.com/office/drawing/2014/main" id="{F49A3C77-7C7C-7A44-B233-1475F2E22213}"/>
              </a:ext>
            </a:extLst>
          </p:cNvPr>
          <p:cNvSpPr>
            <a:spLocks noGrp="1"/>
          </p:cNvSpPr>
          <p:nvPr>
            <p:ph idx="1"/>
          </p:nvPr>
        </p:nvSpPr>
        <p:spPr/>
        <p:txBody>
          <a:bodyPr/>
          <a:lstStyle/>
          <a:p>
            <a:pPr lvl="1"/>
            <a:r>
              <a:rPr lang="en-US"/>
              <a:t>Malnourished women with severe anemia are 2x as likely to die </a:t>
            </a:r>
            <a:br>
              <a:rPr lang="en-US"/>
            </a:br>
            <a:r>
              <a:rPr lang="en-US"/>
              <a:t>during or shortly after childbirth. </a:t>
            </a:r>
          </a:p>
        </p:txBody>
      </p:sp>
      <p:sp>
        <p:nvSpPr>
          <p:cNvPr id="5" name="Slide Number Placeholder 4">
            <a:extLst>
              <a:ext uri="{FF2B5EF4-FFF2-40B4-BE49-F238E27FC236}">
                <a16:creationId xmlns:a16="http://schemas.microsoft.com/office/drawing/2014/main" id="{0131DCF3-7C0B-914F-A885-0A04F9BE054B}"/>
              </a:ext>
            </a:extLst>
          </p:cNvPr>
          <p:cNvSpPr>
            <a:spLocks noGrp="1"/>
          </p:cNvSpPr>
          <p:nvPr>
            <p:ph type="sldNum" sz="quarter" idx="12"/>
          </p:nvPr>
        </p:nvSpPr>
        <p:spPr/>
        <p:txBody>
          <a:bodyPr/>
          <a:lstStyle/>
          <a:p>
            <a:fld id="{C4B37875-7933-F345-AE65-E0AB5E984F8B}" type="slidenum">
              <a:rPr lang="en-US" smtClean="0"/>
              <a:pPr/>
              <a:t>10</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type="body" sz="quarter" idx="13"/>
          </p:nvPr>
        </p:nvSpPr>
        <p:spPr/>
        <p:txBody>
          <a:bodyPr>
            <a:normAutofit fontScale="92500" lnSpcReduction="10000"/>
          </a:bodyPr>
          <a:lstStyle/>
          <a:p>
            <a:r>
              <a:rPr lang="en-US"/>
              <a:t>Sources: </a:t>
            </a:r>
            <a:r>
              <a:rPr lang="en-GB"/>
              <a:t>Smith et al, 2017.</a:t>
            </a:r>
            <a:r>
              <a:rPr lang="en-GB">
                <a:solidFill>
                  <a:srgbClr val="FF0000"/>
                </a:solidFill>
              </a:rPr>
              <a:t> </a:t>
            </a:r>
            <a:r>
              <a:rPr lang="en-GB">
                <a:hlinkClick r:id="rId3"/>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br>
              <a:rPr lang="en-US"/>
            </a:br>
            <a:r>
              <a:rPr lang="en-US"/>
              <a:t>Osendarp et al. 2021. </a:t>
            </a:r>
            <a:r>
              <a:rPr lang="en-US">
                <a:hlinkClick r:id="rId4"/>
              </a:rPr>
              <a:t>The COVID-19 crisis will exacerbate maternal and child undernutrition and child mortality in low- and middle-income countries</a:t>
            </a:r>
            <a:r>
              <a:rPr lang="en-US"/>
              <a:t>. Nat Food.</a:t>
            </a:r>
          </a:p>
        </p:txBody>
      </p:sp>
      <p:pic>
        <p:nvPicPr>
          <p:cNvPr id="11" name="Picture Placeholder 10">
            <a:extLst>
              <a:ext uri="{FF2B5EF4-FFF2-40B4-BE49-F238E27FC236}">
                <a16:creationId xmlns:a16="http://schemas.microsoft.com/office/drawing/2014/main" id="{EFE2AFC1-FB47-5748-9611-FC4CC56E515B}"/>
              </a:ext>
            </a:extLst>
          </p:cNvPr>
          <p:cNvPicPr>
            <a:picLocks noGrp="1" noChangeAspect="1"/>
          </p:cNvPicPr>
          <p:nvPr>
            <p:ph type="pic" sz="quarter" idx="14"/>
          </p:nvPr>
        </p:nvPicPr>
        <p:blipFill>
          <a:blip r:embed="rId5"/>
          <a:srcRect r="-51"/>
          <a:stretch/>
        </p:blipFill>
        <p:spPr/>
      </p:pic>
      <p:pic>
        <p:nvPicPr>
          <p:cNvPr id="15" name="Picture Placeholder 14">
            <a:extLst>
              <a:ext uri="{FF2B5EF4-FFF2-40B4-BE49-F238E27FC236}">
                <a16:creationId xmlns:a16="http://schemas.microsoft.com/office/drawing/2014/main" id="{9E048DBF-CBC5-7B43-B7A6-E773180F3B84}"/>
              </a:ext>
            </a:extLst>
          </p:cNvPr>
          <p:cNvPicPr>
            <a:picLocks noGrp="1" noChangeAspect="1"/>
          </p:cNvPicPr>
          <p:nvPr>
            <p:ph type="pic" sz="quarter" idx="15"/>
          </p:nvPr>
        </p:nvPicPr>
        <p:blipFill>
          <a:blip r:embed="rId6"/>
          <a:srcRect r="29"/>
          <a:stretch/>
        </p:blipFill>
        <p:spPr/>
      </p:pic>
      <p:sp>
        <p:nvSpPr>
          <p:cNvPr id="8" name="Content Placeholder 7">
            <a:extLst>
              <a:ext uri="{FF2B5EF4-FFF2-40B4-BE49-F238E27FC236}">
                <a16:creationId xmlns:a16="http://schemas.microsoft.com/office/drawing/2014/main" id="{6F758C93-8F06-C640-8F84-11CA32769645}"/>
              </a:ext>
            </a:extLst>
          </p:cNvPr>
          <p:cNvSpPr>
            <a:spLocks noGrp="1"/>
          </p:cNvSpPr>
          <p:nvPr>
            <p:ph idx="17"/>
          </p:nvPr>
        </p:nvSpPr>
        <p:spPr/>
        <p:txBody>
          <a:bodyPr/>
          <a:lstStyle/>
          <a:p>
            <a:pPr lvl="1"/>
            <a:r>
              <a:rPr lang="en-US"/>
              <a:t>Micronutrient deficiencies can have lifelong impacts on a child’s physical, mental, and emotional development.</a:t>
            </a:r>
          </a:p>
        </p:txBody>
      </p:sp>
      <p:sp>
        <p:nvSpPr>
          <p:cNvPr id="29" name="Content Placeholder 28">
            <a:extLst>
              <a:ext uri="{FF2B5EF4-FFF2-40B4-BE49-F238E27FC236}">
                <a16:creationId xmlns:a16="http://schemas.microsoft.com/office/drawing/2014/main" id="{F3A1E558-7141-82E8-E761-DFBA19AA7941}"/>
              </a:ext>
            </a:extLst>
          </p:cNvPr>
          <p:cNvSpPr>
            <a:spLocks noGrp="1"/>
          </p:cNvSpPr>
          <p:nvPr>
            <p:ph idx="18"/>
          </p:nvPr>
        </p:nvSpPr>
        <p:spPr/>
        <p:txBody>
          <a:bodyPr/>
          <a:lstStyle/>
          <a:p>
            <a:pPr lvl="1"/>
            <a:r>
              <a:rPr lang="en-US"/>
              <a:t>Due to COVID-19, rates of malnutrition in mothers and young children are predicted to rise sharply over the next 3 years.</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wrap="none" rtlCol="0">
            <a:spAutoFit/>
          </a:bodyPr>
          <a:lstStyle/>
          <a:p>
            <a:endParaRPr lang="en-US">
              <a:latin typeface="Avenir Book" panose="02000503020000020003" pitchFamily="2" charset="0"/>
            </a:endParaRPr>
          </a:p>
        </p:txBody>
      </p:sp>
      <p:pic>
        <p:nvPicPr>
          <p:cNvPr id="18" name="Picture Placeholder 10">
            <a:extLst>
              <a:ext uri="{FF2B5EF4-FFF2-40B4-BE49-F238E27FC236}">
                <a16:creationId xmlns:a16="http://schemas.microsoft.com/office/drawing/2014/main" id="{6094A43A-CF1F-7344-83FB-2D631C5959A0}"/>
              </a:ext>
            </a:extLst>
          </p:cNvPr>
          <p:cNvPicPr>
            <a:picLocks noChangeAspect="1"/>
          </p:cNvPicPr>
          <p:nvPr/>
        </p:nvPicPr>
        <p:blipFill rotWithShape="1">
          <a:blip r:embed="rId7"/>
          <a:srcRect r="2"/>
          <a:stretch/>
        </p:blipFill>
        <p:spPr>
          <a:xfrm>
            <a:off x="686409" y="4623272"/>
            <a:ext cx="1010611" cy="1010611"/>
          </a:xfrm>
          <a:prstGeom prst="ellipse">
            <a:avLst/>
          </a:prstGeom>
          <a:solidFill>
            <a:schemeClr val="accent1"/>
          </a:solidFill>
        </p:spPr>
      </p:pic>
    </p:spTree>
    <p:extLst>
      <p:ext uri="{BB962C8B-B14F-4D97-AF65-F5344CB8AC3E}">
        <p14:creationId xmlns:p14="http://schemas.microsoft.com/office/powerpoint/2010/main" val="393269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2D58A4E-6676-A722-1D00-D63D7661DE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t>S</a:t>
            </a:r>
            <a:r>
              <a:rPr lang="en-CH"/>
              <a:t>hort stature</a:t>
            </a:r>
          </a:p>
          <a:p>
            <a:r>
              <a:rPr lang="fr-CH"/>
              <a:t>Impaired </a:t>
            </a:r>
            <a:r>
              <a:rPr lang="en-CH"/>
              <a:t>cognitive development</a:t>
            </a:r>
          </a:p>
          <a:p>
            <a:r>
              <a:rPr lang="en-CH"/>
              <a:t>Anemia </a:t>
            </a:r>
            <a:r>
              <a:rPr lang="en-US"/>
              <a:t>&amp;</a:t>
            </a:r>
            <a:r>
              <a:rPr lang="en-CH"/>
              <a:t> other micronutrient deficiencies </a:t>
            </a:r>
            <a:endParaRPr lang="en-US"/>
          </a:p>
          <a:p>
            <a:r>
              <a:rPr lang="en-CH"/>
              <a:t>Fatigue &amp; impaired well-being</a:t>
            </a:r>
            <a:endParaRPr lang="en-US"/>
          </a:p>
          <a:p>
            <a:r>
              <a:rPr lang="en-CH"/>
              <a:t>Impaired productivity </a:t>
            </a:r>
            <a:r>
              <a:rPr lang="en-US"/>
              <a:t>&amp; school performance</a:t>
            </a:r>
            <a:endParaRPr lang="en-CH"/>
          </a:p>
          <a:p>
            <a:endParaRPr lang="en-CH"/>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11</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9" name="TextBox 8">
            <a:extLst>
              <a:ext uri="{FF2B5EF4-FFF2-40B4-BE49-F238E27FC236}">
                <a16:creationId xmlns:a16="http://schemas.microsoft.com/office/drawing/2014/main" id="{E82AC125-74B3-8F47-952B-D53FD5D93FD6}"/>
              </a:ext>
            </a:extLst>
          </p:cNvPr>
          <p:cNvSpPr txBox="1"/>
          <p:nvPr/>
        </p:nvSpPr>
        <p:spPr>
          <a:xfrm>
            <a:off x="773656" y="3906730"/>
            <a:ext cx="3990368"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96628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13E7FE2-CB0B-7BBC-31AA-538D51A7B17B}"/>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14" name="Graphic 13">
            <a:extLst>
              <a:ext uri="{FF2B5EF4-FFF2-40B4-BE49-F238E27FC236}">
                <a16:creationId xmlns:a16="http://schemas.microsoft.com/office/drawing/2014/main" id="{C6D17D94-ECFA-ED11-EF9C-9D7D18723B1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cxnSp>
        <p:nvCxnSpPr>
          <p:cNvPr id="15" name="Straight Arrow Connector 14">
            <a:extLst>
              <a:ext uri="{FF2B5EF4-FFF2-40B4-BE49-F238E27FC236}">
                <a16:creationId xmlns:a16="http://schemas.microsoft.com/office/drawing/2014/main" id="{71723E75-DFA8-4C50-8AE4-62388693644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12</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lstStyle/>
          <a:p>
            <a:r>
              <a:rPr lang="en-US"/>
              <a:t>Low pre-pregnancy BMI</a:t>
            </a:r>
            <a:endParaRPr lang="en-CH"/>
          </a:p>
          <a:p>
            <a:r>
              <a:rPr lang="en-CH"/>
              <a:t>Lower income</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12" name="TextBox 11">
            <a:extLst>
              <a:ext uri="{FF2B5EF4-FFF2-40B4-BE49-F238E27FC236}">
                <a16:creationId xmlns:a16="http://schemas.microsoft.com/office/drawing/2014/main" id="{D1408220-30C4-9249-97DD-21CCD39C485E}"/>
              </a:ext>
            </a:extLst>
          </p:cNvPr>
          <p:cNvSpPr txBox="1"/>
          <p:nvPr/>
        </p:nvSpPr>
        <p:spPr>
          <a:xfrm>
            <a:off x="773656" y="3901809"/>
            <a:ext cx="5124224"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392040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99934F0D-74C1-9F31-F413-1ADC86CA4FBD}"/>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16" name="Graphic 15">
            <a:extLst>
              <a:ext uri="{FF2B5EF4-FFF2-40B4-BE49-F238E27FC236}">
                <a16:creationId xmlns:a16="http://schemas.microsoft.com/office/drawing/2014/main" id="{5EC92CD6-3EB2-742A-1D44-7EF9D11A5A11}"/>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17" name="Graphic 16">
            <a:extLst>
              <a:ext uri="{FF2B5EF4-FFF2-40B4-BE49-F238E27FC236}">
                <a16:creationId xmlns:a16="http://schemas.microsoft.com/office/drawing/2014/main" id="{56A19350-72B9-15E4-D2EB-2ECE79EC04BD}"/>
              </a:ext>
            </a:extLst>
          </p:cNvPr>
          <p:cNvPicPr>
            <a:picLocks noChangeAspect="1"/>
          </p:cNvPicPr>
          <p:nvPr/>
        </p:nvPicPr>
        <p:blipFill>
          <a:blip r:embed="rId7">
            <a:alphaModFix/>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cxnSp>
        <p:nvCxnSpPr>
          <p:cNvPr id="18" name="Straight Arrow Connector 17">
            <a:extLst>
              <a:ext uri="{FF2B5EF4-FFF2-40B4-BE49-F238E27FC236}">
                <a16:creationId xmlns:a16="http://schemas.microsoft.com/office/drawing/2014/main" id="{2F09A46A-59D2-F74E-2110-79826C2C044E}"/>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25CE79-39FE-ABBF-B50D-1095C9F6CBDF}"/>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13</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lstStyle/>
          <a:p>
            <a:r>
              <a:rPr lang="en-US">
                <a:solidFill>
                  <a:schemeClr val="bg2">
                    <a:lumMod val="50000"/>
                  </a:schemeClr>
                </a:solidFill>
              </a:rPr>
              <a:t>Low pre-pregnancy BMI</a:t>
            </a:r>
            <a:endParaRPr lang="en-CH">
              <a:solidFill>
                <a:schemeClr val="bg2">
                  <a:lumMod val="50000"/>
                </a:schemeClr>
              </a:solidFill>
            </a:endParaRPr>
          </a:p>
          <a:p>
            <a:r>
              <a:rPr lang="en-CH">
                <a:solidFill>
                  <a:schemeClr val="bg2">
                    <a:lumMod val="50000"/>
                  </a:schemeClr>
                </a:solidFill>
              </a:rPr>
              <a:t>Lower income</a:t>
            </a:r>
          </a:p>
          <a:p>
            <a:r>
              <a:rPr lang="en-CH"/>
              <a:t>Obstructed/prolonged labour</a:t>
            </a:r>
          </a:p>
          <a:p>
            <a:r>
              <a:rPr lang="en-CH"/>
              <a:t>Eclampsia </a:t>
            </a:r>
            <a:r>
              <a:rPr lang="en-US"/>
              <a:t>&amp;</a:t>
            </a:r>
            <a:r>
              <a:rPr lang="en-CH"/>
              <a:t> </a:t>
            </a:r>
            <a:r>
              <a:rPr lang="en-US"/>
              <a:t>p</a:t>
            </a:r>
            <a:r>
              <a:rPr lang="en-CH"/>
              <a:t>re-eclampsia</a:t>
            </a:r>
          </a:p>
          <a:p>
            <a:r>
              <a:rPr lang="en-CH"/>
              <a:t>Maternal mortality</a:t>
            </a:r>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rgbClr val="EDE6F1"/>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7832"/>
            <a:ext cx="956428" cy="282576"/>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21" name="TextBox 20">
            <a:extLst>
              <a:ext uri="{FF2B5EF4-FFF2-40B4-BE49-F238E27FC236}">
                <a16:creationId xmlns:a16="http://schemas.microsoft.com/office/drawing/2014/main" id="{A0D8B530-32E6-23D9-D242-DD8CDE008E93}"/>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Tree>
    <p:extLst>
      <p:ext uri="{BB962C8B-B14F-4D97-AF65-F5344CB8AC3E}">
        <p14:creationId xmlns:p14="http://schemas.microsoft.com/office/powerpoint/2010/main" val="80178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83B8BF1D-A5DB-99FF-B826-3313DD99EC6F}"/>
              </a:ext>
            </a:extLst>
          </p:cNvPr>
          <p:cNvPicPr>
            <a:picLocks noChangeAspect="1"/>
          </p:cNvPicPr>
          <p:nvPr/>
        </p:nvPicPr>
        <p:blipFill>
          <a:blip r:embed="rId3">
            <a:alphaModFix amt="20000"/>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30" name="Graphic 29">
            <a:extLst>
              <a:ext uri="{FF2B5EF4-FFF2-40B4-BE49-F238E27FC236}">
                <a16:creationId xmlns:a16="http://schemas.microsoft.com/office/drawing/2014/main" id="{58F16BCE-E4FB-CF61-2169-599E5332179E}"/>
              </a:ext>
            </a:extLst>
          </p:cNvPr>
          <p:cNvPicPr>
            <a:picLocks noChangeAspect="1"/>
          </p:cNvPicPr>
          <p:nvPr/>
        </p:nvPicPr>
        <p:blipFill>
          <a:blip r:embed="rId5">
            <a:alphaModFix amt="20000"/>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31" name="Graphic 30">
            <a:extLst>
              <a:ext uri="{FF2B5EF4-FFF2-40B4-BE49-F238E27FC236}">
                <a16:creationId xmlns:a16="http://schemas.microsoft.com/office/drawing/2014/main" id="{93B6C265-8BE2-E5C8-EB11-E94594F49388}"/>
              </a:ext>
            </a:extLst>
          </p:cNvPr>
          <p:cNvPicPr>
            <a:picLocks noChangeAspect="1"/>
          </p:cNvPicPr>
          <p:nvPr/>
        </p:nvPicPr>
        <p:blipFill>
          <a:blip r:embed="rId7">
            <a:alphaModFix amt="20000"/>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pic>
        <p:nvPicPr>
          <p:cNvPr id="32" name="Graphic 31">
            <a:extLst>
              <a:ext uri="{FF2B5EF4-FFF2-40B4-BE49-F238E27FC236}">
                <a16:creationId xmlns:a16="http://schemas.microsoft.com/office/drawing/2014/main" id="{E8FED1E1-F37C-A48C-7E1E-47A6CBDC6C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659" y="1865375"/>
            <a:ext cx="1075684" cy="1965312"/>
          </a:xfrm>
          <a:prstGeom prst="rect">
            <a:avLst/>
          </a:prstGeom>
        </p:spPr>
      </p:pic>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14</a:t>
            </a:fld>
            <a:endParaRPr lang="en-US"/>
          </a:p>
        </p:txBody>
      </p:sp>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7832"/>
            <a:ext cx="1245804" cy="282578"/>
          </a:xfrm>
          <a:prstGeom prst="rect">
            <a:avLst/>
          </a:prstGeom>
          <a:solidFill>
            <a:srgbClr val="EDE6F1"/>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7832"/>
            <a:ext cx="956428" cy="282576"/>
          </a:xfrm>
          <a:prstGeom prst="rect">
            <a:avLst/>
          </a:prstGeom>
          <a:solidFill>
            <a:srgbClr val="EDE6F1"/>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19" name="TextBox 18">
            <a:extLst>
              <a:ext uri="{FF2B5EF4-FFF2-40B4-BE49-F238E27FC236}">
                <a16:creationId xmlns:a16="http://schemas.microsoft.com/office/drawing/2014/main" id="{955D760A-00E3-3A48-6F1C-D3371098833A}"/>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
        <p:nvSpPr>
          <p:cNvPr id="24" name="TextBox 23">
            <a:extLst>
              <a:ext uri="{FF2B5EF4-FFF2-40B4-BE49-F238E27FC236}">
                <a16:creationId xmlns:a16="http://schemas.microsoft.com/office/drawing/2014/main" id="{C81F493F-8591-E890-0BD6-6C2E120E4E4A}"/>
              </a:ext>
            </a:extLst>
          </p:cNvPr>
          <p:cNvSpPr txBox="1"/>
          <p:nvPr/>
        </p:nvSpPr>
        <p:spPr>
          <a:xfrm>
            <a:off x="6488601" y="3229750"/>
            <a:ext cx="956401"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Post-natal</a:t>
            </a:r>
            <a:endParaRPr lang="en-CH" sz="1200">
              <a:solidFill>
                <a:schemeClr val="bg1"/>
              </a:solidFill>
              <a:latin typeface="Avenir Book" panose="02000503020000020003" pitchFamily="2" charset="0"/>
            </a:endParaRPr>
          </a:p>
        </p:txBody>
      </p:sp>
      <p:sp>
        <p:nvSpPr>
          <p:cNvPr id="25" name="Content Placeholder 9">
            <a:extLst>
              <a:ext uri="{FF2B5EF4-FFF2-40B4-BE49-F238E27FC236}">
                <a16:creationId xmlns:a16="http://schemas.microsoft.com/office/drawing/2014/main" id="{5E54C9A2-7863-56C5-6F0C-51CDB0C65A9F}"/>
              </a:ext>
            </a:extLst>
          </p:cNvPr>
          <p:cNvSpPr>
            <a:spLocks noGrp="1"/>
          </p:cNvSpPr>
          <p:nvPr>
            <p:ph idx="1"/>
          </p:nvPr>
        </p:nvSpPr>
        <p:spPr>
          <a:xfrm>
            <a:off x="704090" y="4389120"/>
            <a:ext cx="5268448" cy="1528984"/>
          </a:xfrm>
        </p:spPr>
        <p:txBody>
          <a:bodyPr/>
          <a:lstStyle/>
          <a:p>
            <a:r>
              <a:rPr lang="en-GB">
                <a:solidFill>
                  <a:schemeClr val="bg2">
                    <a:lumMod val="50000"/>
                  </a:schemeClr>
                </a:solidFill>
              </a:rPr>
              <a:t>S</a:t>
            </a:r>
            <a:r>
              <a:rPr lang="en-CH">
                <a:solidFill>
                  <a:schemeClr val="bg2">
                    <a:lumMod val="50000"/>
                  </a:schemeClr>
                </a:solidFill>
              </a:rPr>
              <a:t>hort stature</a:t>
            </a:r>
          </a:p>
          <a:p>
            <a:r>
              <a:rPr lang="fr-CH">
                <a:solidFill>
                  <a:schemeClr val="bg2">
                    <a:lumMod val="50000"/>
                  </a:schemeClr>
                </a:solidFill>
              </a:rPr>
              <a:t>Impaired </a:t>
            </a:r>
            <a:r>
              <a:rPr lang="en-CH">
                <a:solidFill>
                  <a:schemeClr val="bg2">
                    <a:lumMod val="50000"/>
                  </a:schemeClr>
                </a:solidFill>
              </a:rPr>
              <a:t>cognitive development</a:t>
            </a:r>
          </a:p>
          <a:p>
            <a:r>
              <a:rPr lang="en-CH">
                <a:solidFill>
                  <a:schemeClr val="bg2">
                    <a:lumMod val="50000"/>
                  </a:schemeClr>
                </a:solidFill>
              </a:rPr>
              <a:t>Anemia </a:t>
            </a:r>
            <a:r>
              <a:rPr lang="en-US">
                <a:solidFill>
                  <a:schemeClr val="bg2">
                    <a:lumMod val="50000"/>
                  </a:schemeClr>
                </a:solidFill>
              </a:rPr>
              <a:t>&amp;</a:t>
            </a:r>
            <a:r>
              <a:rPr lang="en-CH">
                <a:solidFill>
                  <a:schemeClr val="bg2">
                    <a:lumMod val="50000"/>
                  </a:schemeClr>
                </a:solidFill>
              </a:rPr>
              <a:t> other micronutrient deficiencies </a:t>
            </a:r>
            <a:endParaRPr lang="en-US">
              <a:solidFill>
                <a:schemeClr val="bg2">
                  <a:lumMod val="50000"/>
                </a:schemeClr>
              </a:solidFill>
            </a:endParaRPr>
          </a:p>
          <a:p>
            <a:r>
              <a:rPr lang="en-CH">
                <a:solidFill>
                  <a:schemeClr val="bg2">
                    <a:lumMod val="50000"/>
                  </a:schemeClr>
                </a:solidFill>
              </a:rPr>
              <a:t>Fatigue &amp; impaired well-being</a:t>
            </a:r>
            <a:endParaRPr lang="en-US">
              <a:solidFill>
                <a:schemeClr val="bg2">
                  <a:lumMod val="50000"/>
                </a:schemeClr>
              </a:solidFill>
            </a:endParaRPr>
          </a:p>
          <a:p>
            <a:r>
              <a:rPr lang="en-CH">
                <a:solidFill>
                  <a:schemeClr val="bg2">
                    <a:lumMod val="50000"/>
                  </a:schemeClr>
                </a:solidFill>
              </a:rPr>
              <a:t>Impaired productivity </a:t>
            </a:r>
            <a:r>
              <a:rPr lang="en-US">
                <a:solidFill>
                  <a:schemeClr val="bg2">
                    <a:lumMod val="50000"/>
                  </a:schemeClr>
                </a:solidFill>
              </a:rPr>
              <a:t>&amp; school performance</a:t>
            </a:r>
            <a:endParaRPr lang="en-CH">
              <a:solidFill>
                <a:schemeClr val="bg2">
                  <a:lumMod val="50000"/>
                </a:schemeClr>
              </a:solidFill>
            </a:endParaRPr>
          </a:p>
        </p:txBody>
      </p:sp>
      <p:sp>
        <p:nvSpPr>
          <p:cNvPr id="27" name="Content Placeholder 25">
            <a:extLst>
              <a:ext uri="{FF2B5EF4-FFF2-40B4-BE49-F238E27FC236}">
                <a16:creationId xmlns:a16="http://schemas.microsoft.com/office/drawing/2014/main" id="{2F2BBEFF-9D08-53A0-3919-5CEA66091B89}"/>
              </a:ext>
            </a:extLst>
          </p:cNvPr>
          <p:cNvSpPr>
            <a:spLocks noGrp="1"/>
          </p:cNvSpPr>
          <p:nvPr>
            <p:ph idx="14"/>
          </p:nvPr>
        </p:nvSpPr>
        <p:spPr>
          <a:xfrm>
            <a:off x="6219462" y="4389120"/>
            <a:ext cx="5268448" cy="1528984"/>
          </a:xfrm>
        </p:spPr>
        <p:txBody>
          <a:bodyPr>
            <a:normAutofit/>
          </a:bodyPr>
          <a:lstStyle/>
          <a:p>
            <a:r>
              <a:rPr lang="en-US">
                <a:solidFill>
                  <a:schemeClr val="bg2">
                    <a:lumMod val="50000"/>
                  </a:schemeClr>
                </a:solidFill>
              </a:rPr>
              <a:t>Low pre-pregnancy BMI</a:t>
            </a:r>
            <a:endParaRPr lang="en-CH">
              <a:solidFill>
                <a:schemeClr val="bg2">
                  <a:lumMod val="50000"/>
                </a:schemeClr>
              </a:solidFill>
            </a:endParaRPr>
          </a:p>
          <a:p>
            <a:r>
              <a:rPr lang="en-CH">
                <a:solidFill>
                  <a:schemeClr val="bg2">
                    <a:lumMod val="50000"/>
                  </a:schemeClr>
                </a:solidFill>
              </a:rPr>
              <a:t>Lower income</a:t>
            </a:r>
          </a:p>
          <a:p>
            <a:r>
              <a:rPr lang="en-CH">
                <a:solidFill>
                  <a:schemeClr val="bg2">
                    <a:lumMod val="50000"/>
                  </a:schemeClr>
                </a:solidFill>
              </a:rPr>
              <a:t>Obstructed/prolonged labour</a:t>
            </a:r>
          </a:p>
          <a:p>
            <a:r>
              <a:rPr lang="en-CH">
                <a:solidFill>
                  <a:schemeClr val="bg2">
                    <a:lumMod val="50000"/>
                  </a:schemeClr>
                </a:solidFill>
              </a:rPr>
              <a:t>Eclampsia </a:t>
            </a:r>
            <a:r>
              <a:rPr lang="en-US">
                <a:solidFill>
                  <a:schemeClr val="bg2">
                    <a:lumMod val="50000"/>
                  </a:schemeClr>
                </a:solidFill>
              </a:rPr>
              <a:t>&amp;</a:t>
            </a:r>
            <a:r>
              <a:rPr lang="en-CH">
                <a:solidFill>
                  <a:schemeClr val="bg2">
                    <a:lumMod val="50000"/>
                  </a:schemeClr>
                </a:solidFill>
              </a:rPr>
              <a:t> </a:t>
            </a:r>
            <a:r>
              <a:rPr lang="en-US">
                <a:solidFill>
                  <a:schemeClr val="bg2">
                    <a:lumMod val="50000"/>
                  </a:schemeClr>
                </a:solidFill>
              </a:rPr>
              <a:t>p</a:t>
            </a:r>
            <a:r>
              <a:rPr lang="en-CH">
                <a:solidFill>
                  <a:schemeClr val="bg2">
                    <a:lumMod val="50000"/>
                  </a:schemeClr>
                </a:solidFill>
              </a:rPr>
              <a:t>re-eclampsia</a:t>
            </a:r>
          </a:p>
          <a:p>
            <a:r>
              <a:rPr lang="en-CH">
                <a:solidFill>
                  <a:schemeClr val="bg2">
                    <a:lumMod val="50000"/>
                  </a:schemeClr>
                </a:solidFill>
              </a:rPr>
              <a:t>Maternal mortality</a:t>
            </a:r>
          </a:p>
        </p:txBody>
      </p:sp>
      <p:cxnSp>
        <p:nvCxnSpPr>
          <p:cNvPr id="34" name="Straight Arrow Connector 33">
            <a:extLst>
              <a:ext uri="{FF2B5EF4-FFF2-40B4-BE49-F238E27FC236}">
                <a16:creationId xmlns:a16="http://schemas.microsoft.com/office/drawing/2014/main" id="{8FC041FB-6C2B-6A96-CEC4-79C12966F25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6B167B0-885E-F10E-5FB7-D7F3C048E3EE}"/>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3B4AC36-FF3B-64A9-B36E-ADBABB2C2142}"/>
              </a:ext>
            </a:extLst>
          </p:cNvPr>
          <p:cNvCxnSpPr>
            <a:cxnSpLocks/>
          </p:cNvCxnSpPr>
          <p:nvPr/>
        </p:nvCxnSpPr>
        <p:spPr>
          <a:xfrm>
            <a:off x="547101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3373BB-06C6-7655-A932-6BFDD53EED45}"/>
              </a:ext>
            </a:extLst>
          </p:cNvPr>
          <p:cNvCxnSpPr/>
          <p:nvPr/>
        </p:nvCxnSpPr>
        <p:spPr>
          <a:xfrm>
            <a:off x="5787342" y="2788920"/>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AF3DB43F-043E-2D50-86CC-A1243E226CAB}"/>
              </a:ext>
            </a:extLst>
          </p:cNvPr>
          <p:cNvSpPr/>
          <p:nvPr/>
        </p:nvSpPr>
        <p:spPr>
          <a:xfrm>
            <a:off x="7887110" y="2083919"/>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445CF46-AB8B-F9D4-3D32-CBAE8E865BA6}"/>
              </a:ext>
            </a:extLst>
          </p:cNvPr>
          <p:cNvSpPr txBox="1"/>
          <p:nvPr/>
        </p:nvSpPr>
        <p:spPr>
          <a:xfrm>
            <a:off x="8996465" y="2279946"/>
            <a:ext cx="2762902" cy="1797928"/>
          </a:xfrm>
          <a:prstGeom prst="rect">
            <a:avLst/>
          </a:prstGeom>
          <a:noFill/>
          <a:ln>
            <a:noFill/>
          </a:ln>
        </p:spPr>
        <p:txBody>
          <a:bodyPr wrap="square" lIns="0" tIns="0" rIns="0" bIns="0" rtlCol="0">
            <a:spAutoFit/>
          </a:bodyPr>
          <a:lstStyle/>
          <a:p>
            <a:pPr marL="228600" indent="-228600">
              <a:spcBef>
                <a:spcPts val="500"/>
              </a:spcBef>
              <a:buClr>
                <a:srgbClr val="510C76"/>
              </a:buClr>
            </a:pPr>
            <a:r>
              <a:rPr lang="en-GB" sz="1200" b="1">
                <a:latin typeface="Avenir Book" panose="02000503020000020003" pitchFamily="2" charset="0"/>
              </a:rPr>
              <a:t>Consequences for infants and children:</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p:txBody>
      </p:sp>
      <p:sp>
        <p:nvSpPr>
          <p:cNvPr id="45" name="Oval 44">
            <a:extLst>
              <a:ext uri="{FF2B5EF4-FFF2-40B4-BE49-F238E27FC236}">
                <a16:creationId xmlns:a16="http://schemas.microsoft.com/office/drawing/2014/main" id="{B703B5AF-5F66-EC89-0A35-BAA612F4BAF5}"/>
              </a:ext>
            </a:extLst>
          </p:cNvPr>
          <p:cNvSpPr/>
          <p:nvPr/>
        </p:nvSpPr>
        <p:spPr>
          <a:xfrm>
            <a:off x="8050897" y="3299309"/>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EE9AD39E-6C07-EF68-E4B9-0DC4ACBD75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99405" y="2196094"/>
            <a:ext cx="776006" cy="1232906"/>
          </a:xfrm>
          <a:prstGeom prst="rect">
            <a:avLst/>
          </a:prstGeom>
        </p:spPr>
      </p:pic>
    </p:spTree>
    <p:extLst>
      <p:ext uri="{BB962C8B-B14F-4D97-AF65-F5344CB8AC3E}">
        <p14:creationId xmlns:p14="http://schemas.microsoft.com/office/powerpoint/2010/main" val="266139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C0388-4D91-6D47-A9CE-11E2EEB62637}"/>
              </a:ext>
            </a:extLst>
          </p:cNvPr>
          <p:cNvSpPr>
            <a:spLocks noGrp="1"/>
          </p:cNvSpPr>
          <p:nvPr>
            <p:ph type="title"/>
          </p:nvPr>
        </p:nvSpPr>
        <p:spPr/>
        <p:txBody>
          <a:bodyPr/>
          <a:lstStyle/>
          <a:p>
            <a:r>
              <a:rPr lang="en-US"/>
              <a:t>Consequences across a woman’s life course</a:t>
            </a:r>
          </a:p>
        </p:txBody>
      </p:sp>
      <p:sp>
        <p:nvSpPr>
          <p:cNvPr id="10" name="Content Placeholder 9">
            <a:extLst>
              <a:ext uri="{FF2B5EF4-FFF2-40B4-BE49-F238E27FC236}">
                <a16:creationId xmlns:a16="http://schemas.microsoft.com/office/drawing/2014/main" id="{DAE724DE-86F8-EC49-B053-3E05BD0037B2}"/>
              </a:ext>
            </a:extLst>
          </p:cNvPr>
          <p:cNvSpPr>
            <a:spLocks noGrp="1"/>
          </p:cNvSpPr>
          <p:nvPr>
            <p:ph idx="1"/>
          </p:nvPr>
        </p:nvSpPr>
        <p:spPr/>
        <p:txBody>
          <a:bodyPr/>
          <a:lstStyle/>
          <a:p>
            <a:r>
              <a:rPr lang="en-GB"/>
              <a:t>S</a:t>
            </a:r>
            <a:r>
              <a:rPr lang="en-CH"/>
              <a:t>hort stature</a:t>
            </a:r>
          </a:p>
          <a:p>
            <a:r>
              <a:rPr lang="fr-CH"/>
              <a:t>Impaired </a:t>
            </a:r>
            <a:r>
              <a:rPr lang="en-CH"/>
              <a:t>cognitive development</a:t>
            </a:r>
          </a:p>
          <a:p>
            <a:r>
              <a:rPr lang="en-CH"/>
              <a:t>Anemia </a:t>
            </a:r>
            <a:r>
              <a:rPr lang="en-US"/>
              <a:t>&amp;</a:t>
            </a:r>
            <a:r>
              <a:rPr lang="en-CH"/>
              <a:t> other micronutrient deficiencies </a:t>
            </a:r>
            <a:endParaRPr lang="en-US"/>
          </a:p>
          <a:p>
            <a:r>
              <a:rPr lang="en-CH"/>
              <a:t>Fatigue &amp; impaired well-being</a:t>
            </a:r>
            <a:endParaRPr lang="en-US"/>
          </a:p>
          <a:p>
            <a:r>
              <a:rPr lang="en-CH"/>
              <a:t>Impaired productivity </a:t>
            </a:r>
            <a:r>
              <a:rPr lang="en-US"/>
              <a:t>&amp; school performance</a:t>
            </a:r>
            <a:endParaRPr lang="en-CH"/>
          </a:p>
        </p:txBody>
      </p:sp>
      <p:sp>
        <p:nvSpPr>
          <p:cNvPr id="5" name="Slide Number Placeholder 4">
            <a:extLst>
              <a:ext uri="{FF2B5EF4-FFF2-40B4-BE49-F238E27FC236}">
                <a16:creationId xmlns:a16="http://schemas.microsoft.com/office/drawing/2014/main" id="{720BA7D1-C109-8C4D-831C-A0D606B2CCE4}"/>
              </a:ext>
            </a:extLst>
          </p:cNvPr>
          <p:cNvSpPr>
            <a:spLocks noGrp="1"/>
          </p:cNvSpPr>
          <p:nvPr>
            <p:ph type="sldNum" sz="quarter" idx="12"/>
          </p:nvPr>
        </p:nvSpPr>
        <p:spPr/>
        <p:txBody>
          <a:bodyPr/>
          <a:lstStyle/>
          <a:p>
            <a:fld id="{C4B37875-7933-F345-AE65-E0AB5E984F8B}" type="slidenum">
              <a:rPr lang="en-US" smtClean="0"/>
              <a:pPr/>
              <a:t>15</a:t>
            </a:fld>
            <a:endParaRPr lang="en-US"/>
          </a:p>
        </p:txBody>
      </p:sp>
      <p:sp>
        <p:nvSpPr>
          <p:cNvPr id="26" name="Content Placeholder 25">
            <a:extLst>
              <a:ext uri="{FF2B5EF4-FFF2-40B4-BE49-F238E27FC236}">
                <a16:creationId xmlns:a16="http://schemas.microsoft.com/office/drawing/2014/main" id="{1BE23FC2-5C73-E14E-96AA-CC131CED152A}"/>
              </a:ext>
            </a:extLst>
          </p:cNvPr>
          <p:cNvSpPr>
            <a:spLocks noGrp="1"/>
          </p:cNvSpPr>
          <p:nvPr>
            <p:ph idx="14"/>
          </p:nvPr>
        </p:nvSpPr>
        <p:spPr/>
        <p:txBody>
          <a:bodyPr>
            <a:normAutofit/>
          </a:bodyPr>
          <a:lstStyle/>
          <a:p>
            <a:r>
              <a:rPr lang="en-US"/>
              <a:t>Low pre-pregnancy BMI</a:t>
            </a:r>
            <a:endParaRPr lang="en-CH"/>
          </a:p>
          <a:p>
            <a:r>
              <a:rPr lang="en-CH"/>
              <a:t>Lower income</a:t>
            </a:r>
          </a:p>
          <a:p>
            <a:r>
              <a:rPr lang="en-CH"/>
              <a:t>Obstructed/prolonged labour</a:t>
            </a:r>
          </a:p>
          <a:p>
            <a:r>
              <a:rPr lang="en-CH"/>
              <a:t>Eclampsia </a:t>
            </a:r>
            <a:r>
              <a:rPr lang="en-US"/>
              <a:t>&amp;</a:t>
            </a:r>
            <a:r>
              <a:rPr lang="en-CH"/>
              <a:t> </a:t>
            </a:r>
            <a:r>
              <a:rPr lang="en-US"/>
              <a:t>p</a:t>
            </a:r>
            <a:r>
              <a:rPr lang="en-CH"/>
              <a:t>re-eclampsia</a:t>
            </a:r>
          </a:p>
          <a:p>
            <a:r>
              <a:rPr lang="en-CH"/>
              <a:t>Maternal mortality</a:t>
            </a:r>
          </a:p>
        </p:txBody>
      </p:sp>
      <p:pic>
        <p:nvPicPr>
          <p:cNvPr id="7" name="Graphic 6">
            <a:extLst>
              <a:ext uri="{FF2B5EF4-FFF2-40B4-BE49-F238E27FC236}">
                <a16:creationId xmlns:a16="http://schemas.microsoft.com/office/drawing/2014/main" id="{9F399DD6-ED9F-55EA-BA25-50A779C033F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1018" y="1865375"/>
            <a:ext cx="837499" cy="1965312"/>
          </a:xfrm>
          <a:prstGeom prst="rect">
            <a:avLst/>
          </a:prstGeom>
        </p:spPr>
      </p:pic>
      <p:pic>
        <p:nvPicPr>
          <p:cNvPr id="9" name="Graphic 8">
            <a:extLst>
              <a:ext uri="{FF2B5EF4-FFF2-40B4-BE49-F238E27FC236}">
                <a16:creationId xmlns:a16="http://schemas.microsoft.com/office/drawing/2014/main" id="{87E18C1D-34B5-5C1D-74E8-B4C6DFB2321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607146" y="1865376"/>
            <a:ext cx="853480" cy="1965310"/>
          </a:xfrm>
          <a:prstGeom prst="rect">
            <a:avLst/>
          </a:prstGeom>
        </p:spPr>
      </p:pic>
      <p:pic>
        <p:nvPicPr>
          <p:cNvPr id="12" name="Graphic 11">
            <a:extLst>
              <a:ext uri="{FF2B5EF4-FFF2-40B4-BE49-F238E27FC236}">
                <a16:creationId xmlns:a16="http://schemas.microsoft.com/office/drawing/2014/main" id="{771A9C79-960A-A9AA-1AF9-0A5EC66717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2514" y="1865375"/>
            <a:ext cx="1090632" cy="1965312"/>
          </a:xfrm>
          <a:prstGeom prst="rect">
            <a:avLst/>
          </a:prstGeom>
        </p:spPr>
      </p:pic>
      <p:pic>
        <p:nvPicPr>
          <p:cNvPr id="14" name="Graphic 13">
            <a:extLst>
              <a:ext uri="{FF2B5EF4-FFF2-40B4-BE49-F238E27FC236}">
                <a16:creationId xmlns:a16="http://schemas.microsoft.com/office/drawing/2014/main" id="{6ABE4982-8A5D-1714-FDC3-E0DBDD3C7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659" y="1865375"/>
            <a:ext cx="1075684" cy="1965312"/>
          </a:xfrm>
          <a:prstGeom prst="rect">
            <a:avLst/>
          </a:prstGeom>
        </p:spPr>
      </p:pic>
      <p:sp>
        <p:nvSpPr>
          <p:cNvPr id="38" name="TextBox 37">
            <a:extLst>
              <a:ext uri="{FF2B5EF4-FFF2-40B4-BE49-F238E27FC236}">
                <a16:creationId xmlns:a16="http://schemas.microsoft.com/office/drawing/2014/main" id="{8C8C4A27-8A67-2D43-B276-9AB6164B078B}"/>
              </a:ext>
            </a:extLst>
          </p:cNvPr>
          <p:cNvSpPr txBox="1"/>
          <p:nvPr/>
        </p:nvSpPr>
        <p:spPr>
          <a:xfrm>
            <a:off x="1084133" y="3227832"/>
            <a:ext cx="1113948" cy="282578"/>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Adolescence</a:t>
            </a:r>
          </a:p>
        </p:txBody>
      </p:sp>
      <p:sp>
        <p:nvSpPr>
          <p:cNvPr id="39" name="TextBox 38">
            <a:extLst>
              <a:ext uri="{FF2B5EF4-FFF2-40B4-BE49-F238E27FC236}">
                <a16:creationId xmlns:a16="http://schemas.microsoft.com/office/drawing/2014/main" id="{7E44141C-D7A1-0C42-8136-D1FCAA9E702D}"/>
              </a:ext>
            </a:extLst>
          </p:cNvPr>
          <p:cNvSpPr txBox="1"/>
          <p:nvPr/>
        </p:nvSpPr>
        <p:spPr>
          <a:xfrm>
            <a:off x="2957263" y="3229750"/>
            <a:ext cx="1245804"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Pre-conception</a:t>
            </a:r>
            <a:endParaRPr lang="en-CH" sz="1200">
              <a:solidFill>
                <a:schemeClr val="bg1"/>
              </a:solidFill>
              <a:latin typeface="Avenir Book" panose="02000503020000020003" pitchFamily="2" charset="0"/>
            </a:endParaRPr>
          </a:p>
        </p:txBody>
      </p:sp>
      <p:sp>
        <p:nvSpPr>
          <p:cNvPr id="40" name="TextBox 39">
            <a:extLst>
              <a:ext uri="{FF2B5EF4-FFF2-40B4-BE49-F238E27FC236}">
                <a16:creationId xmlns:a16="http://schemas.microsoft.com/office/drawing/2014/main" id="{BF803AFB-84A1-854A-86F4-B9F8257002C1}"/>
              </a:ext>
            </a:extLst>
          </p:cNvPr>
          <p:cNvSpPr txBox="1"/>
          <p:nvPr/>
        </p:nvSpPr>
        <p:spPr>
          <a:xfrm>
            <a:off x="4684474" y="3229751"/>
            <a:ext cx="956428" cy="282576"/>
          </a:xfrm>
          <a:prstGeom prst="rect">
            <a:avLst/>
          </a:prstGeom>
          <a:solidFill>
            <a:schemeClr val="accent2"/>
          </a:solidFill>
        </p:spPr>
        <p:txBody>
          <a:bodyPr wrap="square" rtlCol="0">
            <a:spAutoFit/>
          </a:bodyPr>
          <a:lstStyle/>
          <a:p>
            <a:pPr algn="ctr"/>
            <a:r>
              <a:rPr lang="en-CH" sz="1200">
                <a:solidFill>
                  <a:schemeClr val="bg1"/>
                </a:solidFill>
                <a:latin typeface="Avenir Book" panose="02000503020000020003" pitchFamily="2" charset="0"/>
              </a:rPr>
              <a:t>Pregnancy</a:t>
            </a:r>
          </a:p>
        </p:txBody>
      </p:sp>
      <p:sp>
        <p:nvSpPr>
          <p:cNvPr id="41" name="TextBox 40">
            <a:extLst>
              <a:ext uri="{FF2B5EF4-FFF2-40B4-BE49-F238E27FC236}">
                <a16:creationId xmlns:a16="http://schemas.microsoft.com/office/drawing/2014/main" id="{C4828A1D-C4C3-D440-AD76-D17D3FD603D1}"/>
              </a:ext>
            </a:extLst>
          </p:cNvPr>
          <p:cNvSpPr txBox="1"/>
          <p:nvPr/>
        </p:nvSpPr>
        <p:spPr>
          <a:xfrm>
            <a:off x="6488601" y="3229750"/>
            <a:ext cx="956401" cy="282578"/>
          </a:xfrm>
          <a:prstGeom prst="rect">
            <a:avLst/>
          </a:prstGeom>
          <a:solidFill>
            <a:schemeClr val="accent2"/>
          </a:solidFill>
        </p:spPr>
        <p:txBody>
          <a:bodyPr wrap="square" rtlCol="0">
            <a:spAutoFit/>
          </a:bodyPr>
          <a:lstStyle/>
          <a:p>
            <a:pPr algn="ctr"/>
            <a:r>
              <a:rPr lang="fr-CH" sz="1200">
                <a:solidFill>
                  <a:schemeClr val="bg1"/>
                </a:solidFill>
                <a:latin typeface="Avenir Book" panose="02000503020000020003" pitchFamily="2" charset="0"/>
              </a:rPr>
              <a:t>Post-natal</a:t>
            </a:r>
            <a:endParaRPr lang="en-CH" sz="1200">
              <a:solidFill>
                <a:schemeClr val="bg1"/>
              </a:solidFill>
              <a:latin typeface="Avenir Book" panose="02000503020000020003" pitchFamily="2" charset="0"/>
            </a:endParaRPr>
          </a:p>
        </p:txBody>
      </p:sp>
      <p:cxnSp>
        <p:nvCxnSpPr>
          <p:cNvPr id="43" name="Straight Arrow Connector 42">
            <a:extLst>
              <a:ext uri="{FF2B5EF4-FFF2-40B4-BE49-F238E27FC236}">
                <a16:creationId xmlns:a16="http://schemas.microsoft.com/office/drawing/2014/main" id="{4A17B4D6-6436-E64E-80AB-10670D781CAB}"/>
              </a:ext>
            </a:extLst>
          </p:cNvPr>
          <p:cNvCxnSpPr>
            <a:cxnSpLocks/>
          </p:cNvCxnSpPr>
          <p:nvPr/>
        </p:nvCxnSpPr>
        <p:spPr>
          <a:xfrm>
            <a:off x="179412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C3C21B5-666B-3945-9954-7183E53D42E4}"/>
              </a:ext>
            </a:extLst>
          </p:cNvPr>
          <p:cNvCxnSpPr>
            <a:cxnSpLocks/>
          </p:cNvCxnSpPr>
          <p:nvPr/>
        </p:nvCxnSpPr>
        <p:spPr>
          <a:xfrm>
            <a:off x="3523996" y="2791864"/>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1F846D3-06D5-E247-872D-AAB5BA99099E}"/>
              </a:ext>
            </a:extLst>
          </p:cNvPr>
          <p:cNvSpPr txBox="1"/>
          <p:nvPr/>
        </p:nvSpPr>
        <p:spPr>
          <a:xfrm>
            <a:off x="773656" y="3901809"/>
            <a:ext cx="6825210" cy="307777"/>
          </a:xfrm>
          <a:prstGeom prst="homePlate">
            <a:avLst/>
          </a:prstGeom>
          <a:solidFill>
            <a:schemeClr val="accent1"/>
          </a:solidFill>
        </p:spPr>
        <p:txBody>
          <a:bodyPr wrap="square" anchor="ctr" anchorCtr="0">
            <a:spAutoFit/>
          </a:bodyPr>
          <a:lstStyle/>
          <a:p>
            <a:pPr algn="ctr"/>
            <a:r>
              <a:rPr lang="en-CH" sz="1400" b="1">
                <a:solidFill>
                  <a:schemeClr val="bg1"/>
                </a:solidFill>
                <a:latin typeface="Avenir Black" panose="02000503020000020003" pitchFamily="2" charset="0"/>
              </a:rPr>
              <a:t>INADEQUATE FOOD, HEALTH</a:t>
            </a:r>
            <a:r>
              <a:rPr lang="en-US" sz="1400" b="1">
                <a:solidFill>
                  <a:schemeClr val="bg1"/>
                </a:solidFill>
                <a:latin typeface="Avenir Black" panose="02000503020000020003" pitchFamily="2" charset="0"/>
              </a:rPr>
              <a:t>,</a:t>
            </a:r>
            <a:r>
              <a:rPr lang="en-CH" sz="1400" b="1">
                <a:solidFill>
                  <a:schemeClr val="bg1"/>
                </a:solidFill>
                <a:latin typeface="Avenir Black" panose="02000503020000020003" pitchFamily="2" charset="0"/>
              </a:rPr>
              <a:t> AND CARE </a:t>
            </a:r>
          </a:p>
        </p:txBody>
      </p:sp>
      <p:sp>
        <p:nvSpPr>
          <p:cNvPr id="45" name="Rounded Rectangle 44">
            <a:extLst>
              <a:ext uri="{FF2B5EF4-FFF2-40B4-BE49-F238E27FC236}">
                <a16:creationId xmlns:a16="http://schemas.microsoft.com/office/drawing/2014/main" id="{49838205-3B1B-7D52-DFF4-F84BC4EF0BAE}"/>
              </a:ext>
            </a:extLst>
          </p:cNvPr>
          <p:cNvSpPr/>
          <p:nvPr/>
        </p:nvSpPr>
        <p:spPr>
          <a:xfrm>
            <a:off x="7887110" y="2083919"/>
            <a:ext cx="3959150" cy="2125667"/>
          </a:xfrm>
          <a:prstGeom prst="roundRect">
            <a:avLst>
              <a:gd name="adj" fmla="val 663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2477622-BBE6-27C6-810D-F4F5AB10287D}"/>
              </a:ext>
            </a:extLst>
          </p:cNvPr>
          <p:cNvSpPr txBox="1"/>
          <p:nvPr/>
        </p:nvSpPr>
        <p:spPr>
          <a:xfrm>
            <a:off x="8996465" y="2279946"/>
            <a:ext cx="2762902" cy="1797928"/>
          </a:xfrm>
          <a:prstGeom prst="rect">
            <a:avLst/>
          </a:prstGeom>
          <a:noFill/>
          <a:ln>
            <a:noFill/>
          </a:ln>
        </p:spPr>
        <p:txBody>
          <a:bodyPr wrap="square" lIns="0" tIns="0" rIns="0" bIns="0" rtlCol="0">
            <a:spAutoFit/>
          </a:bodyPr>
          <a:lstStyle/>
          <a:p>
            <a:pPr marL="228600" indent="-228600">
              <a:spcBef>
                <a:spcPts val="500"/>
              </a:spcBef>
              <a:buClr>
                <a:srgbClr val="510C76"/>
              </a:buClr>
            </a:pPr>
            <a:r>
              <a:rPr lang="en-GB" sz="1200" b="1">
                <a:latin typeface="Avenir Book" panose="02000503020000020003" pitchFamily="2" charset="0"/>
              </a:rPr>
              <a:t>Consequences for infants and children:</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Low birthweight, small-for-gestational age </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Pre-term birth, stillbirth</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Spina bifida, congenital defects</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Child mortality and morbidity</a:t>
            </a:r>
          </a:p>
          <a:p>
            <a:pPr marL="228600" indent="-228600">
              <a:spcBef>
                <a:spcPts val="500"/>
              </a:spcBef>
              <a:buClr>
                <a:srgbClr val="510C76"/>
              </a:buClr>
              <a:buFont typeface="Arial" panose="020B0604020202020204" pitchFamily="34" charset="0"/>
              <a:buChar char="•"/>
            </a:pPr>
            <a:r>
              <a:rPr lang="en-CH" sz="1200">
                <a:latin typeface="Avenir Book" panose="02000503020000020003" pitchFamily="2" charset="0"/>
              </a:rPr>
              <a:t>Poor post</a:t>
            </a:r>
            <a:r>
              <a:rPr lang="en-US" sz="1200">
                <a:latin typeface="Avenir Book" panose="02000503020000020003" pitchFamily="2" charset="0"/>
              </a:rPr>
              <a:t>-</a:t>
            </a:r>
            <a:r>
              <a:rPr lang="en-CH" sz="1200">
                <a:latin typeface="Avenir Book" panose="02000503020000020003" pitchFamily="2" charset="0"/>
              </a:rPr>
              <a:t>natal p</a:t>
            </a:r>
            <a:r>
              <a:rPr lang="en-US" sz="1200">
                <a:latin typeface="Avenir Book" panose="02000503020000020003" pitchFamily="2" charset="0"/>
              </a:rPr>
              <a:t>h</a:t>
            </a:r>
            <a:r>
              <a:rPr lang="en-CH" sz="1200">
                <a:latin typeface="Avenir Book" panose="02000503020000020003" pitchFamily="2" charset="0"/>
              </a:rPr>
              <a:t>ysical and cognitive growth and development</a:t>
            </a:r>
          </a:p>
        </p:txBody>
      </p:sp>
      <p:cxnSp>
        <p:nvCxnSpPr>
          <p:cNvPr id="42" name="Straight Arrow Connector 41">
            <a:extLst>
              <a:ext uri="{FF2B5EF4-FFF2-40B4-BE49-F238E27FC236}">
                <a16:creationId xmlns:a16="http://schemas.microsoft.com/office/drawing/2014/main" id="{2024F982-A25F-FA41-C4DE-EE820AC553AA}"/>
              </a:ext>
            </a:extLst>
          </p:cNvPr>
          <p:cNvCxnSpPr>
            <a:cxnSpLocks/>
          </p:cNvCxnSpPr>
          <p:nvPr/>
        </p:nvCxnSpPr>
        <p:spPr>
          <a:xfrm>
            <a:off x="5471013" y="2788920"/>
            <a:ext cx="590262"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165AD5-112E-482B-411F-84E955866DCD}"/>
              </a:ext>
            </a:extLst>
          </p:cNvPr>
          <p:cNvCxnSpPr/>
          <p:nvPr/>
        </p:nvCxnSpPr>
        <p:spPr>
          <a:xfrm>
            <a:off x="5787342" y="2788920"/>
            <a:ext cx="0" cy="110994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8717303-15F1-8DC0-2F5C-389BBBA86C53}"/>
              </a:ext>
            </a:extLst>
          </p:cNvPr>
          <p:cNvSpPr/>
          <p:nvPr/>
        </p:nvSpPr>
        <p:spPr>
          <a:xfrm>
            <a:off x="8050897" y="3299309"/>
            <a:ext cx="748530" cy="141289"/>
          </a:xfrm>
          <a:prstGeom prst="ellipse">
            <a:avLst/>
          </a:prstGeom>
          <a:solidFill>
            <a:schemeClr val="accent1">
              <a:alpha val="2505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48546696-B6F6-19E4-0C92-1CCD946C75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99405" y="2196094"/>
            <a:ext cx="776006" cy="1232906"/>
          </a:xfrm>
          <a:prstGeom prst="rect">
            <a:avLst/>
          </a:prstGeom>
        </p:spPr>
      </p:pic>
      <p:sp>
        <p:nvSpPr>
          <p:cNvPr id="25" name="Text Placeholder 13">
            <a:extLst>
              <a:ext uri="{FF2B5EF4-FFF2-40B4-BE49-F238E27FC236}">
                <a16:creationId xmlns:a16="http://schemas.microsoft.com/office/drawing/2014/main" id="{86E936AC-491D-6F41-112E-713EF1CE8373}"/>
              </a:ext>
            </a:extLst>
          </p:cNvPr>
          <p:cNvSpPr>
            <a:spLocks noGrp="1"/>
          </p:cNvSpPr>
          <p:nvPr>
            <p:ph type="body" sz="quarter" idx="13"/>
          </p:nvPr>
        </p:nvSpPr>
        <p:spPr>
          <a:xfrm>
            <a:off x="1381875" y="6125192"/>
            <a:ext cx="9646765" cy="365760"/>
          </a:xfrm>
        </p:spPr>
        <p:txBody>
          <a:bodyPr>
            <a:normAutofit/>
          </a:bodyPr>
          <a:lstStyle/>
          <a:p>
            <a:r>
              <a:rPr lang="en-US"/>
              <a:t>Sources: Gernand et al. 2016. </a:t>
            </a:r>
            <a:r>
              <a:rPr lang="en-US">
                <a:hlinkClick r:id="rId13"/>
              </a:rPr>
              <a:t>Micronutrient deficiencies in pregnancy worldwide: Health effects and prevention</a:t>
            </a:r>
            <a:r>
              <a:rPr lang="en-US"/>
              <a:t>. Nature Publishing Group.</a:t>
            </a:r>
            <a:br>
              <a:rPr lang="en-US"/>
            </a:br>
            <a:r>
              <a:rPr lang="en-US"/>
              <a:t>Aviram et al. 2011. </a:t>
            </a:r>
            <a:r>
              <a:rPr lang="en-US">
                <a:hlinkClick r:id="rId14"/>
              </a:rPr>
              <a:t>Maternal obesity: implications for pregnancy outcome and long-term risks-a link to maternal nutrition</a:t>
            </a:r>
            <a:r>
              <a:rPr lang="en-US"/>
              <a:t>. Int J Gynaecol Obstet.</a:t>
            </a:r>
          </a:p>
        </p:txBody>
      </p:sp>
    </p:spTree>
    <p:extLst>
      <p:ext uri="{BB962C8B-B14F-4D97-AF65-F5344CB8AC3E}">
        <p14:creationId xmlns:p14="http://schemas.microsoft.com/office/powerpoint/2010/main" val="146565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62906-7436-ED44-B2C7-DB49EA681166}"/>
              </a:ext>
            </a:extLst>
          </p:cNvPr>
          <p:cNvSpPr>
            <a:spLocks noGrp="1"/>
          </p:cNvSpPr>
          <p:nvPr>
            <p:ph type="title"/>
          </p:nvPr>
        </p:nvSpPr>
        <p:spPr/>
        <p:txBody>
          <a:bodyPr/>
          <a:lstStyle/>
          <a:p>
            <a:r>
              <a:rPr lang="en-US"/>
              <a:t>Gender inequality in women’s nutrition</a:t>
            </a:r>
          </a:p>
        </p:txBody>
      </p:sp>
      <p:sp>
        <p:nvSpPr>
          <p:cNvPr id="8" name="Text Placeholder 7">
            <a:extLst>
              <a:ext uri="{FF2B5EF4-FFF2-40B4-BE49-F238E27FC236}">
                <a16:creationId xmlns:a16="http://schemas.microsoft.com/office/drawing/2014/main" id="{1EE3857B-91D2-A84C-905F-7AA17D2B5710}"/>
              </a:ext>
            </a:extLst>
          </p:cNvPr>
          <p:cNvSpPr>
            <a:spLocks noGrp="1"/>
          </p:cNvSpPr>
          <p:nvPr>
            <p:ph idx="1"/>
          </p:nvPr>
        </p:nvSpPr>
        <p:spPr/>
        <p:txBody>
          <a:bodyPr>
            <a:normAutofit fontScale="92500" lnSpcReduction="10000"/>
          </a:bodyPr>
          <a:lstStyle/>
          <a:p>
            <a:r>
              <a:rPr lang="en-US"/>
              <a:t>Poor services</a:t>
            </a:r>
          </a:p>
          <a:p>
            <a:pPr lvl="1"/>
            <a:r>
              <a:rPr lang="en-US"/>
              <a:t>Women often lack available, accessible, and affordable health services and interventions to properly care for their health.</a:t>
            </a:r>
          </a:p>
        </p:txBody>
      </p:sp>
      <p:sp>
        <p:nvSpPr>
          <p:cNvPr id="6" name="Slide Number Placeholder 5">
            <a:extLst>
              <a:ext uri="{FF2B5EF4-FFF2-40B4-BE49-F238E27FC236}">
                <a16:creationId xmlns:a16="http://schemas.microsoft.com/office/drawing/2014/main" id="{EE37F25E-A7E2-5B4C-994F-0AE099F09055}"/>
              </a:ext>
            </a:extLst>
          </p:cNvPr>
          <p:cNvSpPr>
            <a:spLocks noGrp="1"/>
          </p:cNvSpPr>
          <p:nvPr>
            <p:ph type="sldNum" sz="quarter" idx="12"/>
          </p:nvPr>
        </p:nvSpPr>
        <p:spPr/>
        <p:txBody>
          <a:bodyPr/>
          <a:lstStyle/>
          <a:p>
            <a:fld id="{C4B37875-7933-F345-AE65-E0AB5E984F8B}" type="slidenum">
              <a:rPr lang="en-US" smtClean="0"/>
              <a:pPr/>
              <a:t>16</a:t>
            </a:fld>
            <a:endParaRPr lang="en-US"/>
          </a:p>
        </p:txBody>
      </p:sp>
      <p:sp>
        <p:nvSpPr>
          <p:cNvPr id="4" name="Content Placeholder 3">
            <a:extLst>
              <a:ext uri="{FF2B5EF4-FFF2-40B4-BE49-F238E27FC236}">
                <a16:creationId xmlns:a16="http://schemas.microsoft.com/office/drawing/2014/main" id="{7D254B8B-340F-CE49-9D98-E10EC670A9B9}"/>
              </a:ext>
            </a:extLst>
          </p:cNvPr>
          <p:cNvSpPr>
            <a:spLocks noGrp="1"/>
          </p:cNvSpPr>
          <p:nvPr>
            <p:ph type="body" sz="quarter" idx="13"/>
          </p:nvPr>
        </p:nvSpPr>
        <p:spPr/>
        <p:txBody>
          <a:bodyPr/>
          <a:lstStyle/>
          <a:p>
            <a:r>
              <a:rPr lang="en-US"/>
              <a:t>Source: Brinda et al. 2015. </a:t>
            </a:r>
            <a:r>
              <a:rPr lang="en-US">
                <a:hlinkClick r:id="rId3"/>
              </a:rPr>
              <a:t>Association between gender inequality index and child mortality rates: a cross-national study of 138 countries</a:t>
            </a:r>
            <a:r>
              <a:rPr lang="en-US"/>
              <a:t>. BMC Public Health. </a:t>
            </a:r>
          </a:p>
        </p:txBody>
      </p:sp>
      <p:pic>
        <p:nvPicPr>
          <p:cNvPr id="14" name="Picture Placeholder 13">
            <a:extLst>
              <a:ext uri="{FF2B5EF4-FFF2-40B4-BE49-F238E27FC236}">
                <a16:creationId xmlns:a16="http://schemas.microsoft.com/office/drawing/2014/main" id="{0C14E491-9272-8F49-B261-FEDC38BFC5AA}"/>
              </a:ext>
            </a:extLst>
          </p:cNvPr>
          <p:cNvPicPr>
            <a:picLocks noGrp="1" noChangeAspect="1"/>
          </p:cNvPicPr>
          <p:nvPr>
            <p:ph type="pic" sz="quarter" idx="14"/>
          </p:nvPr>
        </p:nvPicPr>
        <p:blipFill rotWithShape="1">
          <a:blip r:embed="rId4"/>
          <a:srcRect r="44"/>
          <a:stretch/>
        </p:blipFill>
        <p:spPr/>
      </p:pic>
      <p:pic>
        <p:nvPicPr>
          <p:cNvPr id="20" name="Picture Placeholder 19" descr="A person holding a baby&#10;&#10;Description automatically generated with medium confidence">
            <a:extLst>
              <a:ext uri="{FF2B5EF4-FFF2-40B4-BE49-F238E27FC236}">
                <a16:creationId xmlns:a16="http://schemas.microsoft.com/office/drawing/2014/main" id="{5E96F0E1-DAFF-364A-8F08-7C6EBB462F4C}"/>
              </a:ext>
            </a:extLst>
          </p:cNvPr>
          <p:cNvPicPr>
            <a:picLocks noGrp="1" noChangeAspect="1"/>
          </p:cNvPicPr>
          <p:nvPr>
            <p:ph type="pic" sz="quarter" idx="15"/>
          </p:nvPr>
        </p:nvPicPr>
        <p:blipFill rotWithShape="1">
          <a:blip r:embed="rId5"/>
          <a:srcRect r="-46"/>
          <a:stretch/>
        </p:blipFill>
        <p:spPr/>
      </p:pic>
      <p:pic>
        <p:nvPicPr>
          <p:cNvPr id="22" name="Picture Placeholder 21" descr="A person and a child playing with a toy&#10;&#10;Description automatically generated with low confidence">
            <a:extLst>
              <a:ext uri="{FF2B5EF4-FFF2-40B4-BE49-F238E27FC236}">
                <a16:creationId xmlns:a16="http://schemas.microsoft.com/office/drawing/2014/main" id="{660D1E2F-F9BA-5045-83F3-039F5E96B47D}"/>
              </a:ext>
            </a:extLst>
          </p:cNvPr>
          <p:cNvPicPr>
            <a:picLocks noGrp="1" noChangeAspect="1"/>
          </p:cNvPicPr>
          <p:nvPr>
            <p:ph type="pic" sz="quarter" idx="16"/>
          </p:nvPr>
        </p:nvPicPr>
        <p:blipFill rotWithShape="1">
          <a:blip r:embed="rId6"/>
          <a:srcRect r="1"/>
          <a:stretch/>
        </p:blipFill>
        <p:spPr/>
      </p:pic>
      <p:sp>
        <p:nvSpPr>
          <p:cNvPr id="9" name="Text Placeholder 8">
            <a:extLst>
              <a:ext uri="{FF2B5EF4-FFF2-40B4-BE49-F238E27FC236}">
                <a16:creationId xmlns:a16="http://schemas.microsoft.com/office/drawing/2014/main" id="{2258FBFD-32AF-644D-9C96-042B6C688BBB}"/>
              </a:ext>
            </a:extLst>
          </p:cNvPr>
          <p:cNvSpPr>
            <a:spLocks noGrp="1"/>
          </p:cNvSpPr>
          <p:nvPr>
            <p:ph idx="17"/>
          </p:nvPr>
        </p:nvSpPr>
        <p:spPr/>
        <p:txBody>
          <a:bodyPr>
            <a:normAutofit fontScale="92500" lnSpcReduction="10000"/>
          </a:bodyPr>
          <a:lstStyle/>
          <a:p>
            <a:r>
              <a:rPr lang="en-US"/>
              <a:t>Low decision-making power</a:t>
            </a:r>
          </a:p>
          <a:p>
            <a:pPr lvl="1"/>
            <a:r>
              <a:rPr lang="en-US"/>
              <a:t>Polices, guidelines, and programs regarding women’s nutrition programs are low priority and lack funding.</a:t>
            </a:r>
          </a:p>
        </p:txBody>
      </p:sp>
      <p:sp>
        <p:nvSpPr>
          <p:cNvPr id="10" name="Text Placeholder 9">
            <a:extLst>
              <a:ext uri="{FF2B5EF4-FFF2-40B4-BE49-F238E27FC236}">
                <a16:creationId xmlns:a16="http://schemas.microsoft.com/office/drawing/2014/main" id="{685AEAE5-F520-C542-AD10-A6100DEC2C23}"/>
              </a:ext>
            </a:extLst>
          </p:cNvPr>
          <p:cNvSpPr>
            <a:spLocks noGrp="1"/>
          </p:cNvSpPr>
          <p:nvPr>
            <p:ph idx="18"/>
          </p:nvPr>
        </p:nvSpPr>
        <p:spPr/>
        <p:txBody>
          <a:bodyPr>
            <a:normAutofit fontScale="92500" lnSpcReduction="10000"/>
          </a:bodyPr>
          <a:lstStyle/>
          <a:p>
            <a:r>
              <a:rPr lang="en-US"/>
              <a:t>Poor quality diets</a:t>
            </a:r>
          </a:p>
          <a:p>
            <a:pPr lvl="1"/>
            <a:r>
              <a:rPr lang="en-US"/>
              <a:t>Women eat last and least in terms of nutritious foods, good quality food is unaffordable to them. </a:t>
            </a:r>
          </a:p>
        </p:txBody>
      </p:sp>
    </p:spTree>
    <p:extLst>
      <p:ext uri="{BB962C8B-B14F-4D97-AF65-F5344CB8AC3E}">
        <p14:creationId xmlns:p14="http://schemas.microsoft.com/office/powerpoint/2010/main" val="150930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a:normAutofit/>
          </a:bodyPr>
          <a:lstStyle/>
          <a:p>
            <a:r>
              <a:rPr lang="en-US">
                <a:solidFill>
                  <a:schemeClr val="accent2"/>
                </a:solidFill>
              </a:rPr>
              <a:t>Women’s Voices:</a:t>
            </a:r>
            <a:br>
              <a:rPr lang="en-US">
                <a:solidFill>
                  <a:schemeClr val="accent2"/>
                </a:solidFill>
              </a:rPr>
            </a:br>
            <a:r>
              <a:rPr lang="en-US">
                <a:solidFill>
                  <a:schemeClr val="accent2"/>
                </a:solidFill>
              </a:rPr>
              <a:t>Agurash from Ethiopia</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a:normAutofit fontScale="85000" lnSpcReduction="20000"/>
          </a:bodyPr>
          <a:lstStyle/>
          <a:p>
            <a:pPr marL="0" indent="0">
              <a:buNone/>
            </a:pPr>
            <a:r>
              <a:rPr lang="en-US" b="1" i="1"/>
              <a:t>“I am the wife of a farmer, so I do not rest. </a:t>
            </a:r>
            <a:r>
              <a:rPr lang="en-US" i="1"/>
              <a:t>We work bent all day on the farm and walk long distances.</a:t>
            </a:r>
          </a:p>
          <a:p>
            <a:pPr marL="0" indent="0">
              <a:buNone/>
            </a:pPr>
            <a:r>
              <a:rPr lang="en-US" i="1"/>
              <a:t>I worry about a few things about my pregnancy now. The first is my health. And second is fulfilling everything that is needed for the baby.</a:t>
            </a:r>
            <a:endParaRPr lang="en-US"/>
          </a:p>
          <a:p>
            <a:pPr marL="0" indent="0">
              <a:buNone/>
            </a:pPr>
            <a:r>
              <a:rPr lang="en-US" i="1"/>
              <a:t>When food is served, I am happy if my family eats before me. If I am hungry, I keep it to myself, because I run the house.</a:t>
            </a:r>
          </a:p>
          <a:p>
            <a:pPr marL="0" indent="0">
              <a:buNone/>
            </a:pPr>
            <a:r>
              <a:rPr lang="en-US" i="1"/>
              <a:t>After others, the woman can eat the leftovers. If there are no leftovers, she can survive that too.”</a:t>
            </a:r>
          </a:p>
          <a:p>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type="sldNum" sz="quarter" idx="12"/>
          </p:nvPr>
        </p:nvSpPr>
        <p:spPr/>
        <p:txBody>
          <a:bodyPr/>
          <a:lstStyle/>
          <a:p>
            <a:pPr algn="r"/>
            <a:fld id="{C4B37875-7933-F345-AE65-E0AB5E984F8B}" type="slidenum">
              <a:rPr lang="en-US" smtClean="0"/>
              <a:pPr algn="r"/>
              <a:t>17</a:t>
            </a:fld>
            <a:endParaRPr lang="en-US"/>
          </a:p>
        </p:txBody>
      </p:sp>
      <p:pic>
        <p:nvPicPr>
          <p:cNvPr id="14" name="Picture Placeholder 13" descr="A picture containing person, outdoor&#10;&#10;Description automatically generated">
            <a:hlinkClick r:id="rId3"/>
            <a:extLst>
              <a:ext uri="{FF2B5EF4-FFF2-40B4-BE49-F238E27FC236}">
                <a16:creationId xmlns:a16="http://schemas.microsoft.com/office/drawing/2014/main" id="{B37E34A0-914F-B77C-AF51-4F564AE7CD16}"/>
              </a:ext>
            </a:extLst>
          </p:cNvPr>
          <p:cNvPicPr>
            <a:picLocks noGrp="1" noChangeAspect="1"/>
          </p:cNvPicPr>
          <p:nvPr>
            <p:ph type="pic" sz="quarter" idx="4294967295"/>
          </p:nvPr>
        </p:nvPicPr>
        <p:blipFill rotWithShape="1">
          <a:blip r:embed="rId4"/>
          <a:srcRect r="111"/>
          <a:stretch/>
        </p:blipFill>
        <p:spPr>
          <a:xfrm>
            <a:off x="6718853" y="707775"/>
            <a:ext cx="4464259" cy="4791379"/>
          </a:xfrm>
        </p:spPr>
      </p:pic>
      <p:sp>
        <p:nvSpPr>
          <p:cNvPr id="5" name="TextBox 4">
            <a:extLst>
              <a:ext uri="{FF2B5EF4-FFF2-40B4-BE49-F238E27FC236}">
                <a16:creationId xmlns:a16="http://schemas.microsoft.com/office/drawing/2014/main" id="{2A992033-FEC1-0601-1A5F-8A2AD4C177BE}"/>
              </a:ext>
            </a:extLst>
          </p:cNvPr>
          <p:cNvSpPr txBox="1"/>
          <p:nvPr/>
        </p:nvSpPr>
        <p:spPr>
          <a:xfrm>
            <a:off x="6611399" y="5576053"/>
            <a:ext cx="4740080" cy="369332"/>
          </a:xfrm>
          <a:prstGeom prst="rect">
            <a:avLst/>
          </a:prstGeom>
          <a:noFill/>
        </p:spPr>
        <p:txBody>
          <a:bodyPr wrap="none" rtlCol="0">
            <a:spAutoFit/>
          </a:bodyPr>
          <a:lstStyle/>
          <a:p>
            <a:r>
              <a:rPr lang="en-US" i="1">
                <a:latin typeface="Avenir Book" panose="02000503020000020003" pitchFamily="2" charset="0"/>
              </a:rPr>
              <a:t>Agurash, in her third trimester of pregnancy</a:t>
            </a:r>
          </a:p>
        </p:txBody>
      </p:sp>
    </p:spTree>
    <p:extLst>
      <p:ext uri="{BB962C8B-B14F-4D97-AF65-F5344CB8AC3E}">
        <p14:creationId xmlns:p14="http://schemas.microsoft.com/office/powerpoint/2010/main" val="175474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461-11B3-F49A-7A0F-DC23CC8A7C40}"/>
              </a:ext>
            </a:extLst>
          </p:cNvPr>
          <p:cNvSpPr>
            <a:spLocks noGrp="1"/>
          </p:cNvSpPr>
          <p:nvPr>
            <p:ph type="title"/>
          </p:nvPr>
        </p:nvSpPr>
        <p:spPr/>
        <p:txBody>
          <a:bodyPr/>
          <a:lstStyle/>
          <a:p>
            <a:r>
              <a:rPr lang="en-US">
                <a:solidFill>
                  <a:schemeClr val="accent2"/>
                </a:solidFill>
              </a:rPr>
              <a:t>Women’s Voices:</a:t>
            </a:r>
            <a:br>
              <a:rPr lang="en-US">
                <a:solidFill>
                  <a:schemeClr val="accent2"/>
                </a:solidFill>
              </a:rPr>
            </a:br>
            <a:r>
              <a:rPr lang="en-US">
                <a:solidFill>
                  <a:schemeClr val="accent2"/>
                </a:solidFill>
              </a:rPr>
              <a:t>Shakuntala from India</a:t>
            </a:r>
          </a:p>
        </p:txBody>
      </p:sp>
      <p:sp>
        <p:nvSpPr>
          <p:cNvPr id="3" name="Content Placeholder 2">
            <a:extLst>
              <a:ext uri="{FF2B5EF4-FFF2-40B4-BE49-F238E27FC236}">
                <a16:creationId xmlns:a16="http://schemas.microsoft.com/office/drawing/2014/main" id="{BB530828-A6CD-36F2-8A5A-27D38BAB853E}"/>
              </a:ext>
            </a:extLst>
          </p:cNvPr>
          <p:cNvSpPr>
            <a:spLocks noGrp="1"/>
          </p:cNvSpPr>
          <p:nvPr>
            <p:ph idx="1"/>
          </p:nvPr>
        </p:nvSpPr>
        <p:spPr/>
        <p:txBody>
          <a:bodyPr>
            <a:normAutofit lnSpcReduction="10000"/>
          </a:bodyPr>
          <a:lstStyle/>
          <a:p>
            <a:pPr marL="0" indent="0">
              <a:lnSpc>
                <a:spcPct val="90000"/>
              </a:lnSpc>
              <a:buNone/>
            </a:pPr>
            <a:r>
              <a:rPr lang="en-US" sz="2400" b="1" i="1"/>
              <a:t>“You could say health workers like me are ‘walking hospitals.’</a:t>
            </a:r>
          </a:p>
          <a:p>
            <a:pPr marL="0" indent="0">
              <a:lnSpc>
                <a:spcPct val="90000"/>
              </a:lnSpc>
              <a:buNone/>
            </a:pPr>
            <a:r>
              <a:rPr lang="en-US" sz="2400" i="1"/>
              <a:t>Pregnant women in the village cannot even afford two proper meals per day. </a:t>
            </a:r>
          </a:p>
          <a:p>
            <a:pPr marL="0" indent="0">
              <a:lnSpc>
                <a:spcPct val="90000"/>
              </a:lnSpc>
              <a:buNone/>
            </a:pPr>
            <a:r>
              <a:rPr lang="en-US" sz="2400" i="1"/>
              <a:t>After everyone is done, she only has the leftovers. That is the main reason for malnourishment in pregnant women.</a:t>
            </a:r>
          </a:p>
          <a:p>
            <a:pPr marL="0" indent="0">
              <a:lnSpc>
                <a:spcPct val="90000"/>
              </a:lnSpc>
              <a:buNone/>
            </a:pPr>
            <a:r>
              <a:rPr lang="en-US" sz="2400" i="1"/>
              <a:t>When these women give birth, their babies are malnourished too.”</a:t>
            </a:r>
          </a:p>
          <a:p>
            <a:endParaRPr lang="en-US"/>
          </a:p>
        </p:txBody>
      </p:sp>
      <p:sp>
        <p:nvSpPr>
          <p:cNvPr id="4" name="Slide Number Placeholder 3">
            <a:extLst>
              <a:ext uri="{FF2B5EF4-FFF2-40B4-BE49-F238E27FC236}">
                <a16:creationId xmlns:a16="http://schemas.microsoft.com/office/drawing/2014/main" id="{648BD59F-7E1B-F236-C34D-B522FA418260}"/>
              </a:ext>
            </a:extLst>
          </p:cNvPr>
          <p:cNvSpPr>
            <a:spLocks noGrp="1"/>
          </p:cNvSpPr>
          <p:nvPr>
            <p:ph type="sldNum" sz="quarter" idx="12"/>
          </p:nvPr>
        </p:nvSpPr>
        <p:spPr/>
        <p:txBody>
          <a:bodyPr/>
          <a:lstStyle/>
          <a:p>
            <a:pPr algn="r"/>
            <a:fld id="{C4B37875-7933-F345-AE65-E0AB5E984F8B}" type="slidenum">
              <a:rPr lang="en-US" smtClean="0"/>
              <a:pPr algn="r"/>
              <a:t>18</a:t>
            </a:fld>
            <a:endParaRPr lang="en-US"/>
          </a:p>
        </p:txBody>
      </p:sp>
      <p:pic>
        <p:nvPicPr>
          <p:cNvPr id="14" name="Picture Placeholder 13" descr="A picture containing person, dress&#10;&#10;Description automatically generated">
            <a:hlinkClick r:id="rId3"/>
            <a:extLst>
              <a:ext uri="{FF2B5EF4-FFF2-40B4-BE49-F238E27FC236}">
                <a16:creationId xmlns:a16="http://schemas.microsoft.com/office/drawing/2014/main" id="{02A6E9D4-B134-6C0A-DD97-77113ACE3D8F}"/>
              </a:ext>
            </a:extLst>
          </p:cNvPr>
          <p:cNvPicPr>
            <a:picLocks noGrp="1" noChangeAspect="1"/>
          </p:cNvPicPr>
          <p:nvPr>
            <p:ph type="pic" sz="quarter" idx="4294967295"/>
          </p:nvPr>
        </p:nvPicPr>
        <p:blipFill>
          <a:blip r:embed="rId4"/>
          <a:srcRect b="-67"/>
          <a:stretch>
            <a:fillRect/>
          </a:stretch>
        </p:blipFill>
        <p:spPr>
          <a:xfrm>
            <a:off x="7223760" y="1221293"/>
            <a:ext cx="3901393" cy="3749039"/>
          </a:xfrm>
        </p:spPr>
      </p:pic>
      <p:sp>
        <p:nvSpPr>
          <p:cNvPr id="7" name="TextBox 6">
            <a:extLst>
              <a:ext uri="{FF2B5EF4-FFF2-40B4-BE49-F238E27FC236}">
                <a16:creationId xmlns:a16="http://schemas.microsoft.com/office/drawing/2014/main" id="{22DB3D66-835E-C867-5393-9CF150F1E90C}"/>
              </a:ext>
            </a:extLst>
          </p:cNvPr>
          <p:cNvSpPr txBox="1"/>
          <p:nvPr/>
        </p:nvSpPr>
        <p:spPr>
          <a:xfrm>
            <a:off x="7044536" y="5056471"/>
            <a:ext cx="4080617" cy="646331"/>
          </a:xfrm>
          <a:prstGeom prst="rect">
            <a:avLst/>
          </a:prstGeom>
          <a:noFill/>
        </p:spPr>
        <p:txBody>
          <a:bodyPr wrap="square" rtlCol="0">
            <a:spAutoFit/>
          </a:bodyPr>
          <a:lstStyle/>
          <a:p>
            <a:r>
              <a:rPr lang="en-US" i="1">
                <a:latin typeface="Avenir Book" panose="02000503020000020003" pitchFamily="2" charset="0"/>
              </a:rPr>
              <a:t>Shakuntala, health worker (on left) weighs a pregnant woman.</a:t>
            </a:r>
          </a:p>
        </p:txBody>
      </p:sp>
    </p:spTree>
    <p:extLst>
      <p:ext uri="{BB962C8B-B14F-4D97-AF65-F5344CB8AC3E}">
        <p14:creationId xmlns:p14="http://schemas.microsoft.com/office/powerpoint/2010/main" val="301698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a:xfrm>
            <a:off x="704088" y="1221651"/>
            <a:ext cx="6724400" cy="2207349"/>
          </a:xfrm>
        </p:spPr>
        <p:txBody>
          <a:bodyPr/>
          <a:lstStyle/>
          <a:p>
            <a:r>
              <a:rPr lang="en-US" b="1">
                <a:cs typeface="Arial" panose="020B0604020202020204" pitchFamily="34" charset="0"/>
              </a:rPr>
              <a:t>Global scope of maternal malnutrition</a:t>
            </a:r>
          </a:p>
        </p:txBody>
      </p:sp>
    </p:spTree>
    <p:extLst>
      <p:ext uri="{BB962C8B-B14F-4D97-AF65-F5344CB8AC3E}">
        <p14:creationId xmlns:p14="http://schemas.microsoft.com/office/powerpoint/2010/main" val="28844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Globally, many women lack access to </a:t>
            </a:r>
            <a:br>
              <a:rPr lang="en-US"/>
            </a:br>
            <a:r>
              <a:rPr lang="en-US"/>
              <a:t>nutritious diets…</a:t>
            </a:r>
          </a:p>
        </p:txBody>
      </p:sp>
      <p:sp>
        <p:nvSpPr>
          <p:cNvPr id="8" name="Slide Number Placeholder 7">
            <a:extLst>
              <a:ext uri="{FF2B5EF4-FFF2-40B4-BE49-F238E27FC236}">
                <a16:creationId xmlns:a16="http://schemas.microsoft.com/office/drawing/2014/main" id="{11B4CB0B-7C72-5848-BD23-F5A67155563A}"/>
              </a:ext>
            </a:extLst>
          </p:cNvPr>
          <p:cNvSpPr>
            <a:spLocks noGrp="1"/>
          </p:cNvSpPr>
          <p:nvPr>
            <p:ph type="sldNum" sz="quarter" idx="12"/>
          </p:nvPr>
        </p:nvSpPr>
        <p:spPr/>
        <p:txBody>
          <a:bodyPr/>
          <a:lstStyle/>
          <a:p>
            <a:fld id="{C4B37875-7933-F345-AE65-E0AB5E984F8B}" type="slidenum">
              <a:rPr lang="en-US" smtClean="0"/>
              <a:pPr/>
              <a:t>20</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4"/>
          </p:nvPr>
        </p:nvSpPr>
        <p:spPr>
          <a:xfrm>
            <a:off x="1381876" y="6125192"/>
            <a:ext cx="9688646" cy="732808"/>
          </a:xfrm>
        </p:spPr>
        <p:txBody>
          <a:bodyPr>
            <a:normAutofit/>
          </a:bodyPr>
          <a:lstStyle/>
          <a:p>
            <a:r>
              <a:rPr lang="en-US"/>
              <a:t>Sources: </a:t>
            </a:r>
            <a:r>
              <a:rPr lang="en-US">
                <a:hlinkClick r:id="rId3"/>
              </a:rPr>
              <a:t>WHO Global Health Observatory Indicators website</a:t>
            </a:r>
            <a:br>
              <a:rPr lang="en-US"/>
            </a:br>
            <a:r>
              <a:rPr lang="en-US"/>
              <a:t>Dalmiya et al, 2022. </a:t>
            </a:r>
            <a:r>
              <a:rPr lang="en-US">
                <a:hlinkClick r:id="rId4"/>
              </a:rPr>
              <a:t>UNICEF Programming Guidance. Prevention of malnutrition in women before and during pregnancy and while breastfeeding. </a:t>
            </a:r>
            <a:r>
              <a:rPr lang="en-US"/>
              <a:t>United Nations Children’s Fund.</a:t>
            </a:r>
            <a:br>
              <a:rPr lang="en-US"/>
            </a:br>
            <a:r>
              <a:rPr lang="en-US"/>
              <a:t>Bourassa et al. 2019. </a:t>
            </a:r>
            <a:r>
              <a:rPr lang="en-US">
                <a:hlinkClick r:id="rId5"/>
              </a:rPr>
              <a:t>Review of the evidence regarding the use of antenatal multiple micronutrient supplementation in low- and middle-income countries</a:t>
            </a:r>
            <a:r>
              <a:rPr lang="en-US"/>
              <a:t>. Annals of the New York Academy of Sciences.</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5"/>
          </p:nvPr>
        </p:nvSpPr>
        <p:spPr>
          <a:solidFill>
            <a:schemeClr val="accent1"/>
          </a:solidFill>
        </p:spPr>
        <p:txBody>
          <a:bodyPr/>
          <a:lstStyle/>
          <a:p>
            <a:endParaRPr lang="en-US"/>
          </a:p>
          <a:p>
            <a:endParaRPr lang="en-US"/>
          </a:p>
          <a:p>
            <a:endParaRPr lang="en-US"/>
          </a:p>
          <a:p>
            <a:endParaRPr lang="en-US"/>
          </a:p>
          <a:p>
            <a:endParaRPr lang="en-US"/>
          </a:p>
          <a:p>
            <a:r>
              <a:rPr lang="en-US"/>
              <a:t>170 million women – 1 in 10 – of </a:t>
            </a:r>
            <a:br>
              <a:rPr lang="en-US"/>
            </a:br>
            <a:r>
              <a:rPr lang="en-US"/>
              <a:t>reproductive age are underweight. </a:t>
            </a:r>
          </a:p>
          <a:p>
            <a:endParaRPr lang="en-US"/>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6"/>
          </p:nvPr>
        </p:nvSpPr>
        <p:spPr>
          <a:solidFill>
            <a:schemeClr val="accent1">
              <a:lumMod val="20000"/>
              <a:lumOff val="80000"/>
            </a:schemeClr>
          </a:solidFill>
        </p:spPr>
        <p:txBody>
          <a:bodyPr lIns="365760"/>
          <a:lstStyle/>
          <a:p>
            <a:pPr algn="l"/>
            <a:endParaRPr lang="en-US"/>
          </a:p>
          <a:p>
            <a:pPr algn="l"/>
            <a:r>
              <a:rPr lang="en-US">
                <a:solidFill>
                  <a:schemeClr val="tx2">
                    <a:lumMod val="50000"/>
                  </a:schemeClr>
                </a:solidFill>
              </a:rPr>
              <a:t>In South/Southeast Asia, </a:t>
            </a:r>
            <a:br>
              <a:rPr lang="en-US">
                <a:solidFill>
                  <a:schemeClr val="tx2">
                    <a:lumMod val="50000"/>
                  </a:schemeClr>
                </a:solidFill>
              </a:rPr>
            </a:br>
            <a:r>
              <a:rPr lang="en-US">
                <a:solidFill>
                  <a:schemeClr val="tx2">
                    <a:lumMod val="50000"/>
                  </a:schemeClr>
                </a:solidFill>
              </a:rPr>
              <a:t>stunting (short stature) </a:t>
            </a:r>
            <a:br>
              <a:rPr lang="en-US">
                <a:solidFill>
                  <a:schemeClr val="tx2">
                    <a:lumMod val="50000"/>
                  </a:schemeClr>
                </a:solidFill>
              </a:rPr>
            </a:br>
            <a:r>
              <a:rPr lang="en-US">
                <a:solidFill>
                  <a:schemeClr val="tx2">
                    <a:lumMod val="50000"/>
                  </a:schemeClr>
                </a:solidFill>
              </a:rPr>
              <a:t>affects 35% of women. </a:t>
            </a:r>
          </a:p>
          <a:p>
            <a:pPr algn="l"/>
            <a:endParaRPr lang="en-US"/>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7"/>
          </p:nvPr>
        </p:nvSpPr>
        <p:spPr/>
        <p:txBody>
          <a:bodyPr/>
          <a:lstStyle/>
          <a:p>
            <a:endParaRPr lang="en-US"/>
          </a:p>
          <a:p>
            <a:endParaRPr lang="en-US"/>
          </a:p>
          <a:p>
            <a:r>
              <a:rPr lang="en-US"/>
              <a:t>570 million women – 1 in 3 – of </a:t>
            </a:r>
            <a:br>
              <a:rPr lang="en-US"/>
            </a:br>
            <a:r>
              <a:rPr lang="en-US"/>
              <a:t>reproductive age are anemic. </a:t>
            </a:r>
          </a:p>
        </p:txBody>
      </p:sp>
      <p:pic>
        <p:nvPicPr>
          <p:cNvPr id="30" name="Graphic 29">
            <a:extLst>
              <a:ext uri="{FF2B5EF4-FFF2-40B4-BE49-F238E27FC236}">
                <a16:creationId xmlns:a16="http://schemas.microsoft.com/office/drawing/2014/main" id="{3A8BA1E8-488C-D5A5-2FE1-17CDFE40530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535026" y="1876509"/>
            <a:ext cx="705624" cy="868460"/>
          </a:xfrm>
          <a:prstGeom prst="rect">
            <a:avLst/>
          </a:prstGeom>
        </p:spPr>
      </p:pic>
      <p:pic>
        <p:nvPicPr>
          <p:cNvPr id="31" name="Graphic 30">
            <a:extLst>
              <a:ext uri="{FF2B5EF4-FFF2-40B4-BE49-F238E27FC236}">
                <a16:creationId xmlns:a16="http://schemas.microsoft.com/office/drawing/2014/main" id="{82D10E9C-72E7-898A-1676-17CAA308C7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09574" y="1876509"/>
            <a:ext cx="705624" cy="868460"/>
          </a:xfrm>
          <a:prstGeom prst="rect">
            <a:avLst/>
          </a:prstGeom>
        </p:spPr>
      </p:pic>
      <p:pic>
        <p:nvPicPr>
          <p:cNvPr id="32" name="Graphic 31">
            <a:extLst>
              <a:ext uri="{FF2B5EF4-FFF2-40B4-BE49-F238E27FC236}">
                <a16:creationId xmlns:a16="http://schemas.microsoft.com/office/drawing/2014/main" id="{967BDA0E-75F3-D240-AA0E-BD319243340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72300" y="1876509"/>
            <a:ext cx="705624" cy="868460"/>
          </a:xfrm>
          <a:prstGeom prst="rect">
            <a:avLst/>
          </a:prstGeom>
        </p:spPr>
      </p:pic>
      <p:pic>
        <p:nvPicPr>
          <p:cNvPr id="33" name="Graphic 32">
            <a:extLst>
              <a:ext uri="{FF2B5EF4-FFF2-40B4-BE49-F238E27FC236}">
                <a16:creationId xmlns:a16="http://schemas.microsoft.com/office/drawing/2014/main" id="{DC14D42A-E6E5-3A01-C172-663D6A4EAA5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2104536"/>
            <a:ext cx="792235" cy="975059"/>
          </a:xfrm>
          <a:prstGeom prst="rect">
            <a:avLst/>
          </a:prstGeom>
        </p:spPr>
      </p:pic>
      <p:pic>
        <p:nvPicPr>
          <p:cNvPr id="34" name="Graphic 33">
            <a:extLst>
              <a:ext uri="{FF2B5EF4-FFF2-40B4-BE49-F238E27FC236}">
                <a16:creationId xmlns:a16="http://schemas.microsoft.com/office/drawing/2014/main" id="{2CD6232E-311B-41D5-7690-6B5191DD464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2104536"/>
            <a:ext cx="792235" cy="975059"/>
          </a:xfrm>
          <a:prstGeom prst="rect">
            <a:avLst/>
          </a:prstGeom>
        </p:spPr>
      </p:pic>
      <p:pic>
        <p:nvPicPr>
          <p:cNvPr id="35" name="Graphic 34">
            <a:extLst>
              <a:ext uri="{FF2B5EF4-FFF2-40B4-BE49-F238E27FC236}">
                <a16:creationId xmlns:a16="http://schemas.microsoft.com/office/drawing/2014/main" id="{90FEF504-EF8C-78C5-2F03-90FCFAE0DB8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2104536"/>
            <a:ext cx="792235" cy="975059"/>
          </a:xfrm>
          <a:prstGeom prst="rect">
            <a:avLst/>
          </a:prstGeom>
        </p:spPr>
      </p:pic>
      <p:pic>
        <p:nvPicPr>
          <p:cNvPr id="36" name="Graphic 35">
            <a:extLst>
              <a:ext uri="{FF2B5EF4-FFF2-40B4-BE49-F238E27FC236}">
                <a16:creationId xmlns:a16="http://schemas.microsoft.com/office/drawing/2014/main" id="{09983B46-F4E9-9886-8F6C-00D6DED3BF2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2104536"/>
            <a:ext cx="792235" cy="975059"/>
          </a:xfrm>
          <a:prstGeom prst="rect">
            <a:avLst/>
          </a:prstGeom>
        </p:spPr>
      </p:pic>
      <p:pic>
        <p:nvPicPr>
          <p:cNvPr id="37" name="Graphic 36">
            <a:extLst>
              <a:ext uri="{FF2B5EF4-FFF2-40B4-BE49-F238E27FC236}">
                <a16:creationId xmlns:a16="http://schemas.microsoft.com/office/drawing/2014/main" id="{A03B2311-9091-6146-B9F3-66A4A7ED950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82523" y="3343027"/>
            <a:ext cx="792235" cy="975059"/>
          </a:xfrm>
          <a:prstGeom prst="rect">
            <a:avLst/>
          </a:prstGeom>
        </p:spPr>
      </p:pic>
      <p:pic>
        <p:nvPicPr>
          <p:cNvPr id="38" name="Graphic 37">
            <a:extLst>
              <a:ext uri="{FF2B5EF4-FFF2-40B4-BE49-F238E27FC236}">
                <a16:creationId xmlns:a16="http://schemas.microsoft.com/office/drawing/2014/main" id="{A7235E89-854D-753C-BCD4-08FF7AB3CC7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997849" y="3343027"/>
            <a:ext cx="792235" cy="975059"/>
          </a:xfrm>
          <a:prstGeom prst="rect">
            <a:avLst/>
          </a:prstGeom>
        </p:spPr>
      </p:pic>
      <p:pic>
        <p:nvPicPr>
          <p:cNvPr id="39" name="Graphic 38">
            <a:extLst>
              <a:ext uri="{FF2B5EF4-FFF2-40B4-BE49-F238E27FC236}">
                <a16:creationId xmlns:a16="http://schemas.microsoft.com/office/drawing/2014/main" id="{000B8A15-2BC6-AAF4-4F20-DB16756DFF7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913175" y="3343027"/>
            <a:ext cx="792235" cy="975059"/>
          </a:xfrm>
          <a:prstGeom prst="rect">
            <a:avLst/>
          </a:prstGeom>
        </p:spPr>
      </p:pic>
      <p:pic>
        <p:nvPicPr>
          <p:cNvPr id="40" name="Graphic 39">
            <a:extLst>
              <a:ext uri="{FF2B5EF4-FFF2-40B4-BE49-F238E27FC236}">
                <a16:creationId xmlns:a16="http://schemas.microsoft.com/office/drawing/2014/main" id="{4B1798D3-8301-7DE3-3D41-C3EFA819FBA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28501" y="3343027"/>
            <a:ext cx="792235" cy="975059"/>
          </a:xfrm>
          <a:prstGeom prst="rect">
            <a:avLst/>
          </a:prstGeom>
        </p:spPr>
      </p:pic>
      <p:pic>
        <p:nvPicPr>
          <p:cNvPr id="41" name="Graphic 40">
            <a:extLst>
              <a:ext uri="{FF2B5EF4-FFF2-40B4-BE49-F238E27FC236}">
                <a16:creationId xmlns:a16="http://schemas.microsoft.com/office/drawing/2014/main" id="{0708939A-7BF8-93E6-2802-2060D464C86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43826" y="3343027"/>
            <a:ext cx="792235" cy="975059"/>
          </a:xfrm>
          <a:prstGeom prst="rect">
            <a:avLst/>
          </a:prstGeom>
        </p:spPr>
      </p:pic>
      <p:pic>
        <p:nvPicPr>
          <p:cNvPr id="42" name="Graphic 41">
            <a:extLst>
              <a:ext uri="{FF2B5EF4-FFF2-40B4-BE49-F238E27FC236}">
                <a16:creationId xmlns:a16="http://schemas.microsoft.com/office/drawing/2014/main" id="{9EA2E763-EE3A-DA72-E785-D8AE71230FD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82523" y="2104536"/>
            <a:ext cx="792235" cy="975059"/>
          </a:xfrm>
          <a:prstGeom prst="rect">
            <a:avLst/>
          </a:prstGeom>
        </p:spPr>
      </p:pic>
      <p:pic>
        <p:nvPicPr>
          <p:cNvPr id="18" name="Graphic 17">
            <a:extLst>
              <a:ext uri="{FF2B5EF4-FFF2-40B4-BE49-F238E27FC236}">
                <a16:creationId xmlns:a16="http://schemas.microsoft.com/office/drawing/2014/main" id="{D6F7DB7E-B6F3-2A04-48F2-9909D25BA5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12460" y="3926584"/>
            <a:ext cx="2167214" cy="1801580"/>
          </a:xfrm>
          <a:prstGeom prst="rect">
            <a:avLst/>
          </a:prstGeom>
        </p:spPr>
      </p:pic>
    </p:spTree>
    <p:extLst>
      <p:ext uri="{BB962C8B-B14F-4D97-AF65-F5344CB8AC3E}">
        <p14:creationId xmlns:p14="http://schemas.microsoft.com/office/powerpoint/2010/main" val="246476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ED08-13AD-574A-A7A9-4D9EDD04B289}"/>
              </a:ext>
            </a:extLst>
          </p:cNvPr>
          <p:cNvSpPr>
            <a:spLocks noGrp="1"/>
          </p:cNvSpPr>
          <p:nvPr>
            <p:ph type="title"/>
          </p:nvPr>
        </p:nvSpPr>
        <p:spPr/>
        <p:txBody>
          <a:bodyPr/>
          <a:lstStyle/>
          <a:p>
            <a:r>
              <a:rPr lang="en-US"/>
              <a:t>…and lack </a:t>
            </a:r>
            <a:r>
              <a:rPr lang="en-GB"/>
              <a:t>access to quality health </a:t>
            </a:r>
            <a:br>
              <a:rPr lang="en-GB"/>
            </a:br>
            <a:r>
              <a:rPr lang="en-GB"/>
              <a:t>&amp; nutrition services</a:t>
            </a:r>
            <a:endParaRPr lang="en-US"/>
          </a:p>
        </p:txBody>
      </p:sp>
      <p:sp>
        <p:nvSpPr>
          <p:cNvPr id="18" name="Content Placeholder 17">
            <a:extLst>
              <a:ext uri="{FF2B5EF4-FFF2-40B4-BE49-F238E27FC236}">
                <a16:creationId xmlns:a16="http://schemas.microsoft.com/office/drawing/2014/main" id="{77BAAADD-7A24-BA45-A886-8220AA764E0A}"/>
              </a:ext>
            </a:extLst>
          </p:cNvPr>
          <p:cNvSpPr>
            <a:spLocks noGrp="1"/>
          </p:cNvSpPr>
          <p:nvPr>
            <p:ph idx="1"/>
          </p:nvPr>
        </p:nvSpPr>
        <p:spPr/>
        <p:txBody>
          <a:bodyPr>
            <a:normAutofit/>
          </a:bodyPr>
          <a:lstStyle/>
          <a:p>
            <a:r>
              <a:rPr lang="en-US" b="1">
                <a:latin typeface="Avenir Black" panose="02000503020000020003" pitchFamily="2" charset="0"/>
              </a:rPr>
              <a:t>Only 59% </a:t>
            </a:r>
            <a:r>
              <a:rPr lang="en-US"/>
              <a:t>of pregnant women attend 4 antenatal care (ANC) visits. Since 2016, WHO recommends </a:t>
            </a:r>
            <a:r>
              <a:rPr lang="en-US" b="1">
                <a:latin typeface="Avenir Black" panose="02000503020000020003" pitchFamily="2" charset="0"/>
              </a:rPr>
              <a:t>8 ANC contacts, which further increases the gap</a:t>
            </a:r>
            <a:r>
              <a:rPr lang="en-US"/>
              <a:t>.</a:t>
            </a:r>
          </a:p>
        </p:txBody>
      </p:sp>
      <p:sp>
        <p:nvSpPr>
          <p:cNvPr id="8" name="Slide Number Placeholder 7">
            <a:extLst>
              <a:ext uri="{FF2B5EF4-FFF2-40B4-BE49-F238E27FC236}">
                <a16:creationId xmlns:a16="http://schemas.microsoft.com/office/drawing/2014/main" id="{A4354C64-0E29-9F44-BD80-31A37877694C}"/>
              </a:ext>
            </a:extLst>
          </p:cNvPr>
          <p:cNvSpPr>
            <a:spLocks noGrp="1"/>
          </p:cNvSpPr>
          <p:nvPr>
            <p:ph type="sldNum" sz="quarter" idx="12"/>
          </p:nvPr>
        </p:nvSpPr>
        <p:spPr/>
        <p:txBody>
          <a:bodyPr/>
          <a:lstStyle/>
          <a:p>
            <a:fld id="{C4B37875-7933-F345-AE65-E0AB5E984F8B}" type="slidenum">
              <a:rPr lang="en-US" smtClean="0"/>
              <a:pPr/>
              <a:t>21</a:t>
            </a:fld>
            <a:endParaRPr lang="en-US"/>
          </a:p>
        </p:txBody>
      </p:sp>
      <p:sp>
        <p:nvSpPr>
          <p:cNvPr id="10" name="Text Placeholder 9">
            <a:extLst>
              <a:ext uri="{FF2B5EF4-FFF2-40B4-BE49-F238E27FC236}">
                <a16:creationId xmlns:a16="http://schemas.microsoft.com/office/drawing/2014/main" id="{DFF2D001-B7C0-594D-9DDD-8841A6D9FBBD}"/>
              </a:ext>
            </a:extLst>
          </p:cNvPr>
          <p:cNvSpPr>
            <a:spLocks noGrp="1"/>
          </p:cNvSpPr>
          <p:nvPr>
            <p:ph type="body" sz="quarter" idx="14"/>
          </p:nvPr>
        </p:nvSpPr>
        <p:spPr>
          <a:xfrm>
            <a:off x="5786223" y="5982259"/>
            <a:ext cx="5220116" cy="1254512"/>
          </a:xfrm>
        </p:spPr>
        <p:txBody>
          <a:bodyPr>
            <a:normAutofit/>
          </a:bodyPr>
          <a:lstStyle/>
          <a:p>
            <a:r>
              <a:rPr lang="en-US"/>
              <a:t>Sources: Dalmiya et al, 2022. </a:t>
            </a:r>
            <a:r>
              <a:rPr lang="en-US">
                <a:hlinkClick r:id="rId3"/>
              </a:rPr>
              <a:t>UNICEF Programming Guidance. Prevention of malnutrition in women before and during pregnancy and while breastfeeding.</a:t>
            </a:r>
            <a:r>
              <a:rPr lang="en-US"/>
              <a:t> United Nations Children’s Fund.</a:t>
            </a:r>
            <a:br>
              <a:rPr lang="en-US"/>
            </a:br>
            <a:r>
              <a:rPr lang="en-US"/>
              <a:t>Osendarp et al. 2021. </a:t>
            </a:r>
            <a:r>
              <a:rPr lang="en-US">
                <a:hlinkClick r:id="rId4"/>
              </a:rPr>
              <a:t>The COVID-19 crisis will exacerbate maternal and child undernutrition and child mortality in low- and middle-income countries</a:t>
            </a:r>
            <a:r>
              <a:rPr lang="en-US"/>
              <a:t>. Nat Food.</a:t>
            </a:r>
          </a:p>
          <a:p>
            <a:endParaRPr lang="en-US"/>
          </a:p>
        </p:txBody>
      </p:sp>
      <p:pic>
        <p:nvPicPr>
          <p:cNvPr id="6" name="Picture Placeholder 5">
            <a:extLst>
              <a:ext uri="{FF2B5EF4-FFF2-40B4-BE49-F238E27FC236}">
                <a16:creationId xmlns:a16="http://schemas.microsoft.com/office/drawing/2014/main" id="{84EE844C-8D0D-DF49-9106-DE0E78EE1F1A}"/>
              </a:ext>
            </a:extLst>
          </p:cNvPr>
          <p:cNvPicPr>
            <a:picLocks noGrp="1" noChangeAspect="1"/>
          </p:cNvPicPr>
          <p:nvPr>
            <p:ph type="pic" sz="quarter" idx="16"/>
          </p:nvPr>
        </p:nvPicPr>
        <p:blipFill>
          <a:blip r:embed="rId5"/>
          <a:srcRect b="1"/>
          <a:stretch/>
        </p:blipFill>
        <p:spPr/>
      </p:pic>
      <p:sp>
        <p:nvSpPr>
          <p:cNvPr id="21" name="Content Placeholder 20">
            <a:extLst>
              <a:ext uri="{FF2B5EF4-FFF2-40B4-BE49-F238E27FC236}">
                <a16:creationId xmlns:a16="http://schemas.microsoft.com/office/drawing/2014/main" id="{A3D73A88-083A-1440-B2EF-4E304714BAB7}"/>
              </a:ext>
            </a:extLst>
          </p:cNvPr>
          <p:cNvSpPr>
            <a:spLocks noGrp="1"/>
          </p:cNvSpPr>
          <p:nvPr>
            <p:ph idx="17"/>
          </p:nvPr>
        </p:nvSpPr>
        <p:spPr/>
        <p:txBody>
          <a:bodyPr/>
          <a:lstStyle/>
          <a:p>
            <a:r>
              <a:rPr lang="en-US" b="1">
                <a:latin typeface="Avenir Black" panose="02000503020000020003" pitchFamily="2" charset="0"/>
              </a:rPr>
              <a:t>Only 38% </a:t>
            </a:r>
            <a:r>
              <a:rPr lang="en-US"/>
              <a:t>of women receive 90+ iron folic acid (IFA) tablets during their pregnancy.</a:t>
            </a:r>
          </a:p>
        </p:txBody>
      </p:sp>
      <p:pic>
        <p:nvPicPr>
          <p:cNvPr id="11" name="Picture Placeholder 10">
            <a:extLst>
              <a:ext uri="{FF2B5EF4-FFF2-40B4-BE49-F238E27FC236}">
                <a16:creationId xmlns:a16="http://schemas.microsoft.com/office/drawing/2014/main" id="{2F16D19F-D504-AF48-B332-7E6DFCD531A2}"/>
              </a:ext>
            </a:extLst>
          </p:cNvPr>
          <p:cNvPicPr>
            <a:picLocks noGrp="1" noChangeAspect="1"/>
          </p:cNvPicPr>
          <p:nvPr>
            <p:ph type="pic" sz="quarter" idx="18"/>
          </p:nvPr>
        </p:nvPicPr>
        <p:blipFill>
          <a:blip r:embed="rId6"/>
          <a:srcRect r="-1"/>
          <a:stretch/>
        </p:blipFill>
        <p:spPr/>
      </p:pic>
      <p:sp>
        <p:nvSpPr>
          <p:cNvPr id="44" name="Content Placeholder 43">
            <a:extLst>
              <a:ext uri="{FF2B5EF4-FFF2-40B4-BE49-F238E27FC236}">
                <a16:creationId xmlns:a16="http://schemas.microsoft.com/office/drawing/2014/main" id="{59F17211-D31D-629C-BA58-4A15A40E66E6}"/>
              </a:ext>
            </a:extLst>
          </p:cNvPr>
          <p:cNvSpPr>
            <a:spLocks noGrp="1"/>
          </p:cNvSpPr>
          <p:nvPr>
            <p:ph idx="19"/>
          </p:nvPr>
        </p:nvSpPr>
        <p:spPr/>
        <p:txBody>
          <a:bodyPr>
            <a:normAutofit/>
          </a:bodyPr>
          <a:lstStyle/>
          <a:p>
            <a:r>
              <a:rPr lang="en-US"/>
              <a:t>Each year, </a:t>
            </a:r>
            <a:r>
              <a:rPr lang="en-US" b="1">
                <a:latin typeface="Avenir Black" panose="02000503020000020003" pitchFamily="2" charset="0"/>
              </a:rPr>
              <a:t>20 million babies suffer from low birthweight (LBW)</a:t>
            </a:r>
            <a:r>
              <a:rPr lang="en-US"/>
              <a:t>, an early marker of poor maternal and fetal nutrition.</a:t>
            </a:r>
          </a:p>
        </p:txBody>
      </p:sp>
      <p:pic>
        <p:nvPicPr>
          <p:cNvPr id="12" name="Picture Placeholder 11" descr="A person kissing a baby&#10;&#10;Description automatically generated">
            <a:extLst>
              <a:ext uri="{FF2B5EF4-FFF2-40B4-BE49-F238E27FC236}">
                <a16:creationId xmlns:a16="http://schemas.microsoft.com/office/drawing/2014/main" id="{DE52CE91-C7FE-BF5D-594C-7974947D24E3}"/>
              </a:ext>
            </a:extLst>
          </p:cNvPr>
          <p:cNvPicPr>
            <a:picLocks noGrp="1" noChangeAspect="1"/>
          </p:cNvPicPr>
          <p:nvPr>
            <p:ph type="pic" sz="quarter" idx="20"/>
          </p:nvPr>
        </p:nvPicPr>
        <p:blipFill>
          <a:blip r:embed="rId7"/>
          <a:srcRect/>
          <a:stretch>
            <a:fillRect/>
          </a:stretch>
        </p:blipFill>
        <p:spPr/>
      </p:pic>
      <p:sp>
        <p:nvSpPr>
          <p:cNvPr id="46" name="Content Placeholder 45">
            <a:extLst>
              <a:ext uri="{FF2B5EF4-FFF2-40B4-BE49-F238E27FC236}">
                <a16:creationId xmlns:a16="http://schemas.microsoft.com/office/drawing/2014/main" id="{A898B52C-BB94-2B02-1C3A-25B109ABB456}"/>
              </a:ext>
            </a:extLst>
          </p:cNvPr>
          <p:cNvSpPr>
            <a:spLocks noGrp="1"/>
          </p:cNvSpPr>
          <p:nvPr>
            <p:ph idx="21"/>
          </p:nvPr>
        </p:nvSpPr>
        <p:spPr/>
        <p:txBody>
          <a:bodyPr/>
          <a:lstStyle/>
          <a:p>
            <a:r>
              <a:rPr lang="en-US"/>
              <a:t>Due to COVID-19, </a:t>
            </a:r>
            <a:r>
              <a:rPr lang="en-US" b="1">
                <a:latin typeface="Avenir Black" panose="02000503020000020003" pitchFamily="2" charset="0"/>
              </a:rPr>
              <a:t>access to quality diets and services is decreasing leading to “worst case scenarios”</a:t>
            </a:r>
            <a:r>
              <a:rPr lang="en-US"/>
              <a:t>. </a:t>
            </a:r>
          </a:p>
        </p:txBody>
      </p:sp>
      <p:pic>
        <p:nvPicPr>
          <p:cNvPr id="4" name="Picture Placeholder 3" descr="A close-up of a baby's feet&#10;&#10;Description automatically generated">
            <a:extLst>
              <a:ext uri="{FF2B5EF4-FFF2-40B4-BE49-F238E27FC236}">
                <a16:creationId xmlns:a16="http://schemas.microsoft.com/office/drawing/2014/main" id="{E5DF42CD-7499-C0F4-F1A0-093BF942E86A}"/>
              </a:ext>
            </a:extLst>
          </p:cNvPr>
          <p:cNvPicPr>
            <a:picLocks noGrp="1" noChangeAspect="1"/>
          </p:cNvPicPr>
          <p:nvPr>
            <p:ph type="pic" sz="quarter" idx="22"/>
          </p:nvPr>
        </p:nvPicPr>
        <p:blipFill>
          <a:blip r:embed="rId8"/>
          <a:srcRect t="7593" b="7593"/>
          <a:stretch>
            <a:fillRect/>
          </a:stretch>
        </p:blipFill>
        <p:spPr/>
      </p:pic>
    </p:spTree>
    <p:extLst>
      <p:ext uri="{BB962C8B-B14F-4D97-AF65-F5344CB8AC3E}">
        <p14:creationId xmlns:p14="http://schemas.microsoft.com/office/powerpoint/2010/main" val="2950578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740F-4F41-2943-9F74-D1957FA05085}"/>
              </a:ext>
            </a:extLst>
          </p:cNvPr>
          <p:cNvSpPr>
            <a:spLocks noGrp="1"/>
          </p:cNvSpPr>
          <p:nvPr>
            <p:ph type="title"/>
          </p:nvPr>
        </p:nvSpPr>
        <p:spPr/>
        <p:txBody>
          <a:bodyPr/>
          <a:lstStyle/>
          <a:p>
            <a:r>
              <a:rPr lang="en-US"/>
              <a:t>Poor maternal nutrition has dire consequences for communities and the world</a:t>
            </a:r>
          </a:p>
        </p:txBody>
      </p:sp>
      <p:sp>
        <p:nvSpPr>
          <p:cNvPr id="10" name="Content Placeholder 9">
            <a:extLst>
              <a:ext uri="{FF2B5EF4-FFF2-40B4-BE49-F238E27FC236}">
                <a16:creationId xmlns:a16="http://schemas.microsoft.com/office/drawing/2014/main" id="{F1725062-C909-1242-882D-28A9146A3806}"/>
              </a:ext>
            </a:extLst>
          </p:cNvPr>
          <p:cNvSpPr>
            <a:spLocks noGrp="1"/>
          </p:cNvSpPr>
          <p:nvPr>
            <p:ph idx="1"/>
          </p:nvPr>
        </p:nvSpPr>
        <p:spPr/>
        <p:txBody>
          <a:bodyPr/>
          <a:lstStyle/>
          <a:p>
            <a:pPr lvl="1"/>
            <a:r>
              <a:rPr lang="en-US"/>
              <a:t>The economic consequences of poor nutrition can affect an individual for 30+ years and their families for generations.</a:t>
            </a:r>
          </a:p>
        </p:txBody>
      </p:sp>
      <p:sp>
        <p:nvSpPr>
          <p:cNvPr id="5" name="Slide Number Placeholder 4">
            <a:extLst>
              <a:ext uri="{FF2B5EF4-FFF2-40B4-BE49-F238E27FC236}">
                <a16:creationId xmlns:a16="http://schemas.microsoft.com/office/drawing/2014/main" id="{7A4840A7-5A13-8047-9794-88B530A8A779}"/>
              </a:ext>
            </a:extLst>
          </p:cNvPr>
          <p:cNvSpPr>
            <a:spLocks noGrp="1"/>
          </p:cNvSpPr>
          <p:nvPr>
            <p:ph type="sldNum" sz="quarter" idx="12"/>
          </p:nvPr>
        </p:nvSpPr>
        <p:spPr/>
        <p:txBody>
          <a:bodyPr/>
          <a:lstStyle/>
          <a:p>
            <a:fld id="{C4B37875-7933-F345-AE65-E0AB5E984F8B}" type="slidenum">
              <a:rPr lang="en-US" smtClean="0"/>
              <a:pPr/>
              <a:t>22</a:t>
            </a:fld>
            <a:endParaRPr lang="en-US"/>
          </a:p>
        </p:txBody>
      </p:sp>
      <p:sp>
        <p:nvSpPr>
          <p:cNvPr id="14" name="Text Placeholder 13">
            <a:extLst>
              <a:ext uri="{FF2B5EF4-FFF2-40B4-BE49-F238E27FC236}">
                <a16:creationId xmlns:a16="http://schemas.microsoft.com/office/drawing/2014/main" id="{11984045-7EE0-DC47-9E4A-EDF92536D5D6}"/>
              </a:ext>
            </a:extLst>
          </p:cNvPr>
          <p:cNvSpPr>
            <a:spLocks noGrp="1"/>
          </p:cNvSpPr>
          <p:nvPr>
            <p:ph type="body" sz="quarter" idx="13"/>
          </p:nvPr>
        </p:nvSpPr>
        <p:spPr/>
        <p:txBody>
          <a:bodyPr/>
          <a:lstStyle/>
          <a:p>
            <a:r>
              <a:rPr lang="en-US"/>
              <a:t>Source: Halim et al, 2015. </a:t>
            </a:r>
            <a:r>
              <a:rPr lang="en-US">
                <a:hlinkClick r:id="rId3"/>
              </a:rPr>
              <a:t>The economic consequences of selected maternal and child nutrition interventions in low- and middle- income countries: A systematic review of recent literature, 2000–2013.</a:t>
            </a:r>
            <a:r>
              <a:rPr lang="en-US"/>
              <a:t> BMC Women’s Health.</a:t>
            </a:r>
            <a:endParaRPr lang="en-IN"/>
          </a:p>
        </p:txBody>
      </p:sp>
      <p:pic>
        <p:nvPicPr>
          <p:cNvPr id="15" name="Picture Placeholder 14" descr="A person carrying a child&#10;&#10;Description automatically generated with medium confidence">
            <a:extLst>
              <a:ext uri="{FF2B5EF4-FFF2-40B4-BE49-F238E27FC236}">
                <a16:creationId xmlns:a16="http://schemas.microsoft.com/office/drawing/2014/main" id="{646B2569-DF60-FE4C-B11B-EE1DF1BAC31E}"/>
              </a:ext>
            </a:extLst>
          </p:cNvPr>
          <p:cNvPicPr>
            <a:picLocks noGrp="1" noChangeAspect="1"/>
          </p:cNvPicPr>
          <p:nvPr>
            <p:ph type="pic" sz="quarter" idx="14"/>
          </p:nvPr>
        </p:nvPicPr>
        <p:blipFill rotWithShape="1">
          <a:blip r:embed="rId4"/>
          <a:srcRect r="-19"/>
          <a:stretch/>
        </p:blipFill>
        <p:spPr/>
      </p:pic>
      <p:pic>
        <p:nvPicPr>
          <p:cNvPr id="17" name="Picture Placeholder 16" descr="A picture containing floor, person&#10;&#10;Description automatically generated">
            <a:extLst>
              <a:ext uri="{FF2B5EF4-FFF2-40B4-BE49-F238E27FC236}">
                <a16:creationId xmlns:a16="http://schemas.microsoft.com/office/drawing/2014/main" id="{1A3D6A9C-D3AA-9D48-96C7-663FA876F280}"/>
              </a:ext>
            </a:extLst>
          </p:cNvPr>
          <p:cNvPicPr>
            <a:picLocks noGrp="1" noChangeAspect="1"/>
          </p:cNvPicPr>
          <p:nvPr>
            <p:ph type="pic" sz="quarter" idx="15"/>
          </p:nvPr>
        </p:nvPicPr>
        <p:blipFill rotWithShape="1">
          <a:blip r:embed="rId5"/>
          <a:srcRect b="47"/>
          <a:stretch/>
        </p:blipFill>
        <p:spPr/>
      </p:pic>
      <p:pic>
        <p:nvPicPr>
          <p:cNvPr id="20" name="Picture Placeholder 19">
            <a:extLst>
              <a:ext uri="{FF2B5EF4-FFF2-40B4-BE49-F238E27FC236}">
                <a16:creationId xmlns:a16="http://schemas.microsoft.com/office/drawing/2014/main" id="{6D762C5A-109F-B042-8CCE-BA17B210052A}"/>
              </a:ext>
            </a:extLst>
          </p:cNvPr>
          <p:cNvPicPr>
            <a:picLocks noGrp="1" noChangeAspect="1"/>
          </p:cNvPicPr>
          <p:nvPr>
            <p:ph type="pic" sz="quarter" idx="16"/>
          </p:nvPr>
        </p:nvPicPr>
        <p:blipFill>
          <a:blip r:embed="rId6"/>
          <a:srcRect t="14907" b="14907"/>
          <a:stretch/>
        </p:blipFill>
        <p:spPr>
          <a:xfrm>
            <a:off x="686410" y="4623273"/>
            <a:ext cx="1010611" cy="1010611"/>
          </a:xfrm>
        </p:spPr>
      </p:pic>
      <p:sp>
        <p:nvSpPr>
          <p:cNvPr id="11" name="Content Placeholder 10">
            <a:extLst>
              <a:ext uri="{FF2B5EF4-FFF2-40B4-BE49-F238E27FC236}">
                <a16:creationId xmlns:a16="http://schemas.microsoft.com/office/drawing/2014/main" id="{644ADA11-BA36-E740-A8A0-3C29A57998C0}"/>
              </a:ext>
            </a:extLst>
          </p:cNvPr>
          <p:cNvSpPr>
            <a:spLocks noGrp="1"/>
          </p:cNvSpPr>
          <p:nvPr>
            <p:ph idx="17"/>
          </p:nvPr>
        </p:nvSpPr>
        <p:spPr/>
        <p:txBody>
          <a:bodyPr>
            <a:normAutofit lnSpcReduction="10000"/>
          </a:bodyPr>
          <a:lstStyle/>
          <a:p>
            <a:pPr lvl="1"/>
            <a:r>
              <a:rPr lang="en-US"/>
              <a:t>Good nutrition is linked to improved school performance and increased productivity. This leads to long-term economic benefits on individual, national, and global scales.</a:t>
            </a:r>
          </a:p>
        </p:txBody>
      </p:sp>
      <p:sp>
        <p:nvSpPr>
          <p:cNvPr id="12" name="Content Placeholder 11">
            <a:extLst>
              <a:ext uri="{FF2B5EF4-FFF2-40B4-BE49-F238E27FC236}">
                <a16:creationId xmlns:a16="http://schemas.microsoft.com/office/drawing/2014/main" id="{19B4B3BE-AC0B-6C45-B6C5-4B7FC35588BA}"/>
              </a:ext>
            </a:extLst>
          </p:cNvPr>
          <p:cNvSpPr>
            <a:spLocks noGrp="1"/>
          </p:cNvSpPr>
          <p:nvPr>
            <p:ph idx="18"/>
          </p:nvPr>
        </p:nvSpPr>
        <p:spPr/>
        <p:txBody>
          <a:bodyPr/>
          <a:lstStyle/>
          <a:p>
            <a:pPr lvl="1"/>
            <a:r>
              <a:rPr lang="en-US"/>
              <a:t>Investing in nutrition could reach USD $5.7 trillion a year in economic gains to society by 2030. </a:t>
            </a:r>
          </a:p>
        </p:txBody>
      </p:sp>
      <p:sp>
        <p:nvSpPr>
          <p:cNvPr id="19" name="TextBox 18">
            <a:extLst>
              <a:ext uri="{FF2B5EF4-FFF2-40B4-BE49-F238E27FC236}">
                <a16:creationId xmlns:a16="http://schemas.microsoft.com/office/drawing/2014/main" id="{53A108C1-AC33-E040-8B0A-9DB6D2BDEEB0}"/>
              </a:ext>
            </a:extLst>
          </p:cNvPr>
          <p:cNvSpPr txBox="1"/>
          <p:nvPr/>
        </p:nvSpPr>
        <p:spPr>
          <a:xfrm>
            <a:off x="179109" y="-697584"/>
            <a:ext cx="184731" cy="369332"/>
          </a:xfrm>
          <a:prstGeom prst="rect">
            <a:avLst/>
          </a:prstGeom>
          <a:noFill/>
        </p:spPr>
        <p:txBody>
          <a:bodyPr wrap="none" rtlCol="0">
            <a:spAutoFit/>
          </a:bodyPr>
          <a:lstStyle/>
          <a:p>
            <a:endParaRPr lang="en-US">
              <a:latin typeface="Avenir Book" panose="02000503020000020003" pitchFamily="2" charset="0"/>
            </a:endParaRPr>
          </a:p>
        </p:txBody>
      </p:sp>
    </p:spTree>
    <p:extLst>
      <p:ext uri="{BB962C8B-B14F-4D97-AF65-F5344CB8AC3E}">
        <p14:creationId xmlns:p14="http://schemas.microsoft.com/office/powerpoint/2010/main" val="135189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2A682-F0A4-3A3F-B616-DE6916E1B088}"/>
              </a:ext>
            </a:extLst>
          </p:cNvPr>
          <p:cNvSpPr>
            <a:spLocks noGrp="1"/>
          </p:cNvSpPr>
          <p:nvPr>
            <p:ph idx="1"/>
          </p:nvPr>
        </p:nvSpPr>
        <p:spPr/>
        <p:txBody>
          <a:bodyPr>
            <a:normAutofit/>
          </a:bodyPr>
          <a:lstStyle/>
          <a:p>
            <a:r>
              <a:rPr lang="en-US"/>
              <a:t>Improving maternal malnutrition is possible when we invest in women and deliver a package of evidence-based maternal nutrition interventions.</a:t>
            </a:r>
          </a:p>
        </p:txBody>
      </p:sp>
      <p:pic>
        <p:nvPicPr>
          <p:cNvPr id="7" name="Picture Placeholder 6" descr="A picture containing person, tree, outdoor, little&#10;&#10;Description automatically generated">
            <a:extLst>
              <a:ext uri="{FF2B5EF4-FFF2-40B4-BE49-F238E27FC236}">
                <a16:creationId xmlns:a16="http://schemas.microsoft.com/office/drawing/2014/main" id="{5DFBA33B-74D0-473A-55A5-3CA27A3970CB}"/>
              </a:ext>
            </a:extLst>
          </p:cNvPr>
          <p:cNvPicPr>
            <a:picLocks noGrp="1" noChangeAspect="1"/>
          </p:cNvPicPr>
          <p:nvPr>
            <p:ph type="pic" sz="quarter" idx="13"/>
          </p:nvPr>
        </p:nvPicPr>
        <p:blipFill>
          <a:blip r:embed="rId3"/>
          <a:srcRect r="-24"/>
          <a:stretch>
            <a:fillRect/>
          </a:stretch>
        </p:blipFill>
        <p:spPr/>
      </p:pic>
    </p:spTree>
    <p:extLst>
      <p:ext uri="{BB962C8B-B14F-4D97-AF65-F5344CB8AC3E}">
        <p14:creationId xmlns:p14="http://schemas.microsoft.com/office/powerpoint/2010/main" val="315695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C9A7DA9-36AF-2A97-37AF-AE2A9C1297A6}"/>
              </a:ext>
            </a:extLst>
          </p:cNvPr>
          <p:cNvSpPr>
            <a:spLocks noGrp="1"/>
          </p:cNvSpPr>
          <p:nvPr>
            <p:ph idx="1"/>
          </p:nvPr>
        </p:nvSpPr>
        <p:spPr/>
        <p:txBody>
          <a:bodyPr>
            <a:normAutofit fontScale="92500"/>
          </a:bodyPr>
          <a:lstStyle/>
          <a:p>
            <a:r>
              <a:rPr lang="en-US"/>
              <a:t>Multiple micronutrient supplements (MMS), </a:t>
            </a:r>
            <a:r>
              <a:rPr lang="en-US" b="1">
                <a:latin typeface="Avenir Black" panose="02000503020000020003" pitchFamily="2" charset="0"/>
              </a:rPr>
              <a:t>commonly referred to as prenatal multivitamins</a:t>
            </a:r>
            <a:r>
              <a:rPr lang="en-US"/>
              <a:t>, are one of the most impactful nutrition interventions that significantly improves maternal health and </a:t>
            </a:r>
            <a:br>
              <a:rPr lang="en-US"/>
            </a:br>
            <a:r>
              <a:rPr lang="en-US"/>
              <a:t>birth outcomes.</a:t>
            </a:r>
          </a:p>
        </p:txBody>
      </p:sp>
      <p:pic>
        <p:nvPicPr>
          <p:cNvPr id="5" name="Picture Placeholder 4" descr="A picture containing child, person, little&#10;&#10;Description automatically generated">
            <a:extLst>
              <a:ext uri="{FF2B5EF4-FFF2-40B4-BE49-F238E27FC236}">
                <a16:creationId xmlns:a16="http://schemas.microsoft.com/office/drawing/2014/main" id="{D74127C5-7C80-34CA-EA68-C0515475D734}"/>
              </a:ext>
            </a:extLst>
          </p:cNvPr>
          <p:cNvPicPr>
            <a:picLocks noGrp="1" noChangeAspect="1"/>
          </p:cNvPicPr>
          <p:nvPr>
            <p:ph type="pic" sz="quarter" idx="13"/>
          </p:nvPr>
        </p:nvPicPr>
        <p:blipFill>
          <a:blip r:embed="rId3"/>
          <a:srcRect r="28"/>
          <a:stretch>
            <a:fillRect/>
          </a:stretch>
        </p:blipFill>
        <p:spPr/>
      </p:pic>
    </p:spTree>
    <p:extLst>
      <p:ext uri="{BB962C8B-B14F-4D97-AF65-F5344CB8AC3E}">
        <p14:creationId xmlns:p14="http://schemas.microsoft.com/office/powerpoint/2010/main" val="326353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a:noAutofit/>
          </a:bodyPr>
          <a:lstStyle/>
          <a:p>
            <a:pPr lvl="0"/>
            <a:r>
              <a:rPr lang="en-US" sz="4800" b="1">
                <a:cs typeface="Arial" panose="020B0604020202020204" pitchFamily="34" charset="0"/>
              </a:rPr>
              <a:t>Evidence on multiple micronutrient supplements (MMS)</a:t>
            </a:r>
          </a:p>
        </p:txBody>
      </p:sp>
    </p:spTree>
    <p:extLst>
      <p:ext uri="{BB962C8B-B14F-4D97-AF65-F5344CB8AC3E}">
        <p14:creationId xmlns:p14="http://schemas.microsoft.com/office/powerpoint/2010/main" val="377752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0"/>
          </p:nvPr>
        </p:nvSpPr>
        <p:spPr/>
        <p:txBody>
          <a:bodyPr/>
          <a:lstStyle/>
          <a:p>
            <a:r>
              <a:rPr lang="en-US"/>
              <a:t>MMS contains 15 micronutrients, including iron and folic acid (IFA).</a:t>
            </a:r>
          </a:p>
        </p:txBody>
      </p:sp>
      <p:pic>
        <p:nvPicPr>
          <p:cNvPr id="7" name="Picture Placeholder 6">
            <a:extLst>
              <a:ext uri="{FF2B5EF4-FFF2-40B4-BE49-F238E27FC236}">
                <a16:creationId xmlns:a16="http://schemas.microsoft.com/office/drawing/2014/main" id="{68B63A63-6F57-0042-BCCD-ADEEC9FA4F25}"/>
              </a:ext>
            </a:extLst>
          </p:cNvPr>
          <p:cNvPicPr>
            <a:picLocks noGrp="1" noChangeAspect="1"/>
          </p:cNvPicPr>
          <p:nvPr>
            <p:ph type="pic" sz="quarter" idx="11"/>
          </p:nvPr>
        </p:nvPicPr>
        <p:blipFill>
          <a:blip r:embed="rId3"/>
          <a:srcRect t="78" b="-79"/>
          <a:stretch/>
        </p:blipFill>
        <p:spPr>
          <a:xfrm>
            <a:off x="1800472" y="1935813"/>
            <a:ext cx="2090707" cy="2090707"/>
          </a:xfrm>
        </p:spPr>
      </p:pic>
      <p:sp>
        <p:nvSpPr>
          <p:cNvPr id="3" name="Content Placeholder 2">
            <a:extLst>
              <a:ext uri="{FF2B5EF4-FFF2-40B4-BE49-F238E27FC236}">
                <a16:creationId xmlns:a16="http://schemas.microsoft.com/office/drawing/2014/main" id="{44536562-8A7B-A245-8B01-5E1E0822E3AE}"/>
              </a:ext>
            </a:extLst>
          </p:cNvPr>
          <p:cNvSpPr>
            <a:spLocks noGrp="1"/>
          </p:cNvSpPr>
          <p:nvPr>
            <p:ph type="body" sz="quarter" idx="16"/>
          </p:nvPr>
        </p:nvSpPr>
        <p:spPr/>
        <p:txBody>
          <a:bodyPr/>
          <a:lstStyle/>
          <a:p>
            <a:r>
              <a:rPr lang="en-US"/>
              <a:t>Research supports switching from IFA to MMS, especially for women with poor diets.</a:t>
            </a:r>
          </a:p>
          <a:p>
            <a:pPr lvl="1"/>
            <a:endParaRPr lang="en-US"/>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type="body" sz="quarter" idx="17"/>
          </p:nvPr>
        </p:nvSpPr>
        <p:spPr/>
        <p:txBody>
          <a:bodyPr/>
          <a:lstStyle/>
          <a:p>
            <a:r>
              <a:rPr lang="en-US"/>
              <a:t>Before 2020, global policy guidance recommended use of IFA.</a:t>
            </a:r>
          </a:p>
        </p:txBody>
      </p:sp>
      <p:sp>
        <p:nvSpPr>
          <p:cNvPr id="8" name="Slide Number Placeholder 7">
            <a:extLst>
              <a:ext uri="{FF2B5EF4-FFF2-40B4-BE49-F238E27FC236}">
                <a16:creationId xmlns:a16="http://schemas.microsoft.com/office/drawing/2014/main" id="{CF1689F8-1AB8-C044-BA92-B906CA35A859}"/>
              </a:ext>
            </a:extLst>
          </p:cNvPr>
          <p:cNvSpPr>
            <a:spLocks noGrp="1"/>
          </p:cNvSpPr>
          <p:nvPr>
            <p:ph type="sldNum" sz="quarter" idx="20"/>
          </p:nvPr>
        </p:nvSpPr>
        <p:spPr/>
        <p:txBody>
          <a:bodyPr/>
          <a:lstStyle/>
          <a:p>
            <a:fld id="{C4B37875-7933-F345-AE65-E0AB5E984F8B}" type="slidenum">
              <a:rPr lang="en-US" smtClean="0"/>
              <a:pPr/>
              <a:t>26</a:t>
            </a:fld>
            <a:endParaRPr lang="en-US"/>
          </a:p>
        </p:txBody>
      </p:sp>
      <p:sp>
        <p:nvSpPr>
          <p:cNvPr id="12" name="Text Placeholder 11">
            <a:extLst>
              <a:ext uri="{FF2B5EF4-FFF2-40B4-BE49-F238E27FC236}">
                <a16:creationId xmlns:a16="http://schemas.microsoft.com/office/drawing/2014/main" id="{4FA43C63-90E5-0CC9-9CE7-1447C4B94992}"/>
              </a:ext>
            </a:extLst>
          </p:cNvPr>
          <p:cNvSpPr>
            <a:spLocks noGrp="1"/>
          </p:cNvSpPr>
          <p:nvPr>
            <p:ph type="body" sz="quarter" idx="22"/>
          </p:nvPr>
        </p:nvSpPr>
        <p:spPr/>
        <p:txBody>
          <a:bodyPr/>
          <a:lstStyle/>
          <a:p>
            <a:r>
              <a:rPr lang="en-US"/>
              <a:t>Source: </a:t>
            </a:r>
            <a:r>
              <a:rPr lang="en-US">
                <a:hlinkClick r:id="rId4"/>
              </a:rPr>
              <a:t>HMHB Consortium website</a:t>
            </a:r>
            <a:endParaRPr lang="en-US"/>
          </a:p>
        </p:txBody>
      </p:sp>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MMS has significant benefits compared to IFA</a:t>
            </a:r>
          </a:p>
        </p:txBody>
      </p:sp>
      <p:pic>
        <p:nvPicPr>
          <p:cNvPr id="10" name="Picture Placeholder 9" descr="A picture containing tree, outdoor, person, young&#10;&#10;Description automatically generated">
            <a:extLst>
              <a:ext uri="{FF2B5EF4-FFF2-40B4-BE49-F238E27FC236}">
                <a16:creationId xmlns:a16="http://schemas.microsoft.com/office/drawing/2014/main" id="{F5DCCB07-69CF-3967-80EA-60399AC96EE8}"/>
              </a:ext>
            </a:extLst>
          </p:cNvPr>
          <p:cNvPicPr>
            <a:picLocks noGrp="1" noChangeAspect="1"/>
          </p:cNvPicPr>
          <p:nvPr>
            <p:ph type="pic" sz="quarter" idx="12"/>
          </p:nvPr>
        </p:nvPicPr>
        <p:blipFill>
          <a:blip r:embed="rId5"/>
          <a:srcRect r="76"/>
          <a:stretch>
            <a:fillRect/>
          </a:stretch>
        </p:blipFill>
        <p:spPr/>
      </p:pic>
      <p:pic>
        <p:nvPicPr>
          <p:cNvPr id="18" name="Picture Placeholder 17" descr="A picture containing grass, outdoor, person&#10;&#10;Description automatically generated">
            <a:extLst>
              <a:ext uri="{FF2B5EF4-FFF2-40B4-BE49-F238E27FC236}">
                <a16:creationId xmlns:a16="http://schemas.microsoft.com/office/drawing/2014/main" id="{9B8EE00F-15DC-81ED-0660-D825891EB3D6}"/>
              </a:ext>
            </a:extLst>
          </p:cNvPr>
          <p:cNvPicPr>
            <a:picLocks noGrp="1" noChangeAspect="1"/>
          </p:cNvPicPr>
          <p:nvPr>
            <p:ph type="pic" sz="quarter" idx="13"/>
          </p:nvPr>
        </p:nvPicPr>
        <p:blipFill>
          <a:blip r:embed="rId6"/>
          <a:stretch>
            <a:fillRect/>
          </a:stretch>
        </p:blipFill>
        <p:spPr/>
      </p:pic>
    </p:spTree>
    <p:extLst>
      <p:ext uri="{BB962C8B-B14F-4D97-AF65-F5344CB8AC3E}">
        <p14:creationId xmlns:p14="http://schemas.microsoft.com/office/powerpoint/2010/main" val="97293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D8DB191-DD75-A94E-9E88-AD8E987D0D2F}"/>
              </a:ext>
            </a:extLst>
          </p:cNvPr>
          <p:cNvSpPr>
            <a:spLocks noGrp="1"/>
          </p:cNvSpPr>
          <p:nvPr>
            <p:ph type="body" sz="quarter" idx="14"/>
          </p:nvPr>
        </p:nvSpPr>
        <p:spPr/>
        <p:txBody>
          <a:bodyPr>
            <a:normAutofit/>
          </a:bodyPr>
          <a:lstStyle/>
          <a:p>
            <a:pPr marL="0" indent="0">
              <a:spcBef>
                <a:spcPts val="0"/>
              </a:spcBef>
              <a:spcAft>
                <a:spcPts val="600"/>
              </a:spcAft>
            </a:pPr>
            <a:r>
              <a:rPr lang="en-US">
                <a:latin typeface="Avenir Book"/>
              </a:rPr>
              <a:t>*United Nations International Multiple Micronutrient Antenatal Preparation Multiple Micronutrient Supplementation (UNIMMAP MMS)  </a:t>
            </a:r>
            <a:br>
              <a:rPr lang="en-US"/>
            </a:br>
            <a:r>
              <a:rPr lang="en-US">
                <a:latin typeface="Avenir Book"/>
              </a:rPr>
              <a:t>Note: </a:t>
            </a:r>
            <a:r>
              <a:rPr lang="en-US" i="1">
                <a:latin typeface="Avenir Book"/>
              </a:rPr>
              <a:t>for brevity, the term MMS will be used moving forward</a:t>
            </a:r>
            <a:endParaRPr lang="en-US">
              <a:latin typeface="Avenir Book"/>
            </a:endParaRPr>
          </a:p>
        </p:txBody>
      </p:sp>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a:lstStyle/>
          <a:p>
            <a:r>
              <a:rPr lang="en-US"/>
              <a:t>What is </a:t>
            </a:r>
            <a:br>
              <a:rPr lang="en-US"/>
            </a:br>
            <a:r>
              <a:rPr lang="en-US"/>
              <a:t>multiple </a:t>
            </a:r>
            <a:br>
              <a:rPr lang="en-US"/>
            </a:br>
            <a:r>
              <a:rPr lang="en-US"/>
              <a:t>micronutrient supplementation?</a:t>
            </a:r>
          </a:p>
          <a:p>
            <a:pPr lvl="1"/>
            <a:r>
              <a:rPr lang="en-US"/>
              <a:t>UNIMMAP MMS* contains 15 essential vitamins and minerals for pregnant and nursing women and meets micronutrient requirements that poor diets cannot meet.</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2037003011"/>
              </p:ext>
            </p:extLst>
          </p:nvPr>
        </p:nvGraphicFramePr>
        <p:xfrm>
          <a:off x="6455693" y="480983"/>
          <a:ext cx="4517108" cy="5463328"/>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a:tabLst/>
                      </a:pPr>
                      <a:r>
                        <a:rPr lang="en-CH" sz="1600" b="0" i="0">
                          <a:latin typeface="Avenir" panose="02000503020000020003" pitchFamily="2" charset="0"/>
                        </a:rPr>
                        <a:t>UNIMMAP MMS composition*</a:t>
                      </a:r>
                    </a:p>
                  </a:txBody>
                  <a:tcPr marL="80526" marR="80526" marT="40263" marB="40263"/>
                </a:tc>
                <a:tc hMerge="1">
                  <a:txBody>
                    <a:bodyPr/>
                    <a:lstStyle/>
                    <a:p>
                      <a:endParaRPr lang="en-CH"/>
                    </a:p>
                  </a:txBody>
                  <a:tcPr/>
                </a:tc>
                <a:extLst>
                  <a:ext uri="{0D108BD9-81ED-4DB2-BD59-A6C34878D82A}">
                    <a16:rowId xmlns:a16="http://schemas.microsoft.com/office/drawing/2014/main" val="479210933"/>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A</a:t>
                      </a:r>
                    </a:p>
                  </a:txBody>
                  <a:tcPr marL="80526" marR="80526" marT="40263" marB="40263"/>
                </a:tc>
                <a:tc>
                  <a:txBody>
                    <a:bodyPr/>
                    <a:lstStyle/>
                    <a:p>
                      <a:pPr lvl="1" algn="l"/>
                      <a:r>
                        <a:rPr lang="en-CH" sz="1600" b="0" i="0">
                          <a:latin typeface="Avenir" panose="02000503020000020003" pitchFamily="2" charset="0"/>
                        </a:rPr>
                        <a:t>800 µg</a:t>
                      </a:r>
                    </a:p>
                  </a:txBody>
                  <a:tcPr marL="80526" marR="80526" marT="40263" marB="40263"/>
                </a:tc>
                <a:extLst>
                  <a:ext uri="{0D108BD9-81ED-4DB2-BD59-A6C34878D82A}">
                    <a16:rowId xmlns:a16="http://schemas.microsoft.com/office/drawing/2014/main" val="2207200469"/>
                  </a:ext>
                </a:extLst>
              </a:tr>
              <a:tr h="341458">
                <a:tc>
                  <a:txBody>
                    <a:bodyPr/>
                    <a:lstStyle/>
                    <a:p>
                      <a:pPr lvl="1" algn="l"/>
                      <a:r>
                        <a:rPr lang="en-CH" sz="1600" b="0" i="0">
                          <a:latin typeface="Avenir" panose="02000503020000020003" pitchFamily="2" charset="0"/>
                        </a:rPr>
                        <a:t>Vitamin D</a:t>
                      </a:r>
                    </a:p>
                  </a:txBody>
                  <a:tcPr marL="80526" marR="80526" marT="40263" marB="40263"/>
                </a:tc>
                <a:tc>
                  <a:txBody>
                    <a:bodyPr/>
                    <a:lstStyle/>
                    <a:p>
                      <a:pPr lvl="1" algn="l"/>
                      <a:r>
                        <a:rPr lang="en-CH" sz="1600" b="0" i="0">
                          <a:latin typeface="Avenir" panose="02000503020000020003" pitchFamily="2" charset="0"/>
                        </a:rPr>
                        <a:t>200 IU</a:t>
                      </a:r>
                    </a:p>
                  </a:txBody>
                  <a:tcPr marL="80526" marR="80526" marT="40263" marB="40263"/>
                </a:tc>
                <a:extLst>
                  <a:ext uri="{0D108BD9-81ED-4DB2-BD59-A6C34878D82A}">
                    <a16:rowId xmlns:a16="http://schemas.microsoft.com/office/drawing/2014/main" val="610458925"/>
                  </a:ext>
                </a:extLst>
              </a:tr>
              <a:tr h="341458">
                <a:tc>
                  <a:txBody>
                    <a:bodyPr/>
                    <a:lstStyle/>
                    <a:p>
                      <a:pPr lvl="1" algn="l"/>
                      <a:r>
                        <a:rPr lang="fr-CH" sz="1600" b="0" i="0">
                          <a:latin typeface="Avenir" panose="02000503020000020003" pitchFamily="2" charset="0"/>
                        </a:rPr>
                        <a:t>Vitamin E</a:t>
                      </a:r>
                      <a:endParaRPr lang="en-CH" sz="1600" b="0" i="0">
                        <a:latin typeface="Avenir" panose="02000503020000020003" pitchFamily="2" charset="0"/>
                      </a:endParaRPr>
                    </a:p>
                  </a:txBody>
                  <a:tcPr marL="80526" marR="80526" marT="40263" marB="40263"/>
                </a:tc>
                <a:tc>
                  <a:txBody>
                    <a:bodyPr/>
                    <a:lstStyle/>
                    <a:p>
                      <a:pPr lvl="1" algn="l"/>
                      <a:r>
                        <a:rPr lang="en-CH" sz="1600" b="0" i="0">
                          <a:latin typeface="Avenir" panose="02000503020000020003" pitchFamily="2" charset="0"/>
                        </a:rPr>
                        <a:t>10 mg</a:t>
                      </a:r>
                    </a:p>
                  </a:txBody>
                  <a:tcPr marL="80526" marR="80526" marT="40263" marB="40263"/>
                </a:tc>
                <a:extLst>
                  <a:ext uri="{0D108BD9-81ED-4DB2-BD59-A6C34878D82A}">
                    <a16:rowId xmlns:a16="http://schemas.microsoft.com/office/drawing/2014/main" val="1565866323"/>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C</a:t>
                      </a:r>
                    </a:p>
                  </a:txBody>
                  <a:tcPr marL="80526" marR="80526" marT="40263" marB="40263"/>
                </a:tc>
                <a:tc>
                  <a:txBody>
                    <a:bodyPr/>
                    <a:lstStyle/>
                    <a:p>
                      <a:pPr lvl="1" algn="l"/>
                      <a:r>
                        <a:rPr lang="en-CH" sz="1600" b="0" i="0">
                          <a:latin typeface="Avenir" panose="02000503020000020003" pitchFamily="2" charset="0"/>
                        </a:rPr>
                        <a:t>70 mg</a:t>
                      </a:r>
                    </a:p>
                  </a:txBody>
                  <a:tcPr marL="80526" marR="80526" marT="40263" marB="40263"/>
                </a:tc>
                <a:extLst>
                  <a:ext uri="{0D108BD9-81ED-4DB2-BD59-A6C34878D82A}">
                    <a16:rowId xmlns:a16="http://schemas.microsoft.com/office/drawing/2014/main" val="2077294698"/>
                  </a:ext>
                </a:extLst>
              </a:tr>
              <a:tr h="341458">
                <a:tc>
                  <a:txBody>
                    <a:bodyPr/>
                    <a:lstStyle/>
                    <a:p>
                      <a:pPr lvl="1" algn="l"/>
                      <a:r>
                        <a:rPr lang="en-CH" sz="1600" b="0" i="0">
                          <a:latin typeface="Avenir" panose="02000503020000020003" pitchFamily="2" charset="0"/>
                        </a:rPr>
                        <a:t>Thiamin</a:t>
                      </a:r>
                    </a:p>
                  </a:txBody>
                  <a:tcPr marL="80526" marR="80526" marT="40263" marB="40263"/>
                </a:tc>
                <a:tc>
                  <a:txBody>
                    <a:bodyPr/>
                    <a:lstStyle/>
                    <a:p>
                      <a:pPr lvl="1" algn="l"/>
                      <a:r>
                        <a:rPr lang="en-CH"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84288033"/>
                  </a:ext>
                </a:extLst>
              </a:tr>
              <a:tr h="341458">
                <a:tc>
                  <a:txBody>
                    <a:bodyPr/>
                    <a:lstStyle/>
                    <a:p>
                      <a:pPr lvl="1" algn="l"/>
                      <a:r>
                        <a:rPr lang="en-CH" sz="1600" b="0" i="0">
                          <a:latin typeface="Avenir" panose="02000503020000020003" pitchFamily="2" charset="0"/>
                        </a:rPr>
                        <a:t>Riboflavin</a:t>
                      </a:r>
                    </a:p>
                  </a:txBody>
                  <a:tcPr marL="80526" marR="80526" marT="40263" marB="40263"/>
                </a:tc>
                <a:tc>
                  <a:txBody>
                    <a:bodyPr/>
                    <a:lstStyle/>
                    <a:p>
                      <a:pPr lvl="1" algn="l"/>
                      <a:r>
                        <a:rPr lang="en-CH"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03804563"/>
                  </a:ext>
                </a:extLst>
              </a:tr>
              <a:tr h="341458">
                <a:tc>
                  <a:txBody>
                    <a:bodyPr/>
                    <a:lstStyle/>
                    <a:p>
                      <a:pPr lvl="1" algn="l"/>
                      <a:r>
                        <a:rPr lang="en-CH" sz="1600" b="0" i="0">
                          <a:latin typeface="Avenir" panose="02000503020000020003" pitchFamily="2" charset="0"/>
                        </a:rPr>
                        <a:t>Niacin</a:t>
                      </a:r>
                    </a:p>
                  </a:txBody>
                  <a:tcPr marL="80526" marR="80526" marT="40263" marB="40263"/>
                </a:tc>
                <a:tc>
                  <a:txBody>
                    <a:bodyPr/>
                    <a:lstStyle/>
                    <a:p>
                      <a:pPr lvl="1" algn="l"/>
                      <a:r>
                        <a:rPr lang="en-CH" sz="1600" b="0" i="0">
                          <a:latin typeface="Avenir" panose="02000503020000020003" pitchFamily="2" charset="0"/>
                        </a:rPr>
                        <a:t>18 mg</a:t>
                      </a:r>
                    </a:p>
                  </a:txBody>
                  <a:tcPr marL="80526" marR="80526" marT="40263" marB="40263"/>
                </a:tc>
                <a:extLst>
                  <a:ext uri="{0D108BD9-81ED-4DB2-BD59-A6C34878D82A}">
                    <a16:rowId xmlns:a16="http://schemas.microsoft.com/office/drawing/2014/main" val="119736120"/>
                  </a:ext>
                </a:extLst>
              </a:tr>
              <a:tr h="341458">
                <a:tc>
                  <a:txBody>
                    <a:bodyPr/>
                    <a:lstStyle/>
                    <a:p>
                      <a:pPr lvl="1" algn="l"/>
                      <a:r>
                        <a:rPr lang="en-CH" sz="1600" b="0" i="0">
                          <a:latin typeface="Avenir" panose="02000503020000020003" pitchFamily="2" charset="0"/>
                        </a:rPr>
                        <a:t>V</a:t>
                      </a:r>
                      <a:r>
                        <a:rPr lang="en-GB" sz="1600" b="0" i="0">
                          <a:latin typeface="Avenir" panose="02000503020000020003" pitchFamily="2" charset="0"/>
                        </a:rPr>
                        <a:t>i</a:t>
                      </a:r>
                      <a:r>
                        <a:rPr lang="en-CH" sz="1600" b="0" i="0">
                          <a:latin typeface="Avenir" panose="02000503020000020003" pitchFamily="2" charset="0"/>
                        </a:rPr>
                        <a:t>tamin B6</a:t>
                      </a:r>
                    </a:p>
                  </a:txBody>
                  <a:tcPr marL="80526" marR="80526" marT="40263" marB="40263"/>
                </a:tc>
                <a:tc>
                  <a:txBody>
                    <a:bodyPr/>
                    <a:lstStyle/>
                    <a:p>
                      <a:pPr lvl="1" algn="l"/>
                      <a:r>
                        <a:rPr lang="en-CH" sz="1600" b="0" i="0">
                          <a:latin typeface="Avenir" panose="02000503020000020003" pitchFamily="2" charset="0"/>
                        </a:rPr>
                        <a:t>1.9 mg</a:t>
                      </a:r>
                    </a:p>
                  </a:txBody>
                  <a:tcPr marL="80526" marR="80526" marT="40263" marB="40263"/>
                </a:tc>
                <a:extLst>
                  <a:ext uri="{0D108BD9-81ED-4DB2-BD59-A6C34878D82A}">
                    <a16:rowId xmlns:a16="http://schemas.microsoft.com/office/drawing/2014/main" val="1691552452"/>
                  </a:ext>
                </a:extLst>
              </a:tr>
              <a:tr h="341458">
                <a:tc>
                  <a:txBody>
                    <a:bodyPr/>
                    <a:lstStyle/>
                    <a:p>
                      <a:pPr lvl="1" algn="l"/>
                      <a:r>
                        <a:rPr lang="en-CH" sz="1600" b="0" i="0">
                          <a:latin typeface="Avenir" panose="02000503020000020003" pitchFamily="2" charset="0"/>
                        </a:rPr>
                        <a:t>Folic Acid</a:t>
                      </a:r>
                    </a:p>
                  </a:txBody>
                  <a:tcPr marL="80526" marR="80526" marT="40263" marB="40263"/>
                </a:tc>
                <a:tc>
                  <a:txBody>
                    <a:bodyPr/>
                    <a:lstStyle/>
                    <a:p>
                      <a:pPr lvl="1" algn="l"/>
                      <a:r>
                        <a:rPr lang="en-CH"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a:r>
                        <a:rPr lang="en-CH" sz="1600" b="0" i="0">
                          <a:latin typeface="Avenir" panose="02000503020000020003" pitchFamily="2" charset="0"/>
                        </a:rPr>
                        <a:t>Vitamin B12</a:t>
                      </a:r>
                    </a:p>
                  </a:txBody>
                  <a:tcPr marL="80526" marR="80526" marT="40263" marB="40263"/>
                </a:tc>
                <a:tc>
                  <a:txBody>
                    <a:bodyPr/>
                    <a:lstStyle/>
                    <a:p>
                      <a:pPr lvl="1" algn="l"/>
                      <a:r>
                        <a:rPr lang="en-CH" sz="1600" b="0" i="0">
                          <a:latin typeface="Avenir" panose="02000503020000020003" pitchFamily="2" charset="0"/>
                        </a:rPr>
                        <a:t>2.6 µg</a:t>
                      </a:r>
                    </a:p>
                  </a:txBody>
                  <a:tcPr marL="80526" marR="80526" marT="40263" marB="40263"/>
                </a:tc>
                <a:extLst>
                  <a:ext uri="{0D108BD9-81ED-4DB2-BD59-A6C34878D82A}">
                    <a16:rowId xmlns:a16="http://schemas.microsoft.com/office/drawing/2014/main" val="2285745618"/>
                  </a:ext>
                </a:extLst>
              </a:tr>
              <a:tr h="341458">
                <a:tc>
                  <a:txBody>
                    <a:bodyPr/>
                    <a:lstStyle/>
                    <a:p>
                      <a:pPr lvl="1" algn="l"/>
                      <a:r>
                        <a:rPr lang="en-CH" sz="1600" b="0" i="0">
                          <a:latin typeface="Avenir" panose="02000503020000020003" pitchFamily="2" charset="0"/>
                        </a:rPr>
                        <a:t>Copper</a:t>
                      </a:r>
                    </a:p>
                  </a:txBody>
                  <a:tcPr marL="80526" marR="80526" marT="40263" marB="40263"/>
                </a:tc>
                <a:tc>
                  <a:txBody>
                    <a:bodyPr/>
                    <a:lstStyle/>
                    <a:p>
                      <a:pPr lvl="1" algn="l"/>
                      <a:r>
                        <a:rPr lang="en-CH" sz="1600" b="0" i="0">
                          <a:latin typeface="Avenir" panose="02000503020000020003" pitchFamily="2" charset="0"/>
                        </a:rPr>
                        <a:t>2 mg</a:t>
                      </a:r>
                    </a:p>
                  </a:txBody>
                  <a:tcPr marL="80526" marR="80526" marT="40263" marB="40263"/>
                </a:tc>
                <a:extLst>
                  <a:ext uri="{0D108BD9-81ED-4DB2-BD59-A6C34878D82A}">
                    <a16:rowId xmlns:a16="http://schemas.microsoft.com/office/drawing/2014/main" val="3373857925"/>
                  </a:ext>
                </a:extLst>
              </a:tr>
              <a:tr h="341458">
                <a:tc>
                  <a:txBody>
                    <a:bodyPr/>
                    <a:lstStyle/>
                    <a:p>
                      <a:pPr lvl="1" algn="l"/>
                      <a:r>
                        <a:rPr lang="en-CH" sz="1600" b="0" i="0">
                          <a:latin typeface="Avenir" panose="02000503020000020003" pitchFamily="2" charset="0"/>
                        </a:rPr>
                        <a:t>Iodine</a:t>
                      </a:r>
                    </a:p>
                  </a:txBody>
                  <a:tcPr marL="80526" marR="80526" marT="40263" marB="40263"/>
                </a:tc>
                <a:tc>
                  <a:txBody>
                    <a:bodyPr/>
                    <a:lstStyle/>
                    <a:p>
                      <a:pPr lvl="1" algn="l"/>
                      <a:r>
                        <a:rPr lang="en-CH" sz="1600" b="0" i="0">
                          <a:latin typeface="Avenir" panose="02000503020000020003" pitchFamily="2" charset="0"/>
                        </a:rPr>
                        <a:t>150 µg</a:t>
                      </a:r>
                    </a:p>
                  </a:txBody>
                  <a:tcPr marL="80526" marR="80526" marT="40263" marB="40263"/>
                </a:tc>
                <a:extLst>
                  <a:ext uri="{0D108BD9-81ED-4DB2-BD59-A6C34878D82A}">
                    <a16:rowId xmlns:a16="http://schemas.microsoft.com/office/drawing/2014/main" val="1642048105"/>
                  </a:ext>
                </a:extLst>
              </a:tr>
              <a:tr h="341458">
                <a:tc>
                  <a:txBody>
                    <a:bodyPr/>
                    <a:lstStyle/>
                    <a:p>
                      <a:pPr lvl="1" algn="l"/>
                      <a:r>
                        <a:rPr lang="en-CH" sz="1600" b="0" i="0">
                          <a:latin typeface="Avenir" panose="02000503020000020003" pitchFamily="2" charset="0"/>
                        </a:rPr>
                        <a:t>Iron</a:t>
                      </a:r>
                    </a:p>
                  </a:txBody>
                  <a:tcPr marL="80526" marR="80526" marT="40263" marB="40263"/>
                </a:tc>
                <a:tc>
                  <a:txBody>
                    <a:bodyPr/>
                    <a:lstStyle/>
                    <a:p>
                      <a:pPr lvl="1" algn="l"/>
                      <a:r>
                        <a:rPr lang="en-CH" sz="1600" b="0" i="0">
                          <a:latin typeface="Avenir" panose="02000503020000020003" pitchFamily="2" charset="0"/>
                        </a:rPr>
                        <a:t>30 mg</a:t>
                      </a:r>
                    </a:p>
                  </a:txBody>
                  <a:tcPr marL="80526" marR="80526" marT="40263" marB="40263"/>
                </a:tc>
                <a:extLst>
                  <a:ext uri="{0D108BD9-81ED-4DB2-BD59-A6C34878D82A}">
                    <a16:rowId xmlns:a16="http://schemas.microsoft.com/office/drawing/2014/main" val="3538503788"/>
                  </a:ext>
                </a:extLst>
              </a:tr>
              <a:tr h="341458">
                <a:tc>
                  <a:txBody>
                    <a:bodyPr/>
                    <a:lstStyle/>
                    <a:p>
                      <a:pPr lvl="1" algn="l"/>
                      <a:r>
                        <a:rPr lang="en-CH" sz="1600" b="0" i="0">
                          <a:latin typeface="Avenir" panose="02000503020000020003" pitchFamily="2" charset="0"/>
                        </a:rPr>
                        <a:t>Selenium</a:t>
                      </a:r>
                    </a:p>
                  </a:txBody>
                  <a:tcPr marL="80526" marR="80526" marT="40263" marB="40263"/>
                </a:tc>
                <a:tc>
                  <a:txBody>
                    <a:bodyPr/>
                    <a:lstStyle/>
                    <a:p>
                      <a:pPr lvl="1" algn="l"/>
                      <a:r>
                        <a:rPr lang="en-CH" sz="1600" b="0" i="0">
                          <a:latin typeface="Avenir" panose="02000503020000020003" pitchFamily="2" charset="0"/>
                        </a:rPr>
                        <a:t>65 µg</a:t>
                      </a:r>
                    </a:p>
                  </a:txBody>
                  <a:tcPr marL="80526" marR="80526" marT="40263" marB="40263"/>
                </a:tc>
                <a:extLst>
                  <a:ext uri="{0D108BD9-81ED-4DB2-BD59-A6C34878D82A}">
                    <a16:rowId xmlns:a16="http://schemas.microsoft.com/office/drawing/2014/main" val="1232269835"/>
                  </a:ext>
                </a:extLst>
              </a:tr>
              <a:tr h="341458">
                <a:tc>
                  <a:txBody>
                    <a:bodyPr/>
                    <a:lstStyle/>
                    <a:p>
                      <a:pPr lvl="1" algn="l"/>
                      <a:r>
                        <a:rPr lang="en-CH" sz="1600" b="0" i="0">
                          <a:latin typeface="Avenir" panose="02000503020000020003" pitchFamily="2" charset="0"/>
                        </a:rPr>
                        <a:t>Zinc</a:t>
                      </a:r>
                    </a:p>
                  </a:txBody>
                  <a:tcPr marL="80526" marR="80526" marT="40263" marB="40263"/>
                </a:tc>
                <a:tc>
                  <a:txBody>
                    <a:bodyPr/>
                    <a:lstStyle/>
                    <a:p>
                      <a:pPr lvl="1" algn="l"/>
                      <a:r>
                        <a:rPr lang="en-CH" sz="1600" b="0" i="0">
                          <a:latin typeface="Avenir" panose="02000503020000020003" pitchFamily="2" charset="0"/>
                        </a:rPr>
                        <a:t>15 mg</a:t>
                      </a:r>
                    </a:p>
                  </a:txBody>
                  <a:tcPr marL="80526" marR="80526" marT="40263" marB="40263"/>
                </a:tc>
                <a:extLst>
                  <a:ext uri="{0D108BD9-81ED-4DB2-BD59-A6C34878D82A}">
                    <a16:rowId xmlns:a16="http://schemas.microsoft.com/office/drawing/2014/main" val="34039611"/>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a:lstStyle/>
          <a:p>
            <a:pPr algn="r"/>
            <a:fld id="{C4B37875-7933-F345-AE65-E0AB5E984F8B}" type="slidenum">
              <a:rPr lang="en-US" smtClean="0"/>
              <a:pPr algn="r"/>
              <a:t>27</a:t>
            </a:fld>
            <a:endParaRPr lang="en-US"/>
          </a:p>
        </p:txBody>
      </p:sp>
    </p:spTree>
    <p:extLst>
      <p:ext uri="{BB962C8B-B14F-4D97-AF65-F5344CB8AC3E}">
        <p14:creationId xmlns:p14="http://schemas.microsoft.com/office/powerpoint/2010/main" val="4002866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a:lstStyle/>
          <a:p>
            <a:r>
              <a:rPr lang="en-US"/>
              <a:t>How does MMS compare to IFA?</a:t>
            </a:r>
          </a:p>
          <a:p>
            <a:pPr lvl="1"/>
            <a:endParaRPr lang="en-US"/>
          </a:p>
          <a:p>
            <a:pPr lvl="1"/>
            <a:r>
              <a:rPr lang="en-US"/>
              <a:t>Iron and Folic Acid contains just 2 essential vitamins and minerals. </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1025173236"/>
              </p:ext>
            </p:extLst>
          </p:nvPr>
        </p:nvGraphicFramePr>
        <p:xfrm>
          <a:off x="6455693" y="2513028"/>
          <a:ext cx="4517108" cy="1024374"/>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a:tabLst/>
                      </a:pPr>
                      <a:r>
                        <a:rPr lang="en-US" sz="1600" b="0" i="0">
                          <a:latin typeface="Avenir" panose="02000503020000020003" pitchFamily="2" charset="0"/>
                        </a:rPr>
                        <a:t>Iron and Folic Acid</a:t>
                      </a:r>
                      <a:endParaRPr lang="en-CH" sz="1600" b="0" i="0">
                        <a:latin typeface="Avenir" panose="02000503020000020003" pitchFamily="2" charset="0"/>
                      </a:endParaRPr>
                    </a:p>
                  </a:txBody>
                  <a:tcPr marL="80526" marR="80526" marT="40263" marB="40263"/>
                </a:tc>
                <a:tc hMerge="1">
                  <a:txBody>
                    <a:bodyPr/>
                    <a:lstStyle/>
                    <a:p>
                      <a:endParaRPr lang="en-CH"/>
                    </a:p>
                  </a:txBody>
                  <a:tcPr/>
                </a:tc>
                <a:extLst>
                  <a:ext uri="{0D108BD9-81ED-4DB2-BD59-A6C34878D82A}">
                    <a16:rowId xmlns:a16="http://schemas.microsoft.com/office/drawing/2014/main" val="479210933"/>
                  </a:ext>
                </a:extLst>
              </a:tr>
              <a:tr h="341458">
                <a:tc>
                  <a:txBody>
                    <a:bodyPr/>
                    <a:lstStyle/>
                    <a:p>
                      <a:pPr lvl="1" algn="l"/>
                      <a:r>
                        <a:rPr lang="en-CH" sz="1600" b="0" i="0">
                          <a:latin typeface="Avenir" panose="02000503020000020003" pitchFamily="2" charset="0"/>
                        </a:rPr>
                        <a:t>Folic Acid</a:t>
                      </a:r>
                    </a:p>
                  </a:txBody>
                  <a:tcPr marL="80526" marR="80526" marT="40263" marB="40263"/>
                </a:tc>
                <a:tc>
                  <a:txBody>
                    <a:bodyPr/>
                    <a:lstStyle/>
                    <a:p>
                      <a:pPr lvl="1" algn="l"/>
                      <a:r>
                        <a:rPr lang="en-CH"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a:r>
                        <a:rPr lang="en-CH" sz="1600" b="0" i="0">
                          <a:latin typeface="Avenir" panose="02000503020000020003" pitchFamily="2" charset="0"/>
                        </a:rPr>
                        <a:t>Iron</a:t>
                      </a:r>
                    </a:p>
                  </a:txBody>
                  <a:tcPr marL="80526" marR="80526" marT="40263" marB="40263"/>
                </a:tc>
                <a:tc>
                  <a:txBody>
                    <a:bodyPr/>
                    <a:lstStyle/>
                    <a:p>
                      <a:pPr lvl="1" algn="l"/>
                      <a:r>
                        <a:rPr lang="en-US" sz="1600" b="0" i="0">
                          <a:latin typeface="Avenir" panose="02000503020000020003" pitchFamily="2" charset="0"/>
                        </a:rPr>
                        <a:t>6</a:t>
                      </a:r>
                      <a:r>
                        <a:rPr lang="en-CH" sz="1600" b="0" i="0">
                          <a:latin typeface="Avenir" panose="02000503020000020003" pitchFamily="2" charset="0"/>
                        </a:rPr>
                        <a:t>0 mg</a:t>
                      </a:r>
                    </a:p>
                  </a:txBody>
                  <a:tcPr marL="80526" marR="80526" marT="40263" marB="40263"/>
                </a:tc>
                <a:extLst>
                  <a:ext uri="{0D108BD9-81ED-4DB2-BD59-A6C34878D82A}">
                    <a16:rowId xmlns:a16="http://schemas.microsoft.com/office/drawing/2014/main" val="3538503788"/>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a:lstStyle/>
          <a:p>
            <a:pPr algn="r"/>
            <a:fld id="{C4B37875-7933-F345-AE65-E0AB5E984F8B}" type="slidenum">
              <a:rPr lang="en-US" smtClean="0"/>
              <a:pPr algn="r"/>
              <a:t>28</a:t>
            </a:fld>
            <a:endParaRPr lang="en-US"/>
          </a:p>
        </p:txBody>
      </p:sp>
      <p:sp>
        <p:nvSpPr>
          <p:cNvPr id="5" name="TextBox 4">
            <a:extLst>
              <a:ext uri="{FF2B5EF4-FFF2-40B4-BE49-F238E27FC236}">
                <a16:creationId xmlns:a16="http://schemas.microsoft.com/office/drawing/2014/main" id="{31C137FF-1736-67E7-2055-3F43D6C918BD}"/>
              </a:ext>
            </a:extLst>
          </p:cNvPr>
          <p:cNvSpPr txBox="1"/>
          <p:nvPr/>
        </p:nvSpPr>
        <p:spPr>
          <a:xfrm>
            <a:off x="5330284" y="5970077"/>
            <a:ext cx="6504878" cy="1046440"/>
          </a:xfrm>
          <a:prstGeom prst="rect">
            <a:avLst/>
          </a:prstGeom>
          <a:noFill/>
        </p:spPr>
        <p:txBody>
          <a:bodyPr wrap="square" rtlCol="0">
            <a:spAutoFit/>
          </a:bodyPr>
          <a:lstStyle/>
          <a:p>
            <a:pPr marL="7938" indent="-7938">
              <a:lnSpc>
                <a:spcPct val="110000"/>
              </a:lnSpc>
              <a:spcBef>
                <a:spcPts val="1000"/>
              </a:spcBef>
            </a:pPr>
            <a:r>
              <a:rPr lang="en-US" sz="1000">
                <a:latin typeface="Avenir Book" panose="02000503020000020003" pitchFamily="2" charset="0"/>
              </a:rPr>
              <a:t>Sources: Gomes et al, 2022. </a:t>
            </a:r>
            <a:r>
              <a:rPr lang="en-US" sz="1000">
                <a:latin typeface="Avenir Book" panose="02000503020000020003" pitchFamily="2" charset="0"/>
                <a:hlinkClick r:id="rId3">
                  <a:extLst>
                    <a:ext uri="{A12FA001-AC4F-418D-AE19-62706E023703}">
                      <ahyp:hlinkClr xmlns:ahyp="http://schemas.microsoft.com/office/drawing/2018/hyperlinkcolor" val="tx"/>
                    </a:ext>
                  </a:extLst>
                </a:hlinkClick>
              </a:rPr>
              <a:t>Multiple micronutrient supplements vs iron-folic acid supplements and maternal anemia outcomes: an iron dose analysis.</a:t>
            </a:r>
            <a:r>
              <a:rPr lang="en-US" sz="1000">
                <a:latin typeface="Avenir Book" panose="02000503020000020003" pitchFamily="2" charset="0"/>
              </a:rPr>
              <a:t> Ann. N.Y. Acad. Sci.</a:t>
            </a:r>
            <a:br>
              <a:rPr lang="en-US" sz="1000">
                <a:latin typeface="Avenir Book" panose="02000503020000020003" pitchFamily="2" charset="0"/>
              </a:rPr>
            </a:br>
            <a:r>
              <a:rPr lang="en-US" sz="1000">
                <a:latin typeface="Avenir Book" panose="02000503020000020003" pitchFamily="2" charset="0"/>
              </a:rPr>
              <a:t>Gomes et al, 2022. </a:t>
            </a:r>
            <a:r>
              <a:rPr lang="en-US" sz="1000">
                <a:latin typeface="Avenir Book" panose="02000503020000020003" pitchFamily="2" charset="0"/>
                <a:hlinkClick r:id="rId4">
                  <a:extLst>
                    <a:ext uri="{A12FA001-AC4F-418D-AE19-62706E023703}">
                      <ahyp:hlinkClr xmlns:ahyp="http://schemas.microsoft.com/office/drawing/2018/hyperlinkcolor" val="tx"/>
                    </a:ext>
                  </a:extLst>
                </a:hlinkClick>
              </a:rPr>
              <a:t>Effect of multiple micronutrient supplements vs iron and folic acid supplements on neonatal mortality: a reanalysis by iron dose.</a:t>
            </a:r>
            <a:r>
              <a:rPr lang="en-US" sz="1000">
                <a:latin typeface="Avenir Book" panose="02000503020000020003" pitchFamily="2" charset="0"/>
              </a:rPr>
              <a:t> Public Health Nutr.</a:t>
            </a:r>
          </a:p>
          <a:p>
            <a:endParaRPr lang="en-US"/>
          </a:p>
        </p:txBody>
      </p:sp>
    </p:spTree>
    <p:extLst>
      <p:ext uri="{BB962C8B-B14F-4D97-AF65-F5344CB8AC3E}">
        <p14:creationId xmlns:p14="http://schemas.microsoft.com/office/powerpoint/2010/main" val="90854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551CBE6-1334-B846-93A4-33FF022CAA90}"/>
              </a:ext>
            </a:extLst>
          </p:cNvPr>
          <p:cNvPicPr>
            <a:picLocks noChangeAspect="1"/>
          </p:cNvPicPr>
          <p:nvPr/>
        </p:nvPicPr>
        <p:blipFill rotWithShape="1">
          <a:blip r:embed="rId3"/>
          <a:srcRect b="-47745"/>
          <a:stretch/>
        </p:blipFill>
        <p:spPr>
          <a:xfrm>
            <a:off x="6028126" y="1857859"/>
            <a:ext cx="2829522" cy="1782488"/>
          </a:xfrm>
          <a:prstGeom prst="rect">
            <a:avLst/>
          </a:prstGeom>
          <a:ln>
            <a:solidFill>
              <a:schemeClr val="tx1"/>
            </a:solidFill>
          </a:ln>
        </p:spPr>
      </p:pic>
      <p:sp>
        <p:nvSpPr>
          <p:cNvPr id="3" name="Slide Number Placeholder 2">
            <a:extLst>
              <a:ext uri="{FF2B5EF4-FFF2-40B4-BE49-F238E27FC236}">
                <a16:creationId xmlns:a16="http://schemas.microsoft.com/office/drawing/2014/main" id="{B9DE51CD-900A-954A-BF2A-C4F5C6D976CF}"/>
              </a:ext>
            </a:extLst>
          </p:cNvPr>
          <p:cNvSpPr>
            <a:spLocks noGrp="1"/>
          </p:cNvSpPr>
          <p:nvPr>
            <p:ph type="sldNum" sz="quarter" idx="12"/>
          </p:nvPr>
        </p:nvSpPr>
        <p:spPr/>
        <p:txBody>
          <a:bodyPr/>
          <a:lstStyle/>
          <a:p>
            <a:fld id="{C4B37875-7933-F345-AE65-E0AB5E984F8B}" type="slidenum">
              <a:rPr lang="en-US" smtClean="0"/>
              <a:pPr/>
              <a:t>29</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4"/>
          </p:nvPr>
        </p:nvSpPr>
        <p:spPr>
          <a:xfrm>
            <a:off x="5583676" y="6016344"/>
            <a:ext cx="5599435" cy="582821"/>
          </a:xfrm>
        </p:spPr>
        <p:txBody>
          <a:bodyPr>
            <a:normAutofit fontScale="77500" lnSpcReduction="20000"/>
          </a:bodyPr>
          <a:lstStyle/>
          <a:p>
            <a:r>
              <a:rPr lang="en-US"/>
              <a:t>Sources: Keats et al. 2019. </a:t>
            </a:r>
            <a:r>
              <a:rPr lang="en-US">
                <a:hlinkClick r:id="rId4"/>
              </a:rPr>
              <a:t>Multiple-micronutrient supplementation for women during pregnancy</a:t>
            </a:r>
            <a:r>
              <a:rPr lang="en-US"/>
              <a:t>. Cochrane Database Syst. </a:t>
            </a:r>
            <a:br>
              <a:rPr lang="en-US"/>
            </a:br>
            <a:r>
              <a:rPr lang="en-GB"/>
              <a:t>Smith et al, 2017.</a:t>
            </a:r>
            <a:r>
              <a:rPr lang="en-GB">
                <a:solidFill>
                  <a:srgbClr val="FF0000"/>
                </a:solidFill>
              </a:rPr>
              <a:t> </a:t>
            </a:r>
            <a:r>
              <a:rPr lang="en-GB">
                <a:hlinkClick r:id="rId5"/>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p>
          <a:p>
            <a:endParaRPr lang="en-US"/>
          </a:p>
        </p:txBody>
      </p:sp>
      <p:sp>
        <p:nvSpPr>
          <p:cNvPr id="17" name="Content Placeholder 16">
            <a:extLst>
              <a:ext uri="{FF2B5EF4-FFF2-40B4-BE49-F238E27FC236}">
                <a16:creationId xmlns:a16="http://schemas.microsoft.com/office/drawing/2014/main" id="{4D7EBC81-4764-794E-5F3F-440EB51B88D5}"/>
              </a:ext>
            </a:extLst>
          </p:cNvPr>
          <p:cNvSpPr>
            <a:spLocks noGrp="1"/>
          </p:cNvSpPr>
          <p:nvPr>
            <p:ph idx="15"/>
          </p:nvPr>
        </p:nvSpPr>
        <p:spPr/>
        <p:txBody>
          <a:bodyPr/>
          <a:lstStyle/>
          <a:p>
            <a:r>
              <a:rPr lang="en-US"/>
              <a:t>Research </a:t>
            </a:r>
            <a:br>
              <a:rPr lang="en-US"/>
            </a:br>
            <a:r>
              <a:rPr lang="en-US"/>
              <a:t>supports MMS</a:t>
            </a:r>
          </a:p>
          <a:p>
            <a:pPr lvl="1"/>
            <a:r>
              <a:rPr lang="en-US"/>
              <a:t>More than 15 randomly controlled trials have been analyzed. Using different criteria, two different meta-analyses both confirm MMS is effective and safe.</a:t>
            </a:r>
          </a:p>
        </p:txBody>
      </p:sp>
      <p:sp>
        <p:nvSpPr>
          <p:cNvPr id="28" name="Rectangle 27">
            <a:extLst>
              <a:ext uri="{FF2B5EF4-FFF2-40B4-BE49-F238E27FC236}">
                <a16:creationId xmlns:a16="http://schemas.microsoft.com/office/drawing/2014/main" id="{CC8016FA-8F4E-604F-9BC7-480B7F87266F}"/>
              </a:ext>
            </a:extLst>
          </p:cNvPr>
          <p:cNvSpPr/>
          <p:nvPr/>
        </p:nvSpPr>
        <p:spPr>
          <a:xfrm>
            <a:off x="1002953"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descr="Logo, company name&#10;&#10;Description automatically generated">
            <a:extLst>
              <a:ext uri="{FF2B5EF4-FFF2-40B4-BE49-F238E27FC236}">
                <a16:creationId xmlns:a16="http://schemas.microsoft.com/office/drawing/2014/main" id="{1209DD51-D8F7-3381-6DAB-6F609B921443}"/>
              </a:ext>
            </a:extLst>
          </p:cNvPr>
          <p:cNvPicPr>
            <a:picLocks noChangeAspect="1"/>
          </p:cNvPicPr>
          <p:nvPr/>
        </p:nvPicPr>
        <p:blipFill>
          <a:blip r:embed="rId6"/>
          <a:stretch>
            <a:fillRect/>
          </a:stretch>
        </p:blipFill>
        <p:spPr>
          <a:xfrm>
            <a:off x="6404560" y="654309"/>
            <a:ext cx="2076653" cy="1153696"/>
          </a:xfrm>
          <a:prstGeom prst="rect">
            <a:avLst/>
          </a:prstGeom>
        </p:spPr>
      </p:pic>
      <p:pic>
        <p:nvPicPr>
          <p:cNvPr id="6" name="Picture 5" descr="Logo, company name&#10;&#10;Description automatically generated">
            <a:extLst>
              <a:ext uri="{FF2B5EF4-FFF2-40B4-BE49-F238E27FC236}">
                <a16:creationId xmlns:a16="http://schemas.microsoft.com/office/drawing/2014/main" id="{78A909B0-83DC-480B-7802-1C9921248458}"/>
              </a:ext>
            </a:extLst>
          </p:cNvPr>
          <p:cNvPicPr>
            <a:picLocks noChangeAspect="1"/>
          </p:cNvPicPr>
          <p:nvPr/>
        </p:nvPicPr>
        <p:blipFill rotWithShape="1">
          <a:blip r:embed="rId7"/>
          <a:srcRect r="-64" b="-185"/>
          <a:stretch/>
        </p:blipFill>
        <p:spPr>
          <a:xfrm>
            <a:off x="9010059" y="1846074"/>
            <a:ext cx="1944092" cy="767456"/>
          </a:xfrm>
          <a:prstGeom prst="rect">
            <a:avLst/>
          </a:prstGeom>
        </p:spPr>
      </p:pic>
      <p:pic>
        <p:nvPicPr>
          <p:cNvPr id="26" name="Picture 25">
            <a:extLst>
              <a:ext uri="{FF2B5EF4-FFF2-40B4-BE49-F238E27FC236}">
                <a16:creationId xmlns:a16="http://schemas.microsoft.com/office/drawing/2014/main" id="{A06EE37F-91CD-F446-B31A-74DE405E6B0F}"/>
              </a:ext>
            </a:extLst>
          </p:cNvPr>
          <p:cNvPicPr>
            <a:picLocks noChangeAspect="1"/>
          </p:cNvPicPr>
          <p:nvPr/>
        </p:nvPicPr>
        <p:blipFill rotWithShape="1">
          <a:blip r:embed="rId8"/>
          <a:srcRect b="-34208"/>
          <a:stretch/>
        </p:blipFill>
        <p:spPr>
          <a:xfrm>
            <a:off x="8205824" y="2713238"/>
            <a:ext cx="2782735" cy="1927773"/>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AD5C5FDE-15C9-130E-7CA0-AA98C4075BF6}"/>
              </a:ext>
            </a:extLst>
          </p:cNvPr>
          <p:cNvSpPr txBox="1"/>
          <p:nvPr/>
        </p:nvSpPr>
        <p:spPr>
          <a:xfrm>
            <a:off x="6862770" y="3722768"/>
            <a:ext cx="1130500" cy="430887"/>
          </a:xfrm>
          <a:prstGeom prst="rect">
            <a:avLst/>
          </a:prstGeom>
          <a:noFill/>
        </p:spPr>
        <p:txBody>
          <a:bodyPr wrap="square" rtlCol="0">
            <a:spAutoFit/>
          </a:bodyPr>
          <a:lstStyle/>
          <a:p>
            <a:r>
              <a:rPr lang="en-US" sz="2200" b="1">
                <a:solidFill>
                  <a:schemeClr val="accent5"/>
                </a:solidFill>
                <a:latin typeface="Avenir Book" panose="02000503020000020003" pitchFamily="2" charset="0"/>
              </a:rPr>
              <a:t>2017</a:t>
            </a:r>
          </a:p>
        </p:txBody>
      </p:sp>
      <p:sp>
        <p:nvSpPr>
          <p:cNvPr id="16" name="TextBox 15">
            <a:extLst>
              <a:ext uri="{FF2B5EF4-FFF2-40B4-BE49-F238E27FC236}">
                <a16:creationId xmlns:a16="http://schemas.microsoft.com/office/drawing/2014/main" id="{53E9CC86-BDC6-C8BC-EEF6-EB37F2D0E7E9}"/>
              </a:ext>
            </a:extLst>
          </p:cNvPr>
          <p:cNvSpPr txBox="1"/>
          <p:nvPr/>
        </p:nvSpPr>
        <p:spPr>
          <a:xfrm>
            <a:off x="9292280" y="4818611"/>
            <a:ext cx="1130500" cy="430887"/>
          </a:xfrm>
          <a:prstGeom prst="rect">
            <a:avLst/>
          </a:prstGeom>
          <a:noFill/>
        </p:spPr>
        <p:txBody>
          <a:bodyPr wrap="square" rtlCol="0">
            <a:spAutoFit/>
          </a:bodyPr>
          <a:lstStyle/>
          <a:p>
            <a:r>
              <a:rPr lang="en-US" sz="2200" b="1">
                <a:solidFill>
                  <a:schemeClr val="accent5"/>
                </a:solidFill>
                <a:latin typeface="Avenir Book" panose="02000503020000020003" pitchFamily="2" charset="0"/>
              </a:rPr>
              <a:t>2019</a:t>
            </a:r>
          </a:p>
        </p:txBody>
      </p:sp>
    </p:spTree>
    <p:extLst>
      <p:ext uri="{BB962C8B-B14F-4D97-AF65-F5344CB8AC3E}">
        <p14:creationId xmlns:p14="http://schemas.microsoft.com/office/powerpoint/2010/main" val="60051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F4EE-42C9-5349-A26E-8401F9241251}"/>
              </a:ext>
            </a:extLst>
          </p:cNvPr>
          <p:cNvSpPr>
            <a:spLocks noGrp="1"/>
          </p:cNvSpPr>
          <p:nvPr>
            <p:ph type="title"/>
          </p:nvPr>
        </p:nvSpPr>
        <p:spPr/>
        <p:txBody>
          <a:bodyPr/>
          <a:lstStyle/>
          <a:p>
            <a:r>
              <a:rPr lang="en-US"/>
              <a:t>Global guidance supports MMS </a:t>
            </a:r>
            <a:br>
              <a:rPr lang="en-US"/>
            </a:br>
            <a:r>
              <a:rPr lang="en-US"/>
              <a:t>in various settings </a:t>
            </a:r>
          </a:p>
        </p:txBody>
      </p:sp>
      <p:sp>
        <p:nvSpPr>
          <p:cNvPr id="4" name="Slide Number Placeholder 3">
            <a:extLst>
              <a:ext uri="{FF2B5EF4-FFF2-40B4-BE49-F238E27FC236}">
                <a16:creationId xmlns:a16="http://schemas.microsoft.com/office/drawing/2014/main" id="{A0472269-3CB7-B54B-A410-E262B53C7794}"/>
              </a:ext>
            </a:extLst>
          </p:cNvPr>
          <p:cNvSpPr>
            <a:spLocks noGrp="1"/>
          </p:cNvSpPr>
          <p:nvPr>
            <p:ph type="sldNum" sz="quarter" idx="12"/>
          </p:nvPr>
        </p:nvSpPr>
        <p:spPr/>
        <p:txBody>
          <a:bodyPr/>
          <a:lstStyle/>
          <a:p>
            <a:fld id="{C4B37875-7933-F345-AE65-E0AB5E984F8B}" type="slidenum">
              <a:rPr lang="en-US" smtClean="0"/>
              <a:pPr/>
              <a:t>30</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3"/>
          </p:nvPr>
        </p:nvSpPr>
        <p:spPr>
          <a:xfrm>
            <a:off x="1381876" y="5844418"/>
            <a:ext cx="9668354" cy="684939"/>
          </a:xfrm>
        </p:spPr>
        <p:txBody>
          <a:bodyPr>
            <a:normAutofit fontScale="70000" lnSpcReduction="20000"/>
          </a:bodyPr>
          <a:lstStyle/>
          <a:p>
            <a:pPr>
              <a:lnSpc>
                <a:spcPct val="120000"/>
              </a:lnSpc>
            </a:pPr>
            <a:r>
              <a:rPr lang="en-US"/>
              <a:t>Sources: </a:t>
            </a:r>
            <a:r>
              <a:rPr lang="en-GB"/>
              <a:t>Bloem et al, 2007. </a:t>
            </a:r>
            <a:r>
              <a:rPr lang="en-GB" u="sng">
                <a:hlinkClick r:id="rId3"/>
              </a:rPr>
              <a:t>Preventing and controlling micronutrient deficiencies in populations affected by an emergency</a:t>
            </a:r>
            <a:r>
              <a:rPr lang="en-GB"/>
              <a:t>. WHO, WFP, UNICEF. </a:t>
            </a:r>
            <a:endParaRPr lang="en-US"/>
          </a:p>
          <a:p>
            <a:pPr>
              <a:lnSpc>
                <a:spcPct val="120000"/>
              </a:lnSpc>
            </a:pPr>
            <a:r>
              <a:rPr lang="en-GB"/>
              <a:t> </a:t>
            </a:r>
            <a:br>
              <a:rPr lang="en-GB"/>
            </a:br>
            <a:r>
              <a:rPr lang="en-US"/>
              <a:t>WHO. 2013. </a:t>
            </a:r>
            <a:r>
              <a:rPr lang="en-US" u="sng">
                <a:hlinkClick r:id="rId4"/>
              </a:rPr>
              <a:t>Guideline: Nutritional care and support for patients with tuberculosis</a:t>
            </a:r>
            <a:r>
              <a:rPr lang="en-US"/>
              <a:t>. World Health Organization.</a:t>
            </a:r>
          </a:p>
          <a:p>
            <a:pPr>
              <a:lnSpc>
                <a:spcPct val="120000"/>
              </a:lnSpc>
            </a:pPr>
            <a:r>
              <a:rPr lang="en-GB"/>
              <a:t> </a:t>
            </a:r>
            <a:endParaRPr lang="en-US"/>
          </a:p>
          <a:p>
            <a:pPr>
              <a:lnSpc>
                <a:spcPct val="120000"/>
              </a:lnSpc>
            </a:pPr>
            <a:r>
              <a:rPr lang="en-GB"/>
              <a:t>WHO. July 2020. </a:t>
            </a:r>
            <a:r>
              <a:rPr lang="en-GB" u="sng">
                <a:hlinkClick r:id="rId5"/>
              </a:rPr>
              <a:t>Nutritional interventions update: multiple micronutrient supplements during pregnancy.</a:t>
            </a:r>
            <a:r>
              <a:rPr lang="en-US"/>
              <a:t> World Health Organization.</a:t>
            </a:r>
          </a:p>
          <a:p>
            <a:pPr>
              <a:lnSpc>
                <a:spcPct val="120000"/>
              </a:lnSpc>
            </a:pPr>
            <a:br>
              <a:rPr lang="en-US"/>
            </a:br>
            <a:r>
              <a:rPr lang="en-US"/>
              <a:t>WHO. 2021. </a:t>
            </a:r>
            <a:r>
              <a:rPr lang="en-US" u="sng">
                <a:hlinkClick r:id="rId6"/>
              </a:rPr>
              <a:t>World Health Organization Model List of Essential Medicines</a:t>
            </a:r>
            <a:r>
              <a:rPr lang="en-US"/>
              <a:t>. World Health Organization. </a:t>
            </a:r>
          </a:p>
        </p:txBody>
      </p:sp>
      <p:sp>
        <p:nvSpPr>
          <p:cNvPr id="26" name="Text Placeholder 25">
            <a:extLst>
              <a:ext uri="{FF2B5EF4-FFF2-40B4-BE49-F238E27FC236}">
                <a16:creationId xmlns:a16="http://schemas.microsoft.com/office/drawing/2014/main" id="{91B24077-298D-0E9A-B31D-6AC854583D6D}"/>
              </a:ext>
            </a:extLst>
          </p:cNvPr>
          <p:cNvSpPr>
            <a:spLocks noGrp="1"/>
          </p:cNvSpPr>
          <p:nvPr>
            <p:ph type="body" sz="quarter" idx="14"/>
          </p:nvPr>
        </p:nvSpPr>
        <p:spPr/>
        <p:txBody>
          <a:bodyPr/>
          <a:lstStyle/>
          <a:p>
            <a:r>
              <a:rPr lang="en-US"/>
              <a:t>In emergency situations:</a:t>
            </a:r>
          </a:p>
        </p:txBody>
      </p:sp>
      <p:sp>
        <p:nvSpPr>
          <p:cNvPr id="27" name="Text Placeholder 26">
            <a:extLst>
              <a:ext uri="{FF2B5EF4-FFF2-40B4-BE49-F238E27FC236}">
                <a16:creationId xmlns:a16="http://schemas.microsoft.com/office/drawing/2014/main" id="{C5586482-8C09-5D14-8B86-E51D1C784220}"/>
              </a:ext>
            </a:extLst>
          </p:cNvPr>
          <p:cNvSpPr>
            <a:spLocks noGrp="1"/>
          </p:cNvSpPr>
          <p:nvPr>
            <p:ph type="body" sz="quarter" idx="15"/>
          </p:nvPr>
        </p:nvSpPr>
        <p:spPr/>
        <p:txBody>
          <a:bodyPr/>
          <a:lstStyle/>
          <a:p>
            <a:r>
              <a:rPr lang="en-US"/>
              <a:t>For patients with tuberculosis:</a:t>
            </a:r>
          </a:p>
        </p:txBody>
      </p:sp>
      <p:sp>
        <p:nvSpPr>
          <p:cNvPr id="28" name="Text Placeholder 27">
            <a:extLst>
              <a:ext uri="{FF2B5EF4-FFF2-40B4-BE49-F238E27FC236}">
                <a16:creationId xmlns:a16="http://schemas.microsoft.com/office/drawing/2014/main" id="{6C23BEF7-072A-A8E0-FC80-6B6853AF8181}"/>
              </a:ext>
            </a:extLst>
          </p:cNvPr>
          <p:cNvSpPr>
            <a:spLocks noGrp="1"/>
          </p:cNvSpPr>
          <p:nvPr>
            <p:ph type="body" sz="quarter" idx="16"/>
          </p:nvPr>
        </p:nvSpPr>
        <p:spPr/>
        <p:txBody>
          <a:bodyPr/>
          <a:lstStyle/>
          <a:p>
            <a:r>
              <a:rPr lang="en-US"/>
              <a:t>In the context of rigorous research:</a:t>
            </a:r>
          </a:p>
        </p:txBody>
      </p:sp>
      <p:sp>
        <p:nvSpPr>
          <p:cNvPr id="30" name="Text Placeholder 29">
            <a:extLst>
              <a:ext uri="{FF2B5EF4-FFF2-40B4-BE49-F238E27FC236}">
                <a16:creationId xmlns:a16="http://schemas.microsoft.com/office/drawing/2014/main" id="{D184AC79-EDD2-E7BF-83B3-905F4A5374F1}"/>
              </a:ext>
            </a:extLst>
          </p:cNvPr>
          <p:cNvSpPr>
            <a:spLocks noGrp="1"/>
          </p:cNvSpPr>
          <p:nvPr>
            <p:ph type="body" sz="quarter" idx="18"/>
          </p:nvPr>
        </p:nvSpPr>
        <p:spPr/>
        <p:txBody>
          <a:bodyPr/>
          <a:lstStyle/>
          <a:p>
            <a:r>
              <a:rPr lang="en-US"/>
              <a:t>In the WHO List of Essential Medicines:</a:t>
            </a:r>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2" name="Picture 31">
            <a:extLst>
              <a:ext uri="{FF2B5EF4-FFF2-40B4-BE49-F238E27FC236}">
                <a16:creationId xmlns:a16="http://schemas.microsoft.com/office/drawing/2014/main" id="{0953D78B-51BD-C1EB-3420-A3642E5AAE7B}"/>
              </a:ext>
            </a:extLst>
          </p:cNvPr>
          <p:cNvPicPr>
            <a:picLocks noChangeAspect="1"/>
          </p:cNvPicPr>
          <p:nvPr/>
        </p:nvPicPr>
        <p:blipFill>
          <a:blip r:embed="rId7"/>
          <a:srcRect b="19"/>
          <a:stretch/>
        </p:blipFill>
        <p:spPr>
          <a:xfrm>
            <a:off x="764688" y="2583783"/>
            <a:ext cx="2167963" cy="3005003"/>
          </a:xfrm>
          <a:prstGeom prst="rect">
            <a:avLst/>
          </a:prstGeom>
          <a:ln>
            <a:solidFill>
              <a:schemeClr val="tx1"/>
            </a:solidFill>
          </a:ln>
        </p:spPr>
      </p:pic>
      <p:pic>
        <p:nvPicPr>
          <p:cNvPr id="33" name="Picture 32">
            <a:extLst>
              <a:ext uri="{FF2B5EF4-FFF2-40B4-BE49-F238E27FC236}">
                <a16:creationId xmlns:a16="http://schemas.microsoft.com/office/drawing/2014/main" id="{4CA06F8E-BE6C-7995-5D4A-CD71DE32D221}"/>
              </a:ext>
            </a:extLst>
          </p:cNvPr>
          <p:cNvPicPr>
            <a:picLocks noChangeAspect="1"/>
          </p:cNvPicPr>
          <p:nvPr/>
        </p:nvPicPr>
        <p:blipFill>
          <a:blip r:embed="rId8"/>
          <a:stretch>
            <a:fillRect/>
          </a:stretch>
        </p:blipFill>
        <p:spPr>
          <a:xfrm>
            <a:off x="6288532" y="2581835"/>
            <a:ext cx="2319259" cy="2997315"/>
          </a:xfrm>
          <a:prstGeom prst="rect">
            <a:avLst/>
          </a:prstGeom>
          <a:ln>
            <a:solidFill>
              <a:schemeClr val="tx1"/>
            </a:solidFill>
          </a:ln>
        </p:spPr>
      </p:pic>
      <p:pic>
        <p:nvPicPr>
          <p:cNvPr id="34" name="Picture 33" descr="Graphical user interface&#10;&#10;Description automatically generated with low confidence">
            <a:extLst>
              <a:ext uri="{FF2B5EF4-FFF2-40B4-BE49-F238E27FC236}">
                <a16:creationId xmlns:a16="http://schemas.microsoft.com/office/drawing/2014/main" id="{FBF7765F-E091-7764-F626-22CB541F74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2464" y="2581835"/>
            <a:ext cx="2204848" cy="2997314"/>
          </a:xfrm>
          <a:prstGeom prst="rect">
            <a:avLst/>
          </a:prstGeom>
          <a:ln>
            <a:solidFill>
              <a:schemeClr val="tx1"/>
            </a:solidFill>
          </a:ln>
        </p:spPr>
      </p:pic>
      <p:pic>
        <p:nvPicPr>
          <p:cNvPr id="35" name="Picture 34" descr="Diagram, arrow&#10;&#10;Description automatically generated">
            <a:extLst>
              <a:ext uri="{FF2B5EF4-FFF2-40B4-BE49-F238E27FC236}">
                <a16:creationId xmlns:a16="http://schemas.microsoft.com/office/drawing/2014/main" id="{44668E07-C650-9AED-609B-3CD263C99A20}"/>
              </a:ext>
            </a:extLst>
          </p:cNvPr>
          <p:cNvPicPr>
            <a:picLocks noChangeAspect="1"/>
          </p:cNvPicPr>
          <p:nvPr/>
        </p:nvPicPr>
        <p:blipFill>
          <a:blip r:embed="rId10"/>
          <a:stretch>
            <a:fillRect/>
          </a:stretch>
        </p:blipFill>
        <p:spPr>
          <a:xfrm>
            <a:off x="3547324" y="2583784"/>
            <a:ext cx="2126535" cy="3005004"/>
          </a:xfrm>
          <a:prstGeom prst="rect">
            <a:avLst/>
          </a:prstGeom>
          <a:ln>
            <a:solidFill>
              <a:schemeClr val="tx1"/>
            </a:solidFill>
          </a:ln>
        </p:spPr>
      </p:pic>
    </p:spTree>
    <p:extLst>
      <p:ext uri="{BB962C8B-B14F-4D97-AF65-F5344CB8AC3E}">
        <p14:creationId xmlns:p14="http://schemas.microsoft.com/office/powerpoint/2010/main" val="58811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20ADBC4-7D5B-D748-B882-90AFF8BED916}"/>
              </a:ext>
            </a:extLst>
          </p:cNvPr>
          <p:cNvPicPr>
            <a:picLocks noGrp="1" noChangeAspect="1"/>
          </p:cNvPicPr>
          <p:nvPr>
            <p:ph type="pic" sz="quarter" idx="11"/>
          </p:nvPr>
        </p:nvPicPr>
        <p:blipFill rotWithShape="1">
          <a:blip r:embed="rId3"/>
          <a:srcRect r="1"/>
          <a:stretch/>
        </p:blipFill>
        <p:spPr/>
      </p:pic>
      <p:pic>
        <p:nvPicPr>
          <p:cNvPr id="5" name="Picture Placeholder 4">
            <a:extLst>
              <a:ext uri="{FF2B5EF4-FFF2-40B4-BE49-F238E27FC236}">
                <a16:creationId xmlns:a16="http://schemas.microsoft.com/office/drawing/2014/main" id="{D0282676-B15B-C54E-A48E-CE4C1852B755}"/>
              </a:ext>
            </a:extLst>
          </p:cNvPr>
          <p:cNvPicPr>
            <a:picLocks noGrp="1" noChangeAspect="1"/>
          </p:cNvPicPr>
          <p:nvPr>
            <p:ph type="pic" sz="quarter" idx="12"/>
          </p:nvPr>
        </p:nvPicPr>
        <p:blipFill rotWithShape="1">
          <a:blip r:embed="rId4"/>
          <a:srcRect r="-1"/>
          <a:stretch/>
        </p:blipFill>
        <p:spPr/>
      </p:pic>
      <p:pic>
        <p:nvPicPr>
          <p:cNvPr id="7" name="Picture Placeholder 6">
            <a:extLst>
              <a:ext uri="{FF2B5EF4-FFF2-40B4-BE49-F238E27FC236}">
                <a16:creationId xmlns:a16="http://schemas.microsoft.com/office/drawing/2014/main" id="{12BEA8E0-0A74-9245-BF42-487BC787E435}"/>
              </a:ext>
            </a:extLst>
          </p:cNvPr>
          <p:cNvPicPr>
            <a:picLocks noGrp="1" noChangeAspect="1"/>
          </p:cNvPicPr>
          <p:nvPr>
            <p:ph type="pic" sz="quarter" idx="13"/>
          </p:nvPr>
        </p:nvPicPr>
        <p:blipFill rotWithShape="1">
          <a:blip r:embed="rId5"/>
          <a:srcRect l="78" r="32"/>
          <a:stretch/>
        </p:blipFill>
        <p:spPr/>
      </p:pic>
      <p:sp>
        <p:nvSpPr>
          <p:cNvPr id="4" name="Slide Number Placeholder 3">
            <a:extLst>
              <a:ext uri="{FF2B5EF4-FFF2-40B4-BE49-F238E27FC236}">
                <a16:creationId xmlns:a16="http://schemas.microsoft.com/office/drawing/2014/main" id="{435FFF33-8349-244B-B1C0-5EDCC5487B6D}"/>
              </a:ext>
            </a:extLst>
          </p:cNvPr>
          <p:cNvSpPr>
            <a:spLocks noGrp="1"/>
          </p:cNvSpPr>
          <p:nvPr>
            <p:ph type="sldNum" sz="quarter" idx="20"/>
          </p:nvPr>
        </p:nvSpPr>
        <p:spPr/>
        <p:txBody>
          <a:bodyPr/>
          <a:lstStyle/>
          <a:p>
            <a:pPr algn="r"/>
            <a:fld id="{C4B37875-7933-F345-AE65-E0AB5E984F8B}" type="slidenum">
              <a:rPr lang="en-US" smtClean="0"/>
              <a:pPr algn="r"/>
              <a:t>31</a:t>
            </a:fld>
            <a:endParaRPr lang="en-US"/>
          </a:p>
        </p:txBody>
      </p:sp>
      <p:sp>
        <p:nvSpPr>
          <p:cNvPr id="8" name="Title 7">
            <a:extLst>
              <a:ext uri="{FF2B5EF4-FFF2-40B4-BE49-F238E27FC236}">
                <a16:creationId xmlns:a16="http://schemas.microsoft.com/office/drawing/2014/main" id="{CA58355A-218E-9B6A-1A8A-896298F06C90}"/>
              </a:ext>
            </a:extLst>
          </p:cNvPr>
          <p:cNvSpPr>
            <a:spLocks noGrp="1"/>
          </p:cNvSpPr>
          <p:nvPr>
            <p:ph type="title"/>
          </p:nvPr>
        </p:nvSpPr>
        <p:spPr/>
        <p:txBody>
          <a:bodyPr>
            <a:normAutofit/>
          </a:bodyPr>
          <a:lstStyle/>
          <a:p>
            <a:pPr algn="l"/>
            <a:r>
              <a:rPr lang="en-US">
                <a:cs typeface="Arial" panose="020B0604020202020204" pitchFamily="34" charset="0"/>
              </a:rPr>
              <a:t>Evidence on MMS</a:t>
            </a:r>
            <a:endParaRPr lang="en-US"/>
          </a:p>
        </p:txBody>
      </p:sp>
      <p:sp>
        <p:nvSpPr>
          <p:cNvPr id="10" name="Text Placeholder 53">
            <a:extLst>
              <a:ext uri="{FF2B5EF4-FFF2-40B4-BE49-F238E27FC236}">
                <a16:creationId xmlns:a16="http://schemas.microsoft.com/office/drawing/2014/main" id="{B8809C39-40BB-4EE8-971A-F040460F974D}"/>
              </a:ext>
            </a:extLst>
          </p:cNvPr>
          <p:cNvSpPr>
            <a:spLocks noGrp="1"/>
          </p:cNvSpPr>
          <p:nvPr>
            <p:ph type="body" sz="quarter" idx="10"/>
          </p:nvPr>
        </p:nvSpPr>
        <p:spPr>
          <a:xfrm>
            <a:off x="1737383" y="4305300"/>
            <a:ext cx="2787082" cy="1338799"/>
          </a:xfrm>
        </p:spPr>
        <p:txBody>
          <a:bodyPr/>
          <a:lstStyle/>
          <a:p>
            <a:r>
              <a:rPr lang="en-US"/>
              <a:t>MMS is effective</a:t>
            </a:r>
          </a:p>
        </p:txBody>
      </p:sp>
      <p:sp>
        <p:nvSpPr>
          <p:cNvPr id="11" name="Content Placeholder 2">
            <a:extLst>
              <a:ext uri="{FF2B5EF4-FFF2-40B4-BE49-F238E27FC236}">
                <a16:creationId xmlns:a16="http://schemas.microsoft.com/office/drawing/2014/main" id="{272BBAF3-5931-E053-29D8-5F02514AFCF8}"/>
              </a:ext>
            </a:extLst>
          </p:cNvPr>
          <p:cNvSpPr>
            <a:spLocks noGrp="1"/>
          </p:cNvSpPr>
          <p:nvPr>
            <p:ph type="body" sz="quarter" idx="16"/>
          </p:nvPr>
        </p:nvSpPr>
        <p:spPr>
          <a:xfrm>
            <a:off x="4984289" y="4305300"/>
            <a:ext cx="2787082" cy="1338799"/>
          </a:xfrm>
        </p:spPr>
        <p:txBody>
          <a:bodyPr/>
          <a:lstStyle/>
          <a:p>
            <a:r>
              <a:rPr lang="en-US"/>
              <a:t>MMS is safe</a:t>
            </a:r>
          </a:p>
          <a:p>
            <a:pPr lvl="1"/>
            <a:endParaRPr lang="en-US"/>
          </a:p>
        </p:txBody>
      </p:sp>
      <p:sp>
        <p:nvSpPr>
          <p:cNvPr id="12" name="Content Placeholder 25">
            <a:extLst>
              <a:ext uri="{FF2B5EF4-FFF2-40B4-BE49-F238E27FC236}">
                <a16:creationId xmlns:a16="http://schemas.microsoft.com/office/drawing/2014/main" id="{CD768F5B-406F-35C6-9213-7D2912740342}"/>
              </a:ext>
            </a:extLst>
          </p:cNvPr>
          <p:cNvSpPr>
            <a:spLocks noGrp="1"/>
          </p:cNvSpPr>
          <p:nvPr>
            <p:ph type="body" sz="quarter" idx="17"/>
          </p:nvPr>
        </p:nvSpPr>
        <p:spPr>
          <a:xfrm>
            <a:off x="8237732" y="4305300"/>
            <a:ext cx="2787082" cy="1338799"/>
          </a:xfrm>
        </p:spPr>
        <p:txBody>
          <a:bodyPr/>
          <a:lstStyle/>
          <a:p>
            <a:r>
              <a:rPr lang="en-US"/>
              <a:t>MMS is affordable &amp; cost-effective</a:t>
            </a:r>
          </a:p>
        </p:txBody>
      </p:sp>
    </p:spTree>
    <p:extLst>
      <p:ext uri="{BB962C8B-B14F-4D97-AF65-F5344CB8AC3E}">
        <p14:creationId xmlns:p14="http://schemas.microsoft.com/office/powerpoint/2010/main" val="2514088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9592248F-B301-CC4A-93DA-FEFEFF8BBD83}"/>
              </a:ext>
            </a:extLst>
          </p:cNvPr>
          <p:cNvSpPr>
            <a:spLocks noGrp="1"/>
          </p:cNvSpPr>
          <p:nvPr>
            <p:ph type="body" sz="quarter" idx="14"/>
          </p:nvPr>
        </p:nvSpPr>
        <p:spPr>
          <a:xfrm>
            <a:off x="5583677" y="6201886"/>
            <a:ext cx="5455026" cy="582821"/>
          </a:xfrm>
        </p:spPr>
        <p:txBody>
          <a:bodyPr>
            <a:normAutofit fontScale="92500"/>
          </a:bodyPr>
          <a:lstStyle/>
          <a:p>
            <a:r>
              <a:rPr lang="en-US"/>
              <a:t>Source: </a:t>
            </a:r>
            <a:r>
              <a:rPr lang="en-GB"/>
              <a:t>Smith et al, 2017.</a:t>
            </a:r>
            <a:r>
              <a:rPr lang="en-GB">
                <a:solidFill>
                  <a:srgbClr val="FF0000"/>
                </a:solidFill>
              </a:rPr>
              <a:t> </a:t>
            </a:r>
            <a:r>
              <a:rPr lang="en-GB">
                <a:hlinkClick r:id="rId3"/>
              </a:rPr>
              <a:t>Modifiers of the effect of maternal multiple micronutrient supplementation on stillbirth, birth outcomes, and infant mortality: a meta-analysis of individual patient data from 17 randomised trials in low-income and middle-income countries.</a:t>
            </a:r>
            <a:r>
              <a:rPr lang="en-GB"/>
              <a:t> Lancet Global Health. </a:t>
            </a:r>
          </a:p>
        </p:txBody>
      </p:sp>
      <p:sp>
        <p:nvSpPr>
          <p:cNvPr id="33" name="Content Placeholder 32">
            <a:extLst>
              <a:ext uri="{FF2B5EF4-FFF2-40B4-BE49-F238E27FC236}">
                <a16:creationId xmlns:a16="http://schemas.microsoft.com/office/drawing/2014/main" id="{4A94604B-9327-3047-AA23-60217B66AEED}"/>
              </a:ext>
            </a:extLst>
          </p:cNvPr>
          <p:cNvSpPr>
            <a:spLocks noGrp="1"/>
          </p:cNvSpPr>
          <p:nvPr>
            <p:ph idx="15"/>
          </p:nvPr>
        </p:nvSpPr>
        <p:spPr>
          <a:xfrm>
            <a:off x="591794" y="512207"/>
            <a:ext cx="4013827" cy="5322290"/>
          </a:xfrm>
        </p:spPr>
        <p:txBody>
          <a:bodyPr/>
          <a:lstStyle/>
          <a:p>
            <a:r>
              <a:rPr lang="en-US"/>
              <a:t>MMS is effective</a:t>
            </a:r>
          </a:p>
          <a:p>
            <a:pPr lvl="1"/>
            <a:r>
              <a:rPr lang="en-US"/>
              <a:t>Strong evidence shows </a:t>
            </a:r>
            <a:br>
              <a:rPr lang="en-US"/>
            </a:br>
            <a:r>
              <a:rPr lang="en-US"/>
              <a:t>MMS </a:t>
            </a:r>
            <a:r>
              <a:rPr lang="en-US" b="1"/>
              <a:t>improves maternal nutrition </a:t>
            </a:r>
            <a:r>
              <a:rPr lang="en-US"/>
              <a:t>and </a:t>
            </a:r>
            <a:r>
              <a:rPr lang="en-US" b="1"/>
              <a:t>reduces the risk </a:t>
            </a:r>
            <a:r>
              <a:rPr lang="en-US"/>
              <a:t>of adverse birth outcomes.</a:t>
            </a:r>
          </a:p>
          <a:p>
            <a:pPr lvl="1"/>
            <a:r>
              <a:rPr lang="en-US"/>
              <a:t>In fact, MMS provides </a:t>
            </a:r>
            <a:r>
              <a:rPr lang="en-US" b="1"/>
              <a:t>even greater benefit for anemic women and underweight women </a:t>
            </a:r>
            <a:r>
              <a:rPr lang="en-US"/>
              <a:t>compared </a:t>
            </a:r>
            <a:br>
              <a:rPr lang="en-US"/>
            </a:br>
            <a:r>
              <a:rPr lang="en-US"/>
              <a:t>to IFA.</a:t>
            </a:r>
          </a:p>
          <a:p>
            <a:pPr marL="352425" lvl="1" indent="-342900">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8F4A4D70-3F81-8C43-BEFF-F862FEC74269}"/>
              </a:ext>
            </a:extLst>
          </p:cNvPr>
          <p:cNvSpPr>
            <a:spLocks noGrp="1"/>
          </p:cNvSpPr>
          <p:nvPr>
            <p:ph type="sldNum" sz="quarter" idx="12"/>
          </p:nvPr>
        </p:nvSpPr>
        <p:spPr/>
        <p:txBody>
          <a:bodyPr/>
          <a:lstStyle/>
          <a:p>
            <a:pPr algn="r"/>
            <a:fld id="{C4B37875-7933-F345-AE65-E0AB5E984F8B}" type="slidenum">
              <a:rPr lang="en-US" smtClean="0"/>
              <a:pPr algn="r"/>
              <a:t>32</a:t>
            </a:fld>
            <a:endParaRPr lang="en-US"/>
          </a:p>
        </p:txBody>
      </p:sp>
      <p:sp>
        <p:nvSpPr>
          <p:cNvPr id="8" name="TextBox 7">
            <a:extLst>
              <a:ext uri="{FF2B5EF4-FFF2-40B4-BE49-F238E27FC236}">
                <a16:creationId xmlns:a16="http://schemas.microsoft.com/office/drawing/2014/main" id="{AB55E986-4643-9E5D-1DD6-3BFCCE6AA2E3}"/>
              </a:ext>
            </a:extLst>
          </p:cNvPr>
          <p:cNvSpPr txBox="1"/>
          <p:nvPr/>
        </p:nvSpPr>
        <p:spPr>
          <a:xfrm>
            <a:off x="5571900" y="5183195"/>
            <a:ext cx="5922107" cy="923330"/>
          </a:xfrm>
          <a:prstGeom prst="rect">
            <a:avLst/>
          </a:prstGeom>
          <a:noFill/>
        </p:spPr>
        <p:txBody>
          <a:bodyPr wrap="square" lIns="0" tIns="0" rIns="0" bIns="0">
            <a:spAutoFit/>
          </a:bodyPr>
          <a:lstStyle/>
          <a:p>
            <a:r>
              <a:rPr lang="en-US" sz="2000">
                <a:latin typeface="Avenir Book" panose="02000503020000020003" pitchFamily="2" charset="0"/>
              </a:rPr>
              <a:t>Additionally, MMS reduces the risk of female infant mortality in the first 6 months by 15%. If the mother is anemic, the reduction in risk is 29%.</a:t>
            </a:r>
          </a:p>
        </p:txBody>
      </p:sp>
      <p:pic>
        <p:nvPicPr>
          <p:cNvPr id="7" name="Graphic 6">
            <a:extLst>
              <a:ext uri="{FF2B5EF4-FFF2-40B4-BE49-F238E27FC236}">
                <a16:creationId xmlns:a16="http://schemas.microsoft.com/office/drawing/2014/main" id="{2BB41322-DDDF-ABDE-1BD0-3A9B13F9725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75295" y="619668"/>
            <a:ext cx="5163407" cy="4308539"/>
          </a:xfrm>
          <a:prstGeom prst="rect">
            <a:avLst/>
          </a:prstGeom>
        </p:spPr>
      </p:pic>
    </p:spTree>
    <p:extLst>
      <p:ext uri="{BB962C8B-B14F-4D97-AF65-F5344CB8AC3E}">
        <p14:creationId xmlns:p14="http://schemas.microsoft.com/office/powerpoint/2010/main" val="3341297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normAutofit/>
          </a:bodyPr>
          <a:lstStyle/>
          <a:p>
            <a:r>
              <a:rPr lang="en-US"/>
              <a:t>MMS is safe</a:t>
            </a:r>
          </a:p>
        </p:txBody>
      </p:sp>
      <p:sp>
        <p:nvSpPr>
          <p:cNvPr id="12" name="Content Placeholder 11">
            <a:extLst>
              <a:ext uri="{FF2B5EF4-FFF2-40B4-BE49-F238E27FC236}">
                <a16:creationId xmlns:a16="http://schemas.microsoft.com/office/drawing/2014/main" id="{288D96F2-65ED-714E-A01A-DC873F9209F9}"/>
              </a:ext>
            </a:extLst>
          </p:cNvPr>
          <p:cNvSpPr>
            <a:spLocks noGrp="1"/>
          </p:cNvSpPr>
          <p:nvPr>
            <p:ph idx="1"/>
          </p:nvPr>
        </p:nvSpPr>
        <p:spPr/>
        <p:txBody>
          <a:bodyPr>
            <a:normAutofit fontScale="92500" lnSpcReduction="10000"/>
          </a:bodyPr>
          <a:lstStyle/>
          <a:p>
            <a:pPr lvl="1">
              <a:lnSpc>
                <a:spcPct val="110000"/>
              </a:lnSpc>
            </a:pPr>
            <a:r>
              <a:rPr lang="en-US" b="0">
                <a:latin typeface="Avenir Book" panose="02000503020000020003" pitchFamily="2" charset="0"/>
              </a:rPr>
              <a:t>While stomach problems are common for pregnant women, data shows there are </a:t>
            </a:r>
            <a:r>
              <a:rPr lang="en-US">
                <a:latin typeface="Avenir Book" panose="02000503020000020003" pitchFamily="2" charset="0"/>
              </a:rPr>
              <a:t>no significant difference in reported side effects </a:t>
            </a:r>
            <a:r>
              <a:rPr lang="en-US" b="0">
                <a:latin typeface="Avenir Book" panose="02000503020000020003" pitchFamily="2" charset="0"/>
              </a:rPr>
              <a:t>between IFA or MMS.</a:t>
            </a:r>
          </a:p>
        </p:txBody>
      </p:sp>
      <p:sp>
        <p:nvSpPr>
          <p:cNvPr id="8" name="Slide Number Placeholder 7">
            <a:extLst>
              <a:ext uri="{FF2B5EF4-FFF2-40B4-BE49-F238E27FC236}">
                <a16:creationId xmlns:a16="http://schemas.microsoft.com/office/drawing/2014/main" id="{D201EF29-72AA-AF4C-BE61-5F1476ECF290}"/>
              </a:ext>
            </a:extLst>
          </p:cNvPr>
          <p:cNvSpPr>
            <a:spLocks noGrp="1"/>
          </p:cNvSpPr>
          <p:nvPr>
            <p:ph type="sldNum" sz="quarter" idx="12"/>
          </p:nvPr>
        </p:nvSpPr>
        <p:spPr/>
        <p:txBody>
          <a:bodyPr/>
          <a:lstStyle/>
          <a:p>
            <a:pPr algn="r"/>
            <a:fld id="{C4B37875-7933-F345-AE65-E0AB5E984F8B}" type="slidenum">
              <a:rPr lang="en-US" smtClean="0"/>
              <a:pPr algn="r"/>
              <a:t>33</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a:normAutofit fontScale="92500" lnSpcReduction="10000"/>
          </a:bodyPr>
          <a:lstStyle/>
          <a:p>
            <a:r>
              <a:rPr lang="en-US"/>
              <a:t>Sources: Source: Bourassa et al. 2019. </a:t>
            </a:r>
            <a:r>
              <a:rPr lang="en-US">
                <a:hlinkClick r:id="rId3"/>
              </a:rPr>
              <a:t>Review of the evidence regarding the use of antenatal multiple micronutrient supplementation in low- and middle-income countries</a:t>
            </a:r>
            <a:r>
              <a:rPr lang="en-US"/>
              <a:t>. Annals of the New York Academy of Sciences.</a:t>
            </a:r>
            <a:br>
              <a:rPr lang="en-US"/>
            </a:br>
            <a:r>
              <a:rPr lang="en-GB"/>
              <a:t>WHO antenatal care recommendations for a positive pregnancy experience. July 2020. </a:t>
            </a:r>
            <a:r>
              <a:rPr lang="en-GB" u="sng">
                <a:hlinkClick r:id="rId4"/>
              </a:rPr>
              <a:t>Nutritional interventions update: multiple micronutrient supplements during pregnancy.</a:t>
            </a:r>
            <a:r>
              <a:rPr lang="en-GB"/>
              <a:t> WHO. </a:t>
            </a:r>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p:nvPr>
        </p:nvSpPr>
        <p:spPr/>
        <p:txBody>
          <a:bodyPr>
            <a:normAutofit/>
          </a:bodyPr>
          <a:lstStyle/>
          <a:p>
            <a:pPr lvl="1"/>
            <a:r>
              <a:rPr lang="en-US" b="0">
                <a:latin typeface="Avenir Book" panose="02000503020000020003" pitchFamily="2" charset="0"/>
              </a:rPr>
              <a:t>No known evidence of serious adverse effects.</a:t>
            </a:r>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8"/>
          </p:nvPr>
        </p:nvSpPr>
        <p:spPr/>
        <p:txBody>
          <a:bodyPr>
            <a:normAutofit/>
          </a:bodyPr>
          <a:lstStyle/>
          <a:p>
            <a:pPr lvl="1"/>
            <a:r>
              <a:rPr lang="en-US" b="0">
                <a:latin typeface="Avenir Book" panose="02000503020000020003" pitchFamily="2" charset="0"/>
              </a:rPr>
              <a:t>In trials, there was no difference in adherence to IFA versus MMS.</a:t>
            </a:r>
          </a:p>
        </p:txBody>
      </p:sp>
      <p:pic>
        <p:nvPicPr>
          <p:cNvPr id="6" name="Picture Placeholder 5" descr="A person kissing a baby&#10;&#10;Description automatically generated">
            <a:extLst>
              <a:ext uri="{FF2B5EF4-FFF2-40B4-BE49-F238E27FC236}">
                <a16:creationId xmlns:a16="http://schemas.microsoft.com/office/drawing/2014/main" id="{3B425D8C-5638-B908-A288-6E4B83ED1CC5}"/>
              </a:ext>
            </a:extLst>
          </p:cNvPr>
          <p:cNvPicPr>
            <a:picLocks noGrp="1" noChangeAspect="1"/>
          </p:cNvPicPr>
          <p:nvPr>
            <p:ph type="pic" sz="quarter" idx="14"/>
          </p:nvPr>
        </p:nvPicPr>
        <p:blipFill>
          <a:blip r:embed="rId5"/>
          <a:srcRect b="-157"/>
          <a:stretch>
            <a:fillRect/>
          </a:stretch>
        </p:blipFill>
        <p:spPr/>
      </p:pic>
      <p:pic>
        <p:nvPicPr>
          <p:cNvPr id="15" name="Picture Placeholder 14" descr="A picture containing tree, outdoor, person, young&#10;&#10;Description automatically generated">
            <a:extLst>
              <a:ext uri="{FF2B5EF4-FFF2-40B4-BE49-F238E27FC236}">
                <a16:creationId xmlns:a16="http://schemas.microsoft.com/office/drawing/2014/main" id="{8A34C2C7-ADD7-BB71-2B21-B3477DD9B48F}"/>
              </a:ext>
            </a:extLst>
          </p:cNvPr>
          <p:cNvPicPr>
            <a:picLocks noGrp="1" noChangeAspect="1"/>
          </p:cNvPicPr>
          <p:nvPr>
            <p:ph type="pic" sz="quarter" idx="15"/>
          </p:nvPr>
        </p:nvPicPr>
        <p:blipFill>
          <a:blip r:embed="rId6"/>
          <a:srcRect b="158"/>
          <a:stretch>
            <a:fillRect/>
          </a:stretch>
        </p:blipFill>
        <p:spPr/>
      </p:pic>
      <p:pic>
        <p:nvPicPr>
          <p:cNvPr id="21" name="Picture Placeholder 20" descr="A picture containing grass, outdoor, person&#10;&#10;Description automatically generated">
            <a:extLst>
              <a:ext uri="{FF2B5EF4-FFF2-40B4-BE49-F238E27FC236}">
                <a16:creationId xmlns:a16="http://schemas.microsoft.com/office/drawing/2014/main" id="{E7AFE504-8CBB-7B51-AE0F-5C1EF4FBEB21}"/>
              </a:ext>
            </a:extLst>
          </p:cNvPr>
          <p:cNvPicPr>
            <a:picLocks noGrp="1" noChangeAspect="1"/>
          </p:cNvPicPr>
          <p:nvPr>
            <p:ph type="pic" sz="quarter" idx="16"/>
          </p:nvPr>
        </p:nvPicPr>
        <p:blipFill>
          <a:blip r:embed="rId7"/>
          <a:srcRect/>
          <a:stretch>
            <a:fillRect/>
          </a:stretch>
        </p:blipFill>
        <p:spPr/>
      </p:pic>
    </p:spTree>
    <p:extLst>
      <p:ext uri="{BB962C8B-B14F-4D97-AF65-F5344CB8AC3E}">
        <p14:creationId xmlns:p14="http://schemas.microsoft.com/office/powerpoint/2010/main" val="217610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a:lstStyle/>
          <a:p>
            <a:r>
              <a:rPr lang="en-US"/>
              <a:t>MMS is affordable and cost-effective</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
          </p:nvPr>
        </p:nvSpPr>
        <p:spPr/>
        <p:txBody>
          <a:bodyPr/>
          <a:lstStyle/>
          <a:p>
            <a:pPr lvl="1"/>
            <a:r>
              <a:rPr lang="en-US"/>
              <a:t>Countries can calculate the value of switching from IFA to MMS using Nutrition International’s </a:t>
            </a:r>
            <a:r>
              <a:rPr lang="en-US">
                <a:hlinkClick r:id="rId3">
                  <a:extLst>
                    <a:ext uri="{A12FA001-AC4F-418D-AE19-62706E023703}">
                      <ahyp:hlinkClr xmlns:ahyp="http://schemas.microsoft.com/office/drawing/2018/hyperlinkcolor" val="tx"/>
                    </a:ext>
                  </a:extLst>
                </a:hlinkClick>
              </a:rPr>
              <a:t>cost-benefit tool</a:t>
            </a:r>
            <a:r>
              <a:rPr lang="en-US"/>
              <a:t>.</a:t>
            </a:r>
            <a:endParaRPr lang="en-CH"/>
          </a:p>
        </p:txBody>
      </p:sp>
      <p:sp>
        <p:nvSpPr>
          <p:cNvPr id="10" name="Slide Number Placeholder 9">
            <a:extLst>
              <a:ext uri="{FF2B5EF4-FFF2-40B4-BE49-F238E27FC236}">
                <a16:creationId xmlns:a16="http://schemas.microsoft.com/office/drawing/2014/main" id="{22F49AE2-AFC1-D742-AB17-6BE1C824EA45}"/>
              </a:ext>
            </a:extLst>
          </p:cNvPr>
          <p:cNvSpPr>
            <a:spLocks noGrp="1"/>
          </p:cNvSpPr>
          <p:nvPr>
            <p:ph type="sldNum" sz="quarter" idx="12"/>
          </p:nvPr>
        </p:nvSpPr>
        <p:spPr/>
        <p:txBody>
          <a:bodyPr/>
          <a:lstStyle/>
          <a:p>
            <a:fld id="{C4B37875-7933-F345-AE65-E0AB5E984F8B}" type="slidenum">
              <a:rPr lang="en-US" smtClean="0"/>
              <a:pPr/>
              <a:t>34</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a:lstStyle/>
          <a:p>
            <a:r>
              <a:rPr lang="en-US"/>
              <a:t>Source: </a:t>
            </a:r>
            <a:r>
              <a:rPr lang="en-US">
                <a:hlinkClick r:id="rId4"/>
              </a:rPr>
              <a:t>HMHB Consortium website</a:t>
            </a:r>
            <a:endParaRPr lang="en-US"/>
          </a:p>
        </p:txBody>
      </p:sp>
      <p:sp>
        <p:nvSpPr>
          <p:cNvPr id="8" name="Content Placeholder 7">
            <a:extLst>
              <a:ext uri="{FF2B5EF4-FFF2-40B4-BE49-F238E27FC236}">
                <a16:creationId xmlns:a16="http://schemas.microsoft.com/office/drawing/2014/main" id="{3EDF419E-659E-3044-A75D-7ACFD256AB65}"/>
              </a:ext>
            </a:extLst>
          </p:cNvPr>
          <p:cNvSpPr>
            <a:spLocks noGrp="1"/>
          </p:cNvSpPr>
          <p:nvPr>
            <p:ph idx="17"/>
          </p:nvPr>
        </p:nvSpPr>
        <p:spPr/>
        <p:txBody>
          <a:bodyPr/>
          <a:lstStyle/>
          <a:p>
            <a:pPr lvl="1"/>
            <a:r>
              <a:rPr lang="en-US"/>
              <a:t>MMS is a cost-effective antenatal care intervention. </a:t>
            </a:r>
          </a:p>
        </p:txBody>
      </p:sp>
      <p:sp>
        <p:nvSpPr>
          <p:cNvPr id="12" name="Content Placeholder 11">
            <a:extLst>
              <a:ext uri="{FF2B5EF4-FFF2-40B4-BE49-F238E27FC236}">
                <a16:creationId xmlns:a16="http://schemas.microsoft.com/office/drawing/2014/main" id="{AB8A8251-93EB-C644-8910-3DE8D3E8E414}"/>
              </a:ext>
            </a:extLst>
          </p:cNvPr>
          <p:cNvSpPr>
            <a:spLocks noGrp="1"/>
          </p:cNvSpPr>
          <p:nvPr>
            <p:ph idx="18"/>
          </p:nvPr>
        </p:nvSpPr>
        <p:spPr/>
        <p:txBody>
          <a:bodyPr>
            <a:normAutofit lnSpcReduction="10000"/>
          </a:bodyPr>
          <a:lstStyle/>
          <a:p>
            <a:pPr lvl="1"/>
            <a:r>
              <a:rPr lang="en-US"/>
              <a:t>MMS is affordable. Efforts are underway to improve local manufacturing capacity and increase MMS supply – which could drive the cost down even further.</a:t>
            </a:r>
          </a:p>
        </p:txBody>
      </p:sp>
      <p:pic>
        <p:nvPicPr>
          <p:cNvPr id="13" name="Picture Placeholder 12" descr="A picture containing grass, outdoor, person&#10;&#10;Description automatically generated">
            <a:extLst>
              <a:ext uri="{FF2B5EF4-FFF2-40B4-BE49-F238E27FC236}">
                <a16:creationId xmlns:a16="http://schemas.microsoft.com/office/drawing/2014/main" id="{21C9696A-EA8A-506D-DEBA-745B9BFED582}"/>
              </a:ext>
            </a:extLst>
          </p:cNvPr>
          <p:cNvPicPr>
            <a:picLocks noGrp="1" noChangeAspect="1"/>
          </p:cNvPicPr>
          <p:nvPr>
            <p:ph type="pic" sz="quarter" idx="16"/>
          </p:nvPr>
        </p:nvPicPr>
        <p:blipFill>
          <a:blip r:embed="rId5"/>
          <a:srcRect/>
          <a:stretch>
            <a:fillRect/>
          </a:stretch>
        </p:blipFill>
        <p:spPr/>
      </p:pic>
      <p:pic>
        <p:nvPicPr>
          <p:cNvPr id="21" name="Picture Placeholder 20" descr="A person holding a baby&#10;&#10;Description automatically generated">
            <a:extLst>
              <a:ext uri="{FF2B5EF4-FFF2-40B4-BE49-F238E27FC236}">
                <a16:creationId xmlns:a16="http://schemas.microsoft.com/office/drawing/2014/main" id="{831788F0-3838-CAC6-0C84-49BB2AF4CF17}"/>
              </a:ext>
            </a:extLst>
          </p:cNvPr>
          <p:cNvPicPr>
            <a:picLocks noGrp="1" noChangeAspect="1"/>
          </p:cNvPicPr>
          <p:nvPr>
            <p:ph type="pic" sz="quarter" idx="14"/>
          </p:nvPr>
        </p:nvPicPr>
        <p:blipFill>
          <a:blip r:embed="rId6"/>
          <a:srcRect r="156"/>
          <a:stretch>
            <a:fillRect/>
          </a:stretch>
        </p:blipFill>
        <p:spPr/>
      </p:pic>
      <p:pic>
        <p:nvPicPr>
          <p:cNvPr id="23" name="Picture Placeholder 22" descr="A picture containing tree, outdoor, person, child&#10;&#10;Description automatically generated">
            <a:extLst>
              <a:ext uri="{FF2B5EF4-FFF2-40B4-BE49-F238E27FC236}">
                <a16:creationId xmlns:a16="http://schemas.microsoft.com/office/drawing/2014/main" id="{2E1AF499-01ED-DFDE-E669-44E5F1FADDEE}"/>
              </a:ext>
            </a:extLst>
          </p:cNvPr>
          <p:cNvPicPr>
            <a:picLocks noGrp="1" noChangeAspect="1"/>
          </p:cNvPicPr>
          <p:nvPr>
            <p:ph type="pic" sz="quarter" idx="15"/>
          </p:nvPr>
        </p:nvPicPr>
        <p:blipFill>
          <a:blip r:embed="rId7"/>
          <a:srcRect b="158"/>
          <a:stretch>
            <a:fillRect/>
          </a:stretch>
        </p:blipFill>
        <p:spPr/>
      </p:pic>
    </p:spTree>
    <p:extLst>
      <p:ext uri="{BB962C8B-B14F-4D97-AF65-F5344CB8AC3E}">
        <p14:creationId xmlns:p14="http://schemas.microsoft.com/office/powerpoint/2010/main" val="304230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4A3B6-0148-8A4E-96BF-CEE47EA36F28}"/>
              </a:ext>
            </a:extLst>
          </p:cNvPr>
          <p:cNvSpPr>
            <a:spLocks noGrp="1"/>
          </p:cNvSpPr>
          <p:nvPr>
            <p:ph type="title"/>
          </p:nvPr>
        </p:nvSpPr>
        <p:spPr/>
        <p:txBody>
          <a:bodyPr/>
          <a:lstStyle/>
          <a:p>
            <a:r>
              <a:rPr lang="en-US"/>
              <a:t>Global impact</a:t>
            </a:r>
            <a:r>
              <a:rPr lang="en-CH"/>
              <a:t> </a:t>
            </a:r>
            <a:r>
              <a:rPr lang="en-US"/>
              <a:t>of MMS</a:t>
            </a:r>
          </a:p>
        </p:txBody>
      </p:sp>
      <p:sp>
        <p:nvSpPr>
          <p:cNvPr id="16" name="Content Placeholder 15">
            <a:extLst>
              <a:ext uri="{FF2B5EF4-FFF2-40B4-BE49-F238E27FC236}">
                <a16:creationId xmlns:a16="http://schemas.microsoft.com/office/drawing/2014/main" id="{3B4BCBC7-1CBE-514A-B77B-8A2B37104431}"/>
              </a:ext>
            </a:extLst>
          </p:cNvPr>
          <p:cNvSpPr>
            <a:spLocks noGrp="1"/>
          </p:cNvSpPr>
          <p:nvPr>
            <p:ph idx="1"/>
          </p:nvPr>
        </p:nvSpPr>
        <p:spPr>
          <a:xfrm>
            <a:off x="704089" y="1874520"/>
            <a:ext cx="5391911" cy="3544443"/>
          </a:xfrm>
        </p:spPr>
        <p:txBody>
          <a:bodyPr vert="horz" lIns="0" tIns="0" rIns="0" bIns="0" rtlCol="0" anchor="t">
            <a:normAutofit fontScale="85000" lnSpcReduction="10000"/>
          </a:bodyPr>
          <a:lstStyle/>
          <a:p>
            <a:r>
              <a:rPr lang="en-IN" dirty="0">
                <a:latin typeface="Avenir Book"/>
              </a:rPr>
              <a:t>Transitioning from IFA to MMS can avert </a:t>
            </a:r>
            <a:r>
              <a:rPr lang="en-IN" b="1" dirty="0">
                <a:latin typeface="Avenir Book"/>
              </a:rPr>
              <a:t>over 250,000 child deaths and nearly 25 million disabilities (DALYs) </a:t>
            </a:r>
            <a:r>
              <a:rPr lang="en-IN" dirty="0">
                <a:latin typeface="Avenir Book"/>
              </a:rPr>
              <a:t>over 10 years, across 33 LMICs (30% coverage).</a:t>
            </a:r>
            <a:endParaRPr lang="en-US" dirty="0">
              <a:latin typeface="Avenir Book"/>
              <a:ea typeface="Calibri"/>
              <a:cs typeface="Calibri"/>
            </a:endParaRPr>
          </a:p>
          <a:p>
            <a:r>
              <a:rPr lang="en-CH" dirty="0">
                <a:latin typeface="Avenir Book"/>
              </a:rPr>
              <a:t>Scaling up MMS to 90% coverage is projected to contribute to huge human capital gains for all babies born per year across 132 LMIC</a:t>
            </a:r>
            <a:r>
              <a:rPr lang="en-US" dirty="0">
                <a:latin typeface="Avenir Book"/>
              </a:rPr>
              <a:t>s</a:t>
            </a:r>
            <a:r>
              <a:rPr lang="en-CH" dirty="0">
                <a:latin typeface="Avenir Book"/>
              </a:rPr>
              <a:t>:</a:t>
            </a:r>
            <a:br>
              <a:rPr lang="en-CH" dirty="0"/>
            </a:br>
            <a:br>
              <a:rPr lang="en-CH" dirty="0"/>
            </a:br>
            <a:r>
              <a:rPr lang="en-US" b="1" dirty="0">
                <a:latin typeface="Avenir Black"/>
              </a:rPr>
              <a:t>+ </a:t>
            </a:r>
            <a:r>
              <a:rPr lang="en-CH" b="1" dirty="0">
                <a:latin typeface="Avenir Black"/>
              </a:rPr>
              <a:t>5 </a:t>
            </a:r>
            <a:r>
              <a:rPr lang="en-US" b="1" dirty="0">
                <a:latin typeface="Avenir Black"/>
              </a:rPr>
              <a:t>m</a:t>
            </a:r>
            <a:r>
              <a:rPr lang="en-CH" b="1" dirty="0">
                <a:latin typeface="Avenir Black"/>
              </a:rPr>
              <a:t>illion </a:t>
            </a:r>
            <a:r>
              <a:rPr lang="en-US" b="1" dirty="0">
                <a:latin typeface="Avenir Black"/>
              </a:rPr>
              <a:t>additional </a:t>
            </a:r>
            <a:r>
              <a:rPr lang="en-CH" b="1" dirty="0">
                <a:latin typeface="Avenir Black"/>
              </a:rPr>
              <a:t>school years</a:t>
            </a:r>
            <a:br>
              <a:rPr lang="en-US" b="1" dirty="0">
                <a:latin typeface="Avenir Black" panose="02000503020000020003" pitchFamily="2" charset="0"/>
              </a:rPr>
            </a:br>
            <a:br>
              <a:rPr lang="en-CH" b="1" dirty="0">
                <a:latin typeface="Avenir Black" panose="02000503020000020003" pitchFamily="2" charset="0"/>
              </a:rPr>
            </a:br>
            <a:r>
              <a:rPr lang="en-US" b="1" dirty="0">
                <a:latin typeface="Avenir Black"/>
              </a:rPr>
              <a:t>+ </a:t>
            </a:r>
            <a:r>
              <a:rPr lang="en-CH" b="1" dirty="0">
                <a:latin typeface="Avenir Black"/>
              </a:rPr>
              <a:t>18 </a:t>
            </a:r>
            <a:r>
              <a:rPr lang="en-US" b="1" dirty="0">
                <a:latin typeface="Avenir Black"/>
              </a:rPr>
              <a:t>b</a:t>
            </a:r>
            <a:r>
              <a:rPr lang="en-GB" b="1" dirty="0" err="1">
                <a:latin typeface="Avenir Black"/>
              </a:rPr>
              <a:t>i</a:t>
            </a:r>
            <a:r>
              <a:rPr lang="en-CH" b="1" dirty="0">
                <a:latin typeface="Avenir Black"/>
              </a:rPr>
              <a:t>llion</a:t>
            </a:r>
            <a:r>
              <a:rPr lang="en-US" b="1" dirty="0">
                <a:latin typeface="Avenir Black"/>
              </a:rPr>
              <a:t> USD</a:t>
            </a:r>
            <a:r>
              <a:rPr lang="en-CH" b="1" dirty="0">
                <a:latin typeface="Avenir Black"/>
              </a:rPr>
              <a:t> in</a:t>
            </a:r>
            <a:r>
              <a:rPr lang="en-US" b="1" dirty="0">
                <a:latin typeface="Avenir Black"/>
              </a:rPr>
              <a:t> </a:t>
            </a:r>
            <a:r>
              <a:rPr lang="en-GB" b="1" dirty="0">
                <a:latin typeface="Avenir Black"/>
              </a:rPr>
              <a:t>cumulative</a:t>
            </a:r>
            <a:r>
              <a:rPr lang="en-CH" b="1" dirty="0">
                <a:latin typeface="Avenir Black"/>
              </a:rPr>
              <a:t> lifetime</a:t>
            </a:r>
            <a:r>
              <a:rPr lang="en-US" b="1" dirty="0">
                <a:latin typeface="Avenir Black"/>
              </a:rPr>
              <a:t> income</a:t>
            </a:r>
            <a:endParaRPr lang="en-CH" b="1" dirty="0">
              <a:latin typeface="Avenir Black"/>
            </a:endParaRPr>
          </a:p>
        </p:txBody>
      </p:sp>
      <p:sp>
        <p:nvSpPr>
          <p:cNvPr id="3" name="Slide Number Placeholder 2">
            <a:extLst>
              <a:ext uri="{FF2B5EF4-FFF2-40B4-BE49-F238E27FC236}">
                <a16:creationId xmlns:a16="http://schemas.microsoft.com/office/drawing/2014/main" id="{F0BB1E68-5154-4541-82DD-116E8DF81B45}"/>
              </a:ext>
            </a:extLst>
          </p:cNvPr>
          <p:cNvSpPr>
            <a:spLocks noGrp="1"/>
          </p:cNvSpPr>
          <p:nvPr>
            <p:ph type="sldNum" sz="quarter" idx="12"/>
          </p:nvPr>
        </p:nvSpPr>
        <p:spPr/>
        <p:txBody>
          <a:bodyPr/>
          <a:lstStyle/>
          <a:p>
            <a:fld id="{C4B37875-7933-F345-AE65-E0AB5E984F8B}" type="slidenum">
              <a:rPr lang="en-US" smtClean="0"/>
              <a:pPr/>
              <a:t>35</a:t>
            </a:fld>
            <a:endParaRPr lang="en-US"/>
          </a:p>
        </p:txBody>
      </p:sp>
      <p:sp>
        <p:nvSpPr>
          <p:cNvPr id="18" name="Text Placeholder 17">
            <a:extLst>
              <a:ext uri="{FF2B5EF4-FFF2-40B4-BE49-F238E27FC236}">
                <a16:creationId xmlns:a16="http://schemas.microsoft.com/office/drawing/2014/main" id="{1A13756E-AEF6-F043-BEC8-0AC8925D9246}"/>
              </a:ext>
            </a:extLst>
          </p:cNvPr>
          <p:cNvSpPr>
            <a:spLocks noGrp="1"/>
          </p:cNvSpPr>
          <p:nvPr>
            <p:ph type="body" sz="quarter" idx="14"/>
          </p:nvPr>
        </p:nvSpPr>
        <p:spPr>
          <a:xfrm>
            <a:off x="1381876" y="5874407"/>
            <a:ext cx="4714123" cy="857683"/>
          </a:xfrm>
        </p:spPr>
        <p:txBody>
          <a:bodyPr vert="horz" lIns="0" tIns="0" rIns="0" bIns="0" rtlCol="0" anchor="ctr" anchorCtr="0">
            <a:noAutofit/>
          </a:bodyPr>
          <a:lstStyle/>
          <a:p>
            <a:pPr marL="0" indent="0">
              <a:lnSpc>
                <a:spcPct val="100000"/>
              </a:lnSpc>
              <a:spcBef>
                <a:spcPts val="300"/>
              </a:spcBef>
            </a:pPr>
            <a:r>
              <a:rPr lang="en-US" sz="800" dirty="0">
                <a:latin typeface="Avenir Book"/>
              </a:rPr>
              <a:t>Source:</a:t>
            </a:r>
            <a:endParaRPr lang="en-US" sz="800"/>
          </a:p>
          <a:p>
            <a:pPr marL="0" indent="0">
              <a:lnSpc>
                <a:spcPct val="100000"/>
              </a:lnSpc>
              <a:spcBef>
                <a:spcPts val="300"/>
              </a:spcBef>
            </a:pPr>
            <a:r>
              <a:rPr lang="en-US" sz="800" dirty="0">
                <a:solidFill>
                  <a:srgbClr val="212121"/>
                </a:solidFill>
                <a:latin typeface="Avenir Book"/>
              </a:rPr>
              <a:t>Verney et al. 2023. </a:t>
            </a:r>
            <a:r>
              <a:rPr lang="en-US" sz="800" dirty="0">
                <a:solidFill>
                  <a:srgbClr val="212121"/>
                </a:solidFill>
                <a:latin typeface="Avenir Book"/>
                <a:hlinkClick r:id="rId3"/>
              </a:rPr>
              <a:t>Multiple micronutrient supplementation cost-benefit tool for informing maternal nutrition policy and investment decisions</a:t>
            </a:r>
            <a:r>
              <a:rPr lang="en-US" sz="800" dirty="0">
                <a:solidFill>
                  <a:srgbClr val="212121"/>
                </a:solidFill>
                <a:latin typeface="Avenir Book"/>
              </a:rPr>
              <a:t>. Matern Child </a:t>
            </a:r>
            <a:r>
              <a:rPr lang="en-US" sz="800" err="1">
                <a:solidFill>
                  <a:srgbClr val="212121"/>
                </a:solidFill>
                <a:latin typeface="Avenir Book"/>
              </a:rPr>
              <a:t>Nutr</a:t>
            </a:r>
            <a:r>
              <a:rPr lang="en-US" sz="800" dirty="0">
                <a:solidFill>
                  <a:srgbClr val="212121"/>
                </a:solidFill>
                <a:latin typeface="Avenir Book"/>
              </a:rPr>
              <a:t>. 9(4):e13523. </a:t>
            </a:r>
            <a:endParaRPr lang="en-US" sz="800" dirty="0"/>
          </a:p>
          <a:p>
            <a:pPr marL="0" indent="0">
              <a:lnSpc>
                <a:spcPct val="100000"/>
              </a:lnSpc>
              <a:spcBef>
                <a:spcPts val="300"/>
              </a:spcBef>
            </a:pPr>
            <a:r>
              <a:rPr lang="en-US" sz="800" dirty="0">
                <a:latin typeface="Avenir Book"/>
              </a:rPr>
              <a:t>Perumal et al. 2021. </a:t>
            </a:r>
            <a:r>
              <a:rPr lang="en-GB" sz="800" dirty="0">
                <a:latin typeface="Avenir Book"/>
                <a:hlinkClick r:id="rId4"/>
              </a:rPr>
              <a:t>Impact of scaling up prenatal nutrition interventions on human capital outcomes in low-and middle-income countries: a modeling analysis.</a:t>
            </a:r>
            <a:r>
              <a:rPr lang="en-GB" sz="800" dirty="0">
                <a:latin typeface="Avenir Book"/>
              </a:rPr>
              <a:t> American Journal of Clinical Nutrition. 114(5):1708-1718</a:t>
            </a:r>
            <a:endParaRPr lang="en-US" sz="800" dirty="0"/>
          </a:p>
        </p:txBody>
      </p:sp>
      <p:pic>
        <p:nvPicPr>
          <p:cNvPr id="7" name="Picture Placeholder 6" descr="A person and a child&#10;&#10;Description automatically generated with low confidence">
            <a:extLst>
              <a:ext uri="{FF2B5EF4-FFF2-40B4-BE49-F238E27FC236}">
                <a16:creationId xmlns:a16="http://schemas.microsoft.com/office/drawing/2014/main" id="{45141B23-7100-A76D-1B8C-89E95E57F5A3}"/>
              </a:ext>
            </a:extLst>
          </p:cNvPr>
          <p:cNvPicPr>
            <a:picLocks noGrp="1" noChangeAspect="1"/>
          </p:cNvPicPr>
          <p:nvPr>
            <p:ph type="pic" sz="quarter" idx="13"/>
          </p:nvPr>
        </p:nvPicPr>
        <p:blipFill>
          <a:blip r:embed="rId5"/>
          <a:srcRect l="14" r="14"/>
          <a:stretch>
            <a:fillRect/>
          </a:stretch>
        </p:blipFill>
        <p:spPr/>
      </p:pic>
    </p:spTree>
    <p:extLst>
      <p:ext uri="{BB962C8B-B14F-4D97-AF65-F5344CB8AC3E}">
        <p14:creationId xmlns:p14="http://schemas.microsoft.com/office/powerpoint/2010/main" val="3031202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Antenatal Care (ANC) Services </a:t>
            </a:r>
          </a:p>
        </p:txBody>
      </p:sp>
      <p:sp>
        <p:nvSpPr>
          <p:cNvPr id="95" name="Content Placeholder 94">
            <a:extLst>
              <a:ext uri="{FF2B5EF4-FFF2-40B4-BE49-F238E27FC236}">
                <a16:creationId xmlns:a16="http://schemas.microsoft.com/office/drawing/2014/main" id="{6CD62642-9638-1B51-C9C9-44262C6FF7AE}"/>
              </a:ext>
            </a:extLst>
          </p:cNvPr>
          <p:cNvSpPr>
            <a:spLocks noGrp="1"/>
          </p:cNvSpPr>
          <p:nvPr>
            <p:ph idx="1"/>
          </p:nvPr>
        </p:nvSpPr>
        <p:spPr/>
        <p:txBody>
          <a:bodyPr>
            <a:normAutofit fontScale="92500"/>
          </a:bodyPr>
          <a:lstStyle/>
          <a:p>
            <a:r>
              <a:rPr lang="en-US" b="1"/>
              <a:t>Supplementation</a:t>
            </a:r>
          </a:p>
          <a:p>
            <a:pPr lvl="1"/>
            <a:r>
              <a:rPr lang="en-US" sz="2400"/>
              <a:t>Multiple micronutrient supplements</a:t>
            </a:r>
          </a:p>
          <a:p>
            <a:pPr lvl="1"/>
            <a:r>
              <a:rPr lang="en-US" sz="2400"/>
              <a:t>Maternal calcium supplements</a:t>
            </a:r>
          </a:p>
          <a:p>
            <a:pPr lvl="1"/>
            <a:r>
              <a:rPr lang="en-US" sz="2400"/>
              <a:t>Balanced-energy protein (BEP) supplements</a:t>
            </a:r>
          </a:p>
        </p:txBody>
      </p:sp>
      <p:sp>
        <p:nvSpPr>
          <p:cNvPr id="4" name="Slide Number Placeholder 3">
            <a:extLst>
              <a:ext uri="{FF2B5EF4-FFF2-40B4-BE49-F238E27FC236}">
                <a16:creationId xmlns:a16="http://schemas.microsoft.com/office/drawing/2014/main" id="{E4EE7EF1-CABB-374A-AAC2-BB49321AC5F3}"/>
              </a:ext>
            </a:extLst>
          </p:cNvPr>
          <p:cNvSpPr>
            <a:spLocks noGrp="1"/>
          </p:cNvSpPr>
          <p:nvPr>
            <p:ph type="sldNum" sz="quarter" idx="12"/>
          </p:nvPr>
        </p:nvSpPr>
        <p:spPr/>
        <p:txBody>
          <a:bodyPr/>
          <a:lstStyle/>
          <a:p>
            <a:fld id="{C4B37875-7933-F345-AE65-E0AB5E984F8B}" type="slidenum">
              <a:rPr lang="en-US" smtClean="0"/>
              <a:pPr/>
              <a:t>36</a:t>
            </a:fld>
            <a:endParaRPr lang="en-US"/>
          </a:p>
        </p:txBody>
      </p:sp>
      <p:sp>
        <p:nvSpPr>
          <p:cNvPr id="14" name="Text Placeholder 13">
            <a:extLst>
              <a:ext uri="{FF2B5EF4-FFF2-40B4-BE49-F238E27FC236}">
                <a16:creationId xmlns:a16="http://schemas.microsoft.com/office/drawing/2014/main" id="{9F0A6AE7-0640-6442-B510-EEB6CDA54D4B}"/>
              </a:ext>
            </a:extLst>
          </p:cNvPr>
          <p:cNvSpPr>
            <a:spLocks noGrp="1"/>
          </p:cNvSpPr>
          <p:nvPr>
            <p:ph type="body" sz="quarter" idx="14"/>
          </p:nvPr>
        </p:nvSpPr>
        <p:spPr/>
        <p:txBody>
          <a:bodyPr/>
          <a:lstStyle/>
          <a:p>
            <a:r>
              <a:rPr lang="en-US"/>
              <a:t>Source: </a:t>
            </a:r>
            <a:r>
              <a:rPr lang="en-US">
                <a:hlinkClick r:id="rId3"/>
              </a:rPr>
              <a:t>The Lancet Series on Maternal and Child Undernutrition Progress</a:t>
            </a:r>
            <a:r>
              <a:rPr lang="en-US"/>
              <a:t> (2021)</a:t>
            </a:r>
            <a:endParaRPr lang="en-CH"/>
          </a:p>
        </p:txBody>
      </p:sp>
      <p:sp>
        <p:nvSpPr>
          <p:cNvPr id="17" name="Text Placeholder 16">
            <a:extLst>
              <a:ext uri="{FF2B5EF4-FFF2-40B4-BE49-F238E27FC236}">
                <a16:creationId xmlns:a16="http://schemas.microsoft.com/office/drawing/2014/main" id="{1676A2C6-0AE7-750B-1CA7-E6E1D96C37F7}"/>
              </a:ext>
            </a:extLst>
          </p:cNvPr>
          <p:cNvSpPr>
            <a:spLocks noGrp="1"/>
          </p:cNvSpPr>
          <p:nvPr>
            <p:ph type="body" sz="quarter" idx="15"/>
          </p:nvPr>
        </p:nvSpPr>
        <p:spPr/>
        <p:txBody>
          <a:bodyPr/>
          <a:lstStyle/>
          <a:p>
            <a:r>
              <a:rPr lang="en-US"/>
              <a:t>MMS must be included in a package of antenatal maternal nutrition interventions for populations, including:</a:t>
            </a:r>
          </a:p>
        </p:txBody>
      </p:sp>
      <p:sp>
        <p:nvSpPr>
          <p:cNvPr id="96" name="Content Placeholder 95">
            <a:extLst>
              <a:ext uri="{FF2B5EF4-FFF2-40B4-BE49-F238E27FC236}">
                <a16:creationId xmlns:a16="http://schemas.microsoft.com/office/drawing/2014/main" id="{057F9A92-4B7A-8114-0BAE-5B15FB94B0A3}"/>
              </a:ext>
            </a:extLst>
          </p:cNvPr>
          <p:cNvSpPr>
            <a:spLocks noGrp="1"/>
          </p:cNvSpPr>
          <p:nvPr>
            <p:ph idx="16"/>
          </p:nvPr>
        </p:nvSpPr>
        <p:spPr/>
        <p:txBody>
          <a:bodyPr>
            <a:normAutofit fontScale="92500"/>
          </a:bodyPr>
          <a:lstStyle/>
          <a:p>
            <a:r>
              <a:rPr lang="en-US" b="1"/>
              <a:t>Nutrition Counseling </a:t>
            </a:r>
          </a:p>
          <a:p>
            <a:pPr lvl="1"/>
            <a:r>
              <a:rPr lang="en-US" sz="2400"/>
              <a:t>Healthy weight gain</a:t>
            </a:r>
          </a:p>
          <a:p>
            <a:pPr lvl="1"/>
            <a:r>
              <a:rPr lang="en-US" sz="2400"/>
              <a:t>Increased energy and protein intake</a:t>
            </a:r>
          </a:p>
          <a:p>
            <a:pPr lvl="1"/>
            <a:r>
              <a:rPr lang="en-US" sz="2400"/>
              <a:t>Diverse diet (including fortified foods)</a:t>
            </a:r>
          </a:p>
        </p:txBody>
      </p:sp>
    </p:spTree>
    <p:extLst>
      <p:ext uri="{BB962C8B-B14F-4D97-AF65-F5344CB8AC3E}">
        <p14:creationId xmlns:p14="http://schemas.microsoft.com/office/powerpoint/2010/main" val="108754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a:lstStyle/>
          <a:p>
            <a:r>
              <a:rPr lang="en-US"/>
              <a:t>MMS implementation</a:t>
            </a:r>
            <a:r>
              <a:rPr lang="en-CH"/>
              <a:t> across the world</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a:lstStyle/>
          <a:p>
            <a:fld id="{C4B37875-7933-F345-AE65-E0AB5E984F8B}" type="slidenum">
              <a:rPr lang="en-US" smtClean="0"/>
              <a:pPr/>
              <a:t>37</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a:lstStyle/>
          <a:p>
            <a:r>
              <a:rPr lang="en-GB"/>
              <a:t>Source: https://hmhbconsortium.org/world-map/</a:t>
            </a:r>
            <a:endParaRPr lang="en-CH"/>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1828800"/>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r>
                        <a:rPr lang="en-US" sz="1200" b="0" i="0">
                          <a:solidFill>
                            <a:schemeClr val="bg1"/>
                          </a:solidFill>
                          <a:latin typeface="Avenir" panose="02000503020000020003" pitchFamily="2" charset="0"/>
                        </a:rPr>
                        <a:t>Information on MMS available - no active implementation</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r>
                        <a:rPr lang="en-US" sz="1200" b="0" i="0">
                          <a:solidFill>
                            <a:schemeClr val="bg1"/>
                          </a:solidFill>
                          <a:latin typeface="Avenir" panose="02000503020000020003" pitchFamily="2" charset="0"/>
                        </a:rPr>
                        <a:t>Exploration phase to build an MMS enabling environment</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r>
                        <a:rPr lang="en-US" sz="1200" b="0" i="0">
                          <a:solidFill>
                            <a:schemeClr val="bg1"/>
                          </a:solidFill>
                          <a:latin typeface="Avenir" panose="02000503020000020003" pitchFamily="2" charset="0"/>
                        </a:rPr>
                        <a:t>Initial implementation supported by implementation research</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r>
                        <a:rPr lang="en-US" sz="1200" b="0" i="0">
                          <a:solidFill>
                            <a:schemeClr val="bg1"/>
                          </a:solidFill>
                          <a:latin typeface="Avenir" panose="02000503020000020003" pitchFamily="2" charset="0"/>
                        </a:rPr>
                        <a:t>Scale-up MMS delivery at the national or sub-national level</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3EA40-14F9-B449-A267-19B62A8803FF}"/>
              </a:ext>
            </a:extLst>
          </p:cNvPr>
          <p:cNvSpPr>
            <a:spLocks noGrp="1"/>
          </p:cNvSpPr>
          <p:nvPr>
            <p:ph type="title"/>
          </p:nvPr>
        </p:nvSpPr>
        <p:spPr/>
        <p:txBody>
          <a:bodyPr/>
          <a:lstStyle/>
          <a:p>
            <a:r>
              <a:rPr lang="en-US"/>
              <a:t>National impact and investment case for </a:t>
            </a:r>
            <a:br>
              <a:rPr lang="en-US"/>
            </a:br>
            <a:r>
              <a:rPr lang="en-US">
                <a:solidFill>
                  <a:srgbClr val="FF0000"/>
                </a:solidFill>
              </a:rPr>
              <a:t>&lt;insert country&gt;</a:t>
            </a:r>
          </a:p>
        </p:txBody>
      </p:sp>
    </p:spTree>
    <p:extLst>
      <p:ext uri="{BB962C8B-B14F-4D97-AF65-F5344CB8AC3E}">
        <p14:creationId xmlns:p14="http://schemas.microsoft.com/office/powerpoint/2010/main" val="166566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Maternal malnutrition is high in </a:t>
            </a:r>
            <a:r>
              <a:rPr lang="en-US">
                <a:solidFill>
                  <a:srgbClr val="FF0000"/>
                </a:solidFill>
              </a:rPr>
              <a:t>&lt;country name&gt;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normAutofit fontScale="92500"/>
          </a:bodyPr>
          <a:lstStyle/>
          <a:p>
            <a:r>
              <a:rPr lang="en-GB">
                <a:solidFill>
                  <a:srgbClr val="FF0000"/>
                </a:solidFill>
              </a:rPr>
              <a:t>qq</a:t>
            </a:r>
            <a:r>
              <a:rPr lang="en-GB"/>
              <a:t>% of women are underweight</a:t>
            </a:r>
          </a:p>
          <a:p>
            <a:r>
              <a:rPr lang="en-GB">
                <a:solidFill>
                  <a:srgbClr val="FF0000"/>
                </a:solidFill>
              </a:rPr>
              <a:t>xx</a:t>
            </a:r>
            <a:r>
              <a:rPr lang="en-GB"/>
              <a:t>% of pregnant women suffer from anemia </a:t>
            </a:r>
          </a:p>
          <a:p>
            <a:r>
              <a:rPr lang="en-GB">
                <a:solidFill>
                  <a:srgbClr val="FF0000"/>
                </a:solidFill>
              </a:rPr>
              <a:t>yy</a:t>
            </a:r>
            <a:r>
              <a:rPr lang="en-GB"/>
              <a:t>% of women have short stature</a:t>
            </a:r>
          </a:p>
          <a:p>
            <a:r>
              <a:rPr lang="en-GB"/>
              <a:t>Maternal mortality rate is </a:t>
            </a:r>
            <a:r>
              <a:rPr lang="en-GB">
                <a:solidFill>
                  <a:srgbClr val="FF0000"/>
                </a:solidFill>
              </a:rPr>
              <a:t>zz</a:t>
            </a:r>
            <a:r>
              <a:rPr lang="en-GB"/>
              <a:t>%</a:t>
            </a:r>
          </a:p>
          <a:p>
            <a:endParaRPr lang="fr-CH"/>
          </a:p>
          <a:p>
            <a:r>
              <a:rPr lang="en-GB" i="1">
                <a:solidFill>
                  <a:srgbClr val="FF0000"/>
                </a:solidFill>
              </a:rPr>
              <a:t>Add in other data points on micronutrient deficiencies in your country, if available.</a:t>
            </a:r>
          </a:p>
          <a:p>
            <a:endParaRPr lang="en-GB" i="1">
              <a:solidFill>
                <a:srgbClr val="FF0000"/>
              </a:solidFill>
            </a:endParaRPr>
          </a:p>
          <a:p>
            <a:endParaRPr lang="fr-CH"/>
          </a:p>
          <a:p>
            <a:endParaRPr lang="en-US"/>
          </a:p>
          <a:p>
            <a:endParaRPr lang="en-US"/>
          </a:p>
          <a:p>
            <a:endParaRPr lang="en-US"/>
          </a:p>
        </p:txBody>
      </p:sp>
      <p:sp>
        <p:nvSpPr>
          <p:cNvPr id="8" name="Picture Placeholder 7">
            <a:extLst>
              <a:ext uri="{FF2B5EF4-FFF2-40B4-BE49-F238E27FC236}">
                <a16:creationId xmlns:a16="http://schemas.microsoft.com/office/drawing/2014/main" id="{25B4A45E-298A-9E3A-665A-4ACCCDE51A58}"/>
              </a:ext>
            </a:extLst>
          </p:cNvPr>
          <p:cNvSpPr>
            <a:spLocks noGrp="1"/>
          </p:cNvSpPr>
          <p:nvPr>
            <p:ph type="pic" sz="quarter" idx="13"/>
          </p:nvPr>
        </p:nvSpPr>
        <p:spPr/>
        <p:txBody>
          <a:bodyPr/>
          <a:lstStyle/>
          <a:p>
            <a:endParaRPr lang="en-US"/>
          </a:p>
        </p:txBody>
      </p:sp>
      <p:sp>
        <p:nvSpPr>
          <p:cNvPr id="6" name="Slide Number Placeholder 5">
            <a:extLst>
              <a:ext uri="{FF2B5EF4-FFF2-40B4-BE49-F238E27FC236}">
                <a16:creationId xmlns:a16="http://schemas.microsoft.com/office/drawing/2014/main" id="{F7E2C415-18B7-CB4C-9EC8-98BE204EE80D}"/>
              </a:ext>
            </a:extLst>
          </p:cNvPr>
          <p:cNvSpPr>
            <a:spLocks noGrp="1"/>
          </p:cNvSpPr>
          <p:nvPr>
            <p:ph type="sldNum" sz="quarter" idx="12"/>
          </p:nvPr>
        </p:nvSpPr>
        <p:spPr/>
        <p:txBody>
          <a:bodyPr/>
          <a:lstStyle/>
          <a:p>
            <a:pPr algn="r"/>
            <a:fld id="{C4B37875-7933-F345-AE65-E0AB5E984F8B}" type="slidenum">
              <a:rPr lang="en-US" smtClean="0"/>
              <a:pPr algn="r"/>
              <a:t>39</a:t>
            </a:fld>
            <a:endParaRPr lang="en-US"/>
          </a:p>
        </p:txBody>
      </p:sp>
      <p:sp>
        <p:nvSpPr>
          <p:cNvPr id="10" name="Text Placeholder 9">
            <a:extLst>
              <a:ext uri="{FF2B5EF4-FFF2-40B4-BE49-F238E27FC236}">
                <a16:creationId xmlns:a16="http://schemas.microsoft.com/office/drawing/2014/main" id="{523A3878-669E-E94B-AF71-B21A173A16C5}"/>
              </a:ext>
            </a:extLst>
          </p:cNvPr>
          <p:cNvSpPr>
            <a:spLocks noGrp="1"/>
          </p:cNvSpPr>
          <p:nvPr>
            <p:ph type="body" sz="quarter" idx="14"/>
          </p:nvPr>
        </p:nvSpPr>
        <p:spPr/>
        <p:txBody>
          <a:bodyPr/>
          <a:lstStyle/>
          <a:p>
            <a:r>
              <a:rPr lang="en-US"/>
              <a:t>List source here</a:t>
            </a:r>
            <a:endParaRPr lang="en-CH"/>
          </a:p>
        </p:txBody>
      </p:sp>
      <p:sp>
        <p:nvSpPr>
          <p:cNvPr id="5" name="TextBox 4">
            <a:extLst>
              <a:ext uri="{FF2B5EF4-FFF2-40B4-BE49-F238E27FC236}">
                <a16:creationId xmlns:a16="http://schemas.microsoft.com/office/drawing/2014/main" id="{4B1D30DB-3B9C-E446-B351-AFE12E14D4A3}"/>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
        <p:nvSpPr>
          <p:cNvPr id="4" name="TextBox 3">
            <a:extLst>
              <a:ext uri="{FF2B5EF4-FFF2-40B4-BE49-F238E27FC236}">
                <a16:creationId xmlns:a16="http://schemas.microsoft.com/office/drawing/2014/main" id="{499B86C9-891A-5A00-F886-5E076A4BBBD1}"/>
              </a:ext>
            </a:extLst>
          </p:cNvPr>
          <p:cNvSpPr txBox="1"/>
          <p:nvPr/>
        </p:nvSpPr>
        <p:spPr>
          <a:xfrm>
            <a:off x="7990713" y="2470433"/>
            <a:ext cx="2587925" cy="646331"/>
          </a:xfrm>
          <a:prstGeom prst="rect">
            <a:avLst/>
          </a:prstGeom>
          <a:noFill/>
        </p:spPr>
        <p:txBody>
          <a:bodyPr wrap="square" rtlCol="0">
            <a:spAutoFit/>
          </a:bodyPr>
          <a:lstStyle/>
          <a:p>
            <a:pPr algn="ctr"/>
            <a:r>
              <a:rPr lang="en-CH">
                <a:solidFill>
                  <a:srgbClr val="E56A5D"/>
                </a:solidFill>
              </a:rPr>
              <a:t>Insert a country-specific image</a:t>
            </a:r>
          </a:p>
        </p:txBody>
      </p:sp>
    </p:spTree>
    <p:extLst>
      <p:ext uri="{BB962C8B-B14F-4D97-AF65-F5344CB8AC3E}">
        <p14:creationId xmlns:p14="http://schemas.microsoft.com/office/powerpoint/2010/main" val="4691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86951"/>
            <a:ext cx="10783823" cy="1232906"/>
          </a:xfrm>
        </p:spPr>
        <p:txBody>
          <a:bodyPr/>
          <a:lstStyle/>
          <a:p>
            <a:r>
              <a:rPr lang="en-US"/>
              <a:t>Maternal malnutrition in </a:t>
            </a:r>
            <a:r>
              <a:rPr lang="en-US">
                <a:solidFill>
                  <a:srgbClr val="FF0000"/>
                </a:solidFill>
              </a:rPr>
              <a:t>&lt;country name&gt; </a:t>
            </a:r>
            <a:r>
              <a:rPr lang="en-US"/>
              <a:t>is impacted by:</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210443"/>
            <a:ext cx="10783822" cy="3944620"/>
          </a:xfrm>
        </p:spPr>
        <p:txBody>
          <a:bodyPr/>
          <a:lstStyle/>
          <a:p>
            <a:r>
              <a:rPr lang="en-US">
                <a:solidFill>
                  <a:srgbClr val="FF0000"/>
                </a:solidFill>
              </a:rPr>
              <a:t>Optional slide to add related country or region-specific topics, such as</a:t>
            </a:r>
            <a:r>
              <a:rPr lang="en-CH">
                <a:solidFill>
                  <a:srgbClr val="FF0000"/>
                </a:solidFill>
              </a:rPr>
              <a:t>:</a:t>
            </a:r>
            <a:endParaRPr lang="en-US">
              <a:solidFill>
                <a:srgbClr val="FF0000"/>
              </a:solidFill>
            </a:endParaRPr>
          </a:p>
          <a:p>
            <a:pPr lvl="1"/>
            <a:r>
              <a:rPr lang="en-US">
                <a:solidFill>
                  <a:srgbClr val="FF0000"/>
                </a:solidFill>
              </a:rPr>
              <a:t>Data on COVID-19’s impact on food shortages</a:t>
            </a:r>
          </a:p>
          <a:p>
            <a:pPr lvl="1"/>
            <a:r>
              <a:rPr lang="en-US">
                <a:solidFill>
                  <a:srgbClr val="FF0000"/>
                </a:solidFill>
              </a:rPr>
              <a:t>High rates of HIV, TB, etc. that may lead to higher rates of malnutrition</a:t>
            </a:r>
          </a:p>
          <a:p>
            <a:pPr lvl="1"/>
            <a:r>
              <a:rPr lang="en-US">
                <a:solidFill>
                  <a:srgbClr val="FF0000"/>
                </a:solidFill>
              </a:rPr>
              <a:t>Severity of anemia or high obesity rates</a:t>
            </a:r>
            <a:endParaRPr lang="en-GB">
              <a:solidFill>
                <a:srgbClr val="FF0000"/>
              </a:solidFill>
            </a:endParaRPr>
          </a:p>
          <a:p>
            <a:endParaRPr lang="en-US"/>
          </a:p>
          <a:p>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a:lstStyle/>
          <a:p>
            <a:fld id="{C4B37875-7933-F345-AE65-E0AB5E984F8B}" type="slidenum">
              <a:rPr lang="en-US" smtClean="0"/>
              <a:pPr/>
              <a:t>40</a:t>
            </a:fld>
            <a:endParaRPr lang="en-US"/>
          </a:p>
        </p:txBody>
      </p:sp>
      <p:sp>
        <p:nvSpPr>
          <p:cNvPr id="9" name="Text Placeholder 8">
            <a:extLst>
              <a:ext uri="{FF2B5EF4-FFF2-40B4-BE49-F238E27FC236}">
                <a16:creationId xmlns:a16="http://schemas.microsoft.com/office/drawing/2014/main" id="{D828F9AA-0989-5924-5108-D9C1643362CA}"/>
              </a:ext>
            </a:extLst>
          </p:cNvPr>
          <p:cNvSpPr>
            <a:spLocks noGrp="1"/>
          </p:cNvSpPr>
          <p:nvPr>
            <p:ph type="body" sz="quarter" idx="13"/>
          </p:nvPr>
        </p:nvSpPr>
        <p:spPr/>
        <p:txBody>
          <a:bodyPr/>
          <a:lstStyle/>
          <a:p>
            <a:r>
              <a:rPr lang="en-US"/>
              <a:t>List source here</a:t>
            </a:r>
          </a:p>
        </p:txBody>
      </p:sp>
      <p:sp>
        <p:nvSpPr>
          <p:cNvPr id="11" name="TextBox 10">
            <a:extLst>
              <a:ext uri="{FF2B5EF4-FFF2-40B4-BE49-F238E27FC236}">
                <a16:creationId xmlns:a16="http://schemas.microsoft.com/office/drawing/2014/main" id="{D1BC1A75-3AE8-B519-D431-55B005C405AA}"/>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73097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9BFF-341A-0648-ACCF-1F4525533B3B}"/>
              </a:ext>
            </a:extLst>
          </p:cNvPr>
          <p:cNvSpPr>
            <a:spLocks noGrp="1"/>
          </p:cNvSpPr>
          <p:nvPr>
            <p:ph type="sldNum" sz="quarter" idx="12"/>
          </p:nvPr>
        </p:nvSpPr>
        <p:spPr/>
        <p:txBody>
          <a:bodyPr/>
          <a:lstStyle/>
          <a:p>
            <a:fld id="{C4B37875-7933-F345-AE65-E0AB5E984F8B}" type="slidenum">
              <a:rPr lang="en-US" smtClean="0"/>
              <a:pPr/>
              <a:t>41</a:t>
            </a:fld>
            <a:endParaRPr lang="en-US"/>
          </a:p>
        </p:txBody>
      </p:sp>
      <p:sp>
        <p:nvSpPr>
          <p:cNvPr id="5" name="Title 4">
            <a:extLst>
              <a:ext uri="{FF2B5EF4-FFF2-40B4-BE49-F238E27FC236}">
                <a16:creationId xmlns:a16="http://schemas.microsoft.com/office/drawing/2014/main" id="{1FFFF1CB-BAD0-A142-9D23-B9415E28547B}"/>
              </a:ext>
            </a:extLst>
          </p:cNvPr>
          <p:cNvSpPr>
            <a:spLocks noGrp="1"/>
          </p:cNvSpPr>
          <p:nvPr>
            <p:ph type="title"/>
          </p:nvPr>
        </p:nvSpPr>
        <p:spPr>
          <a:xfrm>
            <a:off x="704088" y="521208"/>
            <a:ext cx="10783823" cy="1232906"/>
          </a:xfrm>
        </p:spPr>
        <p:txBody>
          <a:bodyPr/>
          <a:lstStyle/>
          <a:p>
            <a:r>
              <a:rPr lang="en-US"/>
              <a:t>Maternal malnutrition in </a:t>
            </a:r>
            <a:r>
              <a:rPr lang="en-US">
                <a:solidFill>
                  <a:srgbClr val="FF0000"/>
                </a:solidFill>
              </a:rPr>
              <a:t>&lt;country name&gt; </a:t>
            </a:r>
            <a:r>
              <a:rPr lang="en-US"/>
              <a:t>leads to high levels of adverse birth outcomes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20900"/>
            <a:ext cx="5303519" cy="3868420"/>
          </a:xfrm>
        </p:spPr>
        <p:txBody>
          <a:bodyPr>
            <a:normAutofit fontScale="92500"/>
          </a:bodyPr>
          <a:lstStyle/>
          <a:p>
            <a:r>
              <a:rPr lang="en-GB">
                <a:solidFill>
                  <a:srgbClr val="FF0000"/>
                </a:solidFill>
              </a:rPr>
              <a:t>xx</a:t>
            </a:r>
            <a:r>
              <a:rPr lang="en-GB"/>
              <a:t>% of babies are born with low birth- weight</a:t>
            </a:r>
          </a:p>
          <a:p>
            <a:r>
              <a:rPr lang="en-GB">
                <a:solidFill>
                  <a:srgbClr val="FF0000"/>
                </a:solidFill>
              </a:rPr>
              <a:t>yy</a:t>
            </a:r>
            <a:r>
              <a:rPr lang="en-GB"/>
              <a:t>% of babies are born small-for-gestational-age</a:t>
            </a:r>
          </a:p>
          <a:p>
            <a:r>
              <a:rPr lang="en-GB">
                <a:solidFill>
                  <a:srgbClr val="FF0000"/>
                </a:solidFill>
              </a:rPr>
              <a:t>zz</a:t>
            </a:r>
            <a:r>
              <a:rPr lang="en-GB"/>
              <a:t>% of babies are born too early (pre-term)</a:t>
            </a:r>
          </a:p>
          <a:p>
            <a:r>
              <a:rPr lang="en-GB">
                <a:solidFill>
                  <a:srgbClr val="FF0000"/>
                </a:solidFill>
              </a:rPr>
              <a:t>xx</a:t>
            </a:r>
            <a:r>
              <a:rPr lang="en-GB"/>
              <a:t>% of children under age 5 are stunted </a:t>
            </a:r>
          </a:p>
          <a:p>
            <a:r>
              <a:rPr lang="en-GB"/>
              <a:t>Neonatal mortality rate is </a:t>
            </a:r>
            <a:r>
              <a:rPr lang="en-GB">
                <a:solidFill>
                  <a:srgbClr val="FF0000"/>
                </a:solidFill>
              </a:rPr>
              <a:t>yy</a:t>
            </a:r>
            <a:r>
              <a:rPr lang="en-GB"/>
              <a:t>%</a:t>
            </a:r>
          </a:p>
          <a:p>
            <a:endParaRPr lang="en-GB"/>
          </a:p>
        </p:txBody>
      </p:sp>
      <p:sp>
        <p:nvSpPr>
          <p:cNvPr id="13" name="Content Placeholder 12">
            <a:extLst>
              <a:ext uri="{FF2B5EF4-FFF2-40B4-BE49-F238E27FC236}">
                <a16:creationId xmlns:a16="http://schemas.microsoft.com/office/drawing/2014/main" id="{AD38FE65-ED1B-3F6A-8624-21EBEDB42041}"/>
              </a:ext>
            </a:extLst>
          </p:cNvPr>
          <p:cNvSpPr>
            <a:spLocks noGrp="1"/>
          </p:cNvSpPr>
          <p:nvPr>
            <p:ph idx="13"/>
          </p:nvPr>
        </p:nvSpPr>
        <p:spPr>
          <a:xfrm>
            <a:off x="6184394" y="2120900"/>
            <a:ext cx="5303519" cy="3868420"/>
          </a:xfrm>
        </p:spPr>
        <p:txBody>
          <a:bodyPr/>
          <a:lstStyle/>
          <a:p>
            <a:endParaRPr lang="en-US"/>
          </a:p>
        </p:txBody>
      </p:sp>
      <p:sp>
        <p:nvSpPr>
          <p:cNvPr id="6" name="Text Placeholder 5">
            <a:extLst>
              <a:ext uri="{FF2B5EF4-FFF2-40B4-BE49-F238E27FC236}">
                <a16:creationId xmlns:a16="http://schemas.microsoft.com/office/drawing/2014/main" id="{799EDE86-FBFD-D44B-B8F8-2679CEF55617}"/>
              </a:ext>
            </a:extLst>
          </p:cNvPr>
          <p:cNvSpPr>
            <a:spLocks noGrp="1"/>
          </p:cNvSpPr>
          <p:nvPr>
            <p:ph type="body" sz="quarter" idx="14"/>
          </p:nvPr>
        </p:nvSpPr>
        <p:spPr/>
        <p:txBody>
          <a:bodyPr/>
          <a:lstStyle/>
          <a:p>
            <a:r>
              <a:rPr lang="en-US"/>
              <a:t>List source here</a:t>
            </a:r>
            <a:endParaRPr lang="en-CH"/>
          </a:p>
        </p:txBody>
      </p:sp>
      <p:sp>
        <p:nvSpPr>
          <p:cNvPr id="11" name="TextBox 10">
            <a:extLst>
              <a:ext uri="{FF2B5EF4-FFF2-40B4-BE49-F238E27FC236}">
                <a16:creationId xmlns:a16="http://schemas.microsoft.com/office/drawing/2014/main" id="{DD39EDDD-86C8-D3EF-2E3F-2F4541CD051C}"/>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968872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normAutofit fontScale="90000"/>
          </a:bodyPr>
          <a:lstStyle/>
          <a:p>
            <a:r>
              <a:rPr lang="en-US"/>
              <a:t>Coverage of maternal nutrition interventions is low</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normAutofit/>
          </a:bodyPr>
          <a:lstStyle/>
          <a:p>
            <a:r>
              <a:rPr lang="fr-CH">
                <a:solidFill>
                  <a:srgbClr val="FF0000"/>
                </a:solidFill>
              </a:rPr>
              <a:t>xx</a:t>
            </a:r>
            <a:r>
              <a:rPr lang="fr-CH"/>
              <a:t>% of women receive at least 90 tablets of IFA during pregnancy</a:t>
            </a:r>
          </a:p>
          <a:p>
            <a:r>
              <a:rPr lang="fr-CH">
                <a:solidFill>
                  <a:srgbClr val="FF0000"/>
                </a:solidFill>
              </a:rPr>
              <a:t>yy</a:t>
            </a:r>
            <a:r>
              <a:rPr lang="fr-CH"/>
              <a:t>% of women attend at least 1 ANC session and </a:t>
            </a:r>
            <a:r>
              <a:rPr lang="fr-CH">
                <a:solidFill>
                  <a:srgbClr val="FF0000"/>
                </a:solidFill>
              </a:rPr>
              <a:t>zz</a:t>
            </a:r>
            <a:r>
              <a:rPr lang="fr-CH"/>
              <a:t>% have 4 ANC contacts </a:t>
            </a:r>
            <a:r>
              <a:rPr lang="fr-CH">
                <a:solidFill>
                  <a:srgbClr val="FF0000"/>
                </a:solidFill>
              </a:rPr>
              <a:t>(or % of attendance for 8 ANC contacts, if known)</a:t>
            </a:r>
          </a:p>
          <a:p>
            <a:r>
              <a:rPr lang="en-US"/>
              <a:t>Antenatal interventions don’t reach pregnant women in &lt;</a:t>
            </a:r>
            <a:r>
              <a:rPr lang="en-US">
                <a:solidFill>
                  <a:srgbClr val="FF0000"/>
                </a:solidFill>
              </a:rPr>
              <a:t>insert names of underserved regions</a:t>
            </a:r>
            <a:r>
              <a:rPr lang="en-US"/>
              <a:t>&gt;</a:t>
            </a:r>
          </a:p>
          <a:p>
            <a:pPr marL="0" indent="0">
              <a:buNone/>
            </a:pPr>
            <a:endParaRPr lang="en-US"/>
          </a:p>
          <a:p>
            <a:endParaRPr lang="en-US"/>
          </a:p>
          <a:p>
            <a:endParaRPr lang="en-US"/>
          </a:p>
        </p:txBody>
      </p:sp>
      <p:sp>
        <p:nvSpPr>
          <p:cNvPr id="4" name="Picture Placeholder 3">
            <a:extLst>
              <a:ext uri="{FF2B5EF4-FFF2-40B4-BE49-F238E27FC236}">
                <a16:creationId xmlns:a16="http://schemas.microsoft.com/office/drawing/2014/main" id="{0DBA7474-E8D8-8911-6E59-0B749C25C531}"/>
              </a:ext>
            </a:extLst>
          </p:cNvPr>
          <p:cNvSpPr>
            <a:spLocks noGrp="1"/>
          </p:cNvSpPr>
          <p:nvPr>
            <p:ph type="pic" sz="quarter" idx="13"/>
          </p:nvPr>
        </p:nvSpPr>
        <p:spPr/>
        <p:txBody>
          <a:bodyPr/>
          <a:lstStyle/>
          <a:p>
            <a:endParaRPr lang="en-US"/>
          </a:p>
        </p:txBody>
      </p:sp>
      <p:sp>
        <p:nvSpPr>
          <p:cNvPr id="6" name="Slide Number Placeholder 5">
            <a:extLst>
              <a:ext uri="{FF2B5EF4-FFF2-40B4-BE49-F238E27FC236}">
                <a16:creationId xmlns:a16="http://schemas.microsoft.com/office/drawing/2014/main" id="{32D5698B-0EC6-4649-A59E-BD0286DE19A4}"/>
              </a:ext>
            </a:extLst>
          </p:cNvPr>
          <p:cNvSpPr>
            <a:spLocks noGrp="1"/>
          </p:cNvSpPr>
          <p:nvPr>
            <p:ph type="sldNum" sz="quarter" idx="12"/>
          </p:nvPr>
        </p:nvSpPr>
        <p:spPr/>
        <p:txBody>
          <a:bodyPr/>
          <a:lstStyle/>
          <a:p>
            <a:pPr algn="r"/>
            <a:fld id="{C4B37875-7933-F345-AE65-E0AB5E984F8B}" type="slidenum">
              <a:rPr lang="en-US" smtClean="0"/>
              <a:pPr algn="r"/>
              <a:t>42</a:t>
            </a:fld>
            <a:endParaRPr lang="en-US"/>
          </a:p>
        </p:txBody>
      </p:sp>
      <p:sp>
        <p:nvSpPr>
          <p:cNvPr id="5" name="Text Placeholder 4">
            <a:extLst>
              <a:ext uri="{FF2B5EF4-FFF2-40B4-BE49-F238E27FC236}">
                <a16:creationId xmlns:a16="http://schemas.microsoft.com/office/drawing/2014/main" id="{E0871461-DA2F-1648-41CB-7E3598E85CE1}"/>
              </a:ext>
            </a:extLst>
          </p:cNvPr>
          <p:cNvSpPr>
            <a:spLocks noGrp="1"/>
          </p:cNvSpPr>
          <p:nvPr>
            <p:ph type="body" sz="quarter" idx="14"/>
          </p:nvPr>
        </p:nvSpPr>
        <p:spPr/>
        <p:txBody>
          <a:bodyPr/>
          <a:lstStyle/>
          <a:p>
            <a:r>
              <a:rPr lang="en-US"/>
              <a:t>List source here</a:t>
            </a:r>
          </a:p>
        </p:txBody>
      </p:sp>
      <p:sp>
        <p:nvSpPr>
          <p:cNvPr id="9" name="TextBox 8">
            <a:extLst>
              <a:ext uri="{FF2B5EF4-FFF2-40B4-BE49-F238E27FC236}">
                <a16:creationId xmlns:a16="http://schemas.microsoft.com/office/drawing/2014/main" id="{B21B7C89-1B8F-4FEB-B356-23A26A7977F3}"/>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
        <p:nvSpPr>
          <p:cNvPr id="10" name="TextBox 9">
            <a:extLst>
              <a:ext uri="{FF2B5EF4-FFF2-40B4-BE49-F238E27FC236}">
                <a16:creationId xmlns:a16="http://schemas.microsoft.com/office/drawing/2014/main" id="{995890CF-D270-948D-3AD1-790A46776608}"/>
              </a:ext>
            </a:extLst>
          </p:cNvPr>
          <p:cNvSpPr txBox="1"/>
          <p:nvPr/>
        </p:nvSpPr>
        <p:spPr>
          <a:xfrm>
            <a:off x="7879022" y="2196113"/>
            <a:ext cx="2587925" cy="646331"/>
          </a:xfrm>
          <a:prstGeom prst="rect">
            <a:avLst/>
          </a:prstGeom>
          <a:noFill/>
        </p:spPr>
        <p:txBody>
          <a:bodyPr wrap="square" rtlCol="0">
            <a:spAutoFit/>
          </a:bodyPr>
          <a:lstStyle/>
          <a:p>
            <a:pPr algn="ctr"/>
            <a:r>
              <a:rPr lang="en-CH">
                <a:solidFill>
                  <a:srgbClr val="E56A5D"/>
                </a:solidFill>
              </a:rPr>
              <a:t>Insert a country-specific image</a:t>
            </a:r>
          </a:p>
        </p:txBody>
      </p:sp>
    </p:spTree>
    <p:extLst>
      <p:ext uri="{BB962C8B-B14F-4D97-AF65-F5344CB8AC3E}">
        <p14:creationId xmlns:p14="http://schemas.microsoft.com/office/powerpoint/2010/main" val="3989325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21792"/>
            <a:ext cx="10783823" cy="1232906"/>
          </a:xfrm>
        </p:spPr>
        <p:txBody>
          <a:bodyPr>
            <a:normAutofit/>
          </a:bodyPr>
          <a:lstStyle/>
          <a:p>
            <a:r>
              <a:rPr lang="en-US"/>
              <a:t>Investing in MMS can generate </a:t>
            </a:r>
            <a:r>
              <a:rPr lang="en-US">
                <a:solidFill>
                  <a:srgbClr val="FF0000"/>
                </a:solidFill>
              </a:rPr>
              <a:t>&lt;x currency&gt;</a:t>
            </a:r>
            <a:br>
              <a:rPr lang="en-US">
                <a:solidFill>
                  <a:srgbClr val="FF0000"/>
                </a:solidFill>
              </a:rPr>
            </a:br>
            <a:r>
              <a:rPr lang="en-US"/>
              <a:t>in </a:t>
            </a:r>
            <a:r>
              <a:rPr lang="en-US">
                <a:solidFill>
                  <a:srgbClr val="FF0000"/>
                </a:solidFill>
              </a:rPr>
              <a:t>&lt;country name&gt;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45284"/>
            <a:ext cx="10783822" cy="3944620"/>
          </a:xfrm>
        </p:spPr>
        <p:txBody>
          <a:bodyPr/>
          <a:lstStyle/>
          <a:p>
            <a:r>
              <a:rPr lang="en-CH"/>
              <a:t>Scaling up MMS to 90% coverage </a:t>
            </a:r>
            <a:r>
              <a:rPr lang="en-US"/>
              <a:t>in </a:t>
            </a:r>
            <a:r>
              <a:rPr lang="en-US">
                <a:solidFill>
                  <a:srgbClr val="FF0000"/>
                </a:solidFill>
              </a:rPr>
              <a:t>&lt;country&gt; </a:t>
            </a:r>
            <a:r>
              <a:rPr lang="en-CH"/>
              <a:t>is projected to</a:t>
            </a:r>
            <a:r>
              <a:rPr lang="en-US"/>
              <a:t> add</a:t>
            </a:r>
            <a:r>
              <a:rPr lang="en-CH"/>
              <a:t>:</a:t>
            </a:r>
            <a:br>
              <a:rPr lang="en-CH"/>
            </a:br>
            <a:br>
              <a:rPr lang="en-CH"/>
            </a:br>
            <a:r>
              <a:rPr lang="en-US"/>
              <a:t>+ </a:t>
            </a:r>
            <a:r>
              <a:rPr lang="en-US">
                <a:solidFill>
                  <a:srgbClr val="FF0000"/>
                </a:solidFill>
              </a:rPr>
              <a:t>X</a:t>
            </a:r>
            <a:r>
              <a:rPr lang="en-CH"/>
              <a:t> </a:t>
            </a:r>
            <a:r>
              <a:rPr lang="en-US"/>
              <a:t>m</a:t>
            </a:r>
            <a:r>
              <a:rPr lang="en-CH"/>
              <a:t>illion </a:t>
            </a:r>
            <a:r>
              <a:rPr lang="en-US"/>
              <a:t>additional </a:t>
            </a:r>
            <a:r>
              <a:rPr lang="en-CH"/>
              <a:t>school years</a:t>
            </a:r>
            <a:br>
              <a:rPr lang="en-US"/>
            </a:br>
            <a:br>
              <a:rPr lang="en-CH"/>
            </a:br>
            <a:r>
              <a:rPr lang="en-US"/>
              <a:t>+ </a:t>
            </a:r>
            <a:r>
              <a:rPr lang="en-US">
                <a:solidFill>
                  <a:srgbClr val="FF0000"/>
                </a:solidFill>
              </a:rPr>
              <a:t>&lt;x currency&gt; </a:t>
            </a:r>
            <a:r>
              <a:rPr lang="en-CH"/>
              <a:t>in</a:t>
            </a:r>
            <a:r>
              <a:rPr lang="en-US"/>
              <a:t> </a:t>
            </a:r>
            <a:r>
              <a:rPr lang="en-GB"/>
              <a:t>cumulative</a:t>
            </a:r>
            <a:r>
              <a:rPr lang="en-CH"/>
              <a:t> lifetime income</a:t>
            </a:r>
            <a:r>
              <a:rPr lang="en-US"/>
              <a:t> </a:t>
            </a:r>
            <a:r>
              <a:rPr lang="en-CH"/>
              <a:t>for all babies born per year</a:t>
            </a:r>
          </a:p>
          <a:p>
            <a:endParaRPr lang="en-GB"/>
          </a:p>
          <a:p>
            <a:endParaRPr lang="en-US"/>
          </a:p>
          <a:p>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a:lstStyle/>
          <a:p>
            <a:pPr algn="r"/>
            <a:fld id="{C4B37875-7933-F345-AE65-E0AB5E984F8B}" type="slidenum">
              <a:rPr lang="en-US" smtClean="0"/>
              <a:pPr algn="r"/>
              <a:t>43</a:t>
            </a:fld>
            <a:endParaRPr lang="en-US"/>
          </a:p>
        </p:txBody>
      </p:sp>
      <p:sp>
        <p:nvSpPr>
          <p:cNvPr id="4" name="Text Placeholder 3">
            <a:extLst>
              <a:ext uri="{FF2B5EF4-FFF2-40B4-BE49-F238E27FC236}">
                <a16:creationId xmlns:a16="http://schemas.microsoft.com/office/drawing/2014/main" id="{C8DF4D33-DEC9-DF49-92EA-AA61071F5F56}"/>
              </a:ext>
            </a:extLst>
          </p:cNvPr>
          <p:cNvSpPr>
            <a:spLocks noGrp="1"/>
          </p:cNvSpPr>
          <p:nvPr>
            <p:ph type="body" sz="quarter" idx="13"/>
          </p:nvPr>
        </p:nvSpPr>
        <p:spPr/>
        <p:txBody>
          <a:bodyPr/>
          <a:lstStyle/>
          <a:p>
            <a:r>
              <a:rPr lang="en-GB"/>
              <a:t>&lt;Find detailed information for selected countries in the supplemental file </a:t>
            </a:r>
            <a:r>
              <a:rPr lang="en-GB">
                <a:hlinkClick r:id="rId3"/>
              </a:rPr>
              <a:t>here</a:t>
            </a:r>
            <a:r>
              <a:rPr lang="en-GB"/>
              <a:t>.&gt; </a:t>
            </a:r>
          </a:p>
        </p:txBody>
      </p:sp>
      <p:sp>
        <p:nvSpPr>
          <p:cNvPr id="10" name="TextBox 9">
            <a:extLst>
              <a:ext uri="{FF2B5EF4-FFF2-40B4-BE49-F238E27FC236}">
                <a16:creationId xmlns:a16="http://schemas.microsoft.com/office/drawing/2014/main" id="{343F5023-94B4-9711-39BC-623C3513F886}"/>
              </a:ext>
            </a:extLst>
          </p:cNvPr>
          <p:cNvSpPr txBox="1"/>
          <p:nvPr/>
        </p:nvSpPr>
        <p:spPr>
          <a:xfrm>
            <a:off x="0" y="-74844"/>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194752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53DB752-E011-BE40-A45C-07697BFA128F}"/>
              </a:ext>
            </a:extLst>
          </p:cNvPr>
          <p:cNvSpPr>
            <a:spLocks noGrp="1"/>
          </p:cNvSpPr>
          <p:nvPr>
            <p:ph idx="1"/>
          </p:nvPr>
        </p:nvSpPr>
        <p:spPr>
          <a:xfrm>
            <a:off x="479552" y="364703"/>
            <a:ext cx="11008359" cy="1225768"/>
          </a:xfrm>
        </p:spPr>
        <p:txBody>
          <a:bodyPr>
            <a:normAutofit/>
          </a:bodyPr>
          <a:lstStyle/>
          <a:p>
            <a:pPr marL="0" indent="0">
              <a:spcBef>
                <a:spcPts val="600"/>
              </a:spcBef>
              <a:buNone/>
            </a:pPr>
            <a:r>
              <a:rPr lang="en-GB" sz="3200" i="1">
                <a:solidFill>
                  <a:srgbClr val="FF0000"/>
                </a:solidFill>
              </a:rPr>
              <a:t>Is MMS a better value than IFA? </a:t>
            </a:r>
          </a:p>
          <a:p>
            <a:pPr marL="0" indent="0">
              <a:spcBef>
                <a:spcPts val="600"/>
              </a:spcBef>
              <a:buNone/>
            </a:pPr>
            <a:r>
              <a:rPr lang="en-GB" sz="1800" i="1">
                <a:solidFill>
                  <a:srgbClr val="FF0000"/>
                </a:solidFill>
              </a:rPr>
              <a:t>Use </a:t>
            </a:r>
            <a:r>
              <a:rPr lang="en-US" sz="1800" i="1">
                <a:solidFill>
                  <a:srgbClr val="FF0000"/>
                </a:solidFill>
              </a:rPr>
              <a:t>Nutritional International's</a:t>
            </a:r>
            <a:r>
              <a:rPr lang="en-CH" sz="1800" i="1">
                <a:solidFill>
                  <a:srgbClr val="FF0000"/>
                </a:solidFill>
              </a:rPr>
              <a:t> </a:t>
            </a:r>
            <a:r>
              <a:rPr lang="en-CH" sz="1800" i="1">
                <a:solidFill>
                  <a:srgbClr val="FF0000"/>
                </a:solidFill>
                <a:hlinkClick r:id="rId3">
                  <a:extLst>
                    <a:ext uri="{A12FA001-AC4F-418D-AE19-62706E023703}">
                      <ahyp:hlinkClr xmlns:ahyp="http://schemas.microsoft.com/office/drawing/2018/hyperlinkcolor" val="tx"/>
                    </a:ext>
                  </a:extLst>
                </a:hlinkClick>
              </a:rPr>
              <a:t>MMS Cost-Benefit Tool</a:t>
            </a:r>
            <a:r>
              <a:rPr lang="en-CH" sz="1800" i="1">
                <a:solidFill>
                  <a:srgbClr val="FF0000"/>
                </a:solidFill>
              </a:rPr>
              <a:t> </a:t>
            </a:r>
            <a:r>
              <a:rPr lang="en-US" sz="1800" i="1">
                <a:solidFill>
                  <a:srgbClr val="FF0000"/>
                </a:solidFill>
              </a:rPr>
              <a:t>to generate results for your</a:t>
            </a:r>
            <a:r>
              <a:rPr lang="en-CH" sz="1800" i="1">
                <a:solidFill>
                  <a:srgbClr val="FF0000"/>
                </a:solidFill>
              </a:rPr>
              <a:t> country</a:t>
            </a:r>
            <a:r>
              <a:rPr lang="en-US" sz="1800" i="1">
                <a:solidFill>
                  <a:srgbClr val="FF0000"/>
                </a:solidFill>
              </a:rPr>
              <a:t>. </a:t>
            </a:r>
          </a:p>
          <a:p>
            <a:pPr marL="0" indent="0">
              <a:spcBef>
                <a:spcPts val="600"/>
              </a:spcBef>
              <a:buNone/>
            </a:pPr>
            <a:r>
              <a:rPr lang="en-US" sz="1800" i="1">
                <a:solidFill>
                  <a:srgbClr val="FF0000"/>
                </a:solidFill>
              </a:rPr>
              <a:t>Insert data on the next slide, and then delete this slide before presenting.</a:t>
            </a:r>
          </a:p>
        </p:txBody>
      </p:sp>
      <p:sp>
        <p:nvSpPr>
          <p:cNvPr id="5" name="Slide Number Placeholder 4">
            <a:extLst>
              <a:ext uri="{FF2B5EF4-FFF2-40B4-BE49-F238E27FC236}">
                <a16:creationId xmlns:a16="http://schemas.microsoft.com/office/drawing/2014/main" id="{602C058C-19A3-4541-AED8-3BAD1B4A491D}"/>
              </a:ext>
            </a:extLst>
          </p:cNvPr>
          <p:cNvSpPr>
            <a:spLocks noGrp="1"/>
          </p:cNvSpPr>
          <p:nvPr>
            <p:ph type="sldNum" sz="quarter" idx="12"/>
          </p:nvPr>
        </p:nvSpPr>
        <p:spPr/>
        <p:txBody>
          <a:bodyPr/>
          <a:lstStyle/>
          <a:p>
            <a:fld id="{8F49B3A6-32B3-4D4D-AABF-CCF88D54C026}" type="slidenum">
              <a:rPr lang="en-US" smtClean="0"/>
              <a:t>44</a:t>
            </a:fld>
            <a:endParaRPr lang="en-US"/>
          </a:p>
        </p:txBody>
      </p:sp>
      <p:pic>
        <p:nvPicPr>
          <p:cNvPr id="20" name="Picture Placeholder 19" descr="Graphical user interface, application&#10;&#10;Description automatically generated">
            <a:extLst>
              <a:ext uri="{FF2B5EF4-FFF2-40B4-BE49-F238E27FC236}">
                <a16:creationId xmlns:a16="http://schemas.microsoft.com/office/drawing/2014/main" id="{3068D9BA-89FD-EC4A-9D8C-DACAB8880F64}"/>
              </a:ext>
            </a:extLst>
          </p:cNvPr>
          <p:cNvPicPr>
            <a:picLocks noGrp="1" noChangeAspect="1"/>
          </p:cNvPicPr>
          <p:nvPr>
            <p:ph type="pic" sz="quarter" idx="4294967295"/>
          </p:nvPr>
        </p:nvPicPr>
        <p:blipFill rotWithShape="1">
          <a:blip r:embed="rId4"/>
          <a:srcRect r="-5" b="-91"/>
          <a:stretch/>
        </p:blipFill>
        <p:spPr>
          <a:xfrm>
            <a:off x="235397" y="1805336"/>
            <a:ext cx="11721205" cy="4046824"/>
          </a:xfrm>
        </p:spPr>
      </p:pic>
    </p:spTree>
    <p:extLst>
      <p:ext uri="{BB962C8B-B14F-4D97-AF65-F5344CB8AC3E}">
        <p14:creationId xmlns:p14="http://schemas.microsoft.com/office/powerpoint/2010/main" val="4121437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466344"/>
            <a:ext cx="10783823" cy="1232906"/>
          </a:xfrm>
        </p:spPr>
        <p:txBody>
          <a:bodyPr/>
          <a:lstStyle/>
          <a:p>
            <a:r>
              <a:rPr lang="en-US"/>
              <a:t>MMS is a very cost-effective antenatal care intervention in </a:t>
            </a:r>
            <a:r>
              <a:rPr lang="en-US">
                <a:solidFill>
                  <a:srgbClr val="FF0000"/>
                </a:solidFill>
              </a:rPr>
              <a:t>&lt;country name&gt;</a:t>
            </a:r>
          </a:p>
        </p:txBody>
      </p:sp>
      <p:sp>
        <p:nvSpPr>
          <p:cNvPr id="6" name="Content Placeholder 5">
            <a:extLst>
              <a:ext uri="{FF2B5EF4-FFF2-40B4-BE49-F238E27FC236}">
                <a16:creationId xmlns:a16="http://schemas.microsoft.com/office/drawing/2014/main" id="{A702382F-D0E5-8247-ABB5-BE312D2107FD}"/>
              </a:ext>
            </a:extLst>
          </p:cNvPr>
          <p:cNvSpPr>
            <a:spLocks noGrp="1"/>
          </p:cNvSpPr>
          <p:nvPr>
            <p:ph idx="1"/>
          </p:nvPr>
        </p:nvSpPr>
        <p:spPr>
          <a:xfrm>
            <a:off x="704089" y="1989836"/>
            <a:ext cx="10783822" cy="3944620"/>
          </a:xfrm>
        </p:spPr>
        <p:txBody>
          <a:bodyPr>
            <a:normAutofit fontScale="92500" lnSpcReduction="10000"/>
          </a:bodyPr>
          <a:lstStyle/>
          <a:p>
            <a:r>
              <a:rPr lang="en-GB"/>
              <a:t>Value of DALYs* averted: $</a:t>
            </a:r>
            <a:r>
              <a:rPr lang="en-GB">
                <a:solidFill>
                  <a:srgbClr val="FF0000"/>
                </a:solidFill>
              </a:rPr>
              <a:t>X</a:t>
            </a:r>
          </a:p>
          <a:p>
            <a:r>
              <a:rPr lang="en-GB"/>
              <a:t>Additional investment over 10 years: $</a:t>
            </a:r>
            <a:r>
              <a:rPr lang="en-GB">
                <a:solidFill>
                  <a:srgbClr val="FF0000"/>
                </a:solidFill>
              </a:rPr>
              <a:t>X</a:t>
            </a:r>
          </a:p>
          <a:p>
            <a:r>
              <a:rPr lang="en-GB"/>
              <a:t>Benefit Cost Ratio: </a:t>
            </a:r>
            <a:r>
              <a:rPr lang="en-GB">
                <a:solidFill>
                  <a:srgbClr val="FF0000"/>
                </a:solidFill>
              </a:rPr>
              <a:t>X</a:t>
            </a:r>
          </a:p>
          <a:p>
            <a:r>
              <a:rPr lang="en-GB"/>
              <a:t>Additional cost per DALY averted: $</a:t>
            </a:r>
            <a:r>
              <a:rPr lang="en-GB">
                <a:solidFill>
                  <a:srgbClr val="FF0000"/>
                </a:solidFill>
              </a:rPr>
              <a:t>X</a:t>
            </a:r>
          </a:p>
          <a:p>
            <a:r>
              <a:rPr lang="en-GB" i="1">
                <a:solidFill>
                  <a:srgbClr val="FF0000"/>
                </a:solidFill>
              </a:rPr>
              <a:t>Very Cost-effective </a:t>
            </a:r>
            <a:r>
              <a:rPr lang="en-GB"/>
              <a:t>according to WHO guidelines</a:t>
            </a:r>
          </a:p>
          <a:p>
            <a:endParaRPr lang="en-US"/>
          </a:p>
          <a:p>
            <a:r>
              <a:rPr lang="en-US" sz="1800" i="1"/>
              <a:t>DALYs = Disability-adjusted life years</a:t>
            </a:r>
            <a:endParaRPr lang="en-CH" sz="1800" i="1"/>
          </a:p>
        </p:txBody>
      </p:sp>
      <p:sp>
        <p:nvSpPr>
          <p:cNvPr id="5" name="Slide Number Placeholder 4">
            <a:extLst>
              <a:ext uri="{FF2B5EF4-FFF2-40B4-BE49-F238E27FC236}">
                <a16:creationId xmlns:a16="http://schemas.microsoft.com/office/drawing/2014/main" id="{0812870E-9B95-A347-AFAF-9D244043E6E7}"/>
              </a:ext>
            </a:extLst>
          </p:cNvPr>
          <p:cNvSpPr>
            <a:spLocks noGrp="1"/>
          </p:cNvSpPr>
          <p:nvPr>
            <p:ph type="sldNum" sz="quarter" idx="12"/>
          </p:nvPr>
        </p:nvSpPr>
        <p:spPr/>
        <p:txBody>
          <a:bodyPr/>
          <a:lstStyle/>
          <a:p>
            <a:pPr algn="r"/>
            <a:fld id="{C4B37875-7933-F345-AE65-E0AB5E984F8B}" type="slidenum">
              <a:rPr lang="en-US" smtClean="0"/>
              <a:pPr algn="r"/>
              <a:t>45</a:t>
            </a:fld>
            <a:endParaRPr lang="en-US"/>
          </a:p>
        </p:txBody>
      </p:sp>
      <p:sp>
        <p:nvSpPr>
          <p:cNvPr id="4" name="Text Placeholder 3">
            <a:extLst>
              <a:ext uri="{FF2B5EF4-FFF2-40B4-BE49-F238E27FC236}">
                <a16:creationId xmlns:a16="http://schemas.microsoft.com/office/drawing/2014/main" id="{B9995A22-450F-F45B-E48F-E04D58182E73}"/>
              </a:ext>
            </a:extLst>
          </p:cNvPr>
          <p:cNvSpPr>
            <a:spLocks noGrp="1"/>
          </p:cNvSpPr>
          <p:nvPr>
            <p:ph type="body" sz="quarter" idx="13"/>
          </p:nvPr>
        </p:nvSpPr>
        <p:spPr/>
        <p:txBody>
          <a:bodyPr/>
          <a:lstStyle/>
          <a:p>
            <a:r>
              <a:rPr lang="en-US"/>
              <a:t>List source here</a:t>
            </a:r>
          </a:p>
        </p:txBody>
      </p:sp>
      <p:sp>
        <p:nvSpPr>
          <p:cNvPr id="8" name="TextBox 7">
            <a:extLst>
              <a:ext uri="{FF2B5EF4-FFF2-40B4-BE49-F238E27FC236}">
                <a16:creationId xmlns:a16="http://schemas.microsoft.com/office/drawing/2014/main" id="{3B35A41F-F647-7A95-2248-A1B1F016A342}"/>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203727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ECB42-3ACE-3C47-BD3B-7A73A81CB874}"/>
              </a:ext>
            </a:extLst>
          </p:cNvPr>
          <p:cNvSpPr>
            <a:spLocks noGrp="1"/>
          </p:cNvSpPr>
          <p:nvPr>
            <p:ph type="title"/>
          </p:nvPr>
        </p:nvSpPr>
        <p:spPr/>
        <p:txBody>
          <a:bodyPr/>
          <a:lstStyle/>
          <a:p>
            <a:r>
              <a:rPr lang="en-US"/>
              <a:t>Introducing and scaling MMS</a:t>
            </a:r>
          </a:p>
        </p:txBody>
      </p:sp>
    </p:spTree>
    <p:extLst>
      <p:ext uri="{BB962C8B-B14F-4D97-AF65-F5344CB8AC3E}">
        <p14:creationId xmlns:p14="http://schemas.microsoft.com/office/powerpoint/2010/main" val="854325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AADC-2D04-3847-A1A0-035E2A88CBC1}"/>
              </a:ext>
            </a:extLst>
          </p:cNvPr>
          <p:cNvSpPr>
            <a:spLocks noGrp="1"/>
          </p:cNvSpPr>
          <p:nvPr>
            <p:ph type="title"/>
          </p:nvPr>
        </p:nvSpPr>
        <p:spPr/>
        <p:txBody>
          <a:bodyPr/>
          <a:lstStyle/>
          <a:p>
            <a:r>
              <a:rPr lang="en-US"/>
              <a:t>MMS implementation generally follows </a:t>
            </a:r>
            <a:br>
              <a:rPr lang="en-US"/>
            </a:br>
            <a:r>
              <a:rPr lang="en-US"/>
              <a:t>a three-phased approach</a:t>
            </a:r>
          </a:p>
        </p:txBody>
      </p:sp>
      <p:graphicFrame>
        <p:nvGraphicFramePr>
          <p:cNvPr id="13" name="Content Placeholder 12">
            <a:extLst>
              <a:ext uri="{FF2B5EF4-FFF2-40B4-BE49-F238E27FC236}">
                <a16:creationId xmlns:a16="http://schemas.microsoft.com/office/drawing/2014/main" id="{2572760E-B673-C241-BD33-803171FC5E8F}"/>
              </a:ext>
            </a:extLst>
          </p:cNvPr>
          <p:cNvGraphicFramePr>
            <a:graphicFrameLocks noGrp="1"/>
          </p:cNvGraphicFramePr>
          <p:nvPr>
            <p:ph idx="1"/>
            <p:extLst>
              <p:ext uri="{D42A27DB-BD31-4B8C-83A1-F6EECF244321}">
                <p14:modId xmlns:p14="http://schemas.microsoft.com/office/powerpoint/2010/main" val="3643634417"/>
              </p:ext>
            </p:extLst>
          </p:nvPr>
        </p:nvGraphicFramePr>
        <p:xfrm>
          <a:off x="704850" y="1816100"/>
          <a:ext cx="10782300"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7F90FD-D43F-BA4F-BEEE-02E325C94747}"/>
              </a:ext>
            </a:extLst>
          </p:cNvPr>
          <p:cNvSpPr>
            <a:spLocks noGrp="1"/>
          </p:cNvSpPr>
          <p:nvPr>
            <p:ph type="sldNum" sz="quarter" idx="12"/>
          </p:nvPr>
        </p:nvSpPr>
        <p:spPr/>
        <p:txBody>
          <a:bodyPr/>
          <a:lstStyle/>
          <a:p>
            <a:fld id="{C4B37875-7933-F345-AE65-E0AB5E984F8B}" type="slidenum">
              <a:rPr lang="en-US" smtClean="0"/>
              <a:pPr/>
              <a:t>47</a:t>
            </a:fld>
            <a:endParaRPr lang="en-US"/>
          </a:p>
        </p:txBody>
      </p:sp>
      <p:sp>
        <p:nvSpPr>
          <p:cNvPr id="12" name="Text Placeholder 11">
            <a:extLst>
              <a:ext uri="{FF2B5EF4-FFF2-40B4-BE49-F238E27FC236}">
                <a16:creationId xmlns:a16="http://schemas.microsoft.com/office/drawing/2014/main" id="{2D6779D9-E13F-0441-88AB-80CF8478DA59}"/>
              </a:ext>
            </a:extLst>
          </p:cNvPr>
          <p:cNvSpPr>
            <a:spLocks noGrp="1"/>
          </p:cNvSpPr>
          <p:nvPr>
            <p:ph type="body" sz="quarter" idx="13"/>
          </p:nvPr>
        </p:nvSpPr>
        <p:spPr/>
        <p:txBody>
          <a:bodyPr/>
          <a:lstStyle/>
          <a:p>
            <a:r>
              <a:rPr lang="en-US">
                <a:hlinkClick r:id="rId8"/>
              </a:rPr>
              <a:t>HMHB Consortium website</a:t>
            </a:r>
            <a:r>
              <a:rPr lang="en-US"/>
              <a:t> </a:t>
            </a:r>
          </a:p>
        </p:txBody>
      </p:sp>
    </p:spTree>
    <p:extLst>
      <p:ext uri="{BB962C8B-B14F-4D97-AF65-F5344CB8AC3E}">
        <p14:creationId xmlns:p14="http://schemas.microsoft.com/office/powerpoint/2010/main" val="817808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Exploration</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p:txBody>
          <a:bodyPr>
            <a:normAutofit/>
          </a:bodyPr>
          <a:lstStyle/>
          <a:p>
            <a:pPr lvl="0"/>
            <a:r>
              <a:rPr lang="en-US"/>
              <a:t>Build an enabling environment for MMS through landscape analysis.</a:t>
            </a:r>
          </a:p>
          <a:p>
            <a:pPr lvl="1"/>
            <a:r>
              <a:rPr lang="en-US"/>
              <a:t>Conduct landscape analysis </a:t>
            </a:r>
          </a:p>
          <a:p>
            <a:pPr lvl="1"/>
            <a:r>
              <a:rPr lang="en-US"/>
              <a:t>Undertake exploratory initiatives  </a:t>
            </a:r>
          </a:p>
          <a:p>
            <a:pPr lvl="1"/>
            <a:r>
              <a:rPr lang="en-US"/>
              <a:t>Assess the regulatory landscape </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a:lstStyle/>
          <a:p>
            <a:fld id="{C4B37875-7933-F345-AE65-E0AB5E984F8B}" type="slidenum">
              <a:rPr lang="en-US" smtClean="0"/>
              <a:pPr/>
              <a:t>48</a:t>
            </a:fld>
            <a:endParaRPr lang="en-US"/>
          </a:p>
        </p:txBody>
      </p:sp>
      <p:graphicFrame>
        <p:nvGraphicFramePr>
          <p:cNvPr id="11" name="Content Placeholder 10">
            <a:extLst>
              <a:ext uri="{FF2B5EF4-FFF2-40B4-BE49-F238E27FC236}">
                <a16:creationId xmlns:a16="http://schemas.microsoft.com/office/drawing/2014/main" id="{4261E6D1-175F-1645-80E5-D458A31C5B4D}"/>
              </a:ext>
            </a:extLst>
          </p:cNvPr>
          <p:cNvGraphicFramePr>
            <a:graphicFrameLocks noGrp="1"/>
          </p:cNvGraphicFramePr>
          <p:nvPr>
            <p:ph idx="13"/>
            <p:extLst>
              <p:ext uri="{D42A27DB-BD31-4B8C-83A1-F6EECF244321}">
                <p14:modId xmlns:p14="http://schemas.microsoft.com/office/powerpoint/2010/main" val="3877946646"/>
              </p:ext>
            </p:extLst>
          </p:nvPr>
        </p:nvGraphicFramePr>
        <p:xfrm>
          <a:off x="6165850" y="292100"/>
          <a:ext cx="5321300" cy="621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44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Exploration (continued)</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a:xfrm>
            <a:off x="704089" y="1816100"/>
            <a:ext cx="10783685" cy="3944620"/>
          </a:xfrm>
        </p:spPr>
        <p:txBody>
          <a:bodyPr/>
          <a:lstStyle/>
          <a:p>
            <a:pPr lvl="0"/>
            <a:r>
              <a:rPr lang="en-US"/>
              <a:t>Build an enabling environment for MMS through advocacy activities:</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a:lstStyle/>
          <a:p>
            <a:fld id="{C4B37875-7933-F345-AE65-E0AB5E984F8B}" type="slidenum">
              <a:rPr lang="en-US" dirty="0" smtClean="0"/>
              <a:pPr/>
              <a:t>49</a:t>
            </a:fld>
            <a:endParaRPr lang="en-US"/>
          </a:p>
        </p:txBody>
      </p:sp>
      <p:sp>
        <p:nvSpPr>
          <p:cNvPr id="8" name="Content Placeholder 17">
            <a:extLst>
              <a:ext uri="{FF2B5EF4-FFF2-40B4-BE49-F238E27FC236}">
                <a16:creationId xmlns:a16="http://schemas.microsoft.com/office/drawing/2014/main" id="{D08F7CFD-9CD6-EA2E-4376-A0728737A46F}"/>
              </a:ext>
            </a:extLst>
          </p:cNvPr>
          <p:cNvSpPr txBox="1">
            <a:spLocks/>
          </p:cNvSpPr>
          <p:nvPr/>
        </p:nvSpPr>
        <p:spPr>
          <a:xfrm>
            <a:off x="704089" y="2579247"/>
            <a:ext cx="4148414" cy="109728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800"/>
              </a:spcBef>
              <a:buClr>
                <a:schemeClr val="accent4"/>
              </a:buClr>
              <a:buFont typeface="Wingdings" pitchFamily="2" charset="2"/>
              <a:buNone/>
              <a:tabLst/>
              <a:defRPr sz="2400" b="0" i="0" kern="1200">
                <a:solidFill>
                  <a:schemeClr val="accent4"/>
                </a:solidFill>
                <a:latin typeface="Avenir Book" panose="02000503020000020003" pitchFamily="2" charset="0"/>
                <a:ea typeface="+mn-ea"/>
                <a:cs typeface="+mn-cs"/>
              </a:defRPr>
            </a:lvl1pPr>
            <a:lvl2pPr marL="346075" indent="-346075" algn="l" defTabSz="914400" rtl="0" eaLnBrk="1" latinLnBrk="0" hangingPunct="1">
              <a:lnSpc>
                <a:spcPct val="140000"/>
              </a:lnSpc>
              <a:spcBef>
                <a:spcPts val="600"/>
              </a:spcBef>
              <a:buClr>
                <a:schemeClr val="accent4"/>
              </a:buClr>
              <a:buFont typeface="Wingdings" pitchFamily="2" charset="2"/>
              <a:buChar char="ü"/>
              <a:tabLst/>
              <a:defRPr sz="2400" b="0" i="0" kern="1200">
                <a:solidFill>
                  <a:schemeClr val="tx1"/>
                </a:solidFill>
                <a:latin typeface="Avenir Book" panose="02000503020000020003" pitchFamily="2" charset="0"/>
                <a:ea typeface="+mn-ea"/>
                <a:cs typeface="+mn-cs"/>
              </a:defRPr>
            </a:lvl2pPr>
            <a:lvl3pPr marL="465138" indent="-228600" algn="l" defTabSz="914400" rtl="0" eaLnBrk="1" latinLnBrk="0" hangingPunct="1">
              <a:lnSpc>
                <a:spcPct val="100000"/>
              </a:lnSpc>
              <a:spcBef>
                <a:spcPts val="600"/>
              </a:spcBef>
              <a:buClr>
                <a:schemeClr val="accent4"/>
              </a:buClr>
              <a:buFont typeface="System Font Regular"/>
              <a:buChar char="–"/>
              <a:tabLst/>
              <a:defRPr sz="24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33375">
              <a:lnSpc>
                <a:spcPct val="110000"/>
              </a:lnSpc>
              <a:spcBef>
                <a:spcPts val="1800"/>
              </a:spcBef>
            </a:pPr>
            <a:r>
              <a:rPr lang="en-US" sz="2200"/>
              <a:t>Gather data to demonstrate need for use of MMS.</a:t>
            </a:r>
          </a:p>
        </p:txBody>
      </p:sp>
      <p:sp>
        <p:nvSpPr>
          <p:cNvPr id="10" name="Content Placeholder 24">
            <a:extLst>
              <a:ext uri="{FF2B5EF4-FFF2-40B4-BE49-F238E27FC236}">
                <a16:creationId xmlns:a16="http://schemas.microsoft.com/office/drawing/2014/main" id="{150A8CE9-2297-8CF9-5FCB-FB3351A25E82}"/>
              </a:ext>
            </a:extLst>
          </p:cNvPr>
          <p:cNvSpPr txBox="1">
            <a:spLocks/>
          </p:cNvSpPr>
          <p:nvPr/>
        </p:nvSpPr>
        <p:spPr>
          <a:xfrm>
            <a:off x="615174" y="3438668"/>
            <a:ext cx="4148414" cy="10972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10000"/>
              </a:lnSpc>
              <a:spcBef>
                <a:spcPts val="1800"/>
              </a:spcBef>
              <a:buClr>
                <a:schemeClr val="accent4"/>
              </a:buClr>
              <a:buFont typeface="Wingdings" pitchFamily="2" charset="2"/>
              <a:buChar char="ü"/>
            </a:pPr>
            <a:r>
              <a:rPr lang="en-US" sz="2200"/>
              <a:t>Convene stakeholders and facilitate an understanding of the evidence.</a:t>
            </a:r>
          </a:p>
        </p:txBody>
      </p:sp>
      <p:sp>
        <p:nvSpPr>
          <p:cNvPr id="13" name="Content Placeholder 20">
            <a:extLst>
              <a:ext uri="{FF2B5EF4-FFF2-40B4-BE49-F238E27FC236}">
                <a16:creationId xmlns:a16="http://schemas.microsoft.com/office/drawing/2014/main" id="{F8E28615-2FA6-EFF8-99FA-624D6956E683}"/>
              </a:ext>
            </a:extLst>
          </p:cNvPr>
          <p:cNvSpPr txBox="1">
            <a:spLocks/>
          </p:cNvSpPr>
          <p:nvPr/>
        </p:nvSpPr>
        <p:spPr>
          <a:xfrm>
            <a:off x="5930917" y="2579247"/>
            <a:ext cx="4478444"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00000"/>
              </a:lnSpc>
              <a:spcBef>
                <a:spcPts val="1800"/>
              </a:spcBef>
              <a:buClr>
                <a:schemeClr val="accent4"/>
              </a:buClr>
              <a:buFont typeface="Wingdings" pitchFamily="2" charset="2"/>
              <a:buChar char="ü"/>
            </a:pPr>
            <a:r>
              <a:rPr lang="en-US" sz="2200"/>
              <a:t>Build consensus on the need for transition from IFA to MMS. </a:t>
            </a:r>
          </a:p>
          <a:p>
            <a:endParaRPr lang="en-US" sz="2000"/>
          </a:p>
        </p:txBody>
      </p:sp>
      <p:sp>
        <p:nvSpPr>
          <p:cNvPr id="15" name="Content Placeholder 22">
            <a:extLst>
              <a:ext uri="{FF2B5EF4-FFF2-40B4-BE49-F238E27FC236}">
                <a16:creationId xmlns:a16="http://schemas.microsoft.com/office/drawing/2014/main" id="{4D2D5966-6CDD-1783-8FDB-42C18FBF0281}"/>
              </a:ext>
            </a:extLst>
          </p:cNvPr>
          <p:cNvSpPr txBox="1">
            <a:spLocks/>
          </p:cNvSpPr>
          <p:nvPr/>
        </p:nvSpPr>
        <p:spPr>
          <a:xfrm>
            <a:off x="5930917" y="3438668"/>
            <a:ext cx="4478444" cy="10972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10000"/>
              </a:lnSpc>
              <a:spcBef>
                <a:spcPts val="1800"/>
              </a:spcBef>
              <a:buClr>
                <a:schemeClr val="accent4"/>
              </a:buClr>
              <a:buFont typeface="Wingdings" pitchFamily="2" charset="2"/>
              <a:buChar char="ü"/>
            </a:pPr>
            <a:r>
              <a:rPr lang="en-US"/>
              <a:t>Advocate for inclusion of MMS into a national essential medicine list. </a:t>
            </a:r>
          </a:p>
        </p:txBody>
      </p:sp>
    </p:spTree>
    <p:extLst>
      <p:ext uri="{BB962C8B-B14F-4D97-AF65-F5344CB8AC3E}">
        <p14:creationId xmlns:p14="http://schemas.microsoft.com/office/powerpoint/2010/main" val="21113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5" action="ppaction://hlinksldjump"/>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6" action="ppaction://hlinksldjump"/>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7"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Phase 2: Initial Implementation</a:t>
            </a:r>
          </a:p>
        </p:txBody>
      </p:sp>
      <p:sp>
        <p:nvSpPr>
          <p:cNvPr id="23" name="Content Placeholder 22">
            <a:extLst>
              <a:ext uri="{FF2B5EF4-FFF2-40B4-BE49-F238E27FC236}">
                <a16:creationId xmlns:a16="http://schemas.microsoft.com/office/drawing/2014/main" id="{519F4C89-F60A-0846-A004-FCEAA60C2BC9}"/>
              </a:ext>
            </a:extLst>
          </p:cNvPr>
          <p:cNvSpPr>
            <a:spLocks noGrp="1"/>
          </p:cNvSpPr>
          <p:nvPr>
            <p:ph idx="1"/>
          </p:nvPr>
        </p:nvSpPr>
        <p:spPr/>
        <p:txBody>
          <a:bodyPr/>
          <a:lstStyle/>
          <a:p>
            <a:r>
              <a:rPr lang="en-US"/>
              <a:t>Design and test implementation strategy through implementation research and advancing procurement relationships. </a:t>
            </a:r>
          </a:p>
          <a:p>
            <a:pPr lvl="1"/>
            <a:r>
              <a:rPr lang="en-US"/>
              <a:t>Conduct implementation research </a:t>
            </a:r>
          </a:p>
          <a:p>
            <a:pPr lvl="1"/>
            <a:r>
              <a:rPr lang="en-US"/>
              <a:t>Create &amp; execute implementation plan </a:t>
            </a:r>
          </a:p>
          <a:p>
            <a:pPr lvl="1"/>
            <a:r>
              <a:rPr lang="en-US"/>
              <a:t>Explore MMS supply or procurement plans </a:t>
            </a:r>
          </a:p>
        </p:txBody>
      </p:sp>
      <p:sp>
        <p:nvSpPr>
          <p:cNvPr id="5" name="Slide Number Placeholder 4">
            <a:extLst>
              <a:ext uri="{FF2B5EF4-FFF2-40B4-BE49-F238E27FC236}">
                <a16:creationId xmlns:a16="http://schemas.microsoft.com/office/drawing/2014/main" id="{9ACFDCF8-9E18-CD4B-A0DC-E69A54EB9381}"/>
              </a:ext>
            </a:extLst>
          </p:cNvPr>
          <p:cNvSpPr>
            <a:spLocks noGrp="1"/>
          </p:cNvSpPr>
          <p:nvPr>
            <p:ph type="sldNum" sz="quarter" idx="12"/>
          </p:nvPr>
        </p:nvSpPr>
        <p:spPr/>
        <p:txBody>
          <a:bodyPr/>
          <a:lstStyle/>
          <a:p>
            <a:fld id="{C4B37875-7933-F345-AE65-E0AB5E984F8B}" type="slidenum">
              <a:rPr lang="en-US" smtClean="0"/>
              <a:pPr/>
              <a:t>50</a:t>
            </a:fld>
            <a:endParaRPr lang="en-US"/>
          </a:p>
        </p:txBody>
      </p:sp>
    </p:spTree>
    <p:extLst>
      <p:ext uri="{BB962C8B-B14F-4D97-AF65-F5344CB8AC3E}">
        <p14:creationId xmlns:p14="http://schemas.microsoft.com/office/powerpoint/2010/main" val="586881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Phase 3: Scale Up</a:t>
            </a:r>
          </a:p>
        </p:txBody>
      </p:sp>
      <p:sp>
        <p:nvSpPr>
          <p:cNvPr id="14" name="Content Placeholder 13">
            <a:extLst>
              <a:ext uri="{FF2B5EF4-FFF2-40B4-BE49-F238E27FC236}">
                <a16:creationId xmlns:a16="http://schemas.microsoft.com/office/drawing/2014/main" id="{DB3F2E54-BBB5-8B45-A00D-83D61F08A117}"/>
              </a:ext>
            </a:extLst>
          </p:cNvPr>
          <p:cNvSpPr>
            <a:spLocks noGrp="1"/>
          </p:cNvSpPr>
          <p:nvPr>
            <p:ph idx="1"/>
          </p:nvPr>
        </p:nvSpPr>
        <p:spPr/>
        <p:txBody>
          <a:bodyPr>
            <a:normAutofit/>
          </a:bodyPr>
          <a:lstStyle/>
          <a:p>
            <a:r>
              <a:rPr lang="en-US"/>
              <a:t>Robust planning and integration to expand coverage and use to sub-national or national level.</a:t>
            </a:r>
          </a:p>
          <a:p>
            <a:pPr lvl="1"/>
            <a:r>
              <a:rPr lang="en-US"/>
              <a:t>Capacity-building </a:t>
            </a:r>
          </a:p>
          <a:p>
            <a:pPr lvl="1"/>
            <a:r>
              <a:rPr lang="en-US"/>
              <a:t>Monitoring and evaluation (M&amp;E)</a:t>
            </a:r>
          </a:p>
          <a:p>
            <a:pPr lvl="1"/>
            <a:r>
              <a:rPr lang="en-US"/>
              <a:t>Social and Behavior Change Communications (SBCC) planning </a:t>
            </a:r>
          </a:p>
          <a:p>
            <a:pPr lvl="1"/>
            <a:r>
              <a:rPr lang="en-US"/>
              <a:t>Financing, sourcing, and procurement </a:t>
            </a:r>
          </a:p>
        </p:txBody>
      </p:sp>
      <p:sp>
        <p:nvSpPr>
          <p:cNvPr id="5" name="Slide Number Placeholder 4">
            <a:extLst>
              <a:ext uri="{FF2B5EF4-FFF2-40B4-BE49-F238E27FC236}">
                <a16:creationId xmlns:a16="http://schemas.microsoft.com/office/drawing/2014/main" id="{10578B5C-D5E7-E040-BDF2-67B277C94D09}"/>
              </a:ext>
            </a:extLst>
          </p:cNvPr>
          <p:cNvSpPr>
            <a:spLocks noGrp="1"/>
          </p:cNvSpPr>
          <p:nvPr>
            <p:ph type="sldNum" sz="quarter" idx="12"/>
          </p:nvPr>
        </p:nvSpPr>
        <p:spPr/>
        <p:txBody>
          <a:bodyPr/>
          <a:lstStyle/>
          <a:p>
            <a:fld id="{C4B37875-7933-F345-AE65-E0AB5E984F8B}" type="slidenum">
              <a:rPr lang="en-US" smtClean="0"/>
              <a:pPr/>
              <a:t>51</a:t>
            </a:fld>
            <a:endParaRPr lang="en-US"/>
          </a:p>
        </p:txBody>
      </p:sp>
    </p:spTree>
    <p:extLst>
      <p:ext uri="{BB962C8B-B14F-4D97-AF65-F5344CB8AC3E}">
        <p14:creationId xmlns:p14="http://schemas.microsoft.com/office/powerpoint/2010/main" val="3051286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DE6F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78BB83-2469-054C-81DB-910488717356}"/>
              </a:ext>
            </a:extLst>
          </p:cNvPr>
          <p:cNvSpPr>
            <a:spLocks noGrp="1"/>
          </p:cNvSpPr>
          <p:nvPr>
            <p:ph type="ctrTitle"/>
          </p:nvPr>
        </p:nvSpPr>
        <p:spPr/>
        <p:txBody>
          <a:bodyPr/>
          <a:lstStyle/>
          <a:p>
            <a:r>
              <a:rPr lang="en-US"/>
              <a:t>Case Study:</a:t>
            </a:r>
          </a:p>
        </p:txBody>
      </p:sp>
      <p:sp>
        <p:nvSpPr>
          <p:cNvPr id="11" name="Subtitle 10">
            <a:extLst>
              <a:ext uri="{FF2B5EF4-FFF2-40B4-BE49-F238E27FC236}">
                <a16:creationId xmlns:a16="http://schemas.microsoft.com/office/drawing/2014/main" id="{F1AF39FE-CB22-2B4D-A1CB-5AADCDA89FE6}"/>
              </a:ext>
            </a:extLst>
          </p:cNvPr>
          <p:cNvSpPr>
            <a:spLocks noGrp="1"/>
          </p:cNvSpPr>
          <p:nvPr>
            <p:ph type="subTitle" idx="1"/>
          </p:nvPr>
        </p:nvSpPr>
        <p:spPr/>
        <p:txBody>
          <a:bodyPr/>
          <a:lstStyle/>
          <a:p>
            <a:r>
              <a:rPr lang="en-US" sz="6000"/>
              <a:t>Indonesia</a:t>
            </a:r>
            <a:endParaRPr lang="en-US"/>
          </a:p>
        </p:txBody>
      </p:sp>
      <p:pic>
        <p:nvPicPr>
          <p:cNvPr id="14" name="Picture Placeholder 13">
            <a:extLst>
              <a:ext uri="{FF2B5EF4-FFF2-40B4-BE49-F238E27FC236}">
                <a16:creationId xmlns:a16="http://schemas.microsoft.com/office/drawing/2014/main" id="{4423A3E6-3D67-A942-9749-542BA8882B79}"/>
              </a:ext>
            </a:extLst>
          </p:cNvPr>
          <p:cNvPicPr>
            <a:picLocks noGrp="1" noChangeAspect="1"/>
          </p:cNvPicPr>
          <p:nvPr>
            <p:ph type="pic" sz="quarter" idx="13"/>
          </p:nvPr>
        </p:nvPicPr>
        <p:blipFill>
          <a:blip r:embed="rId3"/>
          <a:srcRect l="3" r="3"/>
          <a:stretch/>
        </p:blipFill>
        <p:spPr>
          <a:xfrm>
            <a:off x="7378995" y="0"/>
            <a:ext cx="4813005" cy="6858000"/>
          </a:xfrm>
        </p:spPr>
      </p:pic>
    </p:spTree>
    <p:extLst>
      <p:ext uri="{BB962C8B-B14F-4D97-AF65-F5344CB8AC3E}">
        <p14:creationId xmlns:p14="http://schemas.microsoft.com/office/powerpoint/2010/main" val="1420741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6510528" cy="1953850"/>
          </a:xfrm>
        </p:spPr>
        <p:txBody>
          <a:bodyPr>
            <a:normAutofit/>
          </a:bodyPr>
          <a:lstStyle/>
          <a:p>
            <a:br>
              <a:rPr lang="en-US"/>
            </a:br>
            <a:r>
              <a:rPr lang="en-US"/>
              <a:t>SUMMIT study assessed the effects of MMS compared with IFA:</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a:normAutofit/>
          </a:bodyPr>
          <a:lstStyle/>
          <a:p>
            <a:pPr marL="400050" indent="-171450" defTabSz="457200">
              <a:lnSpc>
                <a:spcPct val="120000"/>
              </a:lnSpc>
              <a:spcAft>
                <a:spcPts val="300"/>
              </a:spcAft>
              <a:buSzPct val="115000"/>
              <a:buFont typeface="Arial" panose="020B0604020202020204" pitchFamily="34" charset="0"/>
              <a:buChar char="•"/>
            </a:pPr>
            <a:r>
              <a:rPr lang="en-US" sz="2000">
                <a:solidFill>
                  <a:srgbClr val="000000"/>
                </a:solidFill>
                <a:ea typeface="Verdana" panose="020B0604030504040204" pitchFamily="34" charset="0"/>
                <a:cs typeface="Arial" panose="020B0604020202020204" pitchFamily="34" charset="0"/>
              </a:rPr>
              <a:t>Early infant mortality of babies whose mothers are undernourished was reduced by 25% with MMS </a:t>
            </a:r>
          </a:p>
          <a:p>
            <a:pPr marL="400050" indent="-171450" defTabSz="457200">
              <a:lnSpc>
                <a:spcPct val="120000"/>
              </a:lnSpc>
              <a:spcAft>
                <a:spcPts val="300"/>
              </a:spcAft>
              <a:buSzPct val="115000"/>
              <a:buFont typeface="Arial" panose="020B0604020202020204" pitchFamily="34" charset="0"/>
              <a:buChar char="•"/>
            </a:pPr>
            <a:r>
              <a:rPr lang="en-US" sz="2000">
                <a:solidFill>
                  <a:srgbClr val="000000"/>
                </a:solidFill>
                <a:ea typeface="Verdana" panose="020B0604030504040204" pitchFamily="34" charset="0"/>
                <a:cs typeface="Arial" panose="020B0604020202020204" pitchFamily="34" charset="0"/>
              </a:rPr>
              <a:t>Even greater results for babies of anemic women:</a:t>
            </a:r>
            <a:r>
              <a:rPr lang="en-US" sz="1900">
                <a:solidFill>
                  <a:srgbClr val="000000"/>
                </a:solidFill>
                <a:ea typeface="Verdana" panose="020B0604030504040204" pitchFamily="34" charset="0"/>
                <a:cs typeface="Arial" panose="020B0604020202020204" pitchFamily="34" charset="0"/>
              </a:rPr>
              <a:t> reduction of infant mortality by 38%, risk of LBW decreased by 33% with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Research Trials in Indonesia</a:t>
            </a:r>
          </a:p>
        </p:txBody>
      </p:sp>
      <p:pic>
        <p:nvPicPr>
          <p:cNvPr id="6" name="Picture 5" descr="Text, letter&#10;&#10;Description automatically generated">
            <a:extLst>
              <a:ext uri="{FF2B5EF4-FFF2-40B4-BE49-F238E27FC236}">
                <a16:creationId xmlns:a16="http://schemas.microsoft.com/office/drawing/2014/main" id="{FFCC9CB5-A30E-954C-BBE7-127EF0685583}"/>
              </a:ext>
            </a:extLst>
          </p:cNvPr>
          <p:cNvPicPr>
            <a:picLocks noChangeAspect="1"/>
          </p:cNvPicPr>
          <p:nvPr/>
        </p:nvPicPr>
        <p:blipFill>
          <a:blip r:embed="rId3"/>
          <a:stretch>
            <a:fillRect/>
          </a:stretch>
        </p:blipFill>
        <p:spPr>
          <a:xfrm>
            <a:off x="1050886" y="1475150"/>
            <a:ext cx="3188605" cy="4417820"/>
          </a:xfrm>
          <a:prstGeom prst="rect">
            <a:avLst/>
          </a:prstGeom>
          <a:ln>
            <a:solidFill>
              <a:schemeClr val="tx1"/>
            </a:solidFill>
          </a:ln>
        </p:spPr>
      </p:pic>
    </p:spTree>
    <p:extLst>
      <p:ext uri="{BB962C8B-B14F-4D97-AF65-F5344CB8AC3E}">
        <p14:creationId xmlns:p14="http://schemas.microsoft.com/office/powerpoint/2010/main" val="688485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a:normAutofit fontScale="90000"/>
          </a:bodyPr>
          <a:lstStyle/>
          <a:p>
            <a:br>
              <a:rPr lang="en-US"/>
            </a:br>
            <a:r>
              <a:rPr lang="en-US"/>
              <a:t>Phase 1: Build an enabling environment for MMS through advocacy and landscape analysis</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a:normAutofit fontScale="25000" lnSpcReduction="20000"/>
          </a:bodyPr>
          <a:lstStyle/>
          <a:p>
            <a:pPr marL="400050" indent="-171450" defTabSz="457200">
              <a:lnSpc>
                <a:spcPct val="120000"/>
              </a:lnSpc>
              <a:spcAft>
                <a:spcPts val="300"/>
              </a:spcAft>
              <a:buSzPct val="115000"/>
              <a:buFont typeface="Arial" panose="020B0604020202020204" pitchFamily="34" charset="0"/>
              <a:buChar char="•"/>
            </a:pPr>
            <a:r>
              <a:rPr lang="en-US" sz="7200">
                <a:solidFill>
                  <a:srgbClr val="000000"/>
                </a:solidFill>
                <a:ea typeface="Verdana" panose="020B0604030504040204" pitchFamily="34" charset="0"/>
                <a:cs typeface="Arial" panose="020B0604020202020204" pitchFamily="34" charset="0"/>
              </a:rPr>
              <a:t>Stakeholder engagements in Indonesia gained consensus on the need for an MMS implementation strategy</a:t>
            </a:r>
          </a:p>
          <a:p>
            <a:pPr marL="400050" indent="-171450" defTabSz="457200">
              <a:lnSpc>
                <a:spcPct val="120000"/>
              </a:lnSpc>
              <a:spcAft>
                <a:spcPts val="300"/>
              </a:spcAft>
              <a:buSzPct val="115000"/>
              <a:buFont typeface="Arial" panose="020B0604020202020204" pitchFamily="34" charset="0"/>
              <a:buChar char="•"/>
            </a:pPr>
            <a:r>
              <a:rPr lang="en-US" sz="7200">
                <a:solidFill>
                  <a:srgbClr val="000000"/>
                </a:solidFill>
                <a:ea typeface="Verdana" panose="020B0604030504040204" pitchFamily="34" charset="0"/>
                <a:cs typeface="Arial"/>
              </a:rPr>
              <a:t>Landscape assessments included stakeholder identification, interviews, and consultations</a:t>
            </a:r>
          </a:p>
          <a:p>
            <a:pPr marL="400050" lvl="3" indent="-171450" defTabSz="457200">
              <a:lnSpc>
                <a:spcPct val="120000"/>
              </a:lnSpc>
              <a:buFont typeface="Arial" panose="020B0604020202020204" pitchFamily="34" charset="0"/>
              <a:buChar char="•"/>
            </a:pPr>
            <a:r>
              <a:rPr lang="en-US" sz="7200">
                <a:ea typeface="Calibri" panose="020F0502020204030204" pitchFamily="34" charset="0"/>
                <a:cs typeface="Times New Roman" panose="02020603050405020304" pitchFamily="18" charset="0"/>
              </a:rPr>
              <a:t>MMS information disseminated via publications across multiple channels, including academic journals and national reports</a:t>
            </a:r>
          </a:p>
          <a:p>
            <a:pPr marL="400050" lvl="3" indent="-171450" defTabSz="457200">
              <a:lnSpc>
                <a:spcPct val="120000"/>
              </a:lnSpc>
              <a:buFont typeface="Arial" panose="020B0604020202020204" pitchFamily="34" charset="0"/>
              <a:buChar char="•"/>
            </a:pPr>
            <a:r>
              <a:rPr lang="en-US" sz="7200">
                <a:cs typeface="Times New Roman" panose="02020603050405020304" pitchFamily="18" charset="0"/>
              </a:rPr>
              <a:t>Indonesian MMS Taskforce formed to support MMS policy adoption</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Exploration in Indonesia</a:t>
            </a:r>
          </a:p>
        </p:txBody>
      </p:sp>
      <p:pic>
        <p:nvPicPr>
          <p:cNvPr id="8" name="Picture 7" descr="A group of people standing in front of a large crowd of people&#10;&#10;Description automatically generated">
            <a:extLst>
              <a:ext uri="{FF2B5EF4-FFF2-40B4-BE49-F238E27FC236}">
                <a16:creationId xmlns:a16="http://schemas.microsoft.com/office/drawing/2014/main" id="{1FA10D93-65C6-A241-B48C-63C8400BB7D0}"/>
              </a:ext>
            </a:extLst>
          </p:cNvPr>
          <p:cNvPicPr>
            <a:picLocks noChangeAspect="1"/>
          </p:cNvPicPr>
          <p:nvPr/>
        </p:nvPicPr>
        <p:blipFill rotWithShape="1">
          <a:blip r:embed="rId3"/>
          <a:srcRect b="-23"/>
          <a:stretch/>
        </p:blipFill>
        <p:spPr>
          <a:xfrm>
            <a:off x="487216" y="3519559"/>
            <a:ext cx="4096690" cy="2196304"/>
          </a:xfrm>
          <a:prstGeom prst="rect">
            <a:avLst/>
          </a:prstGeom>
          <a:ln w="28575">
            <a:noFill/>
          </a:ln>
        </p:spPr>
      </p:pic>
      <p:sp>
        <p:nvSpPr>
          <p:cNvPr id="9" name="TextBox 8">
            <a:extLst>
              <a:ext uri="{FF2B5EF4-FFF2-40B4-BE49-F238E27FC236}">
                <a16:creationId xmlns:a16="http://schemas.microsoft.com/office/drawing/2014/main" id="{A78AD4FE-3EEC-FC4B-8F85-834EDB6F44DD}"/>
              </a:ext>
            </a:extLst>
          </p:cNvPr>
          <p:cNvSpPr txBox="1"/>
          <p:nvPr/>
        </p:nvSpPr>
        <p:spPr>
          <a:xfrm>
            <a:off x="487216" y="2136243"/>
            <a:ext cx="4096690" cy="1424015"/>
          </a:xfrm>
          <a:prstGeom prst="rect">
            <a:avLst/>
          </a:prstGeom>
          <a:solidFill>
            <a:srgbClr val="C9E9EA"/>
          </a:solidFill>
          <a:ln w="28575">
            <a:noFill/>
          </a:ln>
        </p:spPr>
        <p:txBody>
          <a:bodyPr wrap="square" anchor="ctr">
            <a:noAutofit/>
          </a:bodyPr>
          <a:lstStyle/>
          <a:p>
            <a:pPr marL="60325" defTabSz="457200">
              <a:buSzPct val="115000"/>
            </a:pPr>
            <a:r>
              <a:rPr lang="en-US" sz="2000">
                <a:solidFill>
                  <a:srgbClr val="000000"/>
                </a:solidFill>
                <a:latin typeface="Avenir Book" panose="02000503020000020003" pitchFamily="2" charset="0"/>
                <a:ea typeface="Verdana" panose="020B0604030504040204" pitchFamily="34" charset="0"/>
                <a:cs typeface="Arial" panose="020B0604020202020204" pitchFamily="34" charset="0"/>
              </a:rPr>
              <a:t>Asian Congress of Nutrition and technical consultants meet to raise awareness of MMS evidence and policy:</a:t>
            </a:r>
          </a:p>
        </p:txBody>
      </p:sp>
    </p:spTree>
    <p:extLst>
      <p:ext uri="{BB962C8B-B14F-4D97-AF65-F5344CB8AC3E}">
        <p14:creationId xmlns:p14="http://schemas.microsoft.com/office/powerpoint/2010/main" val="3661464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1" y="1475150"/>
            <a:ext cx="6496673" cy="1953850"/>
          </a:xfrm>
        </p:spPr>
        <p:txBody>
          <a:bodyPr>
            <a:normAutofit fontScale="90000"/>
          </a:bodyPr>
          <a:lstStyle/>
          <a:p>
            <a:r>
              <a:rPr lang="en-US"/>
              <a:t>Phase 2: Design and test implementation strategy through implementation research and advancing procurement relationships</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919217" y="3703319"/>
            <a:ext cx="6999514" cy="2946863"/>
          </a:xfrm>
        </p:spPr>
        <p:txBody>
          <a:bodyPr>
            <a:noAutofit/>
          </a:bodyPr>
          <a:lstStyle/>
          <a:p>
            <a:pPr marL="228600" lvl="3" defTabSz="457200">
              <a:lnSpc>
                <a:spcPct val="120000"/>
              </a:lnSpc>
            </a:pPr>
            <a:r>
              <a:rPr lang="en-US" sz="1800">
                <a:cs typeface="Times New Roman" panose="02020603050405020304" pitchFamily="18" charset="0"/>
              </a:rPr>
              <a:t>In coordination with the Indonesian Ministry of Health, </a:t>
            </a:r>
            <a:br>
              <a:rPr lang="en-US" sz="1800">
                <a:cs typeface="Times New Roman" panose="02020603050405020304" pitchFamily="18" charset="0"/>
              </a:rPr>
            </a:br>
            <a:r>
              <a:rPr lang="en-US" sz="1800">
                <a:cs typeface="Times New Roman" panose="02020603050405020304" pitchFamily="18" charset="0"/>
              </a:rPr>
              <a:t>Johns Hopkins University and 3 Indonesian universities:</a:t>
            </a:r>
          </a:p>
          <a:p>
            <a:pPr marL="400050" lvl="4" indent="-171450" defTabSz="457200">
              <a:lnSpc>
                <a:spcPct val="120000"/>
              </a:lnSpc>
              <a:buFont typeface="Arial" panose="020B0604020202020204" pitchFamily="34" charset="0"/>
              <a:buChar char="•"/>
            </a:pPr>
            <a:r>
              <a:rPr lang="en-US" sz="1800">
                <a:ea typeface="Verdana" panose="020B0604030504040204" pitchFamily="34" charset="0"/>
                <a:cs typeface="Arial" panose="020B0604020202020204" pitchFamily="34" charset="0"/>
              </a:rPr>
              <a:t>Conducted formative research</a:t>
            </a:r>
          </a:p>
          <a:p>
            <a:pPr marL="400050" lvl="4" indent="-171450" defTabSz="457200">
              <a:lnSpc>
                <a:spcPct val="120000"/>
              </a:lnSpc>
              <a:buFont typeface="Arial" panose="020B0604020202020204" pitchFamily="34" charset="0"/>
              <a:buChar char="•"/>
            </a:pPr>
            <a:r>
              <a:rPr lang="en-US" sz="1800">
                <a:ea typeface="Verdana" panose="020B0604030504040204" pitchFamily="34" charset="0"/>
                <a:cs typeface="Arial" panose="020B0604020202020204" pitchFamily="34" charset="0"/>
              </a:rPr>
              <a:t>Designed and implemented implementation strategy</a:t>
            </a:r>
          </a:p>
          <a:p>
            <a:pPr marL="400050" lvl="4" indent="-171450" defTabSz="457200">
              <a:lnSpc>
                <a:spcPct val="120000"/>
              </a:lnSpc>
              <a:buFont typeface="Arial" panose="020B0604020202020204" pitchFamily="34" charset="0"/>
              <a:buChar char="•"/>
            </a:pPr>
            <a:r>
              <a:rPr lang="en-US" sz="1800">
                <a:ea typeface="Verdana" panose="020B0604030504040204" pitchFamily="34" charset="0"/>
                <a:cs typeface="Arial" panose="020B0604020202020204" pitchFamily="34" charset="0"/>
              </a:rPr>
              <a:t>Identified and engaged with potential local MMS manufacturers</a:t>
            </a:r>
          </a:p>
          <a:p>
            <a:pPr marL="400050" lvl="4" indent="-171450" defTabSz="457200">
              <a:lnSpc>
                <a:spcPct val="120000"/>
              </a:lnSpc>
              <a:buFont typeface="Arial" panose="020B0604020202020204" pitchFamily="34" charset="0"/>
              <a:buChar char="•"/>
            </a:pPr>
            <a:r>
              <a:rPr lang="en-US" sz="1800">
                <a:ea typeface="Verdana" panose="020B0604030504040204" pitchFamily="34" charset="0"/>
                <a:cs typeface="Arial" panose="020B0604020202020204" pitchFamily="34" charset="0"/>
              </a:rPr>
              <a:t>Monitored and evaluated implementation strategy </a:t>
            </a:r>
          </a:p>
          <a:p>
            <a:pPr marL="400050" lvl="4" indent="-171450" defTabSz="457200">
              <a:lnSpc>
                <a:spcPct val="120000"/>
              </a:lnSpc>
              <a:buFont typeface="Arial" panose="020B0604020202020204" pitchFamily="34" charset="0"/>
              <a:buChar char="•"/>
            </a:pPr>
            <a:endParaRPr lang="en-US" sz="180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1086378"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Initial Implementation in Indonesia</a:t>
            </a:r>
          </a:p>
        </p:txBody>
      </p:sp>
      <p:pic>
        <p:nvPicPr>
          <p:cNvPr id="26" name="Picture Placeholder 25" descr="Map&#10;&#10;Description automatically generated">
            <a:extLst>
              <a:ext uri="{FF2B5EF4-FFF2-40B4-BE49-F238E27FC236}">
                <a16:creationId xmlns:a16="http://schemas.microsoft.com/office/drawing/2014/main" id="{696E4F48-6890-BD4A-ABB9-18B2BB815F5C}"/>
              </a:ext>
            </a:extLst>
          </p:cNvPr>
          <p:cNvPicPr>
            <a:picLocks noGrp="1" noChangeAspect="1"/>
          </p:cNvPicPr>
          <p:nvPr>
            <p:ph type="pic" sz="quarter" idx="11"/>
          </p:nvPr>
        </p:nvPicPr>
        <p:blipFill>
          <a:blip r:embed="rId3"/>
          <a:srcRect r="-42"/>
          <a:stretch>
            <a:fillRect/>
          </a:stretch>
        </p:blipFill>
        <p:spPr>
          <a:xfrm>
            <a:off x="704090" y="1621453"/>
            <a:ext cx="3593591" cy="4163732"/>
          </a:xfrm>
        </p:spPr>
      </p:pic>
    </p:spTree>
    <p:extLst>
      <p:ext uri="{BB962C8B-B14F-4D97-AF65-F5344CB8AC3E}">
        <p14:creationId xmlns:p14="http://schemas.microsoft.com/office/powerpoint/2010/main" val="246308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a:normAutofit/>
          </a:bodyPr>
          <a:lstStyle/>
          <a:p>
            <a:r>
              <a:rPr lang="en-US"/>
              <a:t>Phase 3: Robust planning and integration to expand use to sub-national or national level</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25253" y="3703319"/>
            <a:ext cx="7130416" cy="1935563"/>
          </a:xfrm>
        </p:spPr>
        <p:txBody>
          <a:bodyPr>
            <a:noAutofit/>
          </a:bodyPr>
          <a:lstStyle/>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Implementation programs in 22 districts have been established to replace IFA with MMS.</a:t>
            </a:r>
          </a:p>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Testing mHealth platform to provide data in real-time to guide strategy and improve health outcomes.</a:t>
            </a:r>
          </a:p>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Support national efforts to introduce and provide large-scale distribution of UNIMMAP MMS across the country. </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Scale-up in Indonesia</a:t>
            </a:r>
          </a:p>
        </p:txBody>
      </p:sp>
      <p:pic>
        <p:nvPicPr>
          <p:cNvPr id="11" name="Picture Placeholder 6" descr="A picture containing floor, person&#10;&#10;Description automatically generated">
            <a:extLst>
              <a:ext uri="{FF2B5EF4-FFF2-40B4-BE49-F238E27FC236}">
                <a16:creationId xmlns:a16="http://schemas.microsoft.com/office/drawing/2014/main" id="{8F69E3E4-54B5-AF49-8329-D0AA11D3D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125" y="1621453"/>
            <a:ext cx="3593591" cy="4163732"/>
          </a:xfrm>
          <a:prstGeom prst="rect">
            <a:avLst/>
          </a:prstGeom>
          <a:solidFill>
            <a:schemeClr val="tx2"/>
          </a:solidFill>
        </p:spPr>
      </p:pic>
    </p:spTree>
    <p:extLst>
      <p:ext uri="{BB962C8B-B14F-4D97-AF65-F5344CB8AC3E}">
        <p14:creationId xmlns:p14="http://schemas.microsoft.com/office/powerpoint/2010/main" val="33868705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57</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58</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59</a:t>
            </a:fld>
            <a:endParaRPr lang="en-US"/>
          </a:p>
        </p:txBody>
      </p:sp>
    </p:spTree>
    <p:extLst>
      <p:ext uri="{BB962C8B-B14F-4D97-AF65-F5344CB8AC3E}">
        <p14:creationId xmlns:p14="http://schemas.microsoft.com/office/powerpoint/2010/main" val="157752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063E8-88EC-B047-94C1-7AB7F6C0C911}"/>
              </a:ext>
            </a:extLst>
          </p:cNvPr>
          <p:cNvSpPr>
            <a:spLocks noGrp="1"/>
          </p:cNvSpPr>
          <p:nvPr>
            <p:ph type="title"/>
          </p:nvPr>
        </p:nvSpPr>
        <p:spPr/>
        <p:txBody>
          <a:bodyPr/>
          <a:lstStyle/>
          <a:p>
            <a:r>
              <a:rPr lang="en-US" b="1">
                <a:cs typeface="Arial" panose="020B0604020202020204" pitchFamily="34" charset="0"/>
              </a:rPr>
              <a:t>Pregnancy and nutrition</a:t>
            </a:r>
          </a:p>
        </p:txBody>
      </p:sp>
    </p:spTree>
    <p:extLst>
      <p:ext uri="{BB962C8B-B14F-4D97-AF65-F5344CB8AC3E}">
        <p14:creationId xmlns:p14="http://schemas.microsoft.com/office/powerpoint/2010/main" val="347461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dirty="0">
                <a:hlinkClick r:id="rId3"/>
              </a:rPr>
              <a:t>HMHB Knowledge Hub</a:t>
            </a:r>
            <a:endParaRPr lang="en-US" sz="2000" dirty="0"/>
          </a:p>
          <a:p>
            <a:r>
              <a:rPr lang="en-US" sz="2000" dirty="0">
                <a:hlinkClick r:id="rId3"/>
              </a:rPr>
              <a:t>HMHB Knowledge Bytes</a:t>
            </a:r>
            <a:endParaRPr lang="en-US" sz="2000" dirty="0"/>
          </a:p>
          <a:p>
            <a:r>
              <a:rPr lang="en-US" sz="2000" dirty="0">
                <a:hlinkClick r:id="rId4"/>
              </a:rPr>
              <a:t>HMHB MMS Interactive World Map</a:t>
            </a:r>
            <a:endParaRPr lang="en-US" sz="2000" dirty="0"/>
          </a:p>
          <a:p>
            <a:r>
              <a:rPr lang="en-US" sz="2000" dirty="0">
                <a:hlinkClick r:id="rId5"/>
              </a:rPr>
              <a:t>HMHB FAQ and Advocacy Brief on the Inclusion of MMS on the Essential Medicine List </a:t>
            </a:r>
            <a:endParaRPr lang="en-US" sz="2000" dirty="0"/>
          </a:p>
          <a:p>
            <a:r>
              <a:rPr lang="en-US" sz="2000" dirty="0">
                <a:hlinkClick r:id="rId6"/>
              </a:rPr>
              <a:t>HMHB Launch Video</a:t>
            </a:r>
            <a:endParaRPr lang="en-US" sz="2000" dirty="0"/>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dirty="0">
                <a:hlinkClick r:id="rId7"/>
              </a:rPr>
              <a:t>HMHB Commitment-making Guide for Nutrition for Growth</a:t>
            </a:r>
            <a:endParaRPr lang="en-US" sz="2000" dirty="0"/>
          </a:p>
          <a:p>
            <a:r>
              <a:rPr lang="en-US" sz="2000" dirty="0">
                <a:hlinkClick r:id="rId8"/>
              </a:rPr>
              <a:t>Watch the HMHB Powering Women, Promising Futures Nutrition for Growth side event</a:t>
            </a:r>
            <a:endParaRPr lang="en-US" sz="2000" dirty="0"/>
          </a:p>
          <a:p>
            <a:r>
              <a:rPr lang="en-US" sz="2000" dirty="0">
                <a:hlinkClick r:id="rId9"/>
              </a:rPr>
              <a:t>Maternal Nutrition in Focus: HMHB at FIGO 2021 World Conference</a:t>
            </a:r>
            <a:endParaRPr lang="en-US" sz="2000" dirty="0"/>
          </a:p>
          <a:p>
            <a:pPr marL="0" indent="0">
              <a:buNone/>
            </a:pPr>
            <a:endParaRPr lang="en-US" sz="2000" dirty="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60</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dirty="0">
                <a:solidFill>
                  <a:schemeClr val="bg1"/>
                </a:solidFill>
                <a:latin typeface="Avenir Book" panose="02000503020000020003" pitchFamily="2" charset="0"/>
              </a:rPr>
              <a:t>Join us! Visit </a:t>
            </a:r>
            <a:r>
              <a:rPr lang="en-US" sz="2000" dirty="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dirty="0">
                <a:solidFill>
                  <a:schemeClr val="accent1">
                    <a:lumMod val="20000"/>
                    <a:lumOff val="80000"/>
                  </a:schemeClr>
                </a:solidFill>
                <a:latin typeface="Avenir Book" panose="02000503020000020003" pitchFamily="2" charset="0"/>
              </a:rPr>
              <a:t> </a:t>
            </a:r>
            <a:r>
              <a:rPr lang="en-US" sz="2000" dirty="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a:lstStyle/>
          <a:p>
            <a:r>
              <a:rPr lang="en-US"/>
              <a:t>Good nutrition is important – especially during pregnancy</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p:txBody>
          <a:bodyPr/>
          <a:lstStyle/>
          <a:p>
            <a:r>
              <a:rPr lang="en-US"/>
              <a:t>Pregnancy increases a woman’s </a:t>
            </a:r>
            <a:r>
              <a:rPr lang="en-US" b="1">
                <a:latin typeface="Avenir Black" panose="02000503020000020003" pitchFamily="2" charset="0"/>
              </a:rPr>
              <a:t>energy</a:t>
            </a:r>
            <a:r>
              <a:rPr lang="en-US"/>
              <a:t>, </a:t>
            </a:r>
            <a:r>
              <a:rPr lang="en-US" b="1">
                <a:latin typeface="Avenir Black" panose="02000503020000020003" pitchFamily="2" charset="0"/>
              </a:rPr>
              <a:t>protein</a:t>
            </a:r>
            <a:r>
              <a:rPr lang="en-US"/>
              <a:t>, and </a:t>
            </a:r>
            <a:r>
              <a:rPr lang="en-US" b="1">
                <a:latin typeface="Avenir Black" panose="02000503020000020003" pitchFamily="2" charset="0"/>
              </a:rPr>
              <a:t>micronutrient</a:t>
            </a:r>
            <a:r>
              <a:rPr lang="en-US"/>
              <a:t> needs.</a:t>
            </a:r>
          </a:p>
          <a:p>
            <a:r>
              <a:rPr lang="en-US"/>
              <a:t>Average increase of </a:t>
            </a:r>
            <a:r>
              <a:rPr lang="en-US" b="1">
                <a:latin typeface="Avenir Black" panose="02000503020000020003" pitchFamily="2" charset="0"/>
              </a:rPr>
              <a:t>300 calories per day</a:t>
            </a:r>
            <a:r>
              <a:rPr lang="en-US"/>
              <a:t> due to the rapid growth and development that occurs. </a:t>
            </a:r>
          </a:p>
        </p:txBody>
      </p:sp>
      <p:pic>
        <p:nvPicPr>
          <p:cNvPr id="7" name="Picture Placeholder 6" descr="A person sitting on a bed&#10;&#10;Description automatically generated with medium confidence">
            <a:extLst>
              <a:ext uri="{FF2B5EF4-FFF2-40B4-BE49-F238E27FC236}">
                <a16:creationId xmlns:a16="http://schemas.microsoft.com/office/drawing/2014/main" id="{FE5E1B9E-6EF8-2B49-8F7E-F8886B0F5FA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41"/>
          <a:stretch/>
        </p:blipFill>
        <p:spPr/>
      </p:pic>
      <p:sp>
        <p:nvSpPr>
          <p:cNvPr id="8" name="Slide Number Placeholder 2">
            <a:extLst>
              <a:ext uri="{FF2B5EF4-FFF2-40B4-BE49-F238E27FC236}">
                <a16:creationId xmlns:a16="http://schemas.microsoft.com/office/drawing/2014/main" id="{60ACA743-9B97-2D45-AE22-C66066C5FB28}"/>
              </a:ext>
            </a:extLst>
          </p:cNvPr>
          <p:cNvSpPr txBox="1">
            <a:spLocks/>
          </p:cNvSpPr>
          <p:nvPr/>
        </p:nvSpPr>
        <p:spPr>
          <a:xfrm>
            <a:off x="11093684" y="6185958"/>
            <a:ext cx="31089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4B37875-7933-F345-AE65-E0AB5E984F8B}" type="slidenum">
              <a:rPr lang="en-US" sz="1050">
                <a:solidFill>
                  <a:schemeClr val="bg2">
                    <a:lumMod val="75000"/>
                  </a:schemeClr>
                </a:solidFill>
                <a:latin typeface="Avenir Book" panose="02000503020000020003" pitchFamily="2" charset="0"/>
              </a:rPr>
              <a:pPr algn="r"/>
              <a:t>7</a:t>
            </a:fld>
            <a:endParaRPr lang="en-US" sz="1050">
              <a:solidFill>
                <a:schemeClr val="bg2">
                  <a:lumMod val="75000"/>
                </a:schemeClr>
              </a:solidFill>
              <a:latin typeface="Avenir Book" panose="02000503020000020003" pitchFamily="2" charset="0"/>
            </a:endParaRPr>
          </a:p>
        </p:txBody>
      </p:sp>
      <p:sp>
        <p:nvSpPr>
          <p:cNvPr id="6" name="Text Placeholder 13">
            <a:extLst>
              <a:ext uri="{FF2B5EF4-FFF2-40B4-BE49-F238E27FC236}">
                <a16:creationId xmlns:a16="http://schemas.microsoft.com/office/drawing/2014/main" id="{D6866AD7-4D14-7BC0-759F-BC3C17D05235}"/>
              </a:ext>
            </a:extLst>
          </p:cNvPr>
          <p:cNvSpPr txBox="1">
            <a:spLocks/>
          </p:cNvSpPr>
          <p:nvPr/>
        </p:nvSpPr>
        <p:spPr>
          <a:xfrm>
            <a:off x="1381876" y="6125192"/>
            <a:ext cx="5905044" cy="365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a:solidFill>
                <a:prstClr val="black"/>
              </a:solidFill>
              <a:ea typeface="Verdana" panose="020B060403050404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84436E7E-1229-7190-B6FC-63A699BC8B5A}"/>
              </a:ext>
            </a:extLst>
          </p:cNvPr>
          <p:cNvSpPr txBox="1">
            <a:spLocks/>
          </p:cNvSpPr>
          <p:nvPr/>
        </p:nvSpPr>
        <p:spPr>
          <a:xfrm>
            <a:off x="1381876" y="6189319"/>
            <a:ext cx="9711808" cy="4425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a:t>Source: </a:t>
            </a:r>
            <a:r>
              <a:rPr lang="en-US" sz="1050" err="1"/>
              <a:t>Kominiarek</a:t>
            </a:r>
            <a:r>
              <a:rPr lang="en-US" sz="1050"/>
              <a:t> et al. 2017. </a:t>
            </a:r>
            <a:r>
              <a:rPr lang="en-US" sz="1050">
                <a:hlinkClick r:id="rId4"/>
              </a:rPr>
              <a:t>Nutrition recommendations in pregnancy and lactation</a:t>
            </a:r>
            <a:r>
              <a:rPr lang="en-US" sz="1050"/>
              <a:t>. Med Clin North Am.</a:t>
            </a:r>
          </a:p>
        </p:txBody>
      </p:sp>
    </p:spTree>
    <p:extLst>
      <p:ext uri="{BB962C8B-B14F-4D97-AF65-F5344CB8AC3E}">
        <p14:creationId xmlns:p14="http://schemas.microsoft.com/office/powerpoint/2010/main" val="36586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a:lstStyle/>
          <a:p>
            <a:r>
              <a:rPr lang="en-US"/>
              <a:t>Micronutrients are critical for mothers</a:t>
            </a:r>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type="sldNum" sz="quarter" idx="12"/>
          </p:nvPr>
        </p:nvSpPr>
        <p:spPr/>
        <p:txBody>
          <a:bodyPr/>
          <a:lstStyle/>
          <a:p>
            <a:fld id="{C4B37875-7933-F345-AE65-E0AB5E984F8B}" type="slidenum">
              <a:rPr lang="en-US" smtClean="0"/>
              <a:pPr/>
              <a:t>8</a:t>
            </a:fld>
            <a:endParaRPr lang="en-US"/>
          </a:p>
        </p:txBody>
      </p:sp>
      <p:sp>
        <p:nvSpPr>
          <p:cNvPr id="9" name="Text Placeholder 8">
            <a:extLst>
              <a:ext uri="{FF2B5EF4-FFF2-40B4-BE49-F238E27FC236}">
                <a16:creationId xmlns:a16="http://schemas.microsoft.com/office/drawing/2014/main" id="{1E38160D-CEF1-6240-B2BE-39766A2CAE19}"/>
              </a:ext>
            </a:extLst>
          </p:cNvPr>
          <p:cNvSpPr>
            <a:spLocks noGrp="1"/>
          </p:cNvSpPr>
          <p:nvPr>
            <p:ph type="body" sz="quarter" idx="14"/>
          </p:nvPr>
        </p:nvSpPr>
        <p:spPr/>
        <p:txBody>
          <a:bodyPr>
            <a:normAutofit lnSpcReduction="10000"/>
          </a:bodyPr>
          <a:lstStyle/>
          <a:p>
            <a:r>
              <a:rPr lang="en-US"/>
              <a:t>Source: Bourassa et al. 2019. </a:t>
            </a:r>
            <a:r>
              <a:rPr lang="en-US">
                <a:hlinkClick r:id="rId3"/>
              </a:rPr>
              <a:t>Review of the evidence regarding the use of antenatal multiple micronutrient supplementation in low- and middle-income countries</a:t>
            </a:r>
            <a:r>
              <a:rPr lang="en-US"/>
              <a:t>. Annals of the New York Academy of Sciences.</a:t>
            </a:r>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a:solidFill>
                <a:prstClr val="black"/>
              </a:solidFill>
              <a:ea typeface="Verdana" panose="020B0604030504040204" pitchFamily="34" charset="0"/>
              <a:cs typeface="Arial" panose="020B0604020202020204" pitchFamily="34" charset="0"/>
            </a:endParaRPr>
          </a:p>
        </p:txBody>
      </p:sp>
      <p:sp>
        <p:nvSpPr>
          <p:cNvPr id="35" name="Content Placeholder 34">
            <a:extLst>
              <a:ext uri="{FF2B5EF4-FFF2-40B4-BE49-F238E27FC236}">
                <a16:creationId xmlns:a16="http://schemas.microsoft.com/office/drawing/2014/main" id="{2B814B03-4244-9687-452D-979655E80F3C}"/>
              </a:ext>
            </a:extLst>
          </p:cNvPr>
          <p:cNvSpPr>
            <a:spLocks noGrp="1"/>
          </p:cNvSpPr>
          <p:nvPr>
            <p:ph idx="1"/>
          </p:nvPr>
        </p:nvSpPr>
        <p:spPr/>
        <p:txBody>
          <a:bodyPr>
            <a:normAutofit lnSpcReduction="10000"/>
          </a:bodyPr>
          <a:lstStyle/>
          <a:p>
            <a:r>
              <a:rPr lang="en-US"/>
              <a:t>Pregnant women in low- and middle-income countries (LMICs) are at increased risk of being deficient in multiple, critically important, micronutrients:</a:t>
            </a:r>
          </a:p>
          <a:p>
            <a:pPr lvl="1"/>
            <a:r>
              <a:rPr lang="en-US" i="1"/>
              <a:t>Vitamins: A, C, D, E, B1 (thiamine), B2 (riboflavin), B3 (niacin), B6, B12, folic acid</a:t>
            </a:r>
          </a:p>
          <a:p>
            <a:pPr lvl="1"/>
            <a:r>
              <a:rPr lang="en-US" i="1"/>
              <a:t>Minerals: iron, zinc, iodine, copper, and selenium</a:t>
            </a:r>
          </a:p>
        </p:txBody>
      </p:sp>
      <p:pic>
        <p:nvPicPr>
          <p:cNvPr id="6" name="Picture Placeholder 5" descr="A picture containing tree, person, outdoor, holding&#10;&#10;Description automatically generated">
            <a:extLst>
              <a:ext uri="{FF2B5EF4-FFF2-40B4-BE49-F238E27FC236}">
                <a16:creationId xmlns:a16="http://schemas.microsoft.com/office/drawing/2014/main" id="{742C6F7A-E0DD-5DE1-FADC-3FEF906E8315}"/>
              </a:ext>
            </a:extLst>
          </p:cNvPr>
          <p:cNvPicPr>
            <a:picLocks noGrp="1" noChangeAspect="1"/>
          </p:cNvPicPr>
          <p:nvPr>
            <p:ph type="pic" sz="quarter" idx="13"/>
          </p:nvPr>
        </p:nvPicPr>
        <p:blipFill>
          <a:blip r:embed="rId4"/>
          <a:srcRect r="28"/>
          <a:stretch>
            <a:fillRect/>
          </a:stretch>
        </p:blipFill>
        <p:spPr/>
      </p:pic>
    </p:spTree>
    <p:extLst>
      <p:ext uri="{BB962C8B-B14F-4D97-AF65-F5344CB8AC3E}">
        <p14:creationId xmlns:p14="http://schemas.microsoft.com/office/powerpoint/2010/main" val="295276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4671-2CA9-A740-9E3B-C6159E8BF793}"/>
              </a:ext>
            </a:extLst>
          </p:cNvPr>
          <p:cNvSpPr>
            <a:spLocks noGrp="1"/>
          </p:cNvSpPr>
          <p:nvPr>
            <p:ph type="title"/>
          </p:nvPr>
        </p:nvSpPr>
        <p:spPr/>
        <p:txBody>
          <a:bodyPr/>
          <a:lstStyle/>
          <a:p>
            <a:r>
              <a:rPr lang="en-US"/>
              <a:t>Micronutrients are critical for their babies</a:t>
            </a:r>
          </a:p>
        </p:txBody>
      </p:sp>
      <p:sp>
        <p:nvSpPr>
          <p:cNvPr id="23" name="Content Placeholder 22">
            <a:extLst>
              <a:ext uri="{FF2B5EF4-FFF2-40B4-BE49-F238E27FC236}">
                <a16:creationId xmlns:a16="http://schemas.microsoft.com/office/drawing/2014/main" id="{D5A6C9AD-2CEC-C0D1-6A8D-6E6FD38BA915}"/>
              </a:ext>
            </a:extLst>
          </p:cNvPr>
          <p:cNvSpPr>
            <a:spLocks noGrp="1"/>
          </p:cNvSpPr>
          <p:nvPr>
            <p:ph idx="1"/>
          </p:nvPr>
        </p:nvSpPr>
        <p:spPr/>
        <p:txBody>
          <a:bodyPr>
            <a:normAutofit/>
          </a:bodyPr>
          <a:lstStyle/>
          <a:p>
            <a:r>
              <a:rPr lang="en-US"/>
              <a:t>Inadequate nutrition can lead to critical health risks to the infant, such as: </a:t>
            </a:r>
          </a:p>
          <a:p>
            <a:pPr lvl="1"/>
            <a:r>
              <a:rPr lang="en-US"/>
              <a:t>low birth weight</a:t>
            </a:r>
          </a:p>
          <a:p>
            <a:pPr lvl="1"/>
            <a:r>
              <a:rPr lang="en-US"/>
              <a:t>pre-term delivery </a:t>
            </a:r>
          </a:p>
          <a:p>
            <a:pPr lvl="1"/>
            <a:r>
              <a:rPr lang="en-US"/>
              <a:t>being born small for gestational age</a:t>
            </a:r>
          </a:p>
          <a:p>
            <a:r>
              <a:rPr lang="en-US"/>
              <a:t>Poor nutrition can also lead to serious maternal health outcomes and even to the death of the mother or her baby.</a:t>
            </a:r>
          </a:p>
          <a:p>
            <a:endParaRPr lang="en-US"/>
          </a:p>
          <a:p>
            <a:endParaRPr lang="en-US"/>
          </a:p>
          <a:p>
            <a:endParaRPr lang="en-US"/>
          </a:p>
          <a:p>
            <a:endParaRPr lang="en-US"/>
          </a:p>
        </p:txBody>
      </p:sp>
      <p:sp>
        <p:nvSpPr>
          <p:cNvPr id="14" name="Slide Number Placeholder 3">
            <a:extLst>
              <a:ext uri="{FF2B5EF4-FFF2-40B4-BE49-F238E27FC236}">
                <a16:creationId xmlns:a16="http://schemas.microsoft.com/office/drawing/2014/main" id="{05439D43-D1F5-8747-97AF-16266A443E20}"/>
              </a:ext>
            </a:extLst>
          </p:cNvPr>
          <p:cNvSpPr>
            <a:spLocks noGrp="1"/>
          </p:cNvSpPr>
          <p:nvPr>
            <p:ph type="sldNum" sz="quarter" idx="12"/>
          </p:nvPr>
        </p:nvSpPr>
        <p:spPr/>
        <p:txBody>
          <a:bodyPr/>
          <a:lstStyle/>
          <a:p>
            <a:fld id="{C4B37875-7933-F345-AE65-E0AB5E984F8B}" type="slidenum">
              <a:rPr lang="en-US" smtClean="0"/>
              <a:pPr/>
              <a:t>9</a:t>
            </a:fld>
            <a:endParaRPr lang="en-US"/>
          </a:p>
        </p:txBody>
      </p:sp>
      <p:sp>
        <p:nvSpPr>
          <p:cNvPr id="10" name="Text Placeholder 13">
            <a:extLst>
              <a:ext uri="{FF2B5EF4-FFF2-40B4-BE49-F238E27FC236}">
                <a16:creationId xmlns:a16="http://schemas.microsoft.com/office/drawing/2014/main" id="{84F37B63-87AF-6B44-89FF-5CB3CBC6E2FC}"/>
              </a:ext>
            </a:extLst>
          </p:cNvPr>
          <p:cNvSpPr txBox="1">
            <a:spLocks/>
          </p:cNvSpPr>
          <p:nvPr/>
        </p:nvSpPr>
        <p:spPr>
          <a:xfrm>
            <a:off x="1381876" y="6125192"/>
            <a:ext cx="5905044" cy="365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a:solidFill>
                <a:prstClr val="black"/>
              </a:solidFill>
              <a:ea typeface="Verdana" panose="020B0604030504040204" pitchFamily="34" charset="0"/>
              <a:cs typeface="Arial" panose="020B0604020202020204" pitchFamily="34" charset="0"/>
            </a:endParaRPr>
          </a:p>
        </p:txBody>
      </p:sp>
      <p:pic>
        <p:nvPicPr>
          <p:cNvPr id="6" name="Picture Placeholder 5" descr="A close-up of a baby's feet&#10;&#10;Description automatically generated">
            <a:extLst>
              <a:ext uri="{FF2B5EF4-FFF2-40B4-BE49-F238E27FC236}">
                <a16:creationId xmlns:a16="http://schemas.microsoft.com/office/drawing/2014/main" id="{2876CF71-7527-1044-F75A-1D1AF13F788D}"/>
              </a:ext>
            </a:extLst>
          </p:cNvPr>
          <p:cNvPicPr>
            <a:picLocks noGrp="1" noChangeAspect="1"/>
          </p:cNvPicPr>
          <p:nvPr>
            <p:ph type="pic" sz="quarter" idx="13"/>
          </p:nvPr>
        </p:nvPicPr>
        <p:blipFill>
          <a:blip r:embed="rId3"/>
          <a:srcRect l="14" r="14"/>
          <a:stretch>
            <a:fillRect/>
          </a:stretch>
        </p:blipFill>
        <p:spPr/>
      </p:pic>
      <p:sp>
        <p:nvSpPr>
          <p:cNvPr id="12" name="Text Placeholder 13">
            <a:extLst>
              <a:ext uri="{FF2B5EF4-FFF2-40B4-BE49-F238E27FC236}">
                <a16:creationId xmlns:a16="http://schemas.microsoft.com/office/drawing/2014/main" id="{B04416E6-A247-FD9C-B139-3B9FECEA9D6A}"/>
              </a:ext>
            </a:extLst>
          </p:cNvPr>
          <p:cNvSpPr txBox="1">
            <a:spLocks/>
          </p:cNvSpPr>
          <p:nvPr/>
        </p:nvSpPr>
        <p:spPr>
          <a:xfrm>
            <a:off x="1534276" y="6277592"/>
            <a:ext cx="5905044" cy="365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800">
              <a:solidFill>
                <a:prstClr val="black"/>
              </a:solidFill>
              <a:ea typeface="Verdana" panose="020B0604030504040204" pitchFamily="34" charset="0"/>
              <a:cs typeface="Arial" panose="020B0604020202020204" pitchFamily="34" charset="0"/>
            </a:endParaRPr>
          </a:p>
        </p:txBody>
      </p:sp>
      <p:sp>
        <p:nvSpPr>
          <p:cNvPr id="13" name="Text Placeholder 13">
            <a:extLst>
              <a:ext uri="{FF2B5EF4-FFF2-40B4-BE49-F238E27FC236}">
                <a16:creationId xmlns:a16="http://schemas.microsoft.com/office/drawing/2014/main" id="{A52CCC28-EAA0-C308-AE4F-809AB101ECA9}"/>
              </a:ext>
            </a:extLst>
          </p:cNvPr>
          <p:cNvSpPr txBox="1">
            <a:spLocks/>
          </p:cNvSpPr>
          <p:nvPr/>
        </p:nvSpPr>
        <p:spPr>
          <a:xfrm>
            <a:off x="1458076" y="6125191"/>
            <a:ext cx="4766878" cy="347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t>Source: </a:t>
            </a:r>
            <a:r>
              <a:rPr lang="en-US" sz="800" err="1"/>
              <a:t>Kominiarek</a:t>
            </a:r>
            <a:r>
              <a:rPr lang="en-US" sz="800"/>
              <a:t> et al. 2017. </a:t>
            </a:r>
            <a:r>
              <a:rPr lang="en-US" sz="800">
                <a:hlinkClick r:id="rId4"/>
              </a:rPr>
              <a:t>Nutrition recommendations in pregnancy and lactation</a:t>
            </a:r>
            <a:r>
              <a:rPr lang="en-US" sz="800"/>
              <a:t>. Med Clin North Am</a:t>
            </a:r>
            <a:endParaRPr lang="en-US" sz="800">
              <a:solidFill>
                <a:prstClr val="black"/>
              </a:solidFil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8400978"/>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AA47F7A69E640983C0C8C934BFF2D" ma:contentTypeVersion="13" ma:contentTypeDescription="Create a new document." ma:contentTypeScope="" ma:versionID="b8c976efc86cf0bbf44a7dc2483ef875">
  <xsd:schema xmlns:xsd="http://www.w3.org/2001/XMLSchema" xmlns:xs="http://www.w3.org/2001/XMLSchema" xmlns:p="http://schemas.microsoft.com/office/2006/metadata/properties" xmlns:ns2="51f11aba-dad9-430b-a39f-9be2f41d8c47" xmlns:ns3="48b7a5f7-693b-40b9-9241-b87a04459d91" targetNamespace="http://schemas.microsoft.com/office/2006/metadata/properties" ma:root="true" ma:fieldsID="5dd6145e59d69126d2c45a0c767b6cc1" ns2:_="" ns3:_="">
    <xsd:import namespace="51f11aba-dad9-430b-a39f-9be2f41d8c47"/>
    <xsd:import namespace="48b7a5f7-693b-40b9-9241-b87a04459d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11aba-dad9-430b-a39f-9be2f41d8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b7a5f7-693b-40b9-9241-b87a04459d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48b7a5f7-693b-40b9-9241-b87a04459d91"/>
    <ds:schemaRef ds:uri="51f11aba-dad9-430b-a39f-9be2f41d8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B2A56767-A388-42AB-B552-745A06E82FCC}">
  <ds:schemaRefs>
    <ds:schemaRef ds:uri="48b7a5f7-693b-40b9-9241-b87a04459d91"/>
    <ds:schemaRef ds:uri="51f11aba-dad9-430b-a39f-9be2f41d8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10010</Words>
  <Application>Microsoft Macintosh PowerPoint</Application>
  <PresentationFormat>Widescreen</PresentationFormat>
  <Paragraphs>981</Paragraphs>
  <Slides>61</Slides>
  <Notes>59</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Arial</vt:lpstr>
      <vt:lpstr>Avenir</vt:lpstr>
      <vt:lpstr>Avenir Black</vt:lpstr>
      <vt:lpstr>Avenir Book</vt:lpstr>
      <vt:lpstr>Avenir Medium</vt:lpstr>
      <vt:lpstr>Avenir Oblique</vt:lpstr>
      <vt:lpstr>Calibri</vt:lpstr>
      <vt:lpstr>Century Gothic</vt:lpstr>
      <vt:lpstr>System Font Regular</vt:lpstr>
      <vt:lpstr>Times New Roman</vt:lpstr>
      <vt:lpstr>Verdana</vt:lpstr>
      <vt:lpstr>Wingdings</vt:lpstr>
      <vt:lpstr>Office Theme</vt:lpstr>
      <vt:lpstr>Advancing Multiple Micronutrient Supplementation</vt:lpstr>
      <vt:lpstr>How to use this slide deck</vt:lpstr>
      <vt:lpstr>Audiences for this slide deck</vt:lpstr>
      <vt:lpstr>Meeting Objectives</vt:lpstr>
      <vt:lpstr>Sections</vt:lpstr>
      <vt:lpstr>Pregnancy and nutrition</vt:lpstr>
      <vt:lpstr>Good nutrition is important – especially during pregnancy</vt:lpstr>
      <vt:lpstr>Micronutrients are critical for mothers</vt:lpstr>
      <vt:lpstr>Micronutrients are critical for their babies</vt:lpstr>
      <vt:lpstr>Poor maternal nutrition has dire consequences for women and children</vt:lpstr>
      <vt:lpstr>Consequences across a woman’s life course</vt:lpstr>
      <vt:lpstr>Consequences across a woman’s life course</vt:lpstr>
      <vt:lpstr>Consequences across a woman’s life course</vt:lpstr>
      <vt:lpstr>Consequences across a woman’s life course</vt:lpstr>
      <vt:lpstr>Consequences across a woman’s life course</vt:lpstr>
      <vt:lpstr>Gender inequality in women’s nutrition</vt:lpstr>
      <vt:lpstr>Women’s Voices: Agurash from Ethiopia</vt:lpstr>
      <vt:lpstr>Women’s Voices: Shakuntala from India</vt:lpstr>
      <vt:lpstr>Global scope of maternal malnutrition</vt:lpstr>
      <vt:lpstr>Globally, many women lack access to  nutritious diets…</vt:lpstr>
      <vt:lpstr>…and lack access to quality health  &amp; nutrition services</vt:lpstr>
      <vt:lpstr>Poor maternal nutrition has dire consequences for communities and the world</vt:lpstr>
      <vt:lpstr>PowerPoint Presentation</vt:lpstr>
      <vt:lpstr>PowerPoint Presentation</vt:lpstr>
      <vt:lpstr>Evidence on multiple micronutrient supplements (MMS)</vt:lpstr>
      <vt:lpstr>MMS has significant benefits compared to IFA</vt:lpstr>
      <vt:lpstr>PowerPoint Presentation</vt:lpstr>
      <vt:lpstr>PowerPoint Presentation</vt:lpstr>
      <vt:lpstr>PowerPoint Presentation</vt:lpstr>
      <vt:lpstr>Global guidance supports MMS  in various settings </vt:lpstr>
      <vt:lpstr>Evidence on MMS</vt:lpstr>
      <vt:lpstr>PowerPoint Presentation</vt:lpstr>
      <vt:lpstr>MMS is safe</vt:lpstr>
      <vt:lpstr>MMS is affordable and cost-effective</vt:lpstr>
      <vt:lpstr>Global impact of MMS</vt:lpstr>
      <vt:lpstr>Antenatal Care (ANC) Services </vt:lpstr>
      <vt:lpstr>MMS implementation across the world</vt:lpstr>
      <vt:lpstr>National impact and investment case for  &lt;insert country&gt;</vt:lpstr>
      <vt:lpstr>Maternal malnutrition is high in &lt;country name&gt;</vt:lpstr>
      <vt:lpstr>Maternal malnutrition in &lt;country name&gt; is impacted by:</vt:lpstr>
      <vt:lpstr>Maternal malnutrition in &lt;country name&gt; leads to high levels of adverse birth outcomes</vt:lpstr>
      <vt:lpstr>Coverage of maternal nutrition interventions is low</vt:lpstr>
      <vt:lpstr>Investing in MMS can generate &lt;x currency&gt; in &lt;country name&gt;</vt:lpstr>
      <vt:lpstr>PowerPoint Presentation</vt:lpstr>
      <vt:lpstr>MMS is a very cost-effective antenatal care intervention in &lt;country name&gt;</vt:lpstr>
      <vt:lpstr>Introducing and scaling MMS</vt:lpstr>
      <vt:lpstr>MMS implementation generally follows  a three-phased approach</vt:lpstr>
      <vt:lpstr>Exploration</vt:lpstr>
      <vt:lpstr>Exploration (continued)</vt:lpstr>
      <vt:lpstr>Phase 2: Initial Implementation</vt:lpstr>
      <vt:lpstr>Phase 3: Scale Up</vt:lpstr>
      <vt:lpstr>Case Study:</vt:lpstr>
      <vt:lpstr> SUMMIT study assessed the effects of MMS compared with IFA:</vt:lpstr>
      <vt:lpstr> Phase 1: Build an enabling environment for MMS through advocacy and landscape analysis</vt:lpstr>
      <vt:lpstr>Phase 2: Design and test implementation strategy through implementation research and advancing procurement relationships</vt:lpstr>
      <vt:lpstr>Phase 3: Robust planning and integration to expand use to sub-national or national level</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Rijuta Pandav</cp:lastModifiedBy>
  <cp:revision>9</cp:revision>
  <cp:lastPrinted>2022-04-18T20:29:19Z</cp:lastPrinted>
  <dcterms:created xsi:type="dcterms:W3CDTF">2020-12-11T21:28:37Z</dcterms:created>
  <dcterms:modified xsi:type="dcterms:W3CDTF">2023-12-18T07:51:22Z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0x010100B81AA47F7A69E640983C0C8C934BFF2D</vt:lpwstr>
  </property>
  <property fmtid="{D5CDD505-2E9C-101B-9397-08002B2CF9AE}" pid="3" name="NXPowerLiteLastOptimized">
    <vt:lpwstr>4900904</vt:lpwstr>
  </property>
  <property fmtid="{D5CDD505-2E9C-101B-9397-08002B2CF9AE}" pid="4" name="NXPowerLiteSettings">
    <vt:lpwstr>F7000400038000</vt:lpwstr>
  </property>
  <property fmtid="{D5CDD505-2E9C-101B-9397-08002B2CF9AE}" pid="5" name="NXPowerLiteVersion">
    <vt:lpwstr>S9.1.4</vt:lpwstr>
  </property>
</Properties>
</file>