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26"/>
  </p:notesMasterIdLst>
  <p:handoutMasterIdLst>
    <p:handoutMasterId r:id="rId27"/>
  </p:handoutMasterIdLst>
  <p:sldIdLst>
    <p:sldId id="256" r:id="rId5"/>
    <p:sldId id="461" r:id="rId6"/>
    <p:sldId id="268" r:id="rId7"/>
    <p:sldId id="449" r:id="rId8"/>
    <p:sldId id="284" r:id="rId9"/>
    <p:sldId id="265" r:id="rId10"/>
    <p:sldId id="282" r:id="rId11"/>
    <p:sldId id="392" r:id="rId12"/>
    <p:sldId id="465" r:id="rId13"/>
    <p:sldId id="393" r:id="rId14"/>
    <p:sldId id="394" r:id="rId15"/>
    <p:sldId id="451" r:id="rId16"/>
    <p:sldId id="423" r:id="rId17"/>
    <p:sldId id="453" r:id="rId18"/>
    <p:sldId id="411" r:id="rId19"/>
    <p:sldId id="412" r:id="rId20"/>
    <p:sldId id="450" r:id="rId21"/>
    <p:sldId id="459" r:id="rId22"/>
    <p:sldId id="413" r:id="rId23"/>
    <p:sldId id="317" r:id="rId24"/>
    <p:sldId id="363" r:id="rId25"/>
  </p:sldIdLst>
  <p:sldSz cx="12192000" cy="6858000"/>
  <p:notesSz cx="6858000" cy="9144000"/>
  <p:defaultTextStyle>
    <a:defPPr algn="r" rtl="1">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FA8B-D287-4EEB-87AF-181FFEB2550A}" v="2" dt="2022-09-15T08:58:53.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462" autoAdjust="0"/>
  </p:normalViewPr>
  <p:slideViewPr>
    <p:cSldViewPr snapToGrid="0">
      <p:cViewPr varScale="1">
        <p:scale>
          <a:sx n="75" d="100"/>
          <a:sy n="75" d="100"/>
        </p:scale>
        <p:origin x="1960" y="160"/>
      </p:cViewPr>
      <p:guideLst>
        <p:guide orient="horz" pos="218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E9EAB-33D1-BB4C-BCD9-78D07F6EDFDD}" type="doc">
      <dgm:prSet loTypeId="urn:microsoft.com/office/officeart/2005/8/layout/process3" loCatId="" qsTypeId="urn:microsoft.com/office/officeart/2005/8/quickstyle/simple1" qsCatId="simple" csTypeId="urn:microsoft.com/office/officeart/2005/8/colors/accent4_2" csCatId="accent4" phldr="1"/>
      <dgm:spPr/>
      <dgm:t>
        <a:bodyPr rtlCol="1"/>
        <a:lstStyle/>
        <a:p>
          <a:pPr rtl="1"/>
          <a:endParaRPr lang="en-US"/>
        </a:p>
      </dgm:t>
    </dgm:pt>
    <dgm:pt modelId="{91747C1E-E144-F54D-B1D4-12A9F3B843FF}">
      <dgm:prSet phldrT="[Text]" custT="1"/>
      <dgm:spPr/>
      <dgm:t>
        <a:bodyPr rtlCol="1"/>
        <a:lstStyle/>
        <a:p>
          <a:pPr rtl="1"/>
          <a:r>
            <a:rPr lang="ar" sz="2000">
              <a:latin typeface="Avenir Book" panose="02000503020000020003" pitchFamily="2" charset="0"/>
            </a:rPr>
            <a:t>الاكتشاف:</a:t>
          </a:r>
        </a:p>
      </dgm:t>
    </dgm:pt>
    <dgm:pt modelId="{C3CF9B09-0A92-E448-9F1E-1DF1C0C85249}" type="parTrans" cxnId="{BBCF19E7-0F7A-C145-A8D8-3E1D466627EB}">
      <dgm:prSet/>
      <dgm:spPr/>
      <dgm:t>
        <a:bodyPr rtlCol="1"/>
        <a:lstStyle/>
        <a:p>
          <a:pPr rtl="1"/>
          <a:endParaRPr lang="en-US">
            <a:latin typeface="Avenir Book" panose="02000503020000020003" pitchFamily="2" charset="0"/>
          </a:endParaRPr>
        </a:p>
      </dgm:t>
    </dgm:pt>
    <dgm:pt modelId="{3FFCA39F-7C58-1940-AA15-FC1857F9909F}" type="sibTrans" cxnId="{BBCF19E7-0F7A-C145-A8D8-3E1D466627EB}">
      <dgm:prSet/>
      <dgm:spPr/>
      <dgm:t>
        <a:bodyPr rtlCol="1"/>
        <a:lstStyle/>
        <a:p>
          <a:pPr rtl="1"/>
          <a:endParaRPr lang="en-US">
            <a:latin typeface="Avenir Book" panose="02000503020000020003" pitchFamily="2" charset="0"/>
          </a:endParaRPr>
        </a:p>
      </dgm:t>
    </dgm:pt>
    <dgm:pt modelId="{1C9D6F7C-CD40-3440-BD22-D5FB12132238}">
      <dgm:prSet phldrT="[Text]"/>
      <dgm:spPr/>
      <dgm:t>
        <a:bodyPr rtlCol="1"/>
        <a:lstStyle/>
        <a:p>
          <a:pPr rtl="1"/>
          <a:r>
            <a:rPr lang="ar" dirty="0">
              <a:latin typeface="Avenir Book" panose="02000503020000020003" pitchFamily="2" charset="0"/>
            </a:rPr>
            <a:t>بناء بيئة حاضنة ل MMS من خلال تحليل الدعوة وتحليل المعطيات المكانية.</a:t>
          </a:r>
        </a:p>
      </dgm:t>
    </dgm:pt>
    <dgm:pt modelId="{556B4744-F715-3E4E-AFAB-D2D6495A0BE6}" type="parTrans" cxnId="{071D5B04-CE8C-C44A-89A4-012E72B8E37B}">
      <dgm:prSet/>
      <dgm:spPr/>
      <dgm:t>
        <a:bodyPr rtlCol="1"/>
        <a:lstStyle/>
        <a:p>
          <a:pPr rtl="1"/>
          <a:endParaRPr lang="en-US">
            <a:latin typeface="Avenir Book" panose="02000503020000020003" pitchFamily="2" charset="0"/>
          </a:endParaRPr>
        </a:p>
      </dgm:t>
    </dgm:pt>
    <dgm:pt modelId="{66BFE114-A663-8946-8E42-452F1926781E}" type="sibTrans" cxnId="{071D5B04-CE8C-C44A-89A4-012E72B8E37B}">
      <dgm:prSet/>
      <dgm:spPr/>
      <dgm:t>
        <a:bodyPr rtlCol="1"/>
        <a:lstStyle/>
        <a:p>
          <a:pPr rtl="1"/>
          <a:endParaRPr lang="en-US">
            <a:latin typeface="Avenir Book" panose="02000503020000020003" pitchFamily="2" charset="0"/>
          </a:endParaRPr>
        </a:p>
      </dgm:t>
    </dgm:pt>
    <dgm:pt modelId="{ED21D8AB-5B02-DB41-9FCB-7DF8E4A3BA29}">
      <dgm:prSet phldrT="[Text]"/>
      <dgm:spPr/>
      <dgm:t>
        <a:bodyPr rtlCol="1"/>
        <a:lstStyle/>
        <a:p>
          <a:pPr rtl="1"/>
          <a:r>
            <a:rPr lang="ar">
              <a:latin typeface="Avenir Book" panose="02000503020000020003" pitchFamily="2" charset="0"/>
            </a:rPr>
            <a:t>تطبيق أولي:</a:t>
          </a:r>
        </a:p>
      </dgm:t>
    </dgm:pt>
    <dgm:pt modelId="{A98AB5EA-7035-4341-A8F1-5FDF82C67D71}" type="parTrans" cxnId="{9E0593CF-FA4D-8F4A-BA21-7DCD6955B083}">
      <dgm:prSet/>
      <dgm:spPr/>
      <dgm:t>
        <a:bodyPr rtlCol="1"/>
        <a:lstStyle/>
        <a:p>
          <a:pPr rtl="1"/>
          <a:endParaRPr lang="en-US">
            <a:latin typeface="Avenir Book" panose="02000503020000020003" pitchFamily="2" charset="0"/>
          </a:endParaRPr>
        </a:p>
      </dgm:t>
    </dgm:pt>
    <dgm:pt modelId="{0C500D7A-228F-CB4E-A76F-51F65337F632}" type="sibTrans" cxnId="{9E0593CF-FA4D-8F4A-BA21-7DCD6955B083}">
      <dgm:prSet/>
      <dgm:spPr/>
      <dgm:t>
        <a:bodyPr rtlCol="1"/>
        <a:lstStyle/>
        <a:p>
          <a:pPr rtl="1"/>
          <a:endParaRPr lang="en-US">
            <a:latin typeface="Avenir Book" panose="02000503020000020003" pitchFamily="2" charset="0"/>
          </a:endParaRPr>
        </a:p>
      </dgm:t>
    </dgm:pt>
    <dgm:pt modelId="{9495ECB0-F54C-6144-AED9-6C6F00281ECE}">
      <dgm:prSet phldrT="[Text]"/>
      <dgm:spPr/>
      <dgm:t>
        <a:bodyPr rtlCol="1"/>
        <a:lstStyle/>
        <a:p>
          <a:pPr rtl="1"/>
          <a:r>
            <a:rPr lang="ar">
              <a:latin typeface="Avenir Book" panose="02000503020000020003" pitchFamily="2" charset="0"/>
            </a:rPr>
            <a:t>تصميم واختبار استراتيجية التطبيق من خلال تنفيذ الأبحاث وتطوير علاقات الشراء.</a:t>
          </a:r>
        </a:p>
      </dgm:t>
    </dgm:pt>
    <dgm:pt modelId="{F2535273-BA13-1947-BDD7-4CBBCB3CDCFD}" type="parTrans" cxnId="{93208177-4CB1-1B46-BAB1-887AC0497020}">
      <dgm:prSet/>
      <dgm:spPr/>
      <dgm:t>
        <a:bodyPr rtlCol="1"/>
        <a:lstStyle/>
        <a:p>
          <a:pPr rtl="1"/>
          <a:endParaRPr lang="en-US">
            <a:latin typeface="Avenir Book" panose="02000503020000020003" pitchFamily="2" charset="0"/>
          </a:endParaRPr>
        </a:p>
      </dgm:t>
    </dgm:pt>
    <dgm:pt modelId="{FA5C80D6-EC27-B643-B78F-875ADD58BDE0}" type="sibTrans" cxnId="{93208177-4CB1-1B46-BAB1-887AC0497020}">
      <dgm:prSet/>
      <dgm:spPr/>
      <dgm:t>
        <a:bodyPr rtlCol="1"/>
        <a:lstStyle/>
        <a:p>
          <a:pPr rtl="1"/>
          <a:endParaRPr lang="en-US">
            <a:latin typeface="Avenir Book" panose="02000503020000020003" pitchFamily="2" charset="0"/>
          </a:endParaRPr>
        </a:p>
      </dgm:t>
    </dgm:pt>
    <dgm:pt modelId="{1FB8511D-2999-1A42-AF51-157B371184D9}">
      <dgm:prSet phldrT="[Text]" custT="1"/>
      <dgm:spPr/>
      <dgm:t>
        <a:bodyPr rtlCol="1"/>
        <a:lstStyle/>
        <a:p>
          <a:pPr rtl="1"/>
          <a:r>
            <a:rPr lang="ar" sz="2000">
              <a:latin typeface="Avenir Book" panose="02000503020000020003" pitchFamily="2" charset="0"/>
            </a:rPr>
            <a:t>توسيع النطاق:</a:t>
          </a:r>
          <a:endParaRPr lang="en-US" sz="1900">
            <a:latin typeface="Avenir Book" panose="02000503020000020003" pitchFamily="2" charset="0"/>
          </a:endParaRPr>
        </a:p>
      </dgm:t>
    </dgm:pt>
    <dgm:pt modelId="{DE3D1366-EF90-EF4C-8183-8BBADBF8A71D}" type="parTrans" cxnId="{FE119ED3-5F13-F44D-93D1-42B6A4EE36B7}">
      <dgm:prSet/>
      <dgm:spPr/>
      <dgm:t>
        <a:bodyPr rtlCol="1"/>
        <a:lstStyle/>
        <a:p>
          <a:pPr rtl="1"/>
          <a:endParaRPr lang="en-US">
            <a:latin typeface="Avenir Book" panose="02000503020000020003" pitchFamily="2" charset="0"/>
          </a:endParaRPr>
        </a:p>
      </dgm:t>
    </dgm:pt>
    <dgm:pt modelId="{24D0E8DD-A2DA-6846-B8A2-C0CC27ECE90C}" type="sibTrans" cxnId="{FE119ED3-5F13-F44D-93D1-42B6A4EE36B7}">
      <dgm:prSet/>
      <dgm:spPr/>
      <dgm:t>
        <a:bodyPr rtlCol="1"/>
        <a:lstStyle/>
        <a:p>
          <a:pPr rtl="1"/>
          <a:endParaRPr lang="en-US">
            <a:latin typeface="Avenir Book" panose="02000503020000020003" pitchFamily="2" charset="0"/>
          </a:endParaRPr>
        </a:p>
      </dgm:t>
    </dgm:pt>
    <dgm:pt modelId="{A317C750-1AEA-9E42-A032-9A5D328F8275}">
      <dgm:prSet phldrT="[Text]"/>
      <dgm:spPr/>
      <dgm:t>
        <a:bodyPr rtlCol="1"/>
        <a:lstStyle/>
        <a:p>
          <a:pPr rtl="1"/>
          <a:r>
            <a:rPr lang="ar" dirty="0">
              <a:latin typeface="Avenir Book" panose="02000503020000020003" pitchFamily="2" charset="0"/>
            </a:rPr>
            <a:t>التخطيط والاشتراك الفعال لتوسيع نطاق الاستخدام على المستويين الوطني ودون الوطني</a:t>
          </a:r>
        </a:p>
      </dgm:t>
    </dgm:pt>
    <dgm:pt modelId="{4B03AFBA-6214-7340-96FC-5B9DCAA09F5A}" type="parTrans" cxnId="{F063283A-F793-D847-8DAA-2DE3FEB6A615}">
      <dgm:prSet/>
      <dgm:spPr/>
      <dgm:t>
        <a:bodyPr rtlCol="1"/>
        <a:lstStyle/>
        <a:p>
          <a:pPr rtl="1"/>
          <a:endParaRPr lang="en-US">
            <a:latin typeface="Avenir Book" panose="02000503020000020003" pitchFamily="2" charset="0"/>
          </a:endParaRPr>
        </a:p>
      </dgm:t>
    </dgm:pt>
    <dgm:pt modelId="{85212EF2-598A-F940-9B9D-0E3577F18995}" type="sibTrans" cxnId="{F063283A-F793-D847-8DAA-2DE3FEB6A615}">
      <dgm:prSet/>
      <dgm:spPr/>
      <dgm:t>
        <a:bodyPr rtlCol="1"/>
        <a:lstStyle/>
        <a:p>
          <a:pPr rtl="1"/>
          <a:endParaRPr lang="en-US">
            <a:latin typeface="Avenir Book" panose="02000503020000020003" pitchFamily="2" charset="0"/>
          </a:endParaRPr>
        </a:p>
      </dgm:t>
    </dgm:pt>
    <dgm:pt modelId="{59160D7B-24CB-9644-86BD-B2031AED2A85}">
      <dgm:prSet/>
      <dgm:spPr/>
      <dgm:t>
        <a:bodyPr rtlCol="1"/>
        <a:lstStyle/>
        <a:p>
          <a:pPr rtl="1"/>
          <a:endParaRPr lang="en-US">
            <a:latin typeface="Avenir Book" panose="02000503020000020003" pitchFamily="2" charset="0"/>
          </a:endParaRPr>
        </a:p>
      </dgm:t>
    </dgm:pt>
    <dgm:pt modelId="{1BD667C9-EE00-0440-9239-1A7671CEC4D8}" type="parTrans" cxnId="{B49415C1-19C6-A44C-8397-BF57C9E8C41F}">
      <dgm:prSet/>
      <dgm:spPr/>
      <dgm:t>
        <a:bodyPr rtlCol="1"/>
        <a:lstStyle/>
        <a:p>
          <a:pPr rtl="1"/>
          <a:endParaRPr lang="en-US">
            <a:latin typeface="Avenir Book" panose="02000503020000020003" pitchFamily="2" charset="0"/>
          </a:endParaRPr>
        </a:p>
      </dgm:t>
    </dgm:pt>
    <dgm:pt modelId="{08754464-53B5-0F42-A219-911E6B391EC2}" type="sibTrans" cxnId="{B49415C1-19C6-A44C-8397-BF57C9E8C41F}">
      <dgm:prSet/>
      <dgm:spPr/>
      <dgm:t>
        <a:bodyPr rtlCol="1"/>
        <a:lstStyle/>
        <a:p>
          <a:pPr rtl="1"/>
          <a:endParaRPr lang="en-US">
            <a:latin typeface="Avenir Book" panose="02000503020000020003" pitchFamily="2" charset="0"/>
          </a:endParaRPr>
        </a:p>
      </dgm:t>
    </dgm:pt>
    <dgm:pt modelId="{D5F8FBC1-BF61-6444-A19D-EC74FC3F6709}" type="pres">
      <dgm:prSet presAssocID="{66CE9EAB-33D1-BB4C-BCD9-78D07F6EDFDD}" presName="linearFlow" presStyleCnt="0">
        <dgm:presLayoutVars>
          <dgm:dir/>
          <dgm:animLvl val="lvl"/>
          <dgm:resizeHandles val="exact"/>
        </dgm:presLayoutVars>
      </dgm:prSet>
      <dgm:spPr/>
    </dgm:pt>
    <dgm:pt modelId="{2AD29A6A-B052-C740-989A-3E18A659C498}" type="pres">
      <dgm:prSet presAssocID="{91747C1E-E144-F54D-B1D4-12A9F3B843FF}" presName="composite" presStyleCnt="0"/>
      <dgm:spPr/>
    </dgm:pt>
    <dgm:pt modelId="{9F904F04-6E46-6948-A59B-0C69D8F4678C}" type="pres">
      <dgm:prSet presAssocID="{91747C1E-E144-F54D-B1D4-12A9F3B843FF}" presName="parTx" presStyleLbl="node1" presStyleIdx="0" presStyleCnt="3">
        <dgm:presLayoutVars>
          <dgm:chMax val="0"/>
          <dgm:chPref val="0"/>
          <dgm:bulletEnabled val="1"/>
        </dgm:presLayoutVars>
      </dgm:prSet>
      <dgm:spPr/>
    </dgm:pt>
    <dgm:pt modelId="{5269D7F9-A7ED-6E45-B798-5EDD41B508AC}" type="pres">
      <dgm:prSet presAssocID="{91747C1E-E144-F54D-B1D4-12A9F3B843FF}" presName="parSh" presStyleLbl="node1" presStyleIdx="0" presStyleCnt="3" custLinFactX="129260" custLinFactNeighborX="200000" custLinFactNeighborY="-20571"/>
      <dgm:spPr/>
    </dgm:pt>
    <dgm:pt modelId="{072BA913-1E02-514A-A61A-C9FCCC7E6490}" type="pres">
      <dgm:prSet presAssocID="{91747C1E-E144-F54D-B1D4-12A9F3B843FF}" presName="desTx" presStyleLbl="fgAcc1" presStyleIdx="0" presStyleCnt="3" custLinFactX="121560" custLinFactNeighborX="200000" custLinFactNeighborY="-4701">
        <dgm:presLayoutVars>
          <dgm:bulletEnabled val="1"/>
        </dgm:presLayoutVars>
      </dgm:prSet>
      <dgm:spPr/>
    </dgm:pt>
    <dgm:pt modelId="{DAEF52F3-5CC5-154A-930C-7FDCAF1C0FC7}" type="pres">
      <dgm:prSet presAssocID="{3FFCA39F-7C58-1940-AA15-FC1857F9909F}" presName="sibTrans" presStyleLbl="sibTrans2D1" presStyleIdx="0" presStyleCnt="2"/>
      <dgm:spPr/>
    </dgm:pt>
    <dgm:pt modelId="{C7280485-E059-A14C-9B22-C653DFBE7946}" type="pres">
      <dgm:prSet presAssocID="{3FFCA39F-7C58-1940-AA15-FC1857F9909F}" presName="connTx" presStyleLbl="sibTrans2D1" presStyleIdx="0" presStyleCnt="2"/>
      <dgm:spPr/>
    </dgm:pt>
    <dgm:pt modelId="{11C70B66-225B-0842-B398-0784C9C940FA}" type="pres">
      <dgm:prSet presAssocID="{ED21D8AB-5B02-DB41-9FCB-7DF8E4A3BA29}" presName="composite" presStyleCnt="0"/>
      <dgm:spPr/>
    </dgm:pt>
    <dgm:pt modelId="{0F9EFE1B-343C-2A45-BF5F-F8FD8ECDE19F}" type="pres">
      <dgm:prSet presAssocID="{ED21D8AB-5B02-DB41-9FCB-7DF8E4A3BA29}" presName="parTx" presStyleLbl="node1" presStyleIdx="0" presStyleCnt="3">
        <dgm:presLayoutVars>
          <dgm:chMax val="0"/>
          <dgm:chPref val="0"/>
          <dgm:bulletEnabled val="1"/>
        </dgm:presLayoutVars>
      </dgm:prSet>
      <dgm:spPr/>
    </dgm:pt>
    <dgm:pt modelId="{C279E070-F945-2A40-8E15-162CDA1E9E28}" type="pres">
      <dgm:prSet presAssocID="{ED21D8AB-5B02-DB41-9FCB-7DF8E4A3BA29}" presName="parSh" presStyleLbl="node1" presStyleIdx="1" presStyleCnt="3" custLinFactNeighborY="-15904"/>
      <dgm:spPr/>
    </dgm:pt>
    <dgm:pt modelId="{89B416D1-1539-5C4B-AD5E-F193D3FCCA8F}" type="pres">
      <dgm:prSet presAssocID="{ED21D8AB-5B02-DB41-9FCB-7DF8E4A3BA29}" presName="desTx" presStyleLbl="fgAcc1" presStyleIdx="1" presStyleCnt="3">
        <dgm:presLayoutVars>
          <dgm:bulletEnabled val="1"/>
        </dgm:presLayoutVars>
      </dgm:prSet>
      <dgm:spPr/>
    </dgm:pt>
    <dgm:pt modelId="{CD99664E-0F9E-8C47-80F9-DA8161F1EFBC}" type="pres">
      <dgm:prSet presAssocID="{0C500D7A-228F-CB4E-A76F-51F65337F632}" presName="sibTrans" presStyleLbl="sibTrans2D1" presStyleIdx="1" presStyleCnt="2"/>
      <dgm:spPr/>
    </dgm:pt>
    <dgm:pt modelId="{103D225D-851B-A445-8094-B005FA0C2C6F}" type="pres">
      <dgm:prSet presAssocID="{0C500D7A-228F-CB4E-A76F-51F65337F632}" presName="connTx" presStyleLbl="sibTrans2D1" presStyleIdx="1" presStyleCnt="2"/>
      <dgm:spPr/>
    </dgm:pt>
    <dgm:pt modelId="{30AF2549-1171-874D-97B9-540D322C2D96}" type="pres">
      <dgm:prSet presAssocID="{1FB8511D-2999-1A42-AF51-157B371184D9}" presName="composite" presStyleCnt="0"/>
      <dgm:spPr/>
    </dgm:pt>
    <dgm:pt modelId="{85F218BE-D865-E140-8E9D-0CBBF9CE8EB7}" type="pres">
      <dgm:prSet presAssocID="{1FB8511D-2999-1A42-AF51-157B371184D9}" presName="parTx" presStyleLbl="node1" presStyleIdx="1" presStyleCnt="3">
        <dgm:presLayoutVars>
          <dgm:chMax val="0"/>
          <dgm:chPref val="0"/>
          <dgm:bulletEnabled val="1"/>
        </dgm:presLayoutVars>
      </dgm:prSet>
      <dgm:spPr/>
    </dgm:pt>
    <dgm:pt modelId="{5185CE88-E751-3D4E-923D-006CD38F5840}" type="pres">
      <dgm:prSet presAssocID="{1FB8511D-2999-1A42-AF51-157B371184D9}" presName="parSh" presStyleLbl="node1" presStyleIdx="2" presStyleCnt="3" custLinFactX="-103696" custLinFactNeighborX="-200000" custLinFactNeighborY="-21687"/>
      <dgm:spPr/>
    </dgm:pt>
    <dgm:pt modelId="{4D2903E7-96F6-3C40-8F0E-51936687B67D}" type="pres">
      <dgm:prSet presAssocID="{1FB8511D-2999-1A42-AF51-157B371184D9}" presName="desTx" presStyleLbl="fgAcc1" presStyleIdx="2" presStyleCnt="3" custLinFactX="-105093" custLinFactNeighborX="-200000" custLinFactNeighborY="-2680">
        <dgm:presLayoutVars>
          <dgm:bulletEnabled val="1"/>
        </dgm:presLayoutVars>
      </dgm:prSet>
      <dgm:spPr/>
    </dgm:pt>
  </dgm:ptLst>
  <dgm:cxnLst>
    <dgm:cxn modelId="{071D5B04-CE8C-C44A-89A4-012E72B8E37B}" srcId="{91747C1E-E144-F54D-B1D4-12A9F3B843FF}" destId="{1C9D6F7C-CD40-3440-BD22-D5FB12132238}" srcOrd="0" destOrd="0" parTransId="{556B4744-F715-3E4E-AFAB-D2D6495A0BE6}" sibTransId="{66BFE114-A663-8946-8E42-452F1926781E}"/>
    <dgm:cxn modelId="{56A72811-351E-EA44-812F-07414A16AAB3}" type="presOf" srcId="{3FFCA39F-7C58-1940-AA15-FC1857F9909F}" destId="{C7280485-E059-A14C-9B22-C653DFBE7946}" srcOrd="1" destOrd="0" presId="urn:microsoft.com/office/officeart/2005/8/layout/process3"/>
    <dgm:cxn modelId="{84857712-686E-5844-9BC0-49290922BC99}" type="presOf" srcId="{1FB8511D-2999-1A42-AF51-157B371184D9}" destId="{85F218BE-D865-E140-8E9D-0CBBF9CE8EB7}" srcOrd="0" destOrd="0" presId="urn:microsoft.com/office/officeart/2005/8/layout/process3"/>
    <dgm:cxn modelId="{2463F71E-1EF4-FE41-840A-54451C732A66}" type="presOf" srcId="{1FB8511D-2999-1A42-AF51-157B371184D9}" destId="{5185CE88-E751-3D4E-923D-006CD38F5840}" srcOrd="1" destOrd="0" presId="urn:microsoft.com/office/officeart/2005/8/layout/process3"/>
    <dgm:cxn modelId="{1F900C1F-4D2C-074D-9B0C-6F99F817FC71}" type="presOf" srcId="{0C500D7A-228F-CB4E-A76F-51F65337F632}" destId="{CD99664E-0F9E-8C47-80F9-DA8161F1EFBC}" srcOrd="0" destOrd="0" presId="urn:microsoft.com/office/officeart/2005/8/layout/process3"/>
    <dgm:cxn modelId="{1170FB22-D9FF-F540-8763-A693EF7A7475}" type="presOf" srcId="{3FFCA39F-7C58-1940-AA15-FC1857F9909F}" destId="{DAEF52F3-5CC5-154A-930C-7FDCAF1C0FC7}" srcOrd="0" destOrd="0" presId="urn:microsoft.com/office/officeart/2005/8/layout/process3"/>
    <dgm:cxn modelId="{F7018135-02F4-8546-892A-0E2EE126ECB4}" type="presOf" srcId="{59160D7B-24CB-9644-86BD-B2031AED2A85}" destId="{4D2903E7-96F6-3C40-8F0E-51936687B67D}" srcOrd="0" destOrd="1" presId="urn:microsoft.com/office/officeart/2005/8/layout/process3"/>
    <dgm:cxn modelId="{F063283A-F793-D847-8DAA-2DE3FEB6A615}" srcId="{1FB8511D-2999-1A42-AF51-157B371184D9}" destId="{A317C750-1AEA-9E42-A032-9A5D328F8275}" srcOrd="0" destOrd="0" parTransId="{4B03AFBA-6214-7340-96FC-5B9DCAA09F5A}" sibTransId="{85212EF2-598A-F940-9B9D-0E3577F18995}"/>
    <dgm:cxn modelId="{88B09D51-0738-314D-A29B-156421FEEDF6}" type="presOf" srcId="{91747C1E-E144-F54D-B1D4-12A9F3B843FF}" destId="{5269D7F9-A7ED-6E45-B798-5EDD41B508AC}" srcOrd="1" destOrd="0" presId="urn:microsoft.com/office/officeart/2005/8/layout/process3"/>
    <dgm:cxn modelId="{E02ED254-F6AF-6F44-94A5-588432A4D51A}" type="presOf" srcId="{ED21D8AB-5B02-DB41-9FCB-7DF8E4A3BA29}" destId="{0F9EFE1B-343C-2A45-BF5F-F8FD8ECDE19F}" srcOrd="0" destOrd="0" presId="urn:microsoft.com/office/officeart/2005/8/layout/process3"/>
    <dgm:cxn modelId="{FE8EE856-C5C2-8A43-9CA4-527CCC4F3809}" type="presOf" srcId="{A317C750-1AEA-9E42-A032-9A5D328F8275}" destId="{4D2903E7-96F6-3C40-8F0E-51936687B67D}" srcOrd="0" destOrd="0" presId="urn:microsoft.com/office/officeart/2005/8/layout/process3"/>
    <dgm:cxn modelId="{93208177-4CB1-1B46-BAB1-887AC0497020}" srcId="{ED21D8AB-5B02-DB41-9FCB-7DF8E4A3BA29}" destId="{9495ECB0-F54C-6144-AED9-6C6F00281ECE}" srcOrd="0" destOrd="0" parTransId="{F2535273-BA13-1947-BDD7-4CBBCB3CDCFD}" sibTransId="{FA5C80D6-EC27-B643-B78F-875ADD58BDE0}"/>
    <dgm:cxn modelId="{2B1A567F-6BA3-6447-81B5-9DB4DA3360C7}" type="presOf" srcId="{91747C1E-E144-F54D-B1D4-12A9F3B843FF}" destId="{9F904F04-6E46-6948-A59B-0C69D8F4678C}" srcOrd="0" destOrd="0" presId="urn:microsoft.com/office/officeart/2005/8/layout/process3"/>
    <dgm:cxn modelId="{08E8DD85-A411-3346-8C40-849D40ED98F0}" type="presOf" srcId="{9495ECB0-F54C-6144-AED9-6C6F00281ECE}" destId="{89B416D1-1539-5C4B-AD5E-F193D3FCCA8F}" srcOrd="0" destOrd="0" presId="urn:microsoft.com/office/officeart/2005/8/layout/process3"/>
    <dgm:cxn modelId="{8EAC41B0-620C-C749-99E8-5BD7EF27A6B8}" type="presOf" srcId="{66CE9EAB-33D1-BB4C-BCD9-78D07F6EDFDD}" destId="{D5F8FBC1-BF61-6444-A19D-EC74FC3F6709}" srcOrd="0" destOrd="0" presId="urn:microsoft.com/office/officeart/2005/8/layout/process3"/>
    <dgm:cxn modelId="{B49415C1-19C6-A44C-8397-BF57C9E8C41F}" srcId="{1FB8511D-2999-1A42-AF51-157B371184D9}" destId="{59160D7B-24CB-9644-86BD-B2031AED2A85}" srcOrd="1" destOrd="0" parTransId="{1BD667C9-EE00-0440-9239-1A7671CEC4D8}" sibTransId="{08754464-53B5-0F42-A219-911E6B391EC2}"/>
    <dgm:cxn modelId="{9E0593CF-FA4D-8F4A-BA21-7DCD6955B083}" srcId="{66CE9EAB-33D1-BB4C-BCD9-78D07F6EDFDD}" destId="{ED21D8AB-5B02-DB41-9FCB-7DF8E4A3BA29}" srcOrd="1" destOrd="0" parTransId="{A98AB5EA-7035-4341-A8F1-5FDF82C67D71}" sibTransId="{0C500D7A-228F-CB4E-A76F-51F65337F632}"/>
    <dgm:cxn modelId="{FE119ED3-5F13-F44D-93D1-42B6A4EE36B7}" srcId="{66CE9EAB-33D1-BB4C-BCD9-78D07F6EDFDD}" destId="{1FB8511D-2999-1A42-AF51-157B371184D9}" srcOrd="2" destOrd="0" parTransId="{DE3D1366-EF90-EF4C-8183-8BBADBF8A71D}" sibTransId="{24D0E8DD-A2DA-6846-B8A2-C0CC27ECE90C}"/>
    <dgm:cxn modelId="{BAC9C7DE-2F28-0C49-9746-98C53C6870F5}" type="presOf" srcId="{ED21D8AB-5B02-DB41-9FCB-7DF8E4A3BA29}" destId="{C279E070-F945-2A40-8E15-162CDA1E9E28}" srcOrd="1" destOrd="0" presId="urn:microsoft.com/office/officeart/2005/8/layout/process3"/>
    <dgm:cxn modelId="{BBCF19E7-0F7A-C145-A8D8-3E1D466627EB}" srcId="{66CE9EAB-33D1-BB4C-BCD9-78D07F6EDFDD}" destId="{91747C1E-E144-F54D-B1D4-12A9F3B843FF}" srcOrd="0" destOrd="0" parTransId="{C3CF9B09-0A92-E448-9F1E-1DF1C0C85249}" sibTransId="{3FFCA39F-7C58-1940-AA15-FC1857F9909F}"/>
    <dgm:cxn modelId="{A0EEDFE9-AE7B-304C-91FE-98CAB4137C16}" type="presOf" srcId="{0C500D7A-228F-CB4E-A76F-51F65337F632}" destId="{103D225D-851B-A445-8094-B005FA0C2C6F}" srcOrd="1" destOrd="0" presId="urn:microsoft.com/office/officeart/2005/8/layout/process3"/>
    <dgm:cxn modelId="{DD985CEA-7EB2-C342-81C4-B62E9163B9AE}" type="presOf" srcId="{1C9D6F7C-CD40-3440-BD22-D5FB12132238}" destId="{072BA913-1E02-514A-A61A-C9FCCC7E6490}" srcOrd="0" destOrd="0" presId="urn:microsoft.com/office/officeart/2005/8/layout/process3"/>
    <dgm:cxn modelId="{275F94A6-2EF1-3149-B43E-6CCD74FD1DD2}" type="presParOf" srcId="{D5F8FBC1-BF61-6444-A19D-EC74FC3F6709}" destId="{2AD29A6A-B052-C740-989A-3E18A659C498}" srcOrd="0" destOrd="0" presId="urn:microsoft.com/office/officeart/2005/8/layout/process3"/>
    <dgm:cxn modelId="{4E2F0490-16BA-DA47-B94F-FE3E3E863B57}" type="presParOf" srcId="{2AD29A6A-B052-C740-989A-3E18A659C498}" destId="{9F904F04-6E46-6948-A59B-0C69D8F4678C}" srcOrd="0" destOrd="0" presId="urn:microsoft.com/office/officeart/2005/8/layout/process3"/>
    <dgm:cxn modelId="{9DCEC463-F63D-E94D-A4EA-9F7ECD9929E8}" type="presParOf" srcId="{2AD29A6A-B052-C740-989A-3E18A659C498}" destId="{5269D7F9-A7ED-6E45-B798-5EDD41B508AC}" srcOrd="1" destOrd="0" presId="urn:microsoft.com/office/officeart/2005/8/layout/process3"/>
    <dgm:cxn modelId="{0EF8FAF1-0986-AA4E-8A9B-31946959E990}" type="presParOf" srcId="{2AD29A6A-B052-C740-989A-3E18A659C498}" destId="{072BA913-1E02-514A-A61A-C9FCCC7E6490}" srcOrd="2" destOrd="0" presId="urn:microsoft.com/office/officeart/2005/8/layout/process3"/>
    <dgm:cxn modelId="{18A13CF9-36E9-9747-A293-E23E0930D239}" type="presParOf" srcId="{D5F8FBC1-BF61-6444-A19D-EC74FC3F6709}" destId="{DAEF52F3-5CC5-154A-930C-7FDCAF1C0FC7}" srcOrd="1" destOrd="0" presId="urn:microsoft.com/office/officeart/2005/8/layout/process3"/>
    <dgm:cxn modelId="{48455C63-F0BF-C049-A5C7-AE1B55CC30B7}" type="presParOf" srcId="{DAEF52F3-5CC5-154A-930C-7FDCAF1C0FC7}" destId="{C7280485-E059-A14C-9B22-C653DFBE7946}" srcOrd="0" destOrd="0" presId="urn:microsoft.com/office/officeart/2005/8/layout/process3"/>
    <dgm:cxn modelId="{534DD644-F0BF-F845-A5EA-209EBB83EF3B}" type="presParOf" srcId="{D5F8FBC1-BF61-6444-A19D-EC74FC3F6709}" destId="{11C70B66-225B-0842-B398-0784C9C940FA}" srcOrd="2" destOrd="0" presId="urn:microsoft.com/office/officeart/2005/8/layout/process3"/>
    <dgm:cxn modelId="{37BE768D-312D-6244-9D2F-03BDB47DEB24}" type="presParOf" srcId="{11C70B66-225B-0842-B398-0784C9C940FA}" destId="{0F9EFE1B-343C-2A45-BF5F-F8FD8ECDE19F}" srcOrd="0" destOrd="0" presId="urn:microsoft.com/office/officeart/2005/8/layout/process3"/>
    <dgm:cxn modelId="{C66EA7E7-492F-2143-8DD8-7AC204153F40}" type="presParOf" srcId="{11C70B66-225B-0842-B398-0784C9C940FA}" destId="{C279E070-F945-2A40-8E15-162CDA1E9E28}" srcOrd="1" destOrd="0" presId="urn:microsoft.com/office/officeart/2005/8/layout/process3"/>
    <dgm:cxn modelId="{519BDC99-30F9-0649-8EC3-A8BC6A05A40A}" type="presParOf" srcId="{11C70B66-225B-0842-B398-0784C9C940FA}" destId="{89B416D1-1539-5C4B-AD5E-F193D3FCCA8F}" srcOrd="2" destOrd="0" presId="urn:microsoft.com/office/officeart/2005/8/layout/process3"/>
    <dgm:cxn modelId="{64043D73-2144-984F-B5F5-79E54DD03592}" type="presParOf" srcId="{D5F8FBC1-BF61-6444-A19D-EC74FC3F6709}" destId="{CD99664E-0F9E-8C47-80F9-DA8161F1EFBC}" srcOrd="3" destOrd="0" presId="urn:microsoft.com/office/officeart/2005/8/layout/process3"/>
    <dgm:cxn modelId="{311E2BAA-7B07-0F41-97BF-E1CE03F813B8}" type="presParOf" srcId="{CD99664E-0F9E-8C47-80F9-DA8161F1EFBC}" destId="{103D225D-851B-A445-8094-B005FA0C2C6F}" srcOrd="0" destOrd="0" presId="urn:microsoft.com/office/officeart/2005/8/layout/process3"/>
    <dgm:cxn modelId="{F3EAA076-BABF-3342-AB3A-9C32371BEBA4}" type="presParOf" srcId="{D5F8FBC1-BF61-6444-A19D-EC74FC3F6709}" destId="{30AF2549-1171-874D-97B9-540D322C2D96}" srcOrd="4" destOrd="0" presId="urn:microsoft.com/office/officeart/2005/8/layout/process3"/>
    <dgm:cxn modelId="{383EDCD9-3C59-2442-A72E-8E52849017C6}" type="presParOf" srcId="{30AF2549-1171-874D-97B9-540D322C2D96}" destId="{85F218BE-D865-E140-8E9D-0CBBF9CE8EB7}" srcOrd="0" destOrd="0" presId="urn:microsoft.com/office/officeart/2005/8/layout/process3"/>
    <dgm:cxn modelId="{87B8E68E-BA61-9249-94BA-6314B22B1D80}" type="presParOf" srcId="{30AF2549-1171-874D-97B9-540D322C2D96}" destId="{5185CE88-E751-3D4E-923D-006CD38F5840}" srcOrd="1" destOrd="0" presId="urn:microsoft.com/office/officeart/2005/8/layout/process3"/>
    <dgm:cxn modelId="{0346FDBE-5983-F244-9648-E15264DC6CE0}" type="presParOf" srcId="{30AF2549-1171-874D-97B9-540D322C2D96}" destId="{4D2903E7-96F6-3C40-8F0E-51936687B6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C811A-74EA-BA4F-8562-32343CB68D7E}" type="doc">
      <dgm:prSet loTypeId="urn:microsoft.com/office/officeart/2005/8/layout/radial6" loCatId="" qsTypeId="urn:microsoft.com/office/officeart/2005/8/quickstyle/simple1" qsCatId="simple" csTypeId="urn:microsoft.com/office/officeart/2005/8/colors/accent4_2" csCatId="accent4" phldr="1"/>
      <dgm:spPr/>
      <dgm:t>
        <a:bodyPr rtlCol="1"/>
        <a:lstStyle/>
        <a:p>
          <a:pPr rtl="1"/>
          <a:endParaRPr lang="en-US"/>
        </a:p>
      </dgm:t>
    </dgm:pt>
    <dgm:pt modelId="{E8F249E3-C834-CD4D-8791-748EFC057927}">
      <dgm:prSet phldrT="[Text]"/>
      <dgm:spPr/>
      <dgm:t>
        <a:bodyPr rtlCol="1"/>
        <a:lstStyle/>
        <a:p>
          <a:pPr rtl="1"/>
          <a:r>
            <a:rPr lang="ar" b="0" i="0">
              <a:latin typeface="Avenir Medium" panose="02000503020000020003" pitchFamily="2" charset="0"/>
            </a:rPr>
            <a:t>سيقوم تحليل البيئة المكانية بتقييم:</a:t>
          </a:r>
        </a:p>
      </dgm:t>
    </dgm:pt>
    <dgm:pt modelId="{BAF02262-50DA-9D4C-B81A-5D6DAA4EE521}" type="parTrans" cxnId="{0008FB9F-44FE-694B-BA3E-8C242AC0400A}">
      <dgm:prSet/>
      <dgm:spPr/>
      <dgm:t>
        <a:bodyPr rtlCol="1"/>
        <a:lstStyle/>
        <a:p>
          <a:pPr rtl="1"/>
          <a:endParaRPr lang="en-US" b="0" i="0">
            <a:latin typeface="Avenir Medium" panose="02000503020000020003" pitchFamily="2" charset="0"/>
          </a:endParaRPr>
        </a:p>
      </dgm:t>
    </dgm:pt>
    <dgm:pt modelId="{642462DD-8C16-4B4D-83D1-69C2B1B6F20F}" type="sibTrans" cxnId="{0008FB9F-44FE-694B-BA3E-8C242AC0400A}">
      <dgm:prSet/>
      <dgm:spPr/>
      <dgm:t>
        <a:bodyPr rtlCol="1"/>
        <a:lstStyle/>
        <a:p>
          <a:pPr rtl="1"/>
          <a:endParaRPr lang="en-US" b="0" i="0">
            <a:latin typeface="Avenir Medium" panose="02000503020000020003" pitchFamily="2" charset="0"/>
          </a:endParaRPr>
        </a:p>
      </dgm:t>
    </dgm:pt>
    <dgm:pt modelId="{2E5FD163-FAFF-A94F-AE3E-9FE532E3EC5A}">
      <dgm:prSet custT="1"/>
      <dgm:spPr/>
      <dgm:t>
        <a:bodyPr rtlCol="1"/>
        <a:lstStyle/>
        <a:p>
          <a:pPr rtl="1"/>
          <a:r>
            <a:rPr lang="ar" sz="1400" b="0" i="0">
              <a:latin typeface="Avenir Medium" panose="02000503020000020003" pitchFamily="2" charset="0"/>
            </a:rPr>
            <a:t>السياسة/</a:t>
          </a:r>
          <a:br>
            <a:rPr lang="en-US" sz="1400" b="0" i="0">
              <a:latin typeface="Avenir Medium" panose="02000503020000020003" pitchFamily="2" charset="0"/>
            </a:rPr>
          </a:br>
          <a:r>
            <a:rPr lang="ar" sz="1300" b="0" i="0">
              <a:latin typeface="Avenir Medium" panose="02000503020000020003" pitchFamily="2" charset="0"/>
            </a:rPr>
            <a:t>الانتظام</a:t>
          </a:r>
        </a:p>
      </dgm:t>
    </dgm:pt>
    <dgm:pt modelId="{E6A54765-3E2C-244A-8E4E-1F5E2DCC3985}" type="parTrans" cxnId="{F0FE1916-065F-9A4D-BCA2-DB5077CE6B9F}">
      <dgm:prSet/>
      <dgm:spPr/>
      <dgm:t>
        <a:bodyPr rtlCol="1"/>
        <a:lstStyle/>
        <a:p>
          <a:pPr rtl="1"/>
          <a:endParaRPr lang="en-US" b="0" i="0">
            <a:latin typeface="Avenir Medium" panose="02000503020000020003" pitchFamily="2" charset="0"/>
          </a:endParaRPr>
        </a:p>
      </dgm:t>
    </dgm:pt>
    <dgm:pt modelId="{C5EF2458-3DBA-FB4A-AF39-E765B7536592}" type="sibTrans" cxnId="{F0FE1916-065F-9A4D-BCA2-DB5077CE6B9F}">
      <dgm:prSet/>
      <dgm:spPr/>
      <dgm:t>
        <a:bodyPr rtlCol="1"/>
        <a:lstStyle/>
        <a:p>
          <a:pPr rtl="1"/>
          <a:endParaRPr lang="en-US" b="0" i="0">
            <a:latin typeface="Avenir Medium" panose="02000503020000020003" pitchFamily="2" charset="0"/>
          </a:endParaRPr>
        </a:p>
      </dgm:t>
    </dgm:pt>
    <dgm:pt modelId="{0D8C680A-9C82-7B46-8F19-4792351DB7E3}">
      <dgm:prSet custT="1"/>
      <dgm:spPr/>
      <dgm:t>
        <a:bodyPr rtlCol="1"/>
        <a:lstStyle/>
        <a:p>
          <a:pPr rtl="1"/>
          <a:r>
            <a:rPr lang="ar" sz="1400" b="0" i="0">
              <a:latin typeface="Avenir Medium" panose="02000503020000020003" pitchFamily="2" charset="0"/>
            </a:rPr>
            <a:t>منصات التوصيل</a:t>
          </a:r>
        </a:p>
      </dgm:t>
    </dgm:pt>
    <dgm:pt modelId="{CFA12244-64EF-DF4E-9E0A-1E2BE561337D}" type="parTrans" cxnId="{CEB9F138-7659-A646-9630-D4DCC8080DC4}">
      <dgm:prSet/>
      <dgm:spPr/>
      <dgm:t>
        <a:bodyPr rtlCol="1"/>
        <a:lstStyle/>
        <a:p>
          <a:pPr rtl="1"/>
          <a:endParaRPr lang="en-US" b="0" i="0">
            <a:latin typeface="Avenir Medium" panose="02000503020000020003" pitchFamily="2" charset="0"/>
          </a:endParaRPr>
        </a:p>
      </dgm:t>
    </dgm:pt>
    <dgm:pt modelId="{96595462-8596-464B-92A6-F2E1B3DBC376}" type="sibTrans" cxnId="{CEB9F138-7659-A646-9630-D4DCC8080DC4}">
      <dgm:prSet/>
      <dgm:spPr/>
      <dgm:t>
        <a:bodyPr rtlCol="1"/>
        <a:lstStyle/>
        <a:p>
          <a:pPr rtl="1"/>
          <a:endParaRPr lang="en-US" b="0" i="0">
            <a:latin typeface="Avenir Medium" panose="02000503020000020003" pitchFamily="2" charset="0"/>
          </a:endParaRPr>
        </a:p>
      </dgm:t>
    </dgm:pt>
    <dgm:pt modelId="{D868D795-D45B-1743-93AF-5CC8071C54BF}">
      <dgm:prSet custT="1"/>
      <dgm:spPr/>
      <dgm:t>
        <a:bodyPr rtlCol="1"/>
        <a:lstStyle/>
        <a:p>
          <a:pPr rtl="1"/>
          <a:r>
            <a:rPr lang="ar" sz="1400" b="0" i="0">
              <a:latin typeface="Avenir Medium" panose="02000503020000020003" pitchFamily="2" charset="0"/>
            </a:rPr>
            <a:t>جاهزية الإمدادات</a:t>
          </a:r>
        </a:p>
      </dgm:t>
    </dgm:pt>
    <dgm:pt modelId="{72F97131-0DBC-FC4E-8119-C4BF08F5B13D}" type="parTrans" cxnId="{65E2C691-C156-3D4C-AC8B-756022395190}">
      <dgm:prSet/>
      <dgm:spPr/>
      <dgm:t>
        <a:bodyPr rtlCol="1"/>
        <a:lstStyle/>
        <a:p>
          <a:pPr rtl="1"/>
          <a:endParaRPr lang="en-US" b="0" i="0">
            <a:latin typeface="Avenir Medium" panose="02000503020000020003" pitchFamily="2" charset="0"/>
          </a:endParaRPr>
        </a:p>
      </dgm:t>
    </dgm:pt>
    <dgm:pt modelId="{7A519E6B-173E-9942-AFE8-4261B606CD9C}" type="sibTrans" cxnId="{65E2C691-C156-3D4C-AC8B-756022395190}">
      <dgm:prSet/>
      <dgm:spPr/>
      <dgm:t>
        <a:bodyPr rtlCol="1"/>
        <a:lstStyle/>
        <a:p>
          <a:pPr rtl="1"/>
          <a:endParaRPr lang="en-US" b="0" i="0">
            <a:latin typeface="Avenir Medium" panose="02000503020000020003" pitchFamily="2" charset="0"/>
          </a:endParaRPr>
        </a:p>
      </dgm:t>
    </dgm:pt>
    <dgm:pt modelId="{0BC70C55-DFAD-734E-882D-3BC783FB161D}">
      <dgm:prSet custT="1"/>
      <dgm:spPr/>
      <dgm:t>
        <a:bodyPr rtlCol="1"/>
        <a:lstStyle/>
        <a:p>
          <a:pPr rtl="1"/>
          <a:r>
            <a:rPr lang="ar" sz="1400" b="0" i="0">
              <a:latin typeface="Avenir Medium" panose="02000503020000020003" pitchFamily="2" charset="0"/>
            </a:rPr>
            <a:t>المشتريات</a:t>
          </a:r>
        </a:p>
      </dgm:t>
    </dgm:pt>
    <dgm:pt modelId="{AC191FBB-AB8D-324B-B4C1-4013A82BBD2C}" type="parTrans" cxnId="{F4EF2C21-449B-D148-ABC9-1EBFE7118116}">
      <dgm:prSet/>
      <dgm:spPr/>
      <dgm:t>
        <a:bodyPr rtlCol="1"/>
        <a:lstStyle/>
        <a:p>
          <a:pPr rtl="1"/>
          <a:endParaRPr lang="en-US" b="0" i="0">
            <a:latin typeface="Avenir Medium" panose="02000503020000020003" pitchFamily="2" charset="0"/>
          </a:endParaRPr>
        </a:p>
      </dgm:t>
    </dgm:pt>
    <dgm:pt modelId="{FF470A0C-FF43-9B4C-B2BC-3AECCEE5C8E9}" type="sibTrans" cxnId="{F4EF2C21-449B-D148-ABC9-1EBFE7118116}">
      <dgm:prSet/>
      <dgm:spPr/>
      <dgm:t>
        <a:bodyPr rtlCol="1"/>
        <a:lstStyle/>
        <a:p>
          <a:pPr rtl="1"/>
          <a:endParaRPr lang="en-US" b="0" i="0">
            <a:latin typeface="Avenir Medium" panose="02000503020000020003" pitchFamily="2" charset="0"/>
          </a:endParaRPr>
        </a:p>
      </dgm:t>
    </dgm:pt>
    <dgm:pt modelId="{A7D3E2D5-BCC7-7B4B-B5FA-5F0BFAAED266}">
      <dgm:prSet custT="1"/>
      <dgm:spPr/>
      <dgm:t>
        <a:bodyPr rtlCol="1"/>
        <a:lstStyle/>
        <a:p>
          <a:pPr rtl="1"/>
          <a:r>
            <a:rPr lang="ar" sz="1400" b="0" i="0">
              <a:latin typeface="Avenir Medium" panose="02000503020000020003" pitchFamily="2" charset="0"/>
            </a:rPr>
            <a:t>المصلحة-</a:t>
          </a:r>
          <a:br>
            <a:rPr lang="en-US" sz="1400" b="0" i="0">
              <a:latin typeface="Avenir Medium" panose="02000503020000020003" pitchFamily="2" charset="0"/>
            </a:rPr>
          </a:br>
          <a:r>
            <a:rPr lang="ar" sz="1400" b="0" i="0">
              <a:latin typeface="Avenir Medium" panose="02000503020000020003" pitchFamily="2" charset="0"/>
            </a:rPr>
            <a:t>أصحاب</a:t>
          </a:r>
        </a:p>
      </dgm:t>
    </dgm:pt>
    <dgm:pt modelId="{522E0693-694C-FA42-9491-CCFF490D86C5}" type="parTrans" cxnId="{626005B0-41B2-754A-A76D-BC86946882C4}">
      <dgm:prSet/>
      <dgm:spPr/>
      <dgm:t>
        <a:bodyPr rtlCol="1"/>
        <a:lstStyle/>
        <a:p>
          <a:pPr rtl="1"/>
          <a:endParaRPr lang="en-US" b="0" i="0">
            <a:latin typeface="Avenir Medium" panose="02000503020000020003" pitchFamily="2" charset="0"/>
          </a:endParaRPr>
        </a:p>
      </dgm:t>
    </dgm:pt>
    <dgm:pt modelId="{6BFC462A-DEBE-804D-9309-1B2764510DC0}" type="sibTrans" cxnId="{626005B0-41B2-754A-A76D-BC86946882C4}">
      <dgm:prSet/>
      <dgm:spPr/>
      <dgm:t>
        <a:bodyPr rtlCol="1"/>
        <a:lstStyle/>
        <a:p>
          <a:pPr rtl="1"/>
          <a:endParaRPr lang="en-US" b="0" i="0">
            <a:latin typeface="Avenir Medium" panose="02000503020000020003" pitchFamily="2" charset="0"/>
          </a:endParaRPr>
        </a:p>
      </dgm:t>
    </dgm:pt>
    <dgm:pt modelId="{3E4BCD31-5E43-A341-B388-E5E46436B664}">
      <dgm:prSet custT="1"/>
      <dgm:spPr/>
      <dgm:t>
        <a:bodyPr rtlCol="1"/>
        <a:lstStyle/>
        <a:p>
          <a:pPr rtl="1"/>
          <a:r>
            <a:rPr lang="ar" sz="1400" b="0" i="0">
              <a:latin typeface="Avenir Medium" panose="02000503020000020003" pitchFamily="2" charset="0"/>
            </a:rPr>
            <a:t>الجدوى الاقتصادية </a:t>
          </a:r>
        </a:p>
      </dgm:t>
    </dgm:pt>
    <dgm:pt modelId="{D3555595-7E61-6D4B-9239-C486E9C6619A}" type="parTrans" cxnId="{C397586F-100D-8F49-8E54-B539F766217F}">
      <dgm:prSet/>
      <dgm:spPr/>
      <dgm:t>
        <a:bodyPr rtlCol="1"/>
        <a:lstStyle/>
        <a:p>
          <a:pPr rtl="1"/>
          <a:endParaRPr lang="en-US" b="0" i="0">
            <a:latin typeface="Avenir Medium" panose="02000503020000020003" pitchFamily="2" charset="0"/>
          </a:endParaRPr>
        </a:p>
      </dgm:t>
    </dgm:pt>
    <dgm:pt modelId="{B093B8DA-BF5D-0E48-8820-90BB603E7FF0}" type="sibTrans" cxnId="{C397586F-100D-8F49-8E54-B539F766217F}">
      <dgm:prSet/>
      <dgm:spPr/>
      <dgm:t>
        <a:bodyPr rtlCol="1"/>
        <a:lstStyle/>
        <a:p>
          <a:pPr rtl="1"/>
          <a:endParaRPr lang="en-US" b="0" i="0">
            <a:latin typeface="Avenir Medium" panose="02000503020000020003" pitchFamily="2" charset="0"/>
          </a:endParaRPr>
        </a:p>
      </dgm:t>
    </dgm:pt>
    <dgm:pt modelId="{55641DFF-AD31-4A41-9E04-47B6E5BC13CF}">
      <dgm:prSet phldrT="[Text]" custT="1"/>
      <dgm:spPr/>
      <dgm:t>
        <a:bodyPr rtlCol="1"/>
        <a:lstStyle/>
        <a:p>
          <a:pPr rtl="1"/>
          <a:r>
            <a:rPr lang="ar" sz="1400" b="0" i="0">
              <a:latin typeface="Avenir Medium" panose="02000503020000020003" pitchFamily="2" charset="0"/>
            </a:rPr>
            <a:t>الوضع التغذوي</a:t>
          </a:r>
        </a:p>
      </dgm:t>
    </dgm:pt>
    <dgm:pt modelId="{D53346D6-CEDF-CD40-BA5A-9F2B320C8356}" type="parTrans" cxnId="{0FDBF2B1-AF8B-5345-B76D-AB44C0A3F897}">
      <dgm:prSet/>
      <dgm:spPr/>
      <dgm:t>
        <a:bodyPr rtlCol="1"/>
        <a:lstStyle/>
        <a:p>
          <a:pPr rtl="1"/>
          <a:endParaRPr lang="en-US" b="0" i="0">
            <a:latin typeface="Avenir Medium" panose="02000503020000020003" pitchFamily="2" charset="0"/>
          </a:endParaRPr>
        </a:p>
      </dgm:t>
    </dgm:pt>
    <dgm:pt modelId="{D514A548-09E0-E343-A4CF-690D2650FBBB}" type="sibTrans" cxnId="{0FDBF2B1-AF8B-5345-B76D-AB44C0A3F897}">
      <dgm:prSet/>
      <dgm:spPr/>
      <dgm:t>
        <a:bodyPr rtlCol="1"/>
        <a:lstStyle/>
        <a:p>
          <a:pPr rtl="1"/>
          <a:endParaRPr lang="en-US" b="0" i="0">
            <a:latin typeface="Avenir Medium" panose="02000503020000020003" pitchFamily="2" charset="0"/>
          </a:endParaRPr>
        </a:p>
      </dgm:t>
    </dgm:pt>
    <dgm:pt modelId="{D2CC14E9-28C0-CA44-ABA9-8BE2AA162267}" type="pres">
      <dgm:prSet presAssocID="{2C7C811A-74EA-BA4F-8562-32343CB68D7E}" presName="Name0" presStyleCnt="0">
        <dgm:presLayoutVars>
          <dgm:chMax val="1"/>
          <dgm:dir/>
          <dgm:animLvl val="ctr"/>
          <dgm:resizeHandles val="exact"/>
        </dgm:presLayoutVars>
      </dgm:prSet>
      <dgm:spPr/>
    </dgm:pt>
    <dgm:pt modelId="{FB0EDF59-E597-A54E-BD11-95084305071C}" type="pres">
      <dgm:prSet presAssocID="{E8F249E3-C834-CD4D-8791-748EFC057927}" presName="centerShape" presStyleLbl="node0" presStyleIdx="0" presStyleCnt="1"/>
      <dgm:spPr/>
    </dgm:pt>
    <dgm:pt modelId="{5B47FAA4-6337-FD4F-A857-A1A8B480168A}" type="pres">
      <dgm:prSet presAssocID="{55641DFF-AD31-4A41-9E04-47B6E5BC13CF}" presName="node" presStyleLbl="node1" presStyleIdx="0" presStyleCnt="7">
        <dgm:presLayoutVars>
          <dgm:bulletEnabled val="1"/>
        </dgm:presLayoutVars>
      </dgm:prSet>
      <dgm:spPr/>
    </dgm:pt>
    <dgm:pt modelId="{B1A09631-4C9A-7D4F-AFB7-57F330135E8A}" type="pres">
      <dgm:prSet presAssocID="{55641DFF-AD31-4A41-9E04-47B6E5BC13CF}" presName="dummy" presStyleCnt="0"/>
      <dgm:spPr/>
    </dgm:pt>
    <dgm:pt modelId="{F462A532-A7FF-2D4E-ADBD-51E4682299FF}" type="pres">
      <dgm:prSet presAssocID="{D514A548-09E0-E343-A4CF-690D2650FBBB}" presName="sibTrans" presStyleLbl="sibTrans2D1" presStyleIdx="0" presStyleCnt="7"/>
      <dgm:spPr/>
    </dgm:pt>
    <dgm:pt modelId="{DA9D113F-6F31-764D-AF4E-72AC345A7876}" type="pres">
      <dgm:prSet presAssocID="{2E5FD163-FAFF-A94F-AE3E-9FE532E3EC5A}" presName="node" presStyleLbl="node1" presStyleIdx="1" presStyleCnt="7">
        <dgm:presLayoutVars>
          <dgm:bulletEnabled val="1"/>
        </dgm:presLayoutVars>
      </dgm:prSet>
      <dgm:spPr/>
    </dgm:pt>
    <dgm:pt modelId="{AAB54EB0-29A0-C64C-8E28-1AB5E6CFCFC8}" type="pres">
      <dgm:prSet presAssocID="{2E5FD163-FAFF-A94F-AE3E-9FE532E3EC5A}" presName="dummy" presStyleCnt="0"/>
      <dgm:spPr/>
    </dgm:pt>
    <dgm:pt modelId="{41476846-3427-1B42-8F14-3524FB661E50}" type="pres">
      <dgm:prSet presAssocID="{C5EF2458-3DBA-FB4A-AF39-E765B7536592}" presName="sibTrans" presStyleLbl="sibTrans2D1" presStyleIdx="1" presStyleCnt="7"/>
      <dgm:spPr/>
    </dgm:pt>
    <dgm:pt modelId="{C3F330D6-BDAA-E64D-9978-9DC2D4173F0F}" type="pres">
      <dgm:prSet presAssocID="{0D8C680A-9C82-7B46-8F19-4792351DB7E3}" presName="node" presStyleLbl="node1" presStyleIdx="2" presStyleCnt="7">
        <dgm:presLayoutVars>
          <dgm:bulletEnabled val="1"/>
        </dgm:presLayoutVars>
      </dgm:prSet>
      <dgm:spPr/>
    </dgm:pt>
    <dgm:pt modelId="{A7B2368D-E268-DB43-A3EF-1640B0861DA6}" type="pres">
      <dgm:prSet presAssocID="{0D8C680A-9C82-7B46-8F19-4792351DB7E3}" presName="dummy" presStyleCnt="0"/>
      <dgm:spPr/>
    </dgm:pt>
    <dgm:pt modelId="{31124289-4585-C444-8D73-C17CE25C248B}" type="pres">
      <dgm:prSet presAssocID="{96595462-8596-464B-92A6-F2E1B3DBC376}" presName="sibTrans" presStyleLbl="sibTrans2D1" presStyleIdx="2" presStyleCnt="7"/>
      <dgm:spPr/>
    </dgm:pt>
    <dgm:pt modelId="{1431FC48-E9EA-A842-8A26-FE9E2E9083A7}" type="pres">
      <dgm:prSet presAssocID="{D868D795-D45B-1743-93AF-5CC8071C54BF}" presName="node" presStyleLbl="node1" presStyleIdx="3" presStyleCnt="7">
        <dgm:presLayoutVars>
          <dgm:bulletEnabled val="1"/>
        </dgm:presLayoutVars>
      </dgm:prSet>
      <dgm:spPr/>
    </dgm:pt>
    <dgm:pt modelId="{DECD66AF-1087-2841-8152-F6A45F5A47EF}" type="pres">
      <dgm:prSet presAssocID="{D868D795-D45B-1743-93AF-5CC8071C54BF}" presName="dummy" presStyleCnt="0"/>
      <dgm:spPr/>
    </dgm:pt>
    <dgm:pt modelId="{224F83A7-637B-BC43-A676-668BC51607BD}" type="pres">
      <dgm:prSet presAssocID="{7A519E6B-173E-9942-AFE8-4261B606CD9C}" presName="sibTrans" presStyleLbl="sibTrans2D1" presStyleIdx="3" presStyleCnt="7"/>
      <dgm:spPr/>
    </dgm:pt>
    <dgm:pt modelId="{A05DC4BA-0485-914E-94CE-E8516629B09D}" type="pres">
      <dgm:prSet presAssocID="{0BC70C55-DFAD-734E-882D-3BC783FB161D}" presName="node" presStyleLbl="node1" presStyleIdx="4" presStyleCnt="7">
        <dgm:presLayoutVars>
          <dgm:bulletEnabled val="1"/>
        </dgm:presLayoutVars>
      </dgm:prSet>
      <dgm:spPr/>
    </dgm:pt>
    <dgm:pt modelId="{DCF130BD-05ED-CA4F-B73C-979EC97F7A7C}" type="pres">
      <dgm:prSet presAssocID="{0BC70C55-DFAD-734E-882D-3BC783FB161D}" presName="dummy" presStyleCnt="0"/>
      <dgm:spPr/>
    </dgm:pt>
    <dgm:pt modelId="{AF0BE70E-0ED3-E04C-B925-CCD770D47FCD}" type="pres">
      <dgm:prSet presAssocID="{FF470A0C-FF43-9B4C-B2BC-3AECCEE5C8E9}" presName="sibTrans" presStyleLbl="sibTrans2D1" presStyleIdx="4" presStyleCnt="7"/>
      <dgm:spPr/>
    </dgm:pt>
    <dgm:pt modelId="{A08C370E-5571-F344-AF98-FE44D553CD1F}" type="pres">
      <dgm:prSet presAssocID="{A7D3E2D5-BCC7-7B4B-B5FA-5F0BFAAED266}" presName="node" presStyleLbl="node1" presStyleIdx="5" presStyleCnt="7">
        <dgm:presLayoutVars>
          <dgm:bulletEnabled val="1"/>
        </dgm:presLayoutVars>
      </dgm:prSet>
      <dgm:spPr/>
    </dgm:pt>
    <dgm:pt modelId="{78F334EF-F56D-294E-8503-013E7359FD85}" type="pres">
      <dgm:prSet presAssocID="{A7D3E2D5-BCC7-7B4B-B5FA-5F0BFAAED266}" presName="dummy" presStyleCnt="0"/>
      <dgm:spPr/>
    </dgm:pt>
    <dgm:pt modelId="{BB634496-BC51-064A-9377-C4C957D94DD3}" type="pres">
      <dgm:prSet presAssocID="{6BFC462A-DEBE-804D-9309-1B2764510DC0}" presName="sibTrans" presStyleLbl="sibTrans2D1" presStyleIdx="5" presStyleCnt="7"/>
      <dgm:spPr/>
    </dgm:pt>
    <dgm:pt modelId="{68491ABE-7D4D-4C4B-B8E9-F07D220C7DBD}" type="pres">
      <dgm:prSet presAssocID="{3E4BCD31-5E43-A341-B388-E5E46436B664}" presName="node" presStyleLbl="node1" presStyleIdx="6" presStyleCnt="7">
        <dgm:presLayoutVars>
          <dgm:bulletEnabled val="1"/>
        </dgm:presLayoutVars>
      </dgm:prSet>
      <dgm:spPr/>
    </dgm:pt>
    <dgm:pt modelId="{C9ECF95E-FA8D-E24A-98AA-25E66377444F}" type="pres">
      <dgm:prSet presAssocID="{3E4BCD31-5E43-A341-B388-E5E46436B664}" presName="dummy" presStyleCnt="0"/>
      <dgm:spPr/>
    </dgm:pt>
    <dgm:pt modelId="{8E9E16EE-3027-2544-B99D-885B173A9AFA}" type="pres">
      <dgm:prSet presAssocID="{B093B8DA-BF5D-0E48-8820-90BB603E7FF0}" presName="sibTrans" presStyleLbl="sibTrans2D1" presStyleIdx="6" presStyleCnt="7"/>
      <dgm:spPr/>
    </dgm:pt>
  </dgm:ptLst>
  <dgm:cxnLst>
    <dgm:cxn modelId="{CC22FA0B-5713-5A40-82EB-BAAE5AADA54B}" type="presOf" srcId="{E8F249E3-C834-CD4D-8791-748EFC057927}" destId="{FB0EDF59-E597-A54E-BD11-95084305071C}" srcOrd="0" destOrd="0" presId="urn:microsoft.com/office/officeart/2005/8/layout/radial6"/>
    <dgm:cxn modelId="{21E2DA15-7993-3347-8813-CC94B9779CCE}" type="presOf" srcId="{2C7C811A-74EA-BA4F-8562-32343CB68D7E}" destId="{D2CC14E9-28C0-CA44-ABA9-8BE2AA162267}" srcOrd="0" destOrd="0" presId="urn:microsoft.com/office/officeart/2005/8/layout/radial6"/>
    <dgm:cxn modelId="{F0FE1916-065F-9A4D-BCA2-DB5077CE6B9F}" srcId="{E8F249E3-C834-CD4D-8791-748EFC057927}" destId="{2E5FD163-FAFF-A94F-AE3E-9FE532E3EC5A}" srcOrd="1" destOrd="0" parTransId="{E6A54765-3E2C-244A-8E4E-1F5E2DCC3985}" sibTransId="{C5EF2458-3DBA-FB4A-AF39-E765B7536592}"/>
    <dgm:cxn modelId="{F4EF2C21-449B-D148-ABC9-1EBFE7118116}" srcId="{E8F249E3-C834-CD4D-8791-748EFC057927}" destId="{0BC70C55-DFAD-734E-882D-3BC783FB161D}" srcOrd="4" destOrd="0" parTransId="{AC191FBB-AB8D-324B-B4C1-4013A82BBD2C}" sibTransId="{FF470A0C-FF43-9B4C-B2BC-3AECCEE5C8E9}"/>
    <dgm:cxn modelId="{A8E25023-9B9B-4E47-8A0D-0B4F85669EFF}" type="presOf" srcId="{96595462-8596-464B-92A6-F2E1B3DBC376}" destId="{31124289-4585-C444-8D73-C17CE25C248B}" srcOrd="0" destOrd="0" presId="urn:microsoft.com/office/officeart/2005/8/layout/radial6"/>
    <dgm:cxn modelId="{05471937-3E7F-6C40-8D9C-9CA57B64B100}" type="presOf" srcId="{55641DFF-AD31-4A41-9E04-47B6E5BC13CF}" destId="{5B47FAA4-6337-FD4F-A857-A1A8B480168A}" srcOrd="0" destOrd="0" presId="urn:microsoft.com/office/officeart/2005/8/layout/radial6"/>
    <dgm:cxn modelId="{CEB9F138-7659-A646-9630-D4DCC8080DC4}" srcId="{E8F249E3-C834-CD4D-8791-748EFC057927}" destId="{0D8C680A-9C82-7B46-8F19-4792351DB7E3}" srcOrd="2" destOrd="0" parTransId="{CFA12244-64EF-DF4E-9E0A-1E2BE561337D}" sibTransId="{96595462-8596-464B-92A6-F2E1B3DBC376}"/>
    <dgm:cxn modelId="{B0E1094C-5B95-3D43-8607-5F416A941B03}" type="presOf" srcId="{3E4BCD31-5E43-A341-B388-E5E46436B664}" destId="{68491ABE-7D4D-4C4B-B8E9-F07D220C7DBD}" srcOrd="0" destOrd="0" presId="urn:microsoft.com/office/officeart/2005/8/layout/radial6"/>
    <dgm:cxn modelId="{F331A54C-56FA-384E-B24E-F8F3BDBBBBED}" type="presOf" srcId="{A7D3E2D5-BCC7-7B4B-B5FA-5F0BFAAED266}" destId="{A08C370E-5571-F344-AF98-FE44D553CD1F}" srcOrd="0" destOrd="0" presId="urn:microsoft.com/office/officeart/2005/8/layout/radial6"/>
    <dgm:cxn modelId="{5568995B-7A7D-2B4F-9BE3-ACEC7504488E}" type="presOf" srcId="{B093B8DA-BF5D-0E48-8820-90BB603E7FF0}" destId="{8E9E16EE-3027-2544-B99D-885B173A9AFA}" srcOrd="0" destOrd="0" presId="urn:microsoft.com/office/officeart/2005/8/layout/radial6"/>
    <dgm:cxn modelId="{EBDEA55C-FEF1-F84C-AEA1-48CCE8240DBB}" type="presOf" srcId="{0D8C680A-9C82-7B46-8F19-4792351DB7E3}" destId="{C3F330D6-BDAA-E64D-9978-9DC2D4173F0F}" srcOrd="0" destOrd="0" presId="urn:microsoft.com/office/officeart/2005/8/layout/radial6"/>
    <dgm:cxn modelId="{58B69968-5374-E84A-9B69-B82AF831677A}" type="presOf" srcId="{0BC70C55-DFAD-734E-882D-3BC783FB161D}" destId="{A05DC4BA-0485-914E-94CE-E8516629B09D}" srcOrd="0" destOrd="0" presId="urn:microsoft.com/office/officeart/2005/8/layout/radial6"/>
    <dgm:cxn modelId="{28E0566B-80C9-964B-89B5-57017B05E4DD}" type="presOf" srcId="{D514A548-09E0-E343-A4CF-690D2650FBBB}" destId="{F462A532-A7FF-2D4E-ADBD-51E4682299FF}" srcOrd="0" destOrd="0" presId="urn:microsoft.com/office/officeart/2005/8/layout/radial6"/>
    <dgm:cxn modelId="{C397586F-100D-8F49-8E54-B539F766217F}" srcId="{E8F249E3-C834-CD4D-8791-748EFC057927}" destId="{3E4BCD31-5E43-A341-B388-E5E46436B664}" srcOrd="6" destOrd="0" parTransId="{D3555595-7E61-6D4B-9239-C486E9C6619A}" sibTransId="{B093B8DA-BF5D-0E48-8820-90BB603E7FF0}"/>
    <dgm:cxn modelId="{5619A981-E73E-1B47-98E9-A0D465073A9F}" type="presOf" srcId="{6BFC462A-DEBE-804D-9309-1B2764510DC0}" destId="{BB634496-BC51-064A-9377-C4C957D94DD3}" srcOrd="0" destOrd="0" presId="urn:microsoft.com/office/officeart/2005/8/layout/radial6"/>
    <dgm:cxn modelId="{240EE38A-18BB-9E4E-AE65-0A6590CF1BD6}" type="presOf" srcId="{2E5FD163-FAFF-A94F-AE3E-9FE532E3EC5A}" destId="{DA9D113F-6F31-764D-AF4E-72AC345A7876}" srcOrd="0" destOrd="0" presId="urn:microsoft.com/office/officeart/2005/8/layout/radial6"/>
    <dgm:cxn modelId="{65E2C691-C156-3D4C-AC8B-756022395190}" srcId="{E8F249E3-C834-CD4D-8791-748EFC057927}" destId="{D868D795-D45B-1743-93AF-5CC8071C54BF}" srcOrd="3" destOrd="0" parTransId="{72F97131-0DBC-FC4E-8119-C4BF08F5B13D}" sibTransId="{7A519E6B-173E-9942-AFE8-4261B606CD9C}"/>
    <dgm:cxn modelId="{020B4B99-7577-1642-84B7-82594ADF4E04}" type="presOf" srcId="{7A519E6B-173E-9942-AFE8-4261B606CD9C}" destId="{224F83A7-637B-BC43-A676-668BC51607BD}" srcOrd="0" destOrd="0" presId="urn:microsoft.com/office/officeart/2005/8/layout/radial6"/>
    <dgm:cxn modelId="{0008FB9F-44FE-694B-BA3E-8C242AC0400A}" srcId="{2C7C811A-74EA-BA4F-8562-32343CB68D7E}" destId="{E8F249E3-C834-CD4D-8791-748EFC057927}" srcOrd="0" destOrd="0" parTransId="{BAF02262-50DA-9D4C-B81A-5D6DAA4EE521}" sibTransId="{642462DD-8C16-4B4D-83D1-69C2B1B6F20F}"/>
    <dgm:cxn modelId="{B20915A8-5BCC-EF4A-8D19-63F4B72DCD99}" type="presOf" srcId="{D868D795-D45B-1743-93AF-5CC8071C54BF}" destId="{1431FC48-E9EA-A842-8A26-FE9E2E9083A7}" srcOrd="0" destOrd="0" presId="urn:microsoft.com/office/officeart/2005/8/layout/radial6"/>
    <dgm:cxn modelId="{626005B0-41B2-754A-A76D-BC86946882C4}" srcId="{E8F249E3-C834-CD4D-8791-748EFC057927}" destId="{A7D3E2D5-BCC7-7B4B-B5FA-5F0BFAAED266}" srcOrd="5" destOrd="0" parTransId="{522E0693-694C-FA42-9491-CCFF490D86C5}" sibTransId="{6BFC462A-DEBE-804D-9309-1B2764510DC0}"/>
    <dgm:cxn modelId="{0FDBF2B1-AF8B-5345-B76D-AB44C0A3F897}" srcId="{E8F249E3-C834-CD4D-8791-748EFC057927}" destId="{55641DFF-AD31-4A41-9E04-47B6E5BC13CF}" srcOrd="0" destOrd="0" parTransId="{D53346D6-CEDF-CD40-BA5A-9F2B320C8356}" sibTransId="{D514A548-09E0-E343-A4CF-690D2650FBBB}"/>
    <dgm:cxn modelId="{215813F9-E301-A546-8A86-6E30174791F7}" type="presOf" srcId="{FF470A0C-FF43-9B4C-B2BC-3AECCEE5C8E9}" destId="{AF0BE70E-0ED3-E04C-B925-CCD770D47FCD}" srcOrd="0" destOrd="0" presId="urn:microsoft.com/office/officeart/2005/8/layout/radial6"/>
    <dgm:cxn modelId="{2A9985FE-8161-9244-8ABA-3909615409D3}" type="presOf" srcId="{C5EF2458-3DBA-FB4A-AF39-E765B7536592}" destId="{41476846-3427-1B42-8F14-3524FB661E50}" srcOrd="0" destOrd="0" presId="urn:microsoft.com/office/officeart/2005/8/layout/radial6"/>
    <dgm:cxn modelId="{86113B55-639F-5847-A1B7-AAF37637F938}" type="presParOf" srcId="{D2CC14E9-28C0-CA44-ABA9-8BE2AA162267}" destId="{FB0EDF59-E597-A54E-BD11-95084305071C}" srcOrd="0" destOrd="0" presId="urn:microsoft.com/office/officeart/2005/8/layout/radial6"/>
    <dgm:cxn modelId="{7880BB0D-4350-9742-8716-BE1D3F3C7251}" type="presParOf" srcId="{D2CC14E9-28C0-CA44-ABA9-8BE2AA162267}" destId="{5B47FAA4-6337-FD4F-A857-A1A8B480168A}" srcOrd="1" destOrd="0" presId="urn:microsoft.com/office/officeart/2005/8/layout/radial6"/>
    <dgm:cxn modelId="{6FCA3BF1-4C49-4F46-9BC0-120BB5B86E3A}" type="presParOf" srcId="{D2CC14E9-28C0-CA44-ABA9-8BE2AA162267}" destId="{B1A09631-4C9A-7D4F-AFB7-57F330135E8A}" srcOrd="2" destOrd="0" presId="urn:microsoft.com/office/officeart/2005/8/layout/radial6"/>
    <dgm:cxn modelId="{88596AE4-FA26-BC4F-829D-1C30601DC9B1}" type="presParOf" srcId="{D2CC14E9-28C0-CA44-ABA9-8BE2AA162267}" destId="{F462A532-A7FF-2D4E-ADBD-51E4682299FF}" srcOrd="3" destOrd="0" presId="urn:microsoft.com/office/officeart/2005/8/layout/radial6"/>
    <dgm:cxn modelId="{AB680DD4-0976-394E-8D62-7ACFC38A5F43}" type="presParOf" srcId="{D2CC14E9-28C0-CA44-ABA9-8BE2AA162267}" destId="{DA9D113F-6F31-764D-AF4E-72AC345A7876}" srcOrd="4" destOrd="0" presId="urn:microsoft.com/office/officeart/2005/8/layout/radial6"/>
    <dgm:cxn modelId="{DA747CB2-EE42-6743-9A9B-E1A1DEB885C4}" type="presParOf" srcId="{D2CC14E9-28C0-CA44-ABA9-8BE2AA162267}" destId="{AAB54EB0-29A0-C64C-8E28-1AB5E6CFCFC8}" srcOrd="5" destOrd="0" presId="urn:microsoft.com/office/officeart/2005/8/layout/radial6"/>
    <dgm:cxn modelId="{2B17A8C5-072B-E346-A370-C4CD96CBE4A2}" type="presParOf" srcId="{D2CC14E9-28C0-CA44-ABA9-8BE2AA162267}" destId="{41476846-3427-1B42-8F14-3524FB661E50}" srcOrd="6" destOrd="0" presId="urn:microsoft.com/office/officeart/2005/8/layout/radial6"/>
    <dgm:cxn modelId="{9D934ABC-331E-0943-86A1-138146A46EDC}" type="presParOf" srcId="{D2CC14E9-28C0-CA44-ABA9-8BE2AA162267}" destId="{C3F330D6-BDAA-E64D-9978-9DC2D4173F0F}" srcOrd="7" destOrd="0" presId="urn:microsoft.com/office/officeart/2005/8/layout/radial6"/>
    <dgm:cxn modelId="{D6A47873-C422-C84D-8451-00E7CCD467FD}" type="presParOf" srcId="{D2CC14E9-28C0-CA44-ABA9-8BE2AA162267}" destId="{A7B2368D-E268-DB43-A3EF-1640B0861DA6}" srcOrd="8" destOrd="0" presId="urn:microsoft.com/office/officeart/2005/8/layout/radial6"/>
    <dgm:cxn modelId="{E24C734A-CFE5-9B4B-864C-8D74032AC2C5}" type="presParOf" srcId="{D2CC14E9-28C0-CA44-ABA9-8BE2AA162267}" destId="{31124289-4585-C444-8D73-C17CE25C248B}" srcOrd="9" destOrd="0" presId="urn:microsoft.com/office/officeart/2005/8/layout/radial6"/>
    <dgm:cxn modelId="{DE6C2572-1711-B442-91A3-78CE4A676B4A}" type="presParOf" srcId="{D2CC14E9-28C0-CA44-ABA9-8BE2AA162267}" destId="{1431FC48-E9EA-A842-8A26-FE9E2E9083A7}" srcOrd="10" destOrd="0" presId="urn:microsoft.com/office/officeart/2005/8/layout/radial6"/>
    <dgm:cxn modelId="{4867E78D-D3A3-1E4D-A4AD-5C1FD5B18E0B}" type="presParOf" srcId="{D2CC14E9-28C0-CA44-ABA9-8BE2AA162267}" destId="{DECD66AF-1087-2841-8152-F6A45F5A47EF}" srcOrd="11" destOrd="0" presId="urn:microsoft.com/office/officeart/2005/8/layout/radial6"/>
    <dgm:cxn modelId="{C16E496D-46F6-8446-AD46-F2EAEA9B6334}" type="presParOf" srcId="{D2CC14E9-28C0-CA44-ABA9-8BE2AA162267}" destId="{224F83A7-637B-BC43-A676-668BC51607BD}" srcOrd="12" destOrd="0" presId="urn:microsoft.com/office/officeart/2005/8/layout/radial6"/>
    <dgm:cxn modelId="{10CD5143-69F2-404E-BEF0-83D49D21D56A}" type="presParOf" srcId="{D2CC14E9-28C0-CA44-ABA9-8BE2AA162267}" destId="{A05DC4BA-0485-914E-94CE-E8516629B09D}" srcOrd="13" destOrd="0" presId="urn:microsoft.com/office/officeart/2005/8/layout/radial6"/>
    <dgm:cxn modelId="{9D8321E2-53F1-EF4E-8117-06EE4C0DC176}" type="presParOf" srcId="{D2CC14E9-28C0-CA44-ABA9-8BE2AA162267}" destId="{DCF130BD-05ED-CA4F-B73C-979EC97F7A7C}" srcOrd="14" destOrd="0" presId="urn:microsoft.com/office/officeart/2005/8/layout/radial6"/>
    <dgm:cxn modelId="{898582DC-9425-5748-AE27-EF9BCB1E4AE4}" type="presParOf" srcId="{D2CC14E9-28C0-CA44-ABA9-8BE2AA162267}" destId="{AF0BE70E-0ED3-E04C-B925-CCD770D47FCD}" srcOrd="15" destOrd="0" presId="urn:microsoft.com/office/officeart/2005/8/layout/radial6"/>
    <dgm:cxn modelId="{4CA04913-1A68-A14F-B7D5-483788C480AE}" type="presParOf" srcId="{D2CC14E9-28C0-CA44-ABA9-8BE2AA162267}" destId="{A08C370E-5571-F344-AF98-FE44D553CD1F}" srcOrd="16" destOrd="0" presId="urn:microsoft.com/office/officeart/2005/8/layout/radial6"/>
    <dgm:cxn modelId="{26998F62-BD38-AA41-B735-01622CC26946}" type="presParOf" srcId="{D2CC14E9-28C0-CA44-ABA9-8BE2AA162267}" destId="{78F334EF-F56D-294E-8503-013E7359FD85}" srcOrd="17" destOrd="0" presId="urn:microsoft.com/office/officeart/2005/8/layout/radial6"/>
    <dgm:cxn modelId="{CDD7A6DD-32B2-2047-8B75-EAB83131A16A}" type="presParOf" srcId="{D2CC14E9-28C0-CA44-ABA9-8BE2AA162267}" destId="{BB634496-BC51-064A-9377-C4C957D94DD3}" srcOrd="18" destOrd="0" presId="urn:microsoft.com/office/officeart/2005/8/layout/radial6"/>
    <dgm:cxn modelId="{786A5E43-4574-D54C-825D-7FFF1D2A2674}" type="presParOf" srcId="{D2CC14E9-28C0-CA44-ABA9-8BE2AA162267}" destId="{68491ABE-7D4D-4C4B-B8E9-F07D220C7DBD}" srcOrd="19" destOrd="0" presId="urn:microsoft.com/office/officeart/2005/8/layout/radial6"/>
    <dgm:cxn modelId="{349219D3-644A-A94F-80CF-911A5CB31C5F}" type="presParOf" srcId="{D2CC14E9-28C0-CA44-ABA9-8BE2AA162267}" destId="{C9ECF95E-FA8D-E24A-98AA-25E66377444F}" srcOrd="20" destOrd="0" presId="urn:microsoft.com/office/officeart/2005/8/layout/radial6"/>
    <dgm:cxn modelId="{A81E051D-A886-DF47-82B0-07CE670BCA72}" type="presParOf" srcId="{D2CC14E9-28C0-CA44-ABA9-8BE2AA162267}" destId="{8E9E16EE-3027-2544-B99D-885B173A9AFA}"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D7F9-A7ED-6E45-B798-5EDD41B508AC}">
      <dsp:nvSpPr>
        <dsp:cNvPr id="0" name=""/>
        <dsp:cNvSpPr/>
      </dsp:nvSpPr>
      <dsp:spPr>
        <a:xfrm>
          <a:off x="8033831" y="0"/>
          <a:ext cx="2438337" cy="1036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1" anchor="t" anchorCtr="0">
          <a:noAutofit/>
        </a:bodyPr>
        <a:lstStyle/>
        <a:p>
          <a:pPr marL="0" lvl="0" indent="0" algn="r" defTabSz="889000" rtl="1">
            <a:lnSpc>
              <a:spcPct val="90000"/>
            </a:lnSpc>
            <a:spcBef>
              <a:spcPct val="0"/>
            </a:spcBef>
            <a:spcAft>
              <a:spcPct val="35000"/>
            </a:spcAft>
            <a:buNone/>
          </a:pPr>
          <a:r>
            <a:rPr lang="ar" sz="2000" kern="1200">
              <a:latin typeface="Avenir Book" panose="02000503020000020003" pitchFamily="2" charset="0"/>
            </a:rPr>
            <a:t>الاكتشاف:</a:t>
          </a:r>
        </a:p>
      </dsp:txBody>
      <dsp:txXfrm>
        <a:off x="8033831" y="0"/>
        <a:ext cx="2438337" cy="691200"/>
      </dsp:txXfrm>
    </dsp:sp>
    <dsp:sp modelId="{072BA913-1E02-514A-A61A-C9FCCC7E6490}">
      <dsp:nvSpPr>
        <dsp:cNvPr id="0" name=""/>
        <dsp:cNvSpPr/>
      </dsp:nvSpPr>
      <dsp:spPr>
        <a:xfrm>
          <a:off x="8343962" y="760649"/>
          <a:ext cx="2438337" cy="28471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rtlCol="1" anchor="t" anchorCtr="0">
          <a:noAutofit/>
        </a:bodyPr>
        <a:lstStyle/>
        <a:p>
          <a:pPr marL="228600" lvl="1" indent="-228600" algn="r" defTabSz="1066800" rtl="1">
            <a:lnSpc>
              <a:spcPct val="90000"/>
            </a:lnSpc>
            <a:spcBef>
              <a:spcPct val="0"/>
            </a:spcBef>
            <a:spcAft>
              <a:spcPct val="15000"/>
            </a:spcAft>
            <a:buChar char="•"/>
          </a:pPr>
          <a:r>
            <a:rPr lang="ar" sz="2400" kern="1200" dirty="0">
              <a:latin typeface="Avenir Book" panose="02000503020000020003" pitchFamily="2" charset="0"/>
            </a:rPr>
            <a:t>بناء بيئة حاضنة ل MMS من خلال تحليل الدعوة وتحليل المعطيات المكانية.</a:t>
          </a:r>
        </a:p>
      </dsp:txBody>
      <dsp:txXfrm>
        <a:off x="8415378" y="832065"/>
        <a:ext cx="2295505" cy="2704318"/>
      </dsp:txXfrm>
    </dsp:sp>
    <dsp:sp modelId="{DAEF52F3-5CC5-154A-930C-7FDCAF1C0FC7}">
      <dsp:nvSpPr>
        <dsp:cNvPr id="0" name=""/>
        <dsp:cNvSpPr/>
      </dsp:nvSpPr>
      <dsp:spPr>
        <a:xfrm rot="10767893">
          <a:off x="6728698" y="61497"/>
          <a:ext cx="886846"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844550" rtl="1">
            <a:lnSpc>
              <a:spcPct val="90000"/>
            </a:lnSpc>
            <a:spcBef>
              <a:spcPct val="0"/>
            </a:spcBef>
            <a:spcAft>
              <a:spcPct val="35000"/>
            </a:spcAft>
            <a:buNone/>
          </a:pPr>
          <a:endParaRPr lang="en-US" sz="1900" kern="1200">
            <a:latin typeface="Avenir Book" panose="02000503020000020003" pitchFamily="2" charset="0"/>
          </a:endParaRPr>
        </a:p>
      </dsp:txBody>
      <dsp:txXfrm rot="10800000">
        <a:off x="6910816" y="182062"/>
        <a:ext cx="704724" cy="364245"/>
      </dsp:txXfrm>
    </dsp:sp>
    <dsp:sp modelId="{C279E070-F945-2A40-8E15-162CDA1E9E28}">
      <dsp:nvSpPr>
        <dsp:cNvPr id="0" name=""/>
        <dsp:cNvSpPr/>
      </dsp:nvSpPr>
      <dsp:spPr>
        <a:xfrm>
          <a:off x="3922272" y="38401"/>
          <a:ext cx="2438337" cy="1036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rtlCol="1" anchor="t" anchorCtr="0">
          <a:noAutofit/>
        </a:bodyPr>
        <a:lstStyle/>
        <a:p>
          <a:pPr marL="0" lvl="0" indent="0" algn="r" defTabSz="1066800" rtl="1">
            <a:lnSpc>
              <a:spcPct val="90000"/>
            </a:lnSpc>
            <a:spcBef>
              <a:spcPct val="0"/>
            </a:spcBef>
            <a:spcAft>
              <a:spcPct val="35000"/>
            </a:spcAft>
            <a:buNone/>
          </a:pPr>
          <a:r>
            <a:rPr lang="ar" sz="2400" kern="1200">
              <a:latin typeface="Avenir Book" panose="02000503020000020003" pitchFamily="2" charset="0"/>
            </a:rPr>
            <a:t>تطبيق أولي:</a:t>
          </a:r>
        </a:p>
      </dsp:txBody>
      <dsp:txXfrm>
        <a:off x="3922272" y="38401"/>
        <a:ext cx="2438337" cy="691200"/>
      </dsp:txXfrm>
    </dsp:sp>
    <dsp:sp modelId="{89B416D1-1539-5C4B-AD5E-F193D3FCCA8F}">
      <dsp:nvSpPr>
        <dsp:cNvPr id="0" name=""/>
        <dsp:cNvSpPr/>
      </dsp:nvSpPr>
      <dsp:spPr>
        <a:xfrm>
          <a:off x="4421690" y="894493"/>
          <a:ext cx="2438337" cy="28471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rtlCol="1" anchor="t" anchorCtr="0">
          <a:noAutofit/>
        </a:bodyPr>
        <a:lstStyle/>
        <a:p>
          <a:pPr marL="228600" lvl="1" indent="-228600" algn="r" defTabSz="1066800" rtl="1">
            <a:lnSpc>
              <a:spcPct val="90000"/>
            </a:lnSpc>
            <a:spcBef>
              <a:spcPct val="0"/>
            </a:spcBef>
            <a:spcAft>
              <a:spcPct val="15000"/>
            </a:spcAft>
            <a:buChar char="•"/>
          </a:pPr>
          <a:r>
            <a:rPr lang="ar" sz="2400" kern="1200">
              <a:latin typeface="Avenir Book" panose="02000503020000020003" pitchFamily="2" charset="0"/>
            </a:rPr>
            <a:t>تصميم واختبار استراتيجية التطبيق من خلال تنفيذ الأبحاث وتطوير علاقات الشراء.</a:t>
          </a:r>
        </a:p>
      </dsp:txBody>
      <dsp:txXfrm>
        <a:off x="4493106" y="965909"/>
        <a:ext cx="2295505" cy="2704318"/>
      </dsp:txXfrm>
    </dsp:sp>
    <dsp:sp modelId="{CD99664E-0F9E-8C47-80F9-DA8161F1EFBC}">
      <dsp:nvSpPr>
        <dsp:cNvPr id="0" name=""/>
        <dsp:cNvSpPr/>
      </dsp:nvSpPr>
      <dsp:spPr>
        <a:xfrm rot="10837844">
          <a:off x="3103344" y="61089"/>
          <a:ext cx="55647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844550" rtl="1">
            <a:lnSpc>
              <a:spcPct val="90000"/>
            </a:lnSpc>
            <a:spcBef>
              <a:spcPct val="0"/>
            </a:spcBef>
            <a:spcAft>
              <a:spcPct val="35000"/>
            </a:spcAft>
            <a:buNone/>
          </a:pPr>
          <a:endParaRPr lang="en-US" sz="1900" kern="1200">
            <a:latin typeface="Avenir Book" panose="02000503020000020003" pitchFamily="2" charset="0"/>
          </a:endParaRPr>
        </a:p>
      </dsp:txBody>
      <dsp:txXfrm rot="10800000">
        <a:off x="3270281" y="183423"/>
        <a:ext cx="389531" cy="364245"/>
      </dsp:txXfrm>
    </dsp:sp>
    <dsp:sp modelId="{5185CE88-E751-3D4E-923D-006CD38F5840}">
      <dsp:nvSpPr>
        <dsp:cNvPr id="0" name=""/>
        <dsp:cNvSpPr/>
      </dsp:nvSpPr>
      <dsp:spPr>
        <a:xfrm>
          <a:off x="434049" y="0"/>
          <a:ext cx="2438337" cy="10367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rtlCol="1" anchor="t" anchorCtr="0">
          <a:noAutofit/>
        </a:bodyPr>
        <a:lstStyle/>
        <a:p>
          <a:pPr marL="0" lvl="0" indent="0" algn="r" defTabSz="889000" rtl="1">
            <a:lnSpc>
              <a:spcPct val="90000"/>
            </a:lnSpc>
            <a:spcBef>
              <a:spcPct val="0"/>
            </a:spcBef>
            <a:spcAft>
              <a:spcPct val="35000"/>
            </a:spcAft>
            <a:buNone/>
          </a:pPr>
          <a:r>
            <a:rPr lang="ar" sz="2000" kern="1200">
              <a:latin typeface="Avenir Book" panose="02000503020000020003" pitchFamily="2" charset="0"/>
            </a:rPr>
            <a:t>توسيع النطاق:</a:t>
          </a:r>
          <a:endParaRPr lang="en-US" sz="1900" kern="1200">
            <a:latin typeface="Avenir Book" panose="02000503020000020003" pitchFamily="2" charset="0"/>
          </a:endParaRPr>
        </a:p>
      </dsp:txBody>
      <dsp:txXfrm>
        <a:off x="434049" y="0"/>
        <a:ext cx="2438337" cy="691200"/>
      </dsp:txXfrm>
    </dsp:sp>
    <dsp:sp modelId="{4D2903E7-96F6-3C40-8F0E-51936687B67D}">
      <dsp:nvSpPr>
        <dsp:cNvPr id="0" name=""/>
        <dsp:cNvSpPr/>
      </dsp:nvSpPr>
      <dsp:spPr>
        <a:xfrm>
          <a:off x="899404" y="818190"/>
          <a:ext cx="2438337" cy="28471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rtlCol="1" anchor="t" anchorCtr="0">
          <a:noAutofit/>
        </a:bodyPr>
        <a:lstStyle/>
        <a:p>
          <a:pPr marL="228600" lvl="1" indent="-228600" algn="r" defTabSz="1066800" rtl="1">
            <a:lnSpc>
              <a:spcPct val="90000"/>
            </a:lnSpc>
            <a:spcBef>
              <a:spcPct val="0"/>
            </a:spcBef>
            <a:spcAft>
              <a:spcPct val="15000"/>
            </a:spcAft>
            <a:buChar char="•"/>
          </a:pPr>
          <a:r>
            <a:rPr lang="ar" sz="2400" kern="1200" dirty="0">
              <a:latin typeface="Avenir Book" panose="02000503020000020003" pitchFamily="2" charset="0"/>
            </a:rPr>
            <a:t>التخطيط والاشتراك الفعال لتوسيع نطاق الاستخدام على المستويين الوطني ودون الوطني</a:t>
          </a:r>
        </a:p>
        <a:p>
          <a:pPr marL="228600" lvl="1" indent="-228600" algn="r" defTabSz="1066800" rtl="1">
            <a:lnSpc>
              <a:spcPct val="90000"/>
            </a:lnSpc>
            <a:spcBef>
              <a:spcPct val="0"/>
            </a:spcBef>
            <a:spcAft>
              <a:spcPct val="15000"/>
            </a:spcAft>
            <a:buChar char="•"/>
          </a:pPr>
          <a:endParaRPr lang="en-US" sz="2400" kern="1200">
            <a:latin typeface="Avenir Book" panose="02000503020000020003" pitchFamily="2" charset="0"/>
          </a:endParaRPr>
        </a:p>
      </dsp:txBody>
      <dsp:txXfrm>
        <a:off x="970820" y="889606"/>
        <a:ext cx="2295505" cy="2704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16EE-3027-2544-B99D-885B173A9AFA}">
      <dsp:nvSpPr>
        <dsp:cNvPr id="0" name=""/>
        <dsp:cNvSpPr/>
      </dsp:nvSpPr>
      <dsp:spPr>
        <a:xfrm>
          <a:off x="493196" y="1046102"/>
          <a:ext cx="4334907" cy="4334907"/>
        </a:xfrm>
        <a:prstGeom prst="blockArc">
          <a:avLst>
            <a:gd name="adj1" fmla="val 13114286"/>
            <a:gd name="adj2" fmla="val 16200000"/>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34496-BC51-064A-9377-C4C957D94DD3}">
      <dsp:nvSpPr>
        <dsp:cNvPr id="0" name=""/>
        <dsp:cNvSpPr/>
      </dsp:nvSpPr>
      <dsp:spPr>
        <a:xfrm>
          <a:off x="493196" y="1046102"/>
          <a:ext cx="4334907" cy="4334907"/>
        </a:xfrm>
        <a:prstGeom prst="blockArc">
          <a:avLst>
            <a:gd name="adj1" fmla="val 10028571"/>
            <a:gd name="adj2" fmla="val 13114286"/>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BE70E-0ED3-E04C-B925-CCD770D47FCD}">
      <dsp:nvSpPr>
        <dsp:cNvPr id="0" name=""/>
        <dsp:cNvSpPr/>
      </dsp:nvSpPr>
      <dsp:spPr>
        <a:xfrm>
          <a:off x="493196" y="1046102"/>
          <a:ext cx="4334907" cy="4334907"/>
        </a:xfrm>
        <a:prstGeom prst="blockArc">
          <a:avLst>
            <a:gd name="adj1" fmla="val 6942857"/>
            <a:gd name="adj2" fmla="val 10028571"/>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F83A7-637B-BC43-A676-668BC51607BD}">
      <dsp:nvSpPr>
        <dsp:cNvPr id="0" name=""/>
        <dsp:cNvSpPr/>
      </dsp:nvSpPr>
      <dsp:spPr>
        <a:xfrm>
          <a:off x="493196" y="1046102"/>
          <a:ext cx="4334907" cy="4334907"/>
        </a:xfrm>
        <a:prstGeom prst="blockArc">
          <a:avLst>
            <a:gd name="adj1" fmla="val 3857143"/>
            <a:gd name="adj2" fmla="val 6942857"/>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24289-4585-C444-8D73-C17CE25C248B}">
      <dsp:nvSpPr>
        <dsp:cNvPr id="0" name=""/>
        <dsp:cNvSpPr/>
      </dsp:nvSpPr>
      <dsp:spPr>
        <a:xfrm>
          <a:off x="493196" y="1046102"/>
          <a:ext cx="4334907" cy="4334907"/>
        </a:xfrm>
        <a:prstGeom prst="blockArc">
          <a:avLst>
            <a:gd name="adj1" fmla="val 771429"/>
            <a:gd name="adj2" fmla="val 3857143"/>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76846-3427-1B42-8F14-3524FB661E50}">
      <dsp:nvSpPr>
        <dsp:cNvPr id="0" name=""/>
        <dsp:cNvSpPr/>
      </dsp:nvSpPr>
      <dsp:spPr>
        <a:xfrm>
          <a:off x="493196" y="1046102"/>
          <a:ext cx="4334907" cy="4334907"/>
        </a:xfrm>
        <a:prstGeom prst="blockArc">
          <a:avLst>
            <a:gd name="adj1" fmla="val 19285714"/>
            <a:gd name="adj2" fmla="val 771429"/>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2A532-A7FF-2D4E-ADBD-51E4682299FF}">
      <dsp:nvSpPr>
        <dsp:cNvPr id="0" name=""/>
        <dsp:cNvSpPr/>
      </dsp:nvSpPr>
      <dsp:spPr>
        <a:xfrm>
          <a:off x="493196" y="1046102"/>
          <a:ext cx="4334907" cy="4334907"/>
        </a:xfrm>
        <a:prstGeom prst="blockArc">
          <a:avLst>
            <a:gd name="adj1" fmla="val 16200000"/>
            <a:gd name="adj2" fmla="val 19285714"/>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EDF59-E597-A54E-BD11-95084305071C}">
      <dsp:nvSpPr>
        <dsp:cNvPr id="0" name=""/>
        <dsp:cNvSpPr/>
      </dsp:nvSpPr>
      <dsp:spPr>
        <a:xfrm>
          <a:off x="1822701" y="2375607"/>
          <a:ext cx="1675897" cy="16758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1" anchor="ctr" anchorCtr="0">
          <a:noAutofit/>
        </a:bodyPr>
        <a:lstStyle/>
        <a:p>
          <a:pPr marL="0" lvl="0" indent="0" algn="ctr" defTabSz="933450" rtl="1">
            <a:lnSpc>
              <a:spcPct val="90000"/>
            </a:lnSpc>
            <a:spcBef>
              <a:spcPct val="0"/>
            </a:spcBef>
            <a:spcAft>
              <a:spcPct val="35000"/>
            </a:spcAft>
            <a:buNone/>
          </a:pPr>
          <a:r>
            <a:rPr lang="ar" sz="2100" b="0" i="0" kern="1200">
              <a:latin typeface="Avenir Medium" panose="02000503020000020003" pitchFamily="2" charset="0"/>
            </a:rPr>
            <a:t>سيقوم تحليل البيئة المكانية بتقييم:</a:t>
          </a:r>
        </a:p>
      </dsp:txBody>
      <dsp:txXfrm>
        <a:off x="2068130" y="2621036"/>
        <a:ext cx="1185039" cy="1185039"/>
      </dsp:txXfrm>
    </dsp:sp>
    <dsp:sp modelId="{5B47FAA4-6337-FD4F-A857-A1A8B480168A}">
      <dsp:nvSpPr>
        <dsp:cNvPr id="0" name=""/>
        <dsp:cNvSpPr/>
      </dsp:nvSpPr>
      <dsp:spPr>
        <a:xfrm>
          <a:off x="2074085" y="501771"/>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الوضع التغذوي</a:t>
          </a:r>
        </a:p>
      </dsp:txBody>
      <dsp:txXfrm>
        <a:off x="2245886" y="673572"/>
        <a:ext cx="829526" cy="829526"/>
      </dsp:txXfrm>
    </dsp:sp>
    <dsp:sp modelId="{DA9D113F-6F31-764D-AF4E-72AC345A7876}">
      <dsp:nvSpPr>
        <dsp:cNvPr id="0" name=""/>
        <dsp:cNvSpPr/>
      </dsp:nvSpPr>
      <dsp:spPr>
        <a:xfrm>
          <a:off x="3735650"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السياسة/</a:t>
          </a:r>
          <a:br>
            <a:rPr lang="en-US" sz="1400" b="0" i="0" kern="1200">
              <a:latin typeface="Avenir Medium" panose="02000503020000020003" pitchFamily="2" charset="0"/>
            </a:rPr>
          </a:br>
          <a:r>
            <a:rPr lang="ar" sz="1300" b="0" i="0" kern="1200">
              <a:latin typeface="Avenir Medium" panose="02000503020000020003" pitchFamily="2" charset="0"/>
            </a:rPr>
            <a:t>الانتظام</a:t>
          </a:r>
        </a:p>
      </dsp:txBody>
      <dsp:txXfrm>
        <a:off x="3907451" y="1473739"/>
        <a:ext cx="829526" cy="829526"/>
      </dsp:txXfrm>
    </dsp:sp>
    <dsp:sp modelId="{C3F330D6-BDAA-E64D-9978-9DC2D4173F0F}">
      <dsp:nvSpPr>
        <dsp:cNvPr id="0" name=""/>
        <dsp:cNvSpPr/>
      </dsp:nvSpPr>
      <dsp:spPr>
        <a:xfrm>
          <a:off x="4146022"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منصات التوصيل</a:t>
          </a:r>
        </a:p>
      </dsp:txBody>
      <dsp:txXfrm>
        <a:off x="4317823" y="3271699"/>
        <a:ext cx="829526" cy="829526"/>
      </dsp:txXfrm>
    </dsp:sp>
    <dsp:sp modelId="{1431FC48-E9EA-A842-8A26-FE9E2E9083A7}">
      <dsp:nvSpPr>
        <dsp:cNvPr id="0" name=""/>
        <dsp:cNvSpPr/>
      </dsp:nvSpPr>
      <dsp:spPr>
        <a:xfrm>
          <a:off x="2996184"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جاهزية الإمدادات</a:t>
          </a:r>
        </a:p>
      </dsp:txBody>
      <dsp:txXfrm>
        <a:off x="3167985" y="4713551"/>
        <a:ext cx="829526" cy="829526"/>
      </dsp:txXfrm>
    </dsp:sp>
    <dsp:sp modelId="{A05DC4BA-0485-914E-94CE-E8516629B09D}">
      <dsp:nvSpPr>
        <dsp:cNvPr id="0" name=""/>
        <dsp:cNvSpPr/>
      </dsp:nvSpPr>
      <dsp:spPr>
        <a:xfrm>
          <a:off x="1151987"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المشتريات</a:t>
          </a:r>
        </a:p>
      </dsp:txBody>
      <dsp:txXfrm>
        <a:off x="1323788" y="4713551"/>
        <a:ext cx="829526" cy="829526"/>
      </dsp:txXfrm>
    </dsp:sp>
    <dsp:sp modelId="{A08C370E-5571-F344-AF98-FE44D553CD1F}">
      <dsp:nvSpPr>
        <dsp:cNvPr id="0" name=""/>
        <dsp:cNvSpPr/>
      </dsp:nvSpPr>
      <dsp:spPr>
        <a:xfrm>
          <a:off x="2148"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المصلحة-</a:t>
          </a:r>
          <a:br>
            <a:rPr lang="en-US" sz="1400" b="0" i="0" kern="1200">
              <a:latin typeface="Avenir Medium" panose="02000503020000020003" pitchFamily="2" charset="0"/>
            </a:rPr>
          </a:br>
          <a:r>
            <a:rPr lang="ar" sz="1400" b="0" i="0" kern="1200">
              <a:latin typeface="Avenir Medium" panose="02000503020000020003" pitchFamily="2" charset="0"/>
            </a:rPr>
            <a:t>أصحاب</a:t>
          </a:r>
        </a:p>
      </dsp:txBody>
      <dsp:txXfrm>
        <a:off x="173949" y="3271699"/>
        <a:ext cx="829526" cy="829526"/>
      </dsp:txXfrm>
    </dsp:sp>
    <dsp:sp modelId="{68491ABE-7D4D-4C4B-B8E9-F07D220C7DBD}">
      <dsp:nvSpPr>
        <dsp:cNvPr id="0" name=""/>
        <dsp:cNvSpPr/>
      </dsp:nvSpPr>
      <dsp:spPr>
        <a:xfrm>
          <a:off x="412521"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1" anchor="ctr" anchorCtr="0">
          <a:noAutofit/>
        </a:bodyPr>
        <a:lstStyle/>
        <a:p>
          <a:pPr marL="0" lvl="0" indent="0" algn="ctr" defTabSz="622300" rtl="1">
            <a:lnSpc>
              <a:spcPct val="90000"/>
            </a:lnSpc>
            <a:spcBef>
              <a:spcPct val="0"/>
            </a:spcBef>
            <a:spcAft>
              <a:spcPct val="35000"/>
            </a:spcAft>
            <a:buNone/>
          </a:pPr>
          <a:r>
            <a:rPr lang="ar" sz="1400" b="0" i="0" kern="1200">
              <a:latin typeface="Avenir Medium" panose="02000503020000020003" pitchFamily="2" charset="0"/>
            </a:rPr>
            <a:t>الجدوى الاقتصادية </a:t>
          </a:r>
        </a:p>
      </dsp:txBody>
      <dsp:txXfrm>
        <a:off x="584322" y="1473739"/>
        <a:ext cx="829526" cy="829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rtl="1">
              <a:defRPr sz="1200"/>
            </a:lvl1pPr>
          </a:lstStyle>
          <a:p>
            <a:pPr rtl="1"/>
            <a:fld id="{6B0DF060-5BE5-AC45-8FD3-74A61DD61823}" type="datetimeFigureOut">
              <a:rPr lang="en-US" smtClean="0"/>
              <a:t>3/24/23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fld id="{51612432-5752-AC44-AD1D-D5F2B1E85F8E}" type="datetimeFigureOut">
              <a:rPr lang="en-US" smtClean="0"/>
              <a:pPr rtl="1"/>
              <a:t>3/24/23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mhbconsortium.org/knowledge-hub/"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hmhbconsortium.org/content/user_files/2021/11/EML_MMS_Brief-23-Nov.pdf" TargetMode="External"/><Relationship Id="rId5" Type="http://schemas.openxmlformats.org/officeDocument/2006/relationships/hyperlink" Target="https://pubmed.ncbi.nlm.nih.gov/34320177/" TargetMode="External"/><Relationship Id="rId4" Type="http://schemas.openxmlformats.org/officeDocument/2006/relationships/hyperlink" Target="https://www.nutritionintl.org/learning-resources-home/mms-cost-benefit-too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خلال المرحلة 2 </a:t>
            </a:r>
            <a:r>
              <a:rPr lang="ar"/>
              <a:t>تصميم واختبار استراتيجية التطبيق من خلال تنفيذ الأبحاث وتطوير علاقات الشراء. </a:t>
            </a:r>
          </a:p>
          <a:p>
            <a:pPr lvl="0" rtl="1">
              <a:buSzPct val="115000"/>
            </a:pPr>
            <a:endParaRPr lang="en-US" sz="1200" b="1" u="none">
              <a:cs typeface="Arial" panose="020B0604020202020204" pitchFamily="34" charset="0"/>
            </a:endParaRPr>
          </a:p>
          <a:p>
            <a:pPr marL="171450" lvl="0" indent="-171450" rtl="1">
              <a:buSzPct val="115000"/>
              <a:buFont typeface="Arial" panose="020B0604020202020204" pitchFamily="34" charset="0"/>
              <a:buChar char="•"/>
            </a:pPr>
            <a:r>
              <a:rPr lang="ar" sz="1200" b="1" u="none">
                <a:cs typeface="Arial" panose="020B0604020202020204" pitchFamily="34" charset="0"/>
              </a:rPr>
              <a:t>القيام بأبحاث التطبيق</a:t>
            </a:r>
            <a:r>
              <a:rPr lang="ar" sz="1200" u="none">
                <a:cs typeface="Arial" panose="020B0604020202020204" pitchFamily="34" charset="0"/>
              </a:rPr>
              <a:t> تحديد أكثر الطرق فعالية وكفاءة لتنفيذ وتوسيع نطاق UNIMMAP MMS ، مع التركيز على تعزيز أنظمة الرعاية الصحية العامة و / أو الخاصة (تشمل النتائج الجدوى والقبول والاستدامة والفعالية من حيث التكلفة والمساواة).</a:t>
            </a:r>
          </a:p>
          <a:p>
            <a:pPr marL="171450" lvl="0" indent="-171450" rtl="1">
              <a:buSzPct val="115000"/>
              <a:buFont typeface="Arial" panose="020B0604020202020204" pitchFamily="34" charset="0"/>
              <a:buChar char="•"/>
            </a:pPr>
            <a:endParaRPr lang="en-US" sz="1200" u="none">
              <a:cs typeface="Arial" panose="020B0604020202020204" pitchFamily="34" charset="0"/>
            </a:endParaRPr>
          </a:p>
          <a:p>
            <a:pPr marL="171450" indent="-171450" rtl="1">
              <a:buSzPct val="115000"/>
              <a:buFont typeface="Arial" panose="020B0604020202020204" pitchFamily="34" charset="0"/>
              <a:buChar char="•"/>
            </a:pPr>
            <a:r>
              <a:rPr lang="ar" sz="1200" b="1" u="none">
                <a:cs typeface="Arial" panose="020B0604020202020204" pitchFamily="34" charset="0"/>
              </a:rPr>
              <a:t>إنشاء وتنفيذ خطة تطبيق </a:t>
            </a:r>
            <a:r>
              <a:rPr lang="ar" sz="1200" u="none">
                <a:cs typeface="Arial" panose="020B0604020202020204" pitchFamily="34" charset="0"/>
              </a:rPr>
              <a:t>وضع خطة لتقديم أولي لMMS بحيث تتماشى مع سياسات تبني  UNIMMAP MMS. </a:t>
            </a:r>
          </a:p>
          <a:p>
            <a:pPr marL="171450" indent="-171450" rtl="1">
              <a:buSzPct val="115000"/>
              <a:buFont typeface="Arial" panose="020B0604020202020204" pitchFamily="34" charset="0"/>
              <a:buChar char="•"/>
            </a:pPr>
            <a:endParaRPr lang="en-US" sz="1200" b="1" u="none">
              <a:ea typeface="Calibri" panose="020F0502020204030204" pitchFamily="34" charset="0"/>
              <a:cs typeface="Arial" panose="020B0604020202020204" pitchFamily="34" charset="0"/>
            </a:endParaRPr>
          </a:p>
          <a:p>
            <a:pPr marL="171450" indent="-171450" rtl="1">
              <a:buSzPct val="115000"/>
              <a:buFont typeface="Arial" panose="020B0604020202020204" pitchFamily="34" charset="0"/>
              <a:buChar char="•"/>
            </a:pPr>
            <a:r>
              <a:rPr lang="ar" sz="1200" b="1" u="none">
                <a:ea typeface="Calibri" panose="020F0502020204030204" pitchFamily="34" charset="0"/>
                <a:cs typeface="Arial" panose="020B0604020202020204" pitchFamily="34" charset="0"/>
              </a:rPr>
              <a:t>استكشاف خطط توريد أو شراء MMS</a:t>
            </a:r>
            <a:r>
              <a:rPr lang="ar" sz="1200" u="none">
                <a:ea typeface="Calibri" panose="020F0502020204030204" pitchFamily="34" charset="0"/>
                <a:cs typeface="Arial" panose="020B0604020202020204" pitchFamily="34" charset="0"/>
              </a:rPr>
              <a:t> </a:t>
            </a:r>
            <a:r>
              <a:rPr lang="ar" sz="1200" u="none">
                <a:cs typeface="Arial" panose="020B0604020202020204" pitchFamily="34" charset="0"/>
              </a:rPr>
              <a:t> تأمين </a:t>
            </a:r>
            <a:r>
              <a:rPr lang="ar" sz="1200" u="none">
                <a:ea typeface="Calibri" panose="020F0502020204030204" pitchFamily="34" charset="0"/>
                <a:cs typeface="Arial" panose="020B0604020202020204" pitchFamily="34" charset="0"/>
              </a:rPr>
              <a:t> UNIMMAP MMS من </a:t>
            </a:r>
            <a:r>
              <a:rPr lang="ar" sz="1200" u="none">
                <a:cs typeface="Arial" panose="020B0604020202020204" pitchFamily="34" charset="0"/>
              </a:rPr>
              <a:t> المانحين العالميين و/ أو المصنعين عن طريق التقديم وتوسيع النطاق الفوري. لتخطيط المشتريات على المدى الطويل، عزز المشاركة بين المشترين والمصنعين لتقييم اهتمام كل طرف بالمعاملات المحتملة واحتياجات المشترين والقدرة التصنيعية.
 </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10</a:t>
            </a:fld>
            <a:endParaRPr lang="en-US"/>
          </a:p>
        </p:txBody>
      </p:sp>
    </p:spTree>
    <p:extLst>
      <p:ext uri="{BB962C8B-B14F-4D97-AF65-F5344CB8AC3E}">
        <p14:creationId xmlns:p14="http://schemas.microsoft.com/office/powerpoint/2010/main" val="189891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خلال المرحلة 3 ابدأ بتوسيع نطاق MMS </a:t>
            </a:r>
            <a:r>
              <a:rPr lang="ar"/>
              <a:t> وامتداد التغطية والاستخدام على المستويين الوطني ودون الوطني. </a:t>
            </a:r>
          </a:p>
          <a:p>
            <a:pPr rtl="1"/>
            <a:endParaRPr lang="en-US" sz="1200" b="1" u="none"/>
          </a:p>
          <a:p>
            <a:pPr marL="171450" indent="-171450" rtl="1">
              <a:buFont typeface="Arial" panose="020B0604020202020204" pitchFamily="34" charset="0"/>
              <a:buChar char="•"/>
            </a:pPr>
            <a:r>
              <a:rPr lang="ar" sz="1200" b="1" u="none"/>
              <a:t>بناء الإمكانيات </a:t>
            </a:r>
            <a:r>
              <a:rPr lang="ar" sz="1200" u="none"/>
              <a:t>دعم الحاجة إلى بناء القدرات لدى موظفي النظام الصحي
.</a:t>
            </a:r>
          </a:p>
          <a:p>
            <a:pPr marL="171450" indent="-171450" rtl="1">
              <a:buFont typeface="Arial" panose="020B0604020202020204" pitchFamily="34" charset="0"/>
              <a:buChar char="•"/>
            </a:pPr>
            <a:endParaRPr lang="en-US" sz="1200" u="none"/>
          </a:p>
          <a:p>
            <a:pPr marL="171450" indent="-171450" rtl="1">
              <a:buFont typeface="Arial" panose="020B0604020202020204" pitchFamily="34" charset="0"/>
              <a:buChar char="•"/>
            </a:pPr>
            <a:r>
              <a:rPr lang="ar" sz="1200" b="1" u="none"/>
              <a:t>مراقبة وتقييم </a:t>
            </a:r>
            <a:r>
              <a:rPr lang="ar" sz="1200" u="none"/>
              <a:t>دعم دمج استراتيجية المراقبة والتقييم في العمليات المنتظمة لأنظمة المراقبة الصحية والوطنية.</a:t>
            </a:r>
          </a:p>
          <a:p>
            <a:pPr marL="171450" indent="-171450" rtl="1">
              <a:buFont typeface="Arial" panose="020B0604020202020204" pitchFamily="34" charset="0"/>
              <a:buChar char="•"/>
            </a:pPr>
            <a:endParaRPr lang="en-US" sz="1200" u="none"/>
          </a:p>
          <a:p>
            <a:pPr marL="171450" indent="-171450" rtl="1">
              <a:buFont typeface="Arial" panose="020B0604020202020204" pitchFamily="34" charset="0"/>
              <a:buChar char="•"/>
            </a:pPr>
            <a:r>
              <a:rPr lang="ar" sz="1200" b="1" u="none"/>
              <a:t> تخطيط الاتصالات الاجتماعية وتغيير السلوك </a:t>
            </a:r>
            <a:r>
              <a:rPr lang="ar" sz="1200" u="none"/>
              <a:t> دعم وضع وتنفيذ خطة اتصالات للانتقال من IFAS إلى UNIMMAP MMS في كل ولاية جديدة.</a:t>
            </a:r>
          </a:p>
          <a:p>
            <a:pPr marL="171450" indent="-171450" rtl="1">
              <a:buFont typeface="Arial" panose="020B0604020202020204" pitchFamily="34" charset="0"/>
              <a:buChar char="•"/>
            </a:pPr>
            <a:endParaRPr lang="en-US" sz="1200" u="none"/>
          </a:p>
          <a:p>
            <a:pPr marL="171450" indent="-171450" rtl="1">
              <a:buFont typeface="Arial" panose="020B0604020202020204" pitchFamily="34" charset="0"/>
              <a:buChar char="•"/>
            </a:pPr>
            <a:r>
              <a:rPr lang="ar" sz="1200" b="1" u="none"/>
              <a:t>التمويل، والمصادر، والمشتريات </a:t>
            </a:r>
            <a:r>
              <a:rPr lang="ar" sz="1200" u="none"/>
              <a:t>وضع خطة تمويل وتوريد لشراء المنتجات لدعم الانتقال من IFA إلى MMS أثناء التقديم والتوسع </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11</a:t>
            </a:fld>
            <a:endParaRPr lang="en-US"/>
          </a:p>
        </p:txBody>
      </p:sp>
    </p:spTree>
    <p:extLst>
      <p:ext uri="{BB962C8B-B14F-4D97-AF65-F5344CB8AC3E}">
        <p14:creationId xmlns:p14="http://schemas.microsoft.com/office/powerpoint/2010/main" val="233404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4400" i="1"/>
              <a:t>نقاط المتحدث:</a:t>
            </a:r>
          </a:p>
          <a:p>
            <a:pPr rtl="1"/>
            <a:endParaRPr lang="en-US" sz="4400" i="1">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بعد ذلك ، سأشارك دراسة حالة حول كيفية استخدام هذا النهج ثلاثي المراحل في إندونيسيا</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تعد اندونيسيا من البلدان ذات الدخل المخفض أو المتوسط التي تشهد نمواً سريعاً مع تعداد سكاني يبلغ 260 مليون نسمة. </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يواجه نظامها الصحي تحديات مستمرة لتلبية جميع احتياجات السكان الصحية بالتساوي، وتحديداً في ما يخص نقص التغذية لدى الأمهات.</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خلال الشرائح القليلة القادمة، سنشارك كيف يتم استخدام نهج علم التنفيذ لتجريب </a:t>
            </a:r>
            <a:r>
              <a:rPr lang="ar" sz="4400" i="0"/>
              <a:t>MMS وتقديمها وتوسيع نطاقها</a:t>
            </a:r>
          </a:p>
          <a:p>
            <a:pPr rtl="1"/>
            <a:endParaRPr lang="en-US" sz="4400" i="1"/>
          </a:p>
          <a:p>
            <a:pPr rtl="1"/>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400050" indent="-171450" defTabSz="457200" rtl="1">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0" indent="0" rtl="1">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12</a:t>
            </a:fld>
            <a:endParaRPr lang="en-US"/>
          </a:p>
        </p:txBody>
      </p:sp>
    </p:spTree>
    <p:extLst>
      <p:ext uri="{BB962C8B-B14F-4D97-AF65-F5344CB8AC3E}">
        <p14:creationId xmlns:p14="http://schemas.microsoft.com/office/powerpoint/2010/main" val="137541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4400" i="1"/>
              <a:t>نقاط المتحدث:</a:t>
            </a:r>
          </a:p>
          <a:p>
            <a:pPr rtl="1"/>
            <a:endParaRPr lang="en-US" sz="4400" i="1">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في عام 2008 ، قامت تجربة تدخل تكميلي ، تعرف باسم SUMMIT ، بتقييم آثار MMS مقارنة ب IFA ، على فقدان الجنين ووفاة الرضع في إعداد خدمات ANC الروتينية. وضع هذا حجرالأساس لبدء استكشاف MMS في إندونيسيا.</a:t>
            </a:r>
          </a:p>
          <a:p>
            <a:pPr rtl="1"/>
            <a:endParaRPr lang="en-US" sz="4400">
              <a:solidFill>
                <a:srgbClr val="000000"/>
              </a:solidFill>
              <a:ea typeface="Verdana" panose="020B0604030504040204" pitchFamily="34" charset="0"/>
              <a:cs typeface="Arial" panose="020B0604020202020204" pitchFamily="34" charset="0"/>
            </a:endParaRPr>
          </a:p>
          <a:p>
            <a:pPr rtl="1"/>
            <a:r>
              <a:rPr lang="ar" sz="4400">
                <a:solidFill>
                  <a:srgbClr val="000000"/>
                </a:solidFill>
                <a:ea typeface="Verdana" panose="020B0604030504040204" pitchFamily="34" charset="0"/>
                <a:cs typeface="Arial" panose="020B0604020202020204" pitchFamily="34" charset="0"/>
              </a:rPr>
              <a:t>Source: https://www.thelancet.com/action/showPdf?pii=S0140-6736%2808%2960133-6 </a:t>
            </a: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endParaRPr lang="en-US" sz="4400">
              <a:solidFill>
                <a:srgbClr val="000000"/>
              </a:solidFill>
              <a:ea typeface="Verdana" panose="020B0604030504040204" pitchFamily="34" charset="0"/>
              <a:cs typeface="Arial" panose="020B0604020202020204" pitchFamily="34" charset="0"/>
            </a:endParaRPr>
          </a:p>
          <a:p>
            <a:pPr marL="0" indent="0" rtl="1">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13</a:t>
            </a:fld>
            <a:endParaRPr lang="en-US"/>
          </a:p>
        </p:txBody>
      </p:sp>
    </p:spTree>
    <p:extLst>
      <p:ext uri="{BB962C8B-B14F-4D97-AF65-F5344CB8AC3E}">
        <p14:creationId xmlns:p14="http://schemas.microsoft.com/office/powerpoint/2010/main" val="418392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4400" i="1"/>
              <a:t>نقاط المتحدث:</a:t>
            </a:r>
          </a:p>
          <a:p>
            <a:pPr marL="400050" indent="-171450" defTabSz="457200" rtl="1">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r>
              <a:rPr lang="ar" sz="4400">
                <a:solidFill>
                  <a:srgbClr val="000000"/>
                </a:solidFill>
                <a:ea typeface="Verdana" panose="020B0604030504040204" pitchFamily="34" charset="0"/>
                <a:cs typeface="Arial" panose="020B0604020202020204" pitchFamily="34" charset="0"/>
              </a:rPr>
              <a:t>بدأت مرحلة الاستكشاف (المرحلة 1) رسميا عندما قام أعضاء اتحاد HMHB برعاية واستضافة العديد من مشاركات أصحاب المصلحة في إندونيسيا ، مما أدى إلى توافق في الآراء حول الحاجة إلى تصميم واختبار استراتيجية تنفيذ MMS.</a:t>
            </a:r>
          </a:p>
          <a:p>
            <a:pPr marL="228600" indent="0" defTabSz="457200" rtl="1">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r>
              <a:rPr lang="ar" sz="4400">
                <a:solidFill>
                  <a:srgbClr val="000000"/>
                </a:solidFill>
                <a:ea typeface="Verdana" panose="020B0604030504040204" pitchFamily="34" charset="0"/>
                <a:cs typeface="Arial"/>
              </a:rPr>
              <a:t>لاحقاً، اشتمل تقييم البيئة المحيطة على تحديد أصحاب المصلحة، وإجراء المقابلات والمشاورات. </a:t>
            </a:r>
            <a:r>
              <a:rPr lang="ar" sz="4400">
                <a:solidFill>
                  <a:srgbClr val="000000"/>
                </a:solidFill>
                <a:ea typeface="Verdana" panose="020B0604030504040204" pitchFamily="34" charset="0"/>
                <a:cs typeface="Arial" panose="020B0604020202020204" pitchFamily="34" charset="0"/>
              </a:rPr>
              <a:t>قدم أعضاء اتحاد HMHB أدلة على مستوى البلد.</a:t>
            </a:r>
          </a:p>
          <a:p>
            <a:pPr marL="228600" indent="0" defTabSz="457200" rtl="1">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a:endParaRPr>
          </a:p>
          <a:p>
            <a:pPr marL="228600" lvl="3" indent="0" defTabSz="457200" rtl="1">
              <a:buFont typeface="Arial" panose="020B0604020202020204" pitchFamily="34" charset="0"/>
              <a:buNone/>
            </a:pPr>
            <a:r>
              <a:rPr lang="ar" sz="4400">
                <a:ea typeface="Calibri" panose="020F0502020204030204" pitchFamily="34" charset="0"/>
                <a:cs typeface="Times New Roman" panose="02020603050405020304" pitchFamily="18" charset="0"/>
              </a:rPr>
              <a:t>من خلال العمل جنبا إلى جنب مع الشركاء المحليين، دعم </a:t>
            </a:r>
            <a:r>
              <a:rPr lang="ar" sz="4400">
                <a:solidFill>
                  <a:srgbClr val="000000"/>
                </a:solidFill>
                <a:ea typeface="Verdana" panose="020B0604030504040204" pitchFamily="34" charset="0"/>
                <a:cs typeface="Arial" panose="020B0604020202020204" pitchFamily="34" charset="0"/>
              </a:rPr>
              <a:t>أعضاء اتحاد HMHB </a:t>
            </a:r>
            <a:r>
              <a:rPr lang="ar" sz="4400">
                <a:ea typeface="Calibri" panose="020F0502020204030204" pitchFamily="34" charset="0"/>
                <a:cs typeface="Times New Roman" panose="02020603050405020304" pitchFamily="18" charset="0"/>
              </a:rPr>
              <a:t>نشر معلومات MMS عبر المنشورات عبر قنوات متعددة، بما في ذلك المجلات الأكاديمية والتقارير الوطنية.
 </a:t>
            </a:r>
          </a:p>
          <a:p>
            <a:pPr marL="228600" lvl="3" indent="0" defTabSz="457200" rtl="1">
              <a:buFont typeface="Arial" panose="020B0604020202020204" pitchFamily="34" charset="0"/>
              <a:buNone/>
            </a:pPr>
            <a:endParaRPr lang="en-US" sz="4400">
              <a:ea typeface="Calibri" panose="020F0502020204030204" pitchFamily="34" charset="0"/>
              <a:cs typeface="Times New Roman" panose="02020603050405020304" pitchFamily="18" charset="0"/>
            </a:endParaRPr>
          </a:p>
          <a:p>
            <a:pPr marL="228600" lvl="3" indent="0" defTabSz="457200" rtl="1">
              <a:buFont typeface="Arial" panose="020B0604020202020204" pitchFamily="34" charset="0"/>
              <a:buNone/>
            </a:pPr>
            <a:r>
              <a:rPr lang="ar" sz="4400">
                <a:solidFill>
                  <a:srgbClr val="000000"/>
                </a:solidFill>
                <a:ea typeface="Verdana" panose="020B0604030504040204" pitchFamily="34" charset="0"/>
                <a:cs typeface="Arial" panose="020B0604020202020204" pitchFamily="34" charset="0"/>
              </a:rPr>
              <a:t>قام </a:t>
            </a:r>
            <a:r>
              <a:rPr lang="ar" sz="4400"/>
              <a:t>أعضاء اتحاد HMHB برعاية أكثر من 20 ندوة عبر الإنترنت في 2020-2021 لبناء الزخم وزيادة الوعي بين المسؤولين الحكوميين الجدد وأصحاب المصلحة الرئيسيين ومعالجة أسئلة وقضايا محددة تنشأ مع تقدم الجهود المبذولة لتقديم MMS وتوسيع نطاقها في إندونيسيا.
  </a:t>
            </a:r>
          </a:p>
          <a:p>
            <a:pPr marL="228600" lvl="3" indent="0" defTabSz="457200" rtl="1">
              <a:buFont typeface="Arial" panose="020B0604020202020204" pitchFamily="34" charset="0"/>
              <a:buNone/>
            </a:pPr>
            <a:endParaRPr lang="en-US" sz="4400"/>
          </a:p>
          <a:p>
            <a:pPr marL="228600" marR="0" lvl="3" indent="0"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 sz="4400">
                <a:cs typeface="Times New Roman" panose="02020603050405020304" pitchFamily="18" charset="0"/>
              </a:rPr>
              <a:t>أخيراً، تم تشكيل فرقة العمل الأندونيسية لدعم تبني سياسات MMS.</a:t>
            </a:r>
            <a:endParaRPr lang="en-US" sz="4400">
              <a:ea typeface="Verdana" panose="020B0604030504040204" pitchFamily="34" charset="0"/>
              <a:cs typeface="Verdana" panose="020B0604030504040204" pitchFamily="34" charset="0"/>
            </a:endParaRPr>
          </a:p>
          <a:p>
            <a:pPr marL="0" indent="0" rtl="1">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14</a:t>
            </a:fld>
            <a:endParaRPr lang="en-US"/>
          </a:p>
        </p:txBody>
      </p:sp>
    </p:spTree>
    <p:extLst>
      <p:ext uri="{BB962C8B-B14F-4D97-AF65-F5344CB8AC3E}">
        <p14:creationId xmlns:p14="http://schemas.microsoft.com/office/powerpoint/2010/main" val="44530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4400" i="1"/>
              <a:t>نقاط المتحدث:</a:t>
            </a:r>
          </a:p>
          <a:p>
            <a:pPr marL="400050" indent="-171450" defTabSz="457200" rtl="1">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rtl="1">
              <a:spcAft>
                <a:spcPts val="300"/>
              </a:spcAft>
              <a:buSzPct val="115000"/>
              <a:buFont typeface="Arial" panose="020B0604020202020204" pitchFamily="34" charset="0"/>
              <a:buNone/>
            </a:pPr>
            <a:r>
              <a:rPr lang="ar" sz="4400">
                <a:solidFill>
                  <a:srgbClr val="000000"/>
                </a:solidFill>
                <a:ea typeface="Verdana" panose="020B0604030504040204" pitchFamily="34" charset="0"/>
                <a:cs typeface="Arial" panose="020B0604020202020204" pitchFamily="34" charset="0"/>
              </a:rPr>
              <a:t>خلال التطبيق الأولي (المرحلة 2) قام أعضاء HMHB:</a:t>
            </a:r>
          </a:p>
          <a:p>
            <a:pPr marL="400050" indent="-171450" defTabSz="457200" rtl="1">
              <a:spcAft>
                <a:spcPts val="300"/>
              </a:spcAft>
              <a:buSzPct val="115000"/>
              <a:buFont typeface="Arial" panose="020B0604020202020204" pitchFamily="34" charset="0"/>
              <a:buChar char="•"/>
            </a:pPr>
            <a:r>
              <a:rPr lang="ar" sz="1100">
                <a:ea typeface="Verdana" panose="020B0604030504040204" pitchFamily="34" charset="0"/>
                <a:cs typeface="Arial" panose="020B0604020202020204" pitchFamily="34" charset="0"/>
              </a:rPr>
              <a:t>بإجراء بحوث تشكيلية لفهم أفضل للعوائق التي تعترض التنفيذ والإبلاغ عن الحلول الممكنة؛</a:t>
            </a:r>
          </a:p>
          <a:p>
            <a:pPr marL="400050" lvl="4" indent="-171450" defTabSz="457200" rtl="1">
              <a:lnSpc>
                <a:spcPct val="120000"/>
              </a:lnSpc>
              <a:buFont typeface="Arial" panose="020B0604020202020204" pitchFamily="34" charset="0"/>
              <a:buChar char="•"/>
            </a:pPr>
            <a:r>
              <a:rPr lang="ar" sz="1100">
                <a:ea typeface="Verdana" panose="020B0604030504040204" pitchFamily="34" charset="0"/>
                <a:cs typeface="Arial" panose="020B0604020202020204" pitchFamily="34" charset="0"/>
              </a:rPr>
              <a:t>وبتصميم استراتيجية التطبيق والقيام بعرض هذه الاستراتيجية. </a:t>
            </a:r>
          </a:p>
          <a:p>
            <a:pPr marL="400050" lvl="4" indent="-171450" defTabSz="457200" rtl="1">
              <a:lnSpc>
                <a:spcPct val="120000"/>
              </a:lnSpc>
              <a:buFont typeface="Arial" panose="020B0604020202020204" pitchFamily="34" charset="0"/>
              <a:buChar char="•"/>
            </a:pPr>
            <a:r>
              <a:rPr lang="ar" sz="1100">
                <a:ea typeface="Verdana" panose="020B0604030504040204" pitchFamily="34" charset="0"/>
                <a:cs typeface="Arial" panose="020B0604020202020204" pitchFamily="34" charset="0"/>
              </a:rPr>
              <a:t>تحديد مصانع MMS المحتملة والاندماج معها </a:t>
            </a:r>
          </a:p>
          <a:p>
            <a:pPr marL="400050" lvl="4" indent="-171450" defTabSz="457200" rtl="1">
              <a:lnSpc>
                <a:spcPct val="120000"/>
              </a:lnSpc>
              <a:buFont typeface="Arial" panose="020B0604020202020204" pitchFamily="34" charset="0"/>
              <a:buChar char="•"/>
            </a:pPr>
            <a:r>
              <a:rPr lang="ar" sz="1100">
                <a:ea typeface="Verdana" panose="020B0604030504040204" pitchFamily="34" charset="0"/>
                <a:cs typeface="Arial" panose="020B0604020202020204" pitchFamily="34" charset="0"/>
              </a:rPr>
              <a:t>مراقبة وتقييم استراتيجية التنفيذ</a:t>
            </a:r>
          </a:p>
          <a:p>
            <a:pPr marL="400050" lvl="4" indent="-171450" defTabSz="457200" rtl="1">
              <a:lnSpc>
                <a:spcPct val="120000"/>
              </a:lnSpc>
              <a:buFont typeface="Arial" panose="020B0604020202020204" pitchFamily="34" charset="0"/>
              <a:buChar char="•"/>
            </a:pPr>
            <a:endParaRPr lang="en-US" sz="1100">
              <a:effectLst/>
              <a:ea typeface="Verdana" panose="020B0604030504040204" pitchFamily="34" charset="0"/>
              <a:cs typeface="Arial" panose="020B0604020202020204" pitchFamily="34" charset="0"/>
            </a:endParaRPr>
          </a:p>
          <a:p>
            <a:pPr marL="228600" lvl="4" indent="0" defTabSz="457200" rtl="1">
              <a:lnSpc>
                <a:spcPct val="120000"/>
              </a:lnSpc>
              <a:buFont typeface="Arial" panose="020B0604020202020204" pitchFamily="34" charset="0"/>
              <a:buNone/>
            </a:pPr>
            <a:r>
              <a:rPr lang="ar" sz="1100">
                <a:effectLst/>
              </a:rPr>
              <a:t>المصدر: https://hmhbconsortium.org/knowledge-hub/better-quality-for-better-impact-optimized-packaging-and-appearance-of-maternal-multiple-micronutrient-supplements-for-pregnant-women-in-indonesia/</a:t>
            </a:r>
            <a:r>
              <a:rPr lang="ar" sz="1100">
                <a:ea typeface="Verdana" panose="020B0604030504040204" pitchFamily="34" charset="0"/>
                <a:cs typeface="Arial" panose="020B0604020202020204" pitchFamily="34" charset="0"/>
              </a:rPr>
              <a:t> </a:t>
            </a:r>
          </a:p>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15</a:t>
            </a:fld>
            <a:endParaRPr lang="en-US"/>
          </a:p>
        </p:txBody>
      </p:sp>
    </p:spTree>
    <p:extLst>
      <p:ext uri="{BB962C8B-B14F-4D97-AF65-F5344CB8AC3E}">
        <p14:creationId xmlns:p14="http://schemas.microsoft.com/office/powerpoint/2010/main" val="321407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1100" i="1"/>
              <a:t>نقاط المتحدث:</a:t>
            </a:r>
          </a:p>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i="1"/>
          </a:p>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ar" sz="1100">
                <a:solidFill>
                  <a:srgbClr val="000000"/>
                </a:solidFill>
                <a:ea typeface="Verdana" panose="020B0604030504040204" pitchFamily="34" charset="0"/>
                <a:cs typeface="Arial" panose="020B0604020202020204" pitchFamily="34" charset="0"/>
              </a:rPr>
              <a:t>خلال مرحلة توسيع النطاق (المرحلة 3)، </a:t>
            </a:r>
          </a:p>
          <a:p>
            <a:pPr marL="228600" marR="0" lvl="0" indent="0" algn="l" defTabSz="457200" rtl="1"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a:solidFill>
                <a:srgbClr val="000000"/>
              </a:solidFill>
              <a:ea typeface="Verdana" panose="020B0604030504040204" pitchFamily="34" charset="0"/>
              <a:cs typeface="Arial" panose="020B0604020202020204" pitchFamily="34" charset="0"/>
            </a:endParaRP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ar" sz="1100">
                <a:cs typeface="Times New Roman" panose="02020603050405020304" pitchFamily="18" charset="0"/>
              </a:rPr>
              <a:t>تم بنجاح تأسيس برامج تطبيق في 22 وجهة لاستبدال IFA ب MMS. </a:t>
            </a:r>
            <a:r>
              <a:rPr lang="ar" sz="1700">
                <a:cs typeface="Times New Roman" panose="02020603050405020304" pitchFamily="18" charset="0"/>
              </a:rPr>
              <a:t>ستقوم 25 وجهة قريباً بتطبيق MMS مع عنصر التغيير السلوكي الاجتماعي (SBCC) </a:t>
            </a:r>
            <a:r>
              <a:rPr lang="ar" sz="1800" b="0" i="0" kern="1200">
                <a:solidFill>
                  <a:schemeClr val="tx1"/>
                </a:solidFill>
                <a:effectLst/>
                <a:latin typeface="Avenir Book" panose="02000503020000020003" pitchFamily="2" charset="0"/>
                <a:ea typeface="+mn-ea"/>
                <a:cs typeface="+mn-cs"/>
              </a:rPr>
              <a:t>تم إدراج MMS في سياسات مناطق متعددة كخيار لخدمات الرعاية قبل الولادة (إلى جانب IFAS).</a:t>
            </a: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ar" sz="1100">
                <a:cs typeface="Times New Roman" panose="02020603050405020304" pitchFamily="18" charset="0"/>
              </a:rPr>
              <a:t>تم اختبار نظام معلومات صحية إلكتروني متكامل ، يعرف باسم منصة التسجيل الذكي المفتوح ، في إندونيسيا. 
يهدف مشروع تكنولوجيات السجلات الصحية والمعلومات والأحداث الحيوية (THRIVE) </a:t>
            </a:r>
            <a:r>
              <a:rPr lang="ar" sz="1100" b="0" i="0">
                <a:effectLst/>
              </a:rPr>
              <a:t>إلى توليد بيانات عالية الجودة ، وتقليل عبء العمل على العاملين الصحيين في الخطوط الأمامية ، وتوفير البيانات في الوقت الفعلي لمديري البرامج وصانعي السياسات لتوجيه الاستراتيجية وتحسين النتائج الصحية.
 لمعرفة المزيد عن المشروع زوروا </a:t>
            </a:r>
            <a:r>
              <a:rPr lang="ar" sz="1100">
                <a:cs typeface="Times New Roman" panose="02020603050405020304" pitchFamily="18" charset="0"/>
              </a:rPr>
              <a:t>https://sid-indonesia.org/thrive-indonesia/</a:t>
            </a:r>
          </a:p>
          <a:p>
            <a:pPr marL="400050" marR="0" lvl="0" indent="-171450" algn="l" defTabSz="457200" rtl="1"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ar" sz="1100" b="0" i="0" u="none" strike="noStrike">
                <a:effectLst/>
              </a:rPr>
              <a:t>تعمل Vitamin Angels و Kirk Humanitarian حاليا بشكل وثيق مع أصحاب المصلحة المحليين وصانعي القرار في إندونيسيا لدعم الجهود الوطنية لإدخال وتوفير توزيع واسع النطاق ل UNIMMAP MMS في جميع أنحاء البلاد. </a:t>
            </a:r>
            <a:endParaRPr lang="en-US" sz="1100">
              <a:cs typeface="Times New Roman" panose="02020603050405020304" pitchFamily="18" charset="0"/>
            </a:endParaRPr>
          </a:p>
          <a:p>
            <a:pPr marL="400050" lvl="3" indent="-171450" defTabSz="457200" rtl="1">
              <a:lnSpc>
                <a:spcPct val="120000"/>
              </a:lnSpc>
              <a:buFont typeface="Arial" panose="020B0604020202020204" pitchFamily="34" charset="0"/>
              <a:buChar char="•"/>
            </a:pPr>
            <a:endParaRPr lang="en-US" sz="1100">
              <a:cs typeface="Times New Roman" panose="02020603050405020304" pitchFamily="18" charset="0"/>
            </a:endParaRPr>
          </a:p>
          <a:p>
            <a:pPr rtl="1"/>
            <a:endParaRPr lang="en-ID" sz="1200" baselin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16</a:t>
            </a:fld>
            <a:endParaRPr lang="en-US"/>
          </a:p>
        </p:txBody>
      </p:sp>
    </p:spTree>
    <p:extLst>
      <p:ext uri="{BB962C8B-B14F-4D97-AF65-F5344CB8AC3E}">
        <p14:creationId xmlns:p14="http://schemas.microsoft.com/office/powerpoint/2010/main" val="390945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u="none"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19</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20</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lvl="1" rtl="1"/>
            <a:r>
              <a:rPr lang="ar"/>
              <a:t>تم تحضير هذه المحاضرة من قبل اتحاد أمهات أصحاء أطفال أصحاء هدفنا هو ضمان حصول 75 مليون امرأة حامل إضافية على MMS بحلول عام 2030 حتى تتمكن الأمهات والأطفال من تحقيق إمكاناتهم الكاملة للمزيد من المعلومات زوروا موقعنا، وتابعونا على صفحات التواصل الاجتماعي، وتواصلوا معنا عبر البريد الإلكتروني</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21</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i="1"/>
              <a:t>هذه الشريحة خاصة لأصحاب المكان حول المقدمة وكلمة الترحيب أضف لمحة حول أهداف الاجتماع و/ أو برنامج العمل هنا</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buFont typeface="Arial" panose="020B0604020202020204" pitchFamily="34" charset="0"/>
              <a:buNone/>
            </a:pPr>
            <a:r>
              <a:rPr lang="ar" i="1" dirty="0"/>
              <a:t>يمكن للمتحدث تقديم كل قسم أو الانتقال إلى القسم (الأقسام) ذات الصلة للجمهور</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u="sng"/>
              <a:t>الفقرة E </a:t>
            </a:r>
          </a:p>
          <a:p>
            <a:pPr rtl="1"/>
            <a:endParaRPr lang="en-US" i="1"/>
          </a:p>
          <a:p>
            <a:pPr rtl="1"/>
            <a:r>
              <a:rPr lang="ar" i="1"/>
              <a:t>نقاط المتحدث:</a:t>
            </a:r>
          </a:p>
          <a:p>
            <a:pPr rtl="1"/>
            <a:endParaRPr lang="en-US" i="1"/>
          </a:p>
          <a:p>
            <a:pPr rtl="1"/>
            <a:r>
              <a:rPr lang="ar"/>
              <a:t>في هذا القسم ، سنشرح كيفية التعامل مع التقديم الوطني وتوسيع نطاق MMS ونعرض مثالا واقعيا باستخدام هذا النهج في إندونيسيا.</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6</a:t>
            </a:fld>
            <a:endParaRPr lang="en-US"/>
          </a:p>
        </p:txBody>
      </p:sp>
    </p:spTree>
    <p:extLst>
      <p:ext uri="{BB962C8B-B14F-4D97-AF65-F5344CB8AC3E}">
        <p14:creationId xmlns:p14="http://schemas.microsoft.com/office/powerpoint/2010/main" val="266078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indent="0" rtl="1">
              <a:lnSpc>
                <a:spcPct val="107000"/>
              </a:lnSpc>
              <a:spcBef>
                <a:spcPts val="0"/>
              </a:spcBef>
              <a:spcAft>
                <a:spcPts val="800"/>
              </a:spcAft>
              <a:buFont typeface="Arial" panose="020B0604020202020204" pitchFamily="34" charset="0"/>
              <a:buNone/>
            </a:pPr>
            <a:r>
              <a:rPr lang="ar"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وقد ظهر نهج عام (أو خارطة) مقسم لثلاثة مراحل لاكتشاف تطبيق MMS</a:t>
            </a:r>
            <a:r>
              <a:rPr lang="ar" dirty="0">
                <a:solidFill>
                  <a:srgbClr val="000000"/>
                </a:solidFill>
                <a:latin typeface="Arial" panose="020B0604020202020204" pitchFamily="34" charset="0"/>
                <a:ea typeface="Times New Roman" panose="02020603050405020304" pitchFamily="18" charset="0"/>
                <a:cs typeface="Arial" panose="020B0604020202020204" pitchFamily="34" charset="0"/>
              </a:rPr>
              <a:t> وتوسيع نطاقها.</a:t>
            </a: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rtl="1">
              <a:lnSpc>
                <a:spcPct val="107000"/>
              </a:lnSpc>
              <a:spcBef>
                <a:spcPts val="0"/>
              </a:spcBef>
              <a:spcAft>
                <a:spcPts val="800"/>
              </a:spcAft>
              <a:buFont typeface="Arial" panose="020B0604020202020204" pitchFamily="34" charset="0"/>
              <a:buNone/>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rtl="1">
              <a:lnSpc>
                <a:spcPct val="107000"/>
              </a:lnSpc>
              <a:spcBef>
                <a:spcPts val="0"/>
              </a:spcBef>
              <a:spcAft>
                <a:spcPts val="800"/>
              </a:spcAft>
              <a:buFont typeface="Arial" panose="020B0604020202020204" pitchFamily="34" charset="0"/>
              <a:buNone/>
            </a:pPr>
            <a:r>
              <a:rPr lang="ar" sz="1200" dirty="0">
                <a:effectLst/>
                <a:latin typeface="Arial" panose="020B0604020202020204" pitchFamily="34" charset="0"/>
                <a:ea typeface="Calibri" panose="020F0502020204030204" pitchFamily="34" charset="0"/>
                <a:cs typeface="Arial" panose="020B0604020202020204" pitchFamily="34" charset="0"/>
              </a:rPr>
              <a:t>استند هذا النهج إلى الجهود السابقة المبذولة لإدخال تدخلات الصحة العمومية وتوسيع نطاقها.
 </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7</a:t>
            </a:fld>
            <a:endParaRPr lang="en-US"/>
          </a:p>
        </p:txBody>
      </p:sp>
    </p:spTree>
    <p:extLst>
      <p:ext uri="{BB962C8B-B14F-4D97-AF65-F5344CB8AC3E}">
        <p14:creationId xmlns:p14="http://schemas.microsoft.com/office/powerpoint/2010/main" val="286571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خلال المرحلة1، </a:t>
            </a:r>
            <a:r>
              <a:rPr lang="ar"/>
              <a:t>بناء بيئة حاضنة ل MMS من خلال تحليل الدعوة وتحليل المعطيات المكانية.</a:t>
            </a:r>
          </a:p>
          <a:p>
            <a:pPr rtl="1"/>
            <a:endParaRPr lang="en-US" b="1" u="none"/>
          </a:p>
          <a:p>
            <a:pPr marL="171450" indent="-171450" rtl="1">
              <a:buFont typeface="Arial" panose="020B0604020202020204" pitchFamily="34" charset="0"/>
              <a:buChar char="•"/>
            </a:pPr>
            <a:r>
              <a:rPr lang="ar" b="1" u="none"/>
              <a:t>تضمين تحليل البيئة المحيطة </a:t>
            </a:r>
            <a:r>
              <a:rPr lang="ar" u="none"/>
              <a:t>دراسة البيانات الموجودة عن انتشار نقص التغذية، ورسم خرائط أصحاب المصلحة، وتحليل السياسات، وتقييم منصة التنفيذ (بما في ذلك الاستعداد لتقديم الخدمات القائمة على المرافق وقدرات العاملين الصحيين).
 </a:t>
            </a:r>
          </a:p>
          <a:p>
            <a:pPr marL="171450" indent="-171450" rtl="1">
              <a:buFont typeface="Arial" panose="020B0604020202020204" pitchFamily="34" charset="0"/>
              <a:buChar char="•"/>
            </a:pPr>
            <a:endParaRPr lang="en-US" u="none"/>
          </a:p>
          <a:p>
            <a:pPr marL="171450" marR="0" lvl="0" indent="-171450" algn="l"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1" u="none"/>
              <a:t>القيام بمبادرات استكشافية </a:t>
            </a:r>
            <a:r>
              <a:rPr lang="ar" u="none"/>
              <a:t>اكتساب خبرة مباشرة مع استخدام MMS لفهم كيفية دمج MMS في خدمات الرعاية السابقة للولادة ، ودعم بناء توافق الآراء ، و</a:t>
            </a:r>
            <a:r>
              <a:rPr lang="ar"/>
              <a:t>إعداد كيفية الحصول على إمدادات MMS في البلاد
 </a:t>
            </a:r>
          </a:p>
          <a:p>
            <a:pPr marL="171450" indent="-171450" rtl="1">
              <a:buFont typeface="Arial" panose="020B0604020202020204" pitchFamily="34" charset="0"/>
              <a:buChar char="•"/>
            </a:pPr>
            <a:endParaRPr lang="en-US" u="none"/>
          </a:p>
          <a:p>
            <a:pPr marL="171450" indent="-171450" rtl="1">
              <a:buFont typeface="Arial" panose="020B0604020202020204" pitchFamily="34" charset="0"/>
              <a:buChar char="•"/>
            </a:pPr>
            <a:r>
              <a:rPr lang="ar" b="1" u="none"/>
              <a:t>تقييم المشهد التنظيمي</a:t>
            </a:r>
            <a:r>
              <a:rPr lang="ar" u="none"/>
              <a:t> النظر في العوامل الفورية والطويلة الأجل التي تؤثر على إمدادات المنتج (بغض النظر عما إذا كان يتم الوصول إلى المنتج من الشركات المصنعة المحلية أو يتم شراؤه من شركة تصنيع عالمية).</a:t>
            </a:r>
          </a:p>
          <a:p>
            <a:pPr rtl="1"/>
            <a:endParaRPr lang="en-US" u="none"/>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8</a:t>
            </a:fld>
            <a:endParaRPr lang="en-US"/>
          </a:p>
        </p:txBody>
      </p:sp>
    </p:spTree>
    <p:extLst>
      <p:ext uri="{BB962C8B-B14F-4D97-AF65-F5344CB8AC3E}">
        <p14:creationId xmlns:p14="http://schemas.microsoft.com/office/powerpoint/2010/main" val="314227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sz="1200" b="0" i="1" kern="1200">
                <a:solidFill>
                  <a:schemeClr val="tx1"/>
                </a:solidFill>
                <a:effectLst/>
                <a:latin typeface="Avenir Book" panose="02000503020000020003" pitchFamily="2" charset="0"/>
                <a:ea typeface="+mn-ea"/>
                <a:cs typeface="+mn-cs"/>
              </a:rPr>
              <a:t>نقاط المتحدث:</a:t>
            </a:r>
          </a:p>
          <a:p>
            <a:pPr rtl="1"/>
            <a:endParaRPr lang="en-US" i="1"/>
          </a:p>
          <a:p>
            <a:pPr marL="0" marR="0" indent="0" rtl="1">
              <a:lnSpc>
                <a:spcPct val="107000"/>
              </a:lnSpc>
              <a:spcBef>
                <a:spcPts val="0"/>
              </a:spcBef>
              <a:spcAft>
                <a:spcPts val="800"/>
              </a:spcAft>
              <a:buFont typeface="Arial" panose="020B0604020202020204" pitchFamily="34" charset="0"/>
              <a:buNone/>
            </a:pPr>
            <a:r>
              <a:rPr lang="ar"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خلال المرحلة 1 أيضاً، </a:t>
            </a:r>
            <a:r>
              <a:rPr lang="ar"/>
              <a:t> بناء بيئة حاضنة ل MMS من خلال تحليل نشاطات الدعوة. </a:t>
            </a:r>
            <a:r>
              <a:rPr lang="ar" sz="1200" b="0" i="0" kern="1200">
                <a:solidFill>
                  <a:schemeClr val="tx1"/>
                </a:solidFill>
                <a:effectLst/>
                <a:latin typeface="Avenir Book" panose="02000503020000020003" pitchFamily="2" charset="0"/>
                <a:ea typeface="+mn-ea"/>
                <a:cs typeface="+mn-cs"/>
              </a:rPr>
              <a:t>يمكن أن يتم دعم البلدان التي تختبر الانتقال لاستخدام MMS بالطرق التالية:</a:t>
            </a:r>
          </a:p>
          <a:p>
            <a:pPr rtl="1"/>
            <a:r>
              <a:rPr lang="ar" sz="1200" b="0" i="0" kern="1200">
                <a:solidFill>
                  <a:schemeClr val="tx1"/>
                </a:solidFill>
                <a:effectLst/>
                <a:latin typeface="Avenir Book" panose="02000503020000020003" pitchFamily="2" charset="0"/>
                <a:ea typeface="+mn-ea"/>
                <a:cs typeface="+mn-cs"/>
              </a:rPr>
              <a:t> </a:t>
            </a:r>
          </a:p>
          <a:p>
            <a:pPr lvl="0" rtl="1"/>
            <a:r>
              <a:rPr lang="ar" sz="1200" b="1" i="0" kern="1200">
                <a:solidFill>
                  <a:schemeClr val="tx1"/>
                </a:solidFill>
                <a:effectLst/>
                <a:latin typeface="Avenir Book" panose="02000503020000020003" pitchFamily="2" charset="0"/>
                <a:ea typeface="+mn-ea"/>
                <a:cs typeface="+mn-cs"/>
              </a:rPr>
              <a:t>رفع مستوى الوعي حول MMS والدعوة لاستخدامها.</a:t>
            </a:r>
            <a:endParaRPr lang="en-US" sz="1200" b="0" i="0" kern="1200">
              <a:solidFill>
                <a:schemeClr val="tx1"/>
              </a:solidFill>
              <a:effectLst/>
              <a:latin typeface="Avenir Book" panose="02000503020000020003" pitchFamily="2" charset="0"/>
              <a:ea typeface="+mn-ea"/>
              <a:cs typeface="+mn-cs"/>
            </a:endParaRPr>
          </a:p>
          <a:p>
            <a:pPr rtl="1"/>
            <a:r>
              <a:rPr lang="ar" sz="1200" b="0" i="0" kern="1200">
                <a:solidFill>
                  <a:schemeClr val="tx1"/>
                </a:solidFill>
                <a:effectLst/>
                <a:latin typeface="Avenir Book" panose="02000503020000020003" pitchFamily="2" charset="0"/>
                <a:ea typeface="+mn-ea"/>
                <a:cs typeface="+mn-cs"/>
              </a:rPr>
              <a:t>زوروا HMHB’s </a:t>
            </a:r>
            <a:r>
              <a:rPr lang="ar" sz="1200" b="0" i="0" u="sng" kern="1200">
                <a:solidFill>
                  <a:schemeClr val="tx1"/>
                </a:solidFill>
                <a:effectLst/>
                <a:latin typeface="Avenir Book" panose="02000503020000020003" pitchFamily="2" charset="0"/>
                <a:ea typeface="+mn-ea"/>
                <a:cs typeface="+mn-cs"/>
                <a:hlinkClick r:id="rId3"/>
              </a:rPr>
              <a:t>Knowledge Hub</a:t>
            </a:r>
            <a:r>
              <a:rPr lang="ar" sz="1200" b="0" i="0" kern="1200">
                <a:solidFill>
                  <a:schemeClr val="tx1"/>
                </a:solidFill>
                <a:effectLst/>
                <a:latin typeface="Avenir Book" panose="02000503020000020003" pitchFamily="2" charset="0"/>
                <a:ea typeface="+mn-ea"/>
                <a:cs typeface="+mn-cs"/>
              </a:rPr>
              <a:t>، للحصول على أحدث المعلومات، ودليل الإرشاد، وسجلوا اشتراك عضوية في مجموعة Healthy Mothers Healthy Babies Consortium.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rtl="1"/>
            <a:r>
              <a:rPr lang="ar" sz="1200" b="1" i="0" kern="1200">
                <a:solidFill>
                  <a:schemeClr val="tx1"/>
                </a:solidFill>
                <a:effectLst/>
                <a:latin typeface="Avenir Book" panose="02000503020000020003" pitchFamily="2" charset="0"/>
                <a:ea typeface="+mn-ea"/>
                <a:cs typeface="+mn-cs"/>
              </a:rPr>
              <a:t>تأسيس أو المشاركة في مجموعات عمل MMS وطنية.</a:t>
            </a:r>
            <a:endParaRPr lang="en-US" sz="1200" b="0" i="0" kern="1200">
              <a:solidFill>
                <a:schemeClr val="tx1"/>
              </a:solidFill>
              <a:effectLst/>
              <a:latin typeface="Avenir Book" panose="02000503020000020003" pitchFamily="2" charset="0"/>
              <a:ea typeface="+mn-ea"/>
              <a:cs typeface="+mn-cs"/>
            </a:endParaRPr>
          </a:p>
          <a:p>
            <a:pPr rtl="1"/>
            <a:r>
              <a:rPr lang="ar" sz="1200" b="0" i="0" kern="1200">
                <a:solidFill>
                  <a:schemeClr val="tx1"/>
                </a:solidFill>
                <a:effectLst/>
                <a:latin typeface="Avenir Book" panose="02000503020000020003" pitchFamily="2" charset="0"/>
                <a:ea typeface="+mn-ea"/>
                <a:cs typeface="+mn-cs"/>
              </a:rPr>
              <a:t>تواصلوا معنا لدى الرغبة بإنشاء مجموعة عمل ل MMS أو الاتصال بمؤيدين آخرين. يمكن أن تقدم HMHB معلومات التوصل وتزودكم بالدعم.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rtl="1"/>
            <a:r>
              <a:rPr lang="ar" sz="1200" b="1" i="0" kern="1200">
                <a:solidFill>
                  <a:schemeClr val="tx1"/>
                </a:solidFill>
                <a:effectLst/>
                <a:latin typeface="Avenir Book" panose="02000503020000020003" pitchFamily="2" charset="0"/>
                <a:ea typeface="+mn-ea"/>
                <a:cs typeface="+mn-cs"/>
              </a:rPr>
              <a:t>بناء الوعي حول الحاجة للانتقال من استخدام IFA إلى استخدام MMS.</a:t>
            </a:r>
            <a:r>
              <a:rPr lang="ar"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ar" sz="1200" b="0" i="0" kern="1200">
                <a:solidFill>
                  <a:schemeClr val="tx1"/>
                </a:solidFill>
                <a:effectLst/>
                <a:latin typeface="Avenir Book" panose="02000503020000020003" pitchFamily="2" charset="0"/>
                <a:ea typeface="+mn-ea"/>
                <a:cs typeface="+mn-cs"/>
              </a:rPr>
              <a:t>الاستفادة من تحليلات الجدوى الاقتصادية لتوضيح الفوائد التدريجية والنقلة المادية عند التحويل من استخدام IFA إلى MMS، بالإضافة إلى المكاسب التعليمية والبشرية على المدى الطويل. يمكن العثور على البيانات الخاصة بكل بلد باستخدام أداة التكلفة والفائدة الخاصة بمنظمة التغذية الدولية </a:t>
            </a:r>
            <a:r>
              <a:rPr lang="ar" sz="1200" b="0" i="0" u="sng" kern="1200">
                <a:solidFill>
                  <a:schemeClr val="tx1"/>
                </a:solidFill>
                <a:effectLst/>
                <a:latin typeface="Avenir Book" panose="02000503020000020003" pitchFamily="2" charset="0"/>
                <a:ea typeface="+mn-ea"/>
                <a:cs typeface="+mn-cs"/>
                <a:hlinkClick r:id="rId4"/>
              </a:rPr>
              <a:t>أو في تحليل النمذجة الذي أجرته المجلة الأمريكية للتغذية السريرية he American Journal of Clinical Nutrition’s </a:t>
            </a:r>
            <a:r>
              <a:rPr lang="ar" sz="1200" b="0" i="0" u="sng" kern="1200">
                <a:solidFill>
                  <a:schemeClr val="tx1"/>
                </a:solidFill>
                <a:effectLst/>
                <a:latin typeface="Avenir Book" panose="02000503020000020003" pitchFamily="2" charset="0"/>
                <a:ea typeface="+mn-ea"/>
                <a:cs typeface="+mn-cs"/>
              </a:rPr>
              <a:t>modeling analysis</a:t>
            </a:r>
            <a:r>
              <a:rPr lang="ar" sz="1200" b="0" i="0" u="sng" kern="1200">
                <a:solidFill>
                  <a:schemeClr val="tx1"/>
                </a:solidFill>
                <a:effectLst/>
                <a:latin typeface="Avenir Book" panose="02000503020000020003" pitchFamily="2" charset="0"/>
                <a:ea typeface="+mn-ea"/>
                <a:cs typeface="+mn-cs"/>
                <a:hlinkClick r:id="rId5"/>
              </a:rPr>
              <a:t>، وذلك لتوسيع نطاق تدخلات التغذية السابقة للولادة بشأن نتائج الثروة البشرية في البلدان ذات الدخل المنخفض والمتوسط.</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rtl="1"/>
            <a:r>
              <a:rPr lang="ar" sz="1200" b="1" i="0" kern="1200">
                <a:solidFill>
                  <a:schemeClr val="tx1"/>
                </a:solidFill>
                <a:effectLst/>
                <a:latin typeface="Avenir Book" panose="02000503020000020003" pitchFamily="2" charset="0"/>
                <a:ea typeface="+mn-ea"/>
                <a:cs typeface="+mn-cs"/>
              </a:rPr>
              <a:t>دعم إدراج UNIMMAP MMS ضمن لائحة الأدوية الأساسية (EML).</a:t>
            </a:r>
            <a:r>
              <a:rPr lang="ar"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ar" sz="1200" b="0" i="0" kern="1200">
                <a:solidFill>
                  <a:schemeClr val="tx1"/>
                </a:solidFill>
                <a:effectLst/>
                <a:latin typeface="Avenir Book" panose="02000503020000020003" pitchFamily="2" charset="0"/>
                <a:ea typeface="+mn-ea"/>
                <a:cs typeface="+mn-cs"/>
              </a:rPr>
              <a:t>يمكن أن يدعم  إدراج  MMS ضمن لائحة الأدوية الأساسية (EMLs) التنفيذ على نطاق أوسع. اقرأ </a:t>
            </a:r>
            <a:r>
              <a:rPr lang="ar" sz="1200" b="0" i="0" u="sng" kern="1200">
                <a:solidFill>
                  <a:schemeClr val="tx1"/>
                </a:solidFill>
                <a:effectLst/>
                <a:latin typeface="Avenir Book" panose="02000503020000020003" pitchFamily="2" charset="0"/>
                <a:ea typeface="+mn-ea"/>
                <a:cs typeface="+mn-cs"/>
                <a:hlinkClick r:id="rId6"/>
              </a:rPr>
              <a:t>EML FAQ  and Advocacy Brief here</a:t>
            </a:r>
            <a:r>
              <a:rPr lang="ar" sz="1200" b="0" i="0" kern="1200">
                <a:solidFill>
                  <a:schemeClr val="tx1"/>
                </a:solidFill>
                <a:effectLst/>
                <a:latin typeface="Avenir Book" panose="02000503020000020003" pitchFamily="2" charset="0"/>
                <a:ea typeface="+mn-ea"/>
                <a:cs typeface="+mn-cs"/>
              </a:rPr>
              <a:t>.(الأسئلة الشائعة وموجز الدعوة).</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9</a:t>
            </a:fld>
            <a:endParaRPr lang="en-US"/>
          </a:p>
        </p:txBody>
      </p:sp>
    </p:spTree>
    <p:extLst>
      <p:ext uri="{BB962C8B-B14F-4D97-AF65-F5344CB8AC3E}">
        <p14:creationId xmlns:p14="http://schemas.microsoft.com/office/powerpoint/2010/main" val="4227009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1" anchor="b">
            <a:noAutofit/>
          </a:bodyPr>
          <a:lstStyle>
            <a:lvl1pPr algn="r" rtl="1">
              <a:defRPr sz="54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r>
              <a:rPr lang="a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1">
            <a:normAutofit/>
          </a:bodyPr>
          <a:lstStyle>
            <a:lvl1pPr marL="7938" indent="0" algn="ctr" rtl="1">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1">
            <a:normAutofit/>
          </a:bodyPr>
          <a:lstStyle>
            <a:lvl1pPr marL="7938" indent="0" algn="ctr" rtl="1">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spcBef>
                <a:spcPts val="0"/>
              </a:spcBef>
              <a:buNone/>
              <a:tabLst/>
              <a:defRPr sz="105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1" anchor="ctr" anchorCtr="0">
            <a:normAutofit/>
          </a:bodyPr>
          <a:lstStyle>
            <a:lvl1pPr marL="7938" indent="-7938" algn="r" rtl="1">
              <a:lnSpc>
                <a:spcPct val="110000"/>
              </a:lnSpc>
              <a:spcBef>
                <a:spcPts val="0"/>
              </a:spcBef>
              <a:buNone/>
              <a:tabLst/>
              <a:defRPr sz="90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1">
            <a:noAutofit/>
          </a:bodyPr>
          <a:lstStyle>
            <a:lvl1pPr marL="0" indent="0" algn="r" rtl="1">
              <a:lnSpc>
                <a:spcPct val="100000"/>
              </a:lnSpc>
              <a:spcBef>
                <a:spcPts val="1800"/>
              </a:spcBef>
              <a:buClr>
                <a:srgbClr val="510C76"/>
              </a:buClr>
              <a:buNone/>
              <a:defRPr sz="2400">
                <a:solidFill>
                  <a:schemeClr val="tx1"/>
                </a:solidFill>
              </a:defRPr>
            </a:lvl1pPr>
            <a:lvl2pPr marL="236537" indent="0" algn="r" rtl="1">
              <a:lnSpc>
                <a:spcPct val="100000"/>
              </a:lnSpc>
              <a:spcBef>
                <a:spcPts val="600"/>
              </a:spcBef>
              <a:buClr>
                <a:srgbClr val="510C76"/>
              </a:buClr>
              <a:buFont typeface="System Font Regular"/>
              <a:buNone/>
              <a:tabLst/>
              <a:defRPr sz="2000">
                <a:solidFill>
                  <a:schemeClr val="tx1"/>
                </a:solidFill>
              </a:defRPr>
            </a:lvl2pPr>
            <a:lvl3pPr marL="914400" indent="0" algn="r" rtl="1">
              <a:buClr>
                <a:srgbClr val="510C76"/>
              </a:buClr>
              <a:buNone/>
              <a:defRPr sz="1800">
                <a:solidFill>
                  <a:schemeClr val="tx1"/>
                </a:solidFill>
              </a:defRPr>
            </a:lvl3pPr>
            <a:lvl4pPr marL="1371600" indent="0" algn="r" rtl="1">
              <a:buClr>
                <a:srgbClr val="510C76"/>
              </a:buClr>
              <a:buNone/>
              <a:defRPr sz="1600">
                <a:solidFill>
                  <a:schemeClr val="tx1"/>
                </a:solidFill>
              </a:defRPr>
            </a:lvl4pPr>
            <a:lvl5pPr marL="1828800" indent="0" algn="r" rtl="1">
              <a:buClr>
                <a:srgbClr val="510C76"/>
              </a:buClr>
              <a:buNone/>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600">
                <a:solidFill>
                  <a:schemeClr val="tx1"/>
                </a:solidFill>
              </a:defRPr>
            </a:lvl3pPr>
            <a:lvl4pPr algn="r" rtl="1">
              <a:buClr>
                <a:schemeClr val="accent2"/>
              </a:buClr>
              <a:defRPr sz="1400">
                <a:solidFill>
                  <a:schemeClr val="tx1"/>
                </a:solidFill>
              </a:defRPr>
            </a:lvl4pPr>
            <a:lvl5pPr algn="r" rtl="1">
              <a:buClr>
                <a:schemeClr val="accent2"/>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1" anchor="ctr" anchorCtr="0">
            <a:normAutofit/>
          </a:bodyPr>
          <a:lstStyle>
            <a:lvl1pPr marL="0" indent="0" algn="r" rtl="1">
              <a:lnSpc>
                <a:spcPct val="100000"/>
              </a:lnSpc>
              <a:spcBef>
                <a:spcPts val="600"/>
              </a:spcBef>
              <a:spcAft>
                <a:spcPts val="600"/>
              </a:spcAft>
              <a:buClrTx/>
              <a:buNone/>
              <a:tabLst/>
              <a:defRPr sz="3600">
                <a:solidFill>
                  <a:schemeClr val="bg1"/>
                </a:solidFill>
              </a:defRPr>
            </a:lvl1pPr>
            <a:lvl2pPr marL="228600" indent="-228600" algn="r" rtl="1">
              <a:lnSpc>
                <a:spcPct val="100000"/>
              </a:lnSpc>
              <a:spcBef>
                <a:spcPts val="600"/>
              </a:spcBef>
              <a:spcAft>
                <a:spcPts val="600"/>
              </a:spcAft>
              <a:buClrTx/>
              <a:buFont typeface="Arial" panose="020B0604020202020204" pitchFamily="34" charset="0"/>
              <a:buChar char="•"/>
              <a:tabLst/>
              <a:defRPr sz="3600">
                <a:solidFill>
                  <a:schemeClr val="bg1"/>
                </a:solidFill>
              </a:defRPr>
            </a:lvl2pPr>
            <a:lvl3pPr algn="r" rtl="1">
              <a:buClrTx/>
              <a:defRPr sz="2400">
                <a:solidFill>
                  <a:schemeClr val="bg1"/>
                </a:solidFill>
              </a:defRPr>
            </a:lvl3pPr>
            <a:lvl4pPr algn="r" rtl="1">
              <a:buClrTx/>
              <a:defRPr sz="2000">
                <a:solidFill>
                  <a:schemeClr val="bg1"/>
                </a:solidFill>
              </a:defRPr>
            </a:lvl4pPr>
            <a:lvl5pPr algn="r" rtl="1">
              <a:buClrTx/>
              <a:defRPr sz="20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normAutofit/>
          </a:bodyPr>
          <a:lstStyle>
            <a:lvl1pPr marL="7938" indent="-7938" algn="r" rtl="1">
              <a:lnSpc>
                <a:spcPct val="110000"/>
              </a:lnSpc>
              <a:buNone/>
              <a:tabLst/>
              <a:defRPr sz="90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1" anchor="ctr"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1" anchor="ctr"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1" anchor="ctr" anchorCtr="0">
            <a:normAutofit/>
          </a:bodyPr>
          <a:lstStyle>
            <a:lvl1pPr marL="7938" indent="-7938" algn="r" rtl="1">
              <a:lnSpc>
                <a:spcPct val="110000"/>
              </a:lnSpc>
              <a:buNone/>
              <a:tabLst/>
              <a:defRPr sz="1000">
                <a:solidFill>
                  <a:schemeClr val="tx1"/>
                </a:solidFill>
              </a:defRPr>
            </a:lvl1pPr>
          </a:lstStyle>
          <a:p>
            <a:pPr lvl="0" rtl="1"/>
            <a:r>
              <a:rPr lang="a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1" anchor="ctr" anchorCtr="0">
            <a:noAutofit/>
          </a:bodyPr>
          <a:lstStyle>
            <a:lvl1pPr marL="0" indent="0" algn="r" rtl="1">
              <a:lnSpc>
                <a:spcPct val="90000"/>
              </a:lnSpc>
              <a:spcBef>
                <a:spcPts val="1800"/>
              </a:spcBef>
              <a:buClr>
                <a:srgbClr val="510C76"/>
              </a:buClr>
              <a:buNone/>
              <a:defRPr sz="3800">
                <a:solidFill>
                  <a:schemeClr val="accent5"/>
                </a:solidFill>
              </a:defRPr>
            </a:lvl1pPr>
            <a:lvl2pPr marL="9525" indent="0" algn="r" rtl="1">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lgn="r" rtl="1">
              <a:buClr>
                <a:srgbClr val="510C76"/>
              </a:buClr>
              <a:buNone/>
              <a:defRPr sz="1600">
                <a:solidFill>
                  <a:schemeClr val="tx1"/>
                </a:solidFill>
              </a:defRPr>
            </a:lvl3pPr>
            <a:lvl4pPr marL="1371600" indent="0" algn="r" rtl="1">
              <a:buClr>
                <a:srgbClr val="510C76"/>
              </a:buClr>
              <a:buNone/>
              <a:defRPr sz="1400">
                <a:solidFill>
                  <a:schemeClr val="tx1"/>
                </a:solidFill>
              </a:defRPr>
            </a:lvl4pPr>
            <a:lvl5pPr marL="1828800" indent="0" algn="r" rtl="1">
              <a:buClr>
                <a:srgbClr val="510C76"/>
              </a:buClr>
              <a:buNone/>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bg1"/>
                </a:solidFill>
              </a:defRPr>
            </a:lvl1pPr>
            <a:lvl2pPr marL="236538" indent="-228600" algn="r" rtl="1">
              <a:lnSpc>
                <a:spcPct val="140000"/>
              </a:lnSpc>
              <a:spcBef>
                <a:spcPts val="600"/>
              </a:spcBef>
              <a:buClrTx/>
              <a:buFont typeface="Arial" panose="020B0604020202020204" pitchFamily="34" charset="0"/>
              <a:buChar char="•"/>
              <a:tabLst/>
              <a:defRPr sz="2800">
                <a:solidFill>
                  <a:schemeClr val="bg1"/>
                </a:solidFill>
              </a:defRPr>
            </a:lvl2pPr>
            <a:lvl3pPr marL="465138" indent="-228600" algn="r" rtl="1">
              <a:lnSpc>
                <a:spcPct val="100000"/>
              </a:lnSpc>
              <a:spcBef>
                <a:spcPts val="600"/>
              </a:spcBef>
              <a:buClrTx/>
              <a:buFont typeface="System Font Regular"/>
              <a:buChar char="–"/>
              <a:tabLst/>
              <a:defRPr sz="2400">
                <a:solidFill>
                  <a:schemeClr val="bg1"/>
                </a:solidFill>
              </a:defRPr>
            </a:lvl3pPr>
            <a:lvl4pPr algn="r" rtl="1">
              <a:buClrTx/>
              <a:defRPr sz="1800">
                <a:solidFill>
                  <a:schemeClr val="bg1"/>
                </a:solidFill>
              </a:defRPr>
            </a:lvl4pPr>
            <a:lvl5pPr algn="r" rtl="1">
              <a:buClrTx/>
              <a:defRPr sz="18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1">
            <a:normAutofit/>
          </a:bodyPr>
          <a:lstStyle>
            <a:lvl1pPr marL="0" indent="0" algn="r" rtl="1">
              <a:buNone/>
              <a:defRPr sz="2400"/>
            </a:lvl1pPr>
            <a:lvl2pPr marL="457200" indent="0" algn="r" rtl="1">
              <a:buNone/>
              <a:defRPr/>
            </a:lvl2pPr>
            <a:lvl3pPr marL="914400" indent="0" algn="r" rtl="1">
              <a:buNone/>
              <a:defRPr/>
            </a:lvl3pPr>
            <a:lvl4pPr marL="1371600" indent="0" algn="r" rtl="1">
              <a:buNone/>
              <a:defRPr/>
            </a:lvl4pPr>
            <a:lvl5pPr marL="1828800" indent="0" algn="r" rtl="1">
              <a:buNone/>
              <a:defRPr/>
            </a:lvl5pPr>
          </a:lstStyle>
          <a:p>
            <a:pPr lvl="0" rtl="1"/>
            <a:r>
              <a:rPr lang="a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tx1"/>
                </a:solidFill>
              </a:defRPr>
            </a:lvl1pPr>
            <a:lvl2pPr marL="236538" indent="-228600" algn="r" rtl="1">
              <a:lnSpc>
                <a:spcPct val="140000"/>
              </a:lnSpc>
              <a:spcBef>
                <a:spcPts val="600"/>
              </a:spcBef>
              <a:buClrTx/>
              <a:buFont typeface="Arial" panose="020B0604020202020204" pitchFamily="34" charset="0"/>
              <a:buChar char="•"/>
              <a:tabLst/>
              <a:defRPr sz="2800">
                <a:solidFill>
                  <a:schemeClr val="tx1"/>
                </a:solidFill>
              </a:defRPr>
            </a:lvl2pPr>
            <a:lvl3pPr marL="465138" indent="-228600" algn="r" rtl="1">
              <a:lnSpc>
                <a:spcPct val="100000"/>
              </a:lnSpc>
              <a:spcBef>
                <a:spcPts val="600"/>
              </a:spcBef>
              <a:buClrTx/>
              <a:buFont typeface="System Font Regular"/>
              <a:buChar char="–"/>
              <a:tabLst/>
              <a:defRPr sz="2400">
                <a:solidFill>
                  <a:schemeClr val="tx1"/>
                </a:solidFill>
              </a:defRPr>
            </a:lvl3pPr>
            <a:lvl4pPr algn="r" rtl="1">
              <a:buClrTx/>
              <a:defRPr sz="1800">
                <a:solidFill>
                  <a:schemeClr val="tx1"/>
                </a:solidFill>
              </a:defRPr>
            </a:lvl4pPr>
            <a:lvl5pPr algn="r" rtl="1">
              <a:buClrTx/>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46075" algn="r" rtl="1">
              <a:lnSpc>
                <a:spcPct val="140000"/>
              </a:lnSpc>
              <a:spcBef>
                <a:spcPts val="600"/>
              </a:spcBef>
              <a:buClr>
                <a:schemeClr val="accent4"/>
              </a:buClr>
              <a:buFont typeface="Wingdings" pitchFamily="2" charset="2"/>
              <a:buChar char="ü"/>
              <a:tabLst/>
              <a:defRPr sz="2400">
                <a:solidFill>
                  <a:schemeClr val="tx1"/>
                </a:solidFill>
              </a:defRPr>
            </a:lvl2pPr>
            <a:lvl3pPr marL="465138" indent="-2286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1" anchor="t" anchorCtr="0">
            <a:normAutofit/>
          </a:bodyPr>
          <a:lstStyle>
            <a:lvl1pPr marL="0" indent="0" algn="r" rtl="1">
              <a:lnSpc>
                <a:spcPct val="100000"/>
              </a:lnSpc>
              <a:spcBef>
                <a:spcPts val="600"/>
              </a:spcBef>
              <a:buClr>
                <a:schemeClr val="bg1"/>
              </a:buClr>
              <a:buFont typeface="System Font Regular"/>
              <a:buNone/>
              <a:defRPr sz="1800" b="0">
                <a:solidFill>
                  <a:schemeClr val="accent4"/>
                </a:solidFill>
              </a:defRPr>
            </a:lvl1pPr>
            <a:lvl2pPr marL="236538" indent="-228600" algn="r" rtl="1">
              <a:lnSpc>
                <a:spcPct val="140000"/>
              </a:lnSpc>
              <a:spcBef>
                <a:spcPts val="600"/>
              </a:spcBef>
              <a:buClr>
                <a:schemeClr val="bg1"/>
              </a:buClr>
              <a:buFont typeface="System Font Regular"/>
              <a:buChar char="–"/>
              <a:tabLst/>
              <a:defRPr sz="1800">
                <a:solidFill>
                  <a:schemeClr val="accent4"/>
                </a:solidFill>
              </a:defRPr>
            </a:lvl2pPr>
            <a:lvl3pPr marL="465138" indent="-228600" algn="r" rtl="1">
              <a:lnSpc>
                <a:spcPct val="100000"/>
              </a:lnSpc>
              <a:spcBef>
                <a:spcPts val="600"/>
              </a:spcBef>
              <a:buClr>
                <a:schemeClr val="bg1"/>
              </a:buClr>
              <a:buFont typeface="System Font Regular"/>
              <a:buChar char="–"/>
              <a:tabLst/>
              <a:defRPr sz="2000">
                <a:solidFill>
                  <a:schemeClr val="accent4"/>
                </a:solidFill>
              </a:defRPr>
            </a:lvl3pPr>
            <a:lvl4pPr algn="r" rtl="1">
              <a:buClr>
                <a:schemeClr val="bg1"/>
              </a:buClr>
              <a:defRPr sz="1600">
                <a:solidFill>
                  <a:schemeClr val="accent4"/>
                </a:solidFill>
              </a:defRPr>
            </a:lvl4pPr>
            <a:lvl5pPr algn="r" rtl="1">
              <a:buClr>
                <a:schemeClr val="bg1"/>
              </a:buClr>
              <a:defRPr sz="1600">
                <a:solidFill>
                  <a:schemeClr val="accent4"/>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accent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accent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33375" algn="r" rtl="1">
              <a:lnSpc>
                <a:spcPct val="110000"/>
              </a:lnSpc>
              <a:spcBef>
                <a:spcPts val="1800"/>
              </a:spcBef>
              <a:buClr>
                <a:schemeClr val="accent4"/>
              </a:buClr>
              <a:buFont typeface="Wingdings" pitchFamily="2" charset="2"/>
              <a:buChar char="ü"/>
              <a:tabLst/>
              <a:defRPr sz="2400">
                <a:solidFill>
                  <a:schemeClr val="tx1"/>
                </a:solidFill>
              </a:defRPr>
            </a:lvl2pPr>
            <a:lvl3pPr marL="622300" indent="-3429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tx2"/>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1" anchor="ctr"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2000">
                <a:solidFill>
                  <a:schemeClr val="tx1"/>
                </a:solidFill>
              </a:defRPr>
            </a:lvl3pPr>
            <a:lvl4pPr algn="r" rtl="1">
              <a:buClr>
                <a:schemeClr val="accent2"/>
              </a:buClr>
              <a:defRPr sz="1800">
                <a:solidFill>
                  <a:schemeClr val="tx1"/>
                </a:solidFill>
              </a:defRPr>
            </a:lvl4pPr>
            <a:lvl5pPr algn="r" rtl="1">
              <a:buClr>
                <a:schemeClr val="accent2"/>
              </a:buClr>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1" anchor="b" anchorCtr="0">
            <a:normAutofit/>
          </a:bodyPr>
          <a:lstStyle>
            <a:lvl1pPr algn="r" rtl="1">
              <a:defRPr sz="2400">
                <a:solidFill>
                  <a:srgbClr val="510C76"/>
                </a:solidFill>
              </a:defRPr>
            </a:lvl1pPr>
          </a:lstStyle>
          <a:p>
            <a:pPr rtl="1"/>
            <a:r>
              <a:rPr lang="a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1"/>
          <a:lstStyle>
            <a:lvl1pPr algn="r" rtl="1">
              <a:defRPr sz="1050">
                <a:solidFill>
                  <a:schemeClr val="bg2">
                    <a:lumMod val="75000"/>
                  </a:schemeClr>
                </a:solidFill>
              </a:defRPr>
            </a:lvl1pPr>
          </a:lstStyle>
          <a:p>
            <a:pPr rtl="1"/>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1">
            <a:normAutofit/>
          </a:bodyPr>
          <a:lstStyle>
            <a:lvl1pPr marL="7938" indent="0" algn="ct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1" anchor="ctr" anchorCtr="0">
            <a:normAutofit/>
          </a:bodyPr>
          <a:lstStyle>
            <a:lvl1pPr marL="0" indent="0" algn="ctr" rtl="1">
              <a:buNone/>
              <a:defRPr sz="1300" b="0" i="1">
                <a:solidFill>
                  <a:schemeClr val="bg1"/>
                </a:solidFill>
                <a:latin typeface="Avenir Oblique" panose="02000503020000020003" pitchFamily="2" charset="0"/>
              </a:defRPr>
            </a:lvl1pPr>
          </a:lstStyle>
          <a:p>
            <a:pPr lvl="0" rtl="1"/>
            <a:r>
              <a:rPr lang="a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1" anchor="ctr" anchorCtr="0">
            <a:normAutofit/>
          </a:bodyPr>
          <a:lstStyle>
            <a:lvl1pPr marL="7938" indent="0" algn="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1" anchor="ctr" anchorCtr="0">
            <a:normAutofit/>
          </a:bodyPr>
          <a:lstStyle>
            <a:lvl1pPr marL="0" indent="0" algn="r" rtl="1">
              <a:buNone/>
              <a:defRPr sz="1800">
                <a:solidFill>
                  <a:schemeClr val="bg1"/>
                </a:solidFill>
              </a:defRPr>
            </a:lvl1pPr>
            <a:lvl2pPr marL="457200" indent="0" algn="r" rtl="1">
              <a:buNone/>
              <a:defRPr/>
            </a:lvl2pPr>
          </a:lstStyle>
          <a:p>
            <a:pPr lvl="0" rtl="1"/>
            <a:r>
              <a:rPr lang="a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1" anchor="t" anchorCtr="0"/>
          <a:lstStyle>
            <a:lvl1pPr marL="0" indent="0" algn="r" rtl="1">
              <a:buNone/>
              <a:defRPr>
                <a:solidFill>
                  <a:schemeClr val="accent1">
                    <a:lumMod val="20000"/>
                    <a:lumOff val="80000"/>
                  </a:schemeClr>
                </a:solidFill>
              </a:defRPr>
            </a:lvl1pPr>
          </a:lstStyle>
          <a:p>
            <a:pPr rtl="1"/>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1" anchor="t" anchorCtr="0"/>
          <a:lstStyle>
            <a:lvl1pPr marL="0" indent="0" algn="r" rtl="1">
              <a:buNone/>
              <a:defRPr>
                <a:solidFill>
                  <a:schemeClr val="accent3">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1" anchor="t" anchorCtr="0"/>
          <a:lstStyle>
            <a:lvl1pPr marL="0" indent="0" algn="r" rtl="1">
              <a:buNone/>
              <a:defRPr>
                <a:solidFill>
                  <a:schemeClr val="accent5">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1" anchor="t" anchorCtr="0"/>
          <a:lstStyle>
            <a:lvl1pPr marL="0" indent="0" algn="r" rtl="1">
              <a:buNone/>
              <a:defRPr>
                <a:solidFill>
                  <a:schemeClr val="tx2">
                    <a:lumMod val="40000"/>
                    <a:lumOff val="60000"/>
                  </a:schemeClr>
                </a:solidFill>
              </a:defRPr>
            </a:lvl1pPr>
          </a:lstStyle>
          <a:p>
            <a:pPr rtl="1"/>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1" anchor="t" anchorCtr="0"/>
          <a:lstStyle>
            <a:lvl1pPr marL="0" indent="0" algn="r" rtl="1">
              <a:buNone/>
              <a:defRPr>
                <a:solidFill>
                  <a:schemeClr val="accent4">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2"/>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1">
            <a:noAutofit/>
          </a:bodyPr>
          <a:lstStyle>
            <a:lvl1pPr marL="350838" indent="-342900" algn="r" rtl="1">
              <a:lnSpc>
                <a:spcPct val="120000"/>
              </a:lnSpc>
              <a:spcAft>
                <a:spcPts val="600"/>
              </a:spcAft>
              <a:buFont typeface="Arial" panose="020B0604020202020204" pitchFamily="34" charset="0"/>
              <a:buChar char="•"/>
              <a:tabLst/>
              <a:defRPr sz="2400"/>
            </a:lvl1pPr>
            <a:lvl2pPr marL="7938" indent="0" algn="r" rtl="1">
              <a:lnSpc>
                <a:spcPct val="120000"/>
              </a:lnSpc>
              <a:spcAft>
                <a:spcPts val="600"/>
              </a:spcAft>
              <a:buNone/>
              <a:tabLst/>
              <a:defRPr sz="2000"/>
            </a:lvl2pPr>
            <a:lvl3pPr marL="7938" indent="0" algn="r" rtl="1">
              <a:lnSpc>
                <a:spcPct val="120000"/>
              </a:lnSpc>
              <a:spcAft>
                <a:spcPts val="600"/>
              </a:spcAft>
              <a:buNone/>
              <a:tabLst/>
              <a:defRPr sz="1800"/>
            </a:lvl3pPr>
            <a:lvl4pPr marL="7938" indent="0" algn="r" rtl="1">
              <a:lnSpc>
                <a:spcPct val="120000"/>
              </a:lnSpc>
              <a:spcAft>
                <a:spcPts val="600"/>
              </a:spcAft>
              <a:buNone/>
              <a:tabLst/>
              <a:defRPr sz="1600"/>
            </a:lvl4pPr>
            <a:lvl5pPr marL="7938" indent="0" algn="r" rtl="1">
              <a:lnSpc>
                <a:spcPct val="120000"/>
              </a:lnSpc>
              <a:spcAft>
                <a:spcPts val="600"/>
              </a:spcAft>
              <a:buNone/>
              <a:tabLst/>
              <a:defRPr sz="16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buClr>
                <a:srgbClr val="510C76"/>
              </a:buClr>
              <a:buNone/>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spcAft>
                <a:spcPts val="600"/>
              </a:spcAft>
              <a:buClr>
                <a:srgbClr val="510C76"/>
              </a:buClr>
              <a:buNone/>
              <a:defRPr sz="2400">
                <a:solidFill>
                  <a:schemeClr val="tx1"/>
                </a:solidFill>
              </a:defRPr>
            </a:lvl1pPr>
            <a:lvl2pPr marL="346075" indent="-333375"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b="0" i="0">
                <a:solidFill>
                  <a:schemeClr val="tx1">
                    <a:tint val="75000"/>
                  </a:schemeClr>
                </a:solidFill>
                <a:latin typeface="Avenir Book" panose="02000503020000020003" pitchFamily="2" charset="0"/>
              </a:defRPr>
            </a:lvl1pPr>
          </a:lstStyle>
          <a:p>
            <a:pPr rtl="1"/>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r" defTabSz="914400" rtl="1"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hyperlink" Target="https://hmhbconsortium.org/mms-in-the-work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rtlCol="1"/>
          <a:lstStyle/>
          <a:p>
            <a:pPr rtl="1"/>
            <a:r>
              <a:rPr lang="ar"/>
              <a:t>تطوير المكملات الغذائية الدقيقة والمتعددة</a:t>
            </a:r>
          </a:p>
        </p:txBody>
      </p:sp>
      <p:pic>
        <p:nvPicPr>
          <p:cNvPr id="10" name="Picture Placeholder 9" descr="A person sitting on a bed&#10;&#10;Description automatically generated with medium confidence">
            <a:extLst>
              <a:ext uri="{FF2B5EF4-FFF2-40B4-BE49-F238E27FC236}">
                <a16:creationId xmlns:a16="http://schemas.microsoft.com/office/drawing/2014/main" id="{425C2027-33DF-1941-93D8-A7DADDEDBEA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39" b="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type="sldNum" sz="quarter" idx="12"/>
          </p:nvPr>
        </p:nvSpPr>
        <p:spPr/>
        <p:txBody>
          <a:bodyPr rtlCol="1"/>
          <a:lstStyle/>
          <a:p>
            <a:pPr rtl="1"/>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المرحلة 2 تطبيق أولي: </a:t>
            </a:r>
          </a:p>
        </p:txBody>
      </p:sp>
      <p:sp>
        <p:nvSpPr>
          <p:cNvPr id="23" name="Content Placeholder 22">
            <a:extLst>
              <a:ext uri="{FF2B5EF4-FFF2-40B4-BE49-F238E27FC236}">
                <a16:creationId xmlns:a16="http://schemas.microsoft.com/office/drawing/2014/main" id="{519F4C89-F60A-0846-A004-FCEAA60C2BC9}"/>
              </a:ext>
            </a:extLst>
          </p:cNvPr>
          <p:cNvSpPr>
            <a:spLocks noGrp="1"/>
          </p:cNvSpPr>
          <p:nvPr>
            <p:ph idx="1"/>
          </p:nvPr>
        </p:nvSpPr>
        <p:spPr/>
        <p:txBody>
          <a:bodyPr rtlCol="1"/>
          <a:lstStyle/>
          <a:p>
            <a:pPr rtl="1"/>
            <a:r>
              <a:rPr lang="ar"/>
              <a:t>تصميم واختبار استراتيجية التطبيق من خلال تنفيذ الأبحاث وتطوير علاقات الشراء. </a:t>
            </a:r>
          </a:p>
          <a:p>
            <a:pPr lvl="1" rtl="1"/>
            <a:r>
              <a:rPr lang="ar"/>
              <a:t>القيام بأبحاث التطبيق </a:t>
            </a:r>
          </a:p>
          <a:p>
            <a:pPr lvl="1" rtl="1"/>
            <a:r>
              <a:rPr lang="ar"/>
              <a:t>إنشاء وتنفيذ خطة تطبيق </a:t>
            </a:r>
          </a:p>
          <a:p>
            <a:pPr lvl="1" rtl="1"/>
            <a:r>
              <a:rPr lang="ar"/>
              <a:t>استكشاف خطط توريد أو شراء MMS
 </a:t>
            </a:r>
          </a:p>
        </p:txBody>
      </p:sp>
      <p:sp>
        <p:nvSpPr>
          <p:cNvPr id="5" name="Slide Number Placeholder 4">
            <a:extLst>
              <a:ext uri="{FF2B5EF4-FFF2-40B4-BE49-F238E27FC236}">
                <a16:creationId xmlns:a16="http://schemas.microsoft.com/office/drawing/2014/main" id="{9ACFDCF8-9E18-CD4B-A0DC-E69A54EB9381}"/>
              </a:ext>
            </a:extLst>
          </p:cNvPr>
          <p:cNvSpPr>
            <a:spLocks noGrp="1"/>
          </p:cNvSpPr>
          <p:nvPr>
            <p:ph type="sldNum" sz="quarter" idx="12"/>
          </p:nvPr>
        </p:nvSpPr>
        <p:spPr/>
        <p:txBody>
          <a:bodyPr rtlCol="1"/>
          <a:lstStyle/>
          <a:p>
            <a:pPr rtl="1"/>
            <a:fld id="{C4B37875-7933-F345-AE65-E0AB5E984F8B}" type="slidenum">
              <a:rPr lang="en-US" smtClean="0"/>
              <a:pPr rtl="1"/>
              <a:t>10</a:t>
            </a:fld>
            <a:endParaRPr lang="en-US"/>
          </a:p>
        </p:txBody>
      </p:sp>
    </p:spTree>
    <p:extLst>
      <p:ext uri="{BB962C8B-B14F-4D97-AF65-F5344CB8AC3E}">
        <p14:creationId xmlns:p14="http://schemas.microsoft.com/office/powerpoint/2010/main" val="58688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المرحلة 3: توسيع النطاق:</a:t>
            </a:r>
          </a:p>
        </p:txBody>
      </p:sp>
      <p:sp>
        <p:nvSpPr>
          <p:cNvPr id="14" name="Content Placeholder 13">
            <a:extLst>
              <a:ext uri="{FF2B5EF4-FFF2-40B4-BE49-F238E27FC236}">
                <a16:creationId xmlns:a16="http://schemas.microsoft.com/office/drawing/2014/main" id="{DB3F2E54-BBB5-8B45-A00D-83D61F08A117}"/>
              </a:ext>
            </a:extLst>
          </p:cNvPr>
          <p:cNvSpPr>
            <a:spLocks noGrp="1"/>
          </p:cNvSpPr>
          <p:nvPr>
            <p:ph idx="1"/>
          </p:nvPr>
        </p:nvSpPr>
        <p:spPr/>
        <p:txBody>
          <a:bodyPr rtlCol="1">
            <a:normAutofit/>
          </a:bodyPr>
          <a:lstStyle/>
          <a:p>
            <a:pPr rtl="1"/>
            <a:r>
              <a:rPr lang="ar"/>
              <a:t>التخطيط القوي والتكامل لتوسيع نطاق التغطية والاستخدام على المستوى دون الوطني أو الوطني</a:t>
            </a:r>
          </a:p>
          <a:p>
            <a:pPr lvl="1" rtl="1"/>
            <a:r>
              <a:rPr lang="ar"/>
              <a:t>بناء الإمكانيات </a:t>
            </a:r>
          </a:p>
          <a:p>
            <a:pPr lvl="1" rtl="1"/>
            <a:r>
              <a:rPr lang="ar"/>
              <a:t>مراقبة وتقييم</a:t>
            </a:r>
          </a:p>
          <a:p>
            <a:pPr lvl="1" rtl="1"/>
            <a:r>
              <a:rPr lang="ar"/>
              <a:t> تخطيط الاتصالات الاجتماعية وتغيير السلوك  </a:t>
            </a:r>
          </a:p>
          <a:p>
            <a:pPr lvl="1" rtl="1"/>
            <a:r>
              <a:rPr lang="ar"/>
              <a:t>التمويل، والمصادر، والمشتريات </a:t>
            </a:r>
          </a:p>
        </p:txBody>
      </p:sp>
      <p:sp>
        <p:nvSpPr>
          <p:cNvPr id="5" name="Slide Number Placeholder 4">
            <a:extLst>
              <a:ext uri="{FF2B5EF4-FFF2-40B4-BE49-F238E27FC236}">
                <a16:creationId xmlns:a16="http://schemas.microsoft.com/office/drawing/2014/main" id="{10578B5C-D5E7-E040-BDF2-67B277C94D09}"/>
              </a:ext>
            </a:extLst>
          </p:cNvPr>
          <p:cNvSpPr>
            <a:spLocks noGrp="1"/>
          </p:cNvSpPr>
          <p:nvPr>
            <p:ph type="sldNum" sz="quarter" idx="12"/>
          </p:nvPr>
        </p:nvSpPr>
        <p:spPr/>
        <p:txBody>
          <a:bodyPr rtlCol="1"/>
          <a:lstStyle/>
          <a:p>
            <a:pPr rtl="1"/>
            <a:fld id="{C4B37875-7933-F345-AE65-E0AB5E984F8B}" type="slidenum">
              <a:rPr lang="en-US" smtClean="0"/>
              <a:pPr rtl="1"/>
              <a:t>11</a:t>
            </a:fld>
            <a:endParaRPr lang="en-US"/>
          </a:p>
        </p:txBody>
      </p:sp>
    </p:spTree>
    <p:extLst>
      <p:ext uri="{BB962C8B-B14F-4D97-AF65-F5344CB8AC3E}">
        <p14:creationId xmlns:p14="http://schemas.microsoft.com/office/powerpoint/2010/main" val="305128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6F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78BB83-2469-054C-81DB-910488717356}"/>
              </a:ext>
            </a:extLst>
          </p:cNvPr>
          <p:cNvSpPr>
            <a:spLocks noGrp="1"/>
          </p:cNvSpPr>
          <p:nvPr>
            <p:ph type="ctrTitle"/>
          </p:nvPr>
        </p:nvSpPr>
        <p:spPr/>
        <p:txBody>
          <a:bodyPr rtlCol="1"/>
          <a:lstStyle/>
          <a:p>
            <a:pPr rtl="1"/>
            <a:r>
              <a:rPr lang="ar"/>
              <a:t>دراسة حالة:</a:t>
            </a:r>
          </a:p>
        </p:txBody>
      </p:sp>
      <p:sp>
        <p:nvSpPr>
          <p:cNvPr id="11" name="Subtitle 10">
            <a:extLst>
              <a:ext uri="{FF2B5EF4-FFF2-40B4-BE49-F238E27FC236}">
                <a16:creationId xmlns:a16="http://schemas.microsoft.com/office/drawing/2014/main" id="{F1AF39FE-CB22-2B4D-A1CB-5AADCDA89FE6}"/>
              </a:ext>
            </a:extLst>
          </p:cNvPr>
          <p:cNvSpPr>
            <a:spLocks noGrp="1"/>
          </p:cNvSpPr>
          <p:nvPr>
            <p:ph type="subTitle" idx="1"/>
          </p:nvPr>
        </p:nvSpPr>
        <p:spPr/>
        <p:txBody>
          <a:bodyPr rtlCol="1"/>
          <a:lstStyle/>
          <a:p>
            <a:pPr rtl="1"/>
            <a:r>
              <a:rPr lang="ar" sz="6000"/>
              <a:t>اندونيسيا</a:t>
            </a:r>
            <a:endParaRPr lang="en-US"/>
          </a:p>
        </p:txBody>
      </p:sp>
      <p:pic>
        <p:nvPicPr>
          <p:cNvPr id="14" name="Picture Placeholder 13">
            <a:extLst>
              <a:ext uri="{FF2B5EF4-FFF2-40B4-BE49-F238E27FC236}">
                <a16:creationId xmlns:a16="http://schemas.microsoft.com/office/drawing/2014/main" id="{4423A3E6-3D67-A942-9749-542BA8882B79}"/>
              </a:ext>
            </a:extLst>
          </p:cNvPr>
          <p:cNvPicPr>
            <a:picLocks noGrp="1" noChangeAspect="1"/>
          </p:cNvPicPr>
          <p:nvPr>
            <p:ph type="pic" sz="quarter" idx="13"/>
          </p:nvPr>
        </p:nvPicPr>
        <p:blipFill>
          <a:blip r:embed="rId3"/>
          <a:srcRect l="3" r="3"/>
          <a:stretch/>
        </p:blipFill>
        <p:spPr>
          <a:xfrm>
            <a:off x="7378995" y="0"/>
            <a:ext cx="4813005" cy="6858000"/>
          </a:xfrm>
        </p:spPr>
      </p:pic>
    </p:spTree>
    <p:extLst>
      <p:ext uri="{BB962C8B-B14F-4D97-AF65-F5344CB8AC3E}">
        <p14:creationId xmlns:p14="http://schemas.microsoft.com/office/powerpoint/2010/main" val="142074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6510528" cy="1953850"/>
          </a:xfrm>
        </p:spPr>
        <p:txBody>
          <a:bodyPr rtlCol="1">
            <a:normAutofit/>
          </a:bodyPr>
          <a:lstStyle/>
          <a:p>
            <a:pPr rtl="1"/>
            <a:br>
              <a:rPr lang="en-US"/>
            </a:br>
            <a:r>
              <a:rPr lang="ar"/>
              <a:t>قيمت دراسة SUMMIT آثار MMS مقارنة ب IFA</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rtlCol="1">
            <a:normAutofit/>
          </a:bodyPr>
          <a:lstStyle/>
          <a:p>
            <a:pPr marL="400050" indent="-171450" defTabSz="457200" rtl="1">
              <a:lnSpc>
                <a:spcPct val="120000"/>
              </a:lnSpc>
              <a:spcAft>
                <a:spcPts val="300"/>
              </a:spcAft>
              <a:buSzPct val="115000"/>
              <a:buFont typeface="Arial" panose="020B0604020202020204" pitchFamily="34" charset="0"/>
              <a:buChar char="•"/>
            </a:pPr>
            <a:r>
              <a:rPr lang="ar" sz="2000">
                <a:solidFill>
                  <a:srgbClr val="000000"/>
                </a:solidFill>
                <a:ea typeface="Verdana" panose="020B0604030504040204" pitchFamily="34" charset="0"/>
                <a:cs typeface="Arial" panose="020B0604020202020204" pitchFamily="34" charset="0"/>
              </a:rPr>
              <a:t>تم انخفاض وفيات الأطفال الرضع ممن تعاني أمهاتهم من سوء التغذية بنسبة 25% مع MMS </a:t>
            </a:r>
          </a:p>
          <a:p>
            <a:pPr marL="400050" indent="-171450" defTabSz="457200" rtl="1">
              <a:lnSpc>
                <a:spcPct val="120000"/>
              </a:lnSpc>
              <a:spcAft>
                <a:spcPts val="300"/>
              </a:spcAft>
              <a:buSzPct val="115000"/>
              <a:buFont typeface="Arial" panose="020B0604020202020204" pitchFamily="34" charset="0"/>
              <a:buChar char="•"/>
            </a:pPr>
            <a:r>
              <a:rPr lang="ar" sz="2000">
                <a:solidFill>
                  <a:srgbClr val="000000"/>
                </a:solidFill>
                <a:ea typeface="Verdana" panose="020B0604030504040204" pitchFamily="34" charset="0"/>
                <a:cs typeface="Arial" panose="020B0604020202020204" pitchFamily="34" charset="0"/>
              </a:rPr>
              <a:t>وجاءت النتائج أفضل مع أطفال النساء اللواتي يعانين من فقر الدم: </a:t>
            </a:r>
            <a:r>
              <a:rPr lang="ar" sz="1900">
                <a:solidFill>
                  <a:srgbClr val="000000"/>
                </a:solidFill>
                <a:ea typeface="Verdana" panose="020B0604030504040204" pitchFamily="34" charset="0"/>
                <a:cs typeface="Arial" panose="020B0604020202020204" pitchFamily="34" charset="0"/>
              </a:rPr>
              <a:t> انخفاض نسبة الوفيات بين الرضع وصل إلى 38%، كما انخفض خطر الوزن المنخفض عند الولادة بنسبة 33% مع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الأبحاث التجريبية في اندونيسيا</a:t>
            </a:r>
          </a:p>
        </p:txBody>
      </p:sp>
      <p:pic>
        <p:nvPicPr>
          <p:cNvPr id="6" name="Picture 5" descr="Text, letter&#10;&#10;Description automatically generated">
            <a:extLst>
              <a:ext uri="{FF2B5EF4-FFF2-40B4-BE49-F238E27FC236}">
                <a16:creationId xmlns:a16="http://schemas.microsoft.com/office/drawing/2014/main" id="{FFCC9CB5-A30E-954C-BBE7-127EF0685583}"/>
              </a:ext>
            </a:extLst>
          </p:cNvPr>
          <p:cNvPicPr>
            <a:picLocks noChangeAspect="1"/>
          </p:cNvPicPr>
          <p:nvPr/>
        </p:nvPicPr>
        <p:blipFill>
          <a:blip r:embed="rId3"/>
          <a:stretch>
            <a:fillRect/>
          </a:stretch>
        </p:blipFill>
        <p:spPr>
          <a:xfrm>
            <a:off x="1050886" y="1475150"/>
            <a:ext cx="3188605" cy="4417820"/>
          </a:xfrm>
          <a:prstGeom prst="rect">
            <a:avLst/>
          </a:prstGeom>
          <a:ln>
            <a:solidFill>
              <a:schemeClr val="tx1"/>
            </a:solidFill>
          </a:ln>
        </p:spPr>
      </p:pic>
    </p:spTree>
    <p:extLst>
      <p:ext uri="{BB962C8B-B14F-4D97-AF65-F5344CB8AC3E}">
        <p14:creationId xmlns:p14="http://schemas.microsoft.com/office/powerpoint/2010/main" val="68848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rtlCol="1">
            <a:normAutofit/>
          </a:bodyPr>
          <a:lstStyle/>
          <a:p>
            <a:pPr rtl="1"/>
            <a:br>
              <a:rPr lang="en-US"/>
            </a:br>
            <a:r>
              <a:rPr lang="ar"/>
              <a:t>المرحلة 1: بناء بيئة حاضنة ل MMS من خلال تحليل الدعوة وتحليل المعطيات المكانية.</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rtlCol="1">
            <a:normAutofit fontScale="25000" lnSpcReduction="20000"/>
          </a:bodyPr>
          <a:lstStyle/>
          <a:p>
            <a:pPr marL="400050" indent="-171450" defTabSz="457200" rtl="1">
              <a:lnSpc>
                <a:spcPct val="120000"/>
              </a:lnSpc>
              <a:spcAft>
                <a:spcPts val="300"/>
              </a:spcAft>
              <a:buSzPct val="115000"/>
              <a:buFont typeface="Arial" panose="020B0604020202020204" pitchFamily="34" charset="0"/>
              <a:buChar char="•"/>
            </a:pPr>
            <a:r>
              <a:rPr lang="ar" sz="7200">
                <a:solidFill>
                  <a:srgbClr val="000000"/>
                </a:solidFill>
                <a:ea typeface="Verdana" panose="020B0604030504040204" pitchFamily="34" charset="0"/>
                <a:cs typeface="Arial" panose="020B0604020202020204" pitchFamily="34" charset="0"/>
              </a:rPr>
              <a:t>اتفقت آراء أصحاب المصلحة المجتمعين في اندونيسيا على ضرورة وضع استراتيجية لتطبيق استخدام MMS</a:t>
            </a:r>
          </a:p>
          <a:p>
            <a:pPr marL="400050" indent="-171450" defTabSz="457200" rtl="1">
              <a:lnSpc>
                <a:spcPct val="120000"/>
              </a:lnSpc>
              <a:spcAft>
                <a:spcPts val="300"/>
              </a:spcAft>
              <a:buSzPct val="115000"/>
              <a:buFont typeface="Arial" panose="020B0604020202020204" pitchFamily="34" charset="0"/>
              <a:buChar char="•"/>
            </a:pPr>
            <a:r>
              <a:rPr lang="ar" sz="7200">
                <a:solidFill>
                  <a:srgbClr val="000000"/>
                </a:solidFill>
                <a:ea typeface="Verdana" panose="020B0604030504040204" pitchFamily="34" charset="0"/>
                <a:cs typeface="Arial"/>
              </a:rPr>
              <a:t>وقد اشتمل تقييم البيئة المحيطة على تحديد أصحاب المصلحة، وإجراء المقابلات والمشاورات</a:t>
            </a:r>
          </a:p>
          <a:p>
            <a:pPr marL="400050" lvl="3" indent="-171450" defTabSz="457200" rtl="1">
              <a:lnSpc>
                <a:spcPct val="120000"/>
              </a:lnSpc>
              <a:buFont typeface="Arial" panose="020B0604020202020204" pitchFamily="34" charset="0"/>
              <a:buChar char="•"/>
            </a:pPr>
            <a:r>
              <a:rPr lang="ar" sz="7200">
                <a:ea typeface="Calibri" panose="020F0502020204030204" pitchFamily="34" charset="0"/>
                <a:cs typeface="Times New Roman" panose="02020603050405020304" pitchFamily="18" charset="0"/>
              </a:rPr>
              <a:t>تعريف العموم ب MMS من خلال نشر المعلومات عبر قنوات متعددة بما فيها المجلات الأكاديمية والتقارير الوطنية </a:t>
            </a:r>
          </a:p>
          <a:p>
            <a:pPr marL="400050" lvl="3" indent="-171450" defTabSz="457200" rtl="1">
              <a:lnSpc>
                <a:spcPct val="120000"/>
              </a:lnSpc>
              <a:buFont typeface="Arial" panose="020B0604020202020204" pitchFamily="34" charset="0"/>
              <a:buChar char="•"/>
            </a:pPr>
            <a:r>
              <a:rPr lang="ar" sz="7200">
                <a:cs typeface="Times New Roman" panose="02020603050405020304" pitchFamily="18" charset="0"/>
              </a:rPr>
              <a:t>تم تشكيل فرقة العمل الأندونيسية لدعم تبني سياسات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الاكتشافات في اندونيسيا</a:t>
            </a:r>
          </a:p>
        </p:txBody>
      </p:sp>
      <p:pic>
        <p:nvPicPr>
          <p:cNvPr id="8" name="Picture 7" descr="A group of people standing in front of a large crowd of people&#10;&#10;Description automatically generated">
            <a:extLst>
              <a:ext uri="{FF2B5EF4-FFF2-40B4-BE49-F238E27FC236}">
                <a16:creationId xmlns:a16="http://schemas.microsoft.com/office/drawing/2014/main" id="{1FA10D93-65C6-A241-B48C-63C8400BB7D0}"/>
              </a:ext>
            </a:extLst>
          </p:cNvPr>
          <p:cNvPicPr>
            <a:picLocks noChangeAspect="1"/>
          </p:cNvPicPr>
          <p:nvPr/>
        </p:nvPicPr>
        <p:blipFill rotWithShape="1">
          <a:blip r:embed="rId3"/>
          <a:srcRect t="28517"/>
          <a:stretch/>
        </p:blipFill>
        <p:spPr>
          <a:xfrm>
            <a:off x="487216" y="3519559"/>
            <a:ext cx="4096690" cy="2196304"/>
          </a:xfrm>
          <a:prstGeom prst="rect">
            <a:avLst/>
          </a:prstGeom>
          <a:ln w="28575">
            <a:noFill/>
          </a:ln>
        </p:spPr>
      </p:pic>
      <p:sp>
        <p:nvSpPr>
          <p:cNvPr id="9" name="TextBox 8">
            <a:extLst>
              <a:ext uri="{FF2B5EF4-FFF2-40B4-BE49-F238E27FC236}">
                <a16:creationId xmlns:a16="http://schemas.microsoft.com/office/drawing/2014/main" id="{A78AD4FE-3EEC-FC4B-8F85-834EDB6F44DD}"/>
              </a:ext>
            </a:extLst>
          </p:cNvPr>
          <p:cNvSpPr txBox="1"/>
          <p:nvPr/>
        </p:nvSpPr>
        <p:spPr>
          <a:xfrm>
            <a:off x="487216" y="2136243"/>
            <a:ext cx="4096690" cy="1424015"/>
          </a:xfrm>
          <a:prstGeom prst="rect">
            <a:avLst/>
          </a:prstGeom>
          <a:solidFill>
            <a:srgbClr val="C9E9EA"/>
          </a:solidFill>
          <a:ln w="28575">
            <a:noFill/>
          </a:ln>
        </p:spPr>
        <p:txBody>
          <a:bodyPr wrap="square" rtlCol="1" anchor="ctr">
            <a:noAutofit/>
          </a:bodyPr>
          <a:lstStyle/>
          <a:p>
            <a:pPr marL="60325" defTabSz="457200" rtl="1">
              <a:buSzPct val="115000"/>
            </a:pPr>
            <a:r>
              <a:rPr lang="ar" sz="2000">
                <a:solidFill>
                  <a:srgbClr val="000000"/>
                </a:solidFill>
                <a:latin typeface="Avenir Book" panose="02000503020000020003" pitchFamily="2" charset="0"/>
                <a:ea typeface="Verdana" panose="020B0604030504040204" pitchFamily="34" charset="0"/>
                <a:cs typeface="Arial" panose="020B0604020202020204" pitchFamily="34" charset="0"/>
              </a:rPr>
              <a:t>يجتمع المؤتمر الآسيوي للتغذية والاستشاريون الفنيون  بهدف زيادة الوعي بأدلة وسياسات MMS</a:t>
            </a:r>
          </a:p>
        </p:txBody>
      </p:sp>
    </p:spTree>
    <p:extLst>
      <p:ext uri="{BB962C8B-B14F-4D97-AF65-F5344CB8AC3E}">
        <p14:creationId xmlns:p14="http://schemas.microsoft.com/office/powerpoint/2010/main" val="366146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1" y="1475150"/>
            <a:ext cx="6496673" cy="1953850"/>
          </a:xfrm>
        </p:spPr>
        <p:txBody>
          <a:bodyPr rtlCol="1">
            <a:normAutofit/>
          </a:bodyPr>
          <a:lstStyle/>
          <a:p>
            <a:pPr rtl="1"/>
            <a:r>
              <a:rPr lang="ar"/>
              <a:t>المرحلة 2 تصميم واختبار استراتيجية التطبيق من خلال تنفيذ الأبحاث وتطوير علاقات الشراء.</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919217" y="3703319"/>
            <a:ext cx="6999514" cy="2946863"/>
          </a:xfrm>
        </p:spPr>
        <p:txBody>
          <a:bodyPr rtlCol="1">
            <a:noAutofit/>
          </a:bodyPr>
          <a:lstStyle/>
          <a:p>
            <a:pPr marL="228600" lvl="3" defTabSz="457200" rtl="1">
              <a:lnSpc>
                <a:spcPct val="120000"/>
              </a:lnSpc>
            </a:pPr>
            <a:r>
              <a:rPr lang="ar" sz="1800">
                <a:cs typeface="Times New Roman" panose="02020603050405020304" pitchFamily="18" charset="0"/>
              </a:rPr>
              <a:t>بالتعاون مع وزارة الصحة الأندونيسية </a:t>
            </a:r>
            <a:br>
              <a:rPr lang="en-US" sz="1800">
                <a:cs typeface="Times New Roman" panose="02020603050405020304" pitchFamily="18" charset="0"/>
              </a:rPr>
            </a:br>
            <a:r>
              <a:rPr lang="ar" sz="1800">
                <a:cs typeface="Times New Roman" panose="02020603050405020304" pitchFamily="18" charset="0"/>
              </a:rPr>
              <a:t>جامعة جون هوبكينز بالإضافة إلى ثلاثة جامعات أخرى:</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إجراء الأبحاث التشكيلية</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تصميم وتنفيذ استراتيجية التطبيق</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تحديد مصانع MMS المحتملة والاندماج معها</a:t>
            </a:r>
          </a:p>
          <a:p>
            <a:pPr marL="400050" lvl="4" indent="-171450" defTabSz="457200" rtl="1">
              <a:lnSpc>
                <a:spcPct val="120000"/>
              </a:lnSpc>
              <a:buFont typeface="Arial" panose="020B0604020202020204" pitchFamily="34" charset="0"/>
              <a:buChar char="•"/>
            </a:pPr>
            <a:r>
              <a:rPr lang="ar" sz="1800">
                <a:ea typeface="Verdana" panose="020B0604030504040204" pitchFamily="34" charset="0"/>
                <a:cs typeface="Arial" panose="020B0604020202020204" pitchFamily="34" charset="0"/>
              </a:rPr>
              <a:t>مراقبة وتقييم استراتيجية التنفيذ </a:t>
            </a:r>
          </a:p>
          <a:p>
            <a:pPr marL="400050" lvl="4" indent="-171450" defTabSz="457200" rtl="1">
              <a:lnSpc>
                <a:spcPct val="120000"/>
              </a:lnSpc>
              <a:buFont typeface="Arial" panose="020B0604020202020204" pitchFamily="34" charset="0"/>
              <a:buChar char="•"/>
            </a:pPr>
            <a:endParaRPr lang="en-US" sz="1800">
              <a:ea typeface="Verdan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1086378"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التطبيق الأولي في أندونيسيا</a:t>
            </a:r>
          </a:p>
        </p:txBody>
      </p:sp>
      <p:pic>
        <p:nvPicPr>
          <p:cNvPr id="26" name="Picture Placeholder 25" descr="Map&#10;&#10;Description automatically generated">
            <a:extLst>
              <a:ext uri="{FF2B5EF4-FFF2-40B4-BE49-F238E27FC236}">
                <a16:creationId xmlns:a16="http://schemas.microsoft.com/office/drawing/2014/main" id="{696E4F48-6890-BD4A-ABB9-18B2BB815F5C}"/>
              </a:ext>
            </a:extLst>
          </p:cNvPr>
          <p:cNvPicPr>
            <a:picLocks noGrp="1" noChangeAspect="1"/>
          </p:cNvPicPr>
          <p:nvPr>
            <p:ph type="pic" sz="quarter" idx="11"/>
          </p:nvPr>
        </p:nvPicPr>
        <p:blipFill>
          <a:blip r:embed="rId3"/>
          <a:srcRect l="17290" r="17290"/>
          <a:stretch>
            <a:fillRect/>
          </a:stretch>
        </p:blipFill>
        <p:spPr>
          <a:xfrm>
            <a:off x="704090" y="1621453"/>
            <a:ext cx="3593591" cy="4163732"/>
          </a:xfrm>
        </p:spPr>
      </p:pic>
    </p:spTree>
    <p:extLst>
      <p:ext uri="{BB962C8B-B14F-4D97-AF65-F5344CB8AC3E}">
        <p14:creationId xmlns:p14="http://schemas.microsoft.com/office/powerpoint/2010/main" val="246308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rtlCol="1">
            <a:normAutofit/>
          </a:bodyPr>
          <a:lstStyle/>
          <a:p>
            <a:pPr rtl="1"/>
            <a:r>
              <a:rPr lang="ar"/>
              <a:t>المرحلة 3: التخطيط والاشتراك الفعال لتوسيع نطاق الاستخدام على المستويين الوطني ودون الوطني</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25253" y="3703319"/>
            <a:ext cx="7130416" cy="1935563"/>
          </a:xfrm>
        </p:spPr>
        <p:txBody>
          <a:bodyPr rtlCol="1">
            <a:noAutofit/>
          </a:bodyPr>
          <a:lstStyle/>
          <a:p>
            <a:pPr marL="400050" lvl="3" indent="-171450" defTabSz="457200" rtl="1">
              <a:lnSpc>
                <a:spcPct val="120000"/>
              </a:lnSpc>
              <a:buFont typeface="Arial" panose="020B0604020202020204" pitchFamily="34" charset="0"/>
              <a:buChar char="•"/>
            </a:pPr>
            <a:r>
              <a:rPr lang="ar" sz="2000">
                <a:cs typeface="Times New Roman" panose="02020603050405020304" pitchFamily="18" charset="0"/>
              </a:rPr>
              <a:t>تم تأسيس برامج تطبيق في 22 وجهة لاستبدال IFA ب MMS.</a:t>
            </a:r>
          </a:p>
          <a:p>
            <a:pPr marL="400050" lvl="3" indent="-171450" defTabSz="457200" rtl="1">
              <a:lnSpc>
                <a:spcPct val="120000"/>
              </a:lnSpc>
              <a:buFont typeface="Arial" panose="020B0604020202020204" pitchFamily="34" charset="0"/>
              <a:buChar char="•"/>
            </a:pPr>
            <a:r>
              <a:rPr lang="ar" sz="2000">
                <a:cs typeface="Times New Roman" panose="02020603050405020304" pitchFamily="18" charset="0"/>
              </a:rPr>
              <a:t>تجربة منصة mHealth لتقديم المعلومات في الوقت الحقيقي بهدف توجيه الاستراتيجيات نحو تحسين النتائج الصحية.</a:t>
            </a:r>
          </a:p>
          <a:p>
            <a:pPr marL="400050" lvl="3" indent="-171450" defTabSz="457200" rtl="1">
              <a:lnSpc>
                <a:spcPct val="120000"/>
              </a:lnSpc>
              <a:buFont typeface="Arial" panose="020B0604020202020204" pitchFamily="34" charset="0"/>
              <a:buChar char="•"/>
            </a:pPr>
            <a:r>
              <a:rPr lang="ar" sz="2000">
                <a:cs typeface="Times New Roman" panose="02020603050405020304" pitchFamily="18" charset="0"/>
              </a:rPr>
              <a:t>دعم الجهود الوطنية لطرح وتقديم توزيع UNIMMAP MMS على نطاق واسع داخل البلد.  </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1" anchor="b">
            <a:normAutofit/>
          </a:bodyPr>
          <a:lstStyle>
            <a:lvl1pPr algn="r" defTabSz="914400" rtl="1"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pPr rtl="1"/>
            <a:r>
              <a:rPr lang="ar" sz="4000">
                <a:solidFill>
                  <a:srgbClr val="510C76"/>
                </a:solidFill>
              </a:rPr>
              <a:t>دراسة حالة: توسيع النطاق في أندونيسيا</a:t>
            </a:r>
          </a:p>
        </p:txBody>
      </p:sp>
      <p:pic>
        <p:nvPicPr>
          <p:cNvPr id="11" name="Picture Placeholder 6" descr="A picture containing floor, person&#10;&#10;Description automatically generated">
            <a:extLst>
              <a:ext uri="{FF2B5EF4-FFF2-40B4-BE49-F238E27FC236}">
                <a16:creationId xmlns:a16="http://schemas.microsoft.com/office/drawing/2014/main" id="{8F69E3E4-54B5-AF49-8329-D0AA11D3D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125" y="1621453"/>
            <a:ext cx="3593591" cy="4163732"/>
          </a:xfrm>
          <a:prstGeom prst="rect">
            <a:avLst/>
          </a:prstGeom>
          <a:solidFill>
            <a:schemeClr val="tx2"/>
          </a:solidFill>
        </p:spPr>
      </p:pic>
    </p:spTree>
    <p:extLst>
      <p:ext uri="{BB962C8B-B14F-4D97-AF65-F5344CB8AC3E}">
        <p14:creationId xmlns:p14="http://schemas.microsoft.com/office/powerpoint/2010/main" val="338687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الخطوة التالية:</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الخطوة تالية أو معطيات جديدة</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rtl="1"/>
              <a:t>17</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تواصل معنا</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رابط الموقع الالكتروني، معلومات التواصل الاجتماعي، و/ أو البريد الالكتروني</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rtl="1"/>
              <a:t>18</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1" anchor="b">
            <a:normAutofit/>
          </a:bodyPr>
          <a:lstStyle/>
          <a:p>
            <a:pPr rtl="1"/>
            <a:r>
              <a:rPr lang="ar"/>
              <a:t>المنشورات الرئيسية</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1">
            <a:noAutofit/>
          </a:bodyPr>
          <a:lstStyle/>
          <a:p>
            <a:pPr marL="285750" indent="-285750" algn="l" rtl="0">
              <a:spcBef>
                <a:spcPts val="600"/>
              </a:spcBef>
              <a:buFont typeface="Arial" panose="020B0604020202020204" pitchFamily="34" charset="0"/>
              <a:buChar char="•"/>
            </a:pPr>
            <a:r>
              <a:rPr lang="ar" sz="1400" dirty="0"/>
              <a:t>Bloem et al, 2007. </a:t>
            </a:r>
            <a:r>
              <a:rPr lang="ar" sz="1400" u="sng" dirty="0">
                <a:hlinkClick r:id="rId3"/>
              </a:rPr>
              <a:t>Preventing and controlling micronutrient deficiencies in populations affected by an emergency</a:t>
            </a:r>
            <a:r>
              <a:rPr lang="ar" sz="1400" dirty="0"/>
              <a:t>. WHO, WFP, UNICEF. </a:t>
            </a:r>
          </a:p>
          <a:p>
            <a:pPr marL="285750" indent="-285750" algn="l" rtl="0">
              <a:spcBef>
                <a:spcPts val="600"/>
              </a:spcBef>
              <a:buFont typeface="Arial" panose="020B0604020202020204" pitchFamily="34" charset="0"/>
              <a:buChar char="•"/>
            </a:pPr>
            <a:r>
              <a:rPr lang="ar" sz="1400" dirty="0"/>
              <a:t>Smith et al, 2017.</a:t>
            </a:r>
            <a:r>
              <a:rPr lang="ar" sz="1400" dirty="0">
                <a:solidFill>
                  <a:srgbClr val="FF0000"/>
                </a:solidFill>
              </a:rPr>
              <a:t> </a:t>
            </a:r>
            <a:r>
              <a:rPr lang="ar" sz="1400" dirty="0">
                <a:hlinkClick r:id="rId4"/>
              </a:rPr>
              <a:t>Modifiers of the effect of maternal multiple micronutrient supplementation on stillbirth, birth outcomes, and infant mortality: a meta-analysis of individual patient data from 17 randomised trials in low-income and middle-income countries. </a:t>
            </a:r>
            <a:r>
              <a:rPr lang="ar" sz="1400" dirty="0"/>
              <a:t> Lancet Global Health. </a:t>
            </a:r>
          </a:p>
          <a:p>
            <a:pPr marL="285750" indent="-285750" algn="l" rtl="0">
              <a:spcBef>
                <a:spcPts val="600"/>
              </a:spcBef>
              <a:buFont typeface="Arial" panose="020B0604020202020204" pitchFamily="34" charset="0"/>
              <a:buChar char="•"/>
            </a:pPr>
            <a:r>
              <a:rPr lang="ar" sz="1400" dirty="0"/>
              <a:t>Prado et al, 2017. </a:t>
            </a:r>
            <a:r>
              <a:rPr lang="ar" sz="1400" dirty="0">
                <a:hlinkClick r:id="rId5"/>
              </a:rPr>
              <a:t>Maternal multiple micronutrient supplementation and other biomedical and socioenvironmental influences on children’s cognition at age 9-12–12 years in Indonesia: follow-up of the SUMMIT randomised trial. </a:t>
            </a:r>
            <a:endParaRPr lang="en-IN" sz="1400" i="1" dirty="0"/>
          </a:p>
          <a:p>
            <a:pPr marL="285750" indent="-285750" algn="l" rtl="0">
              <a:spcBef>
                <a:spcPts val="600"/>
              </a:spcBef>
              <a:buFont typeface="Arial" panose="020B0604020202020204" pitchFamily="34" charset="0"/>
              <a:buChar char="•"/>
            </a:pPr>
            <a:r>
              <a:rPr lang="ar" sz="1400" dirty="0"/>
              <a:t>Antenatal care recommendations for a positive pregnancy experience. يوليو 2020 </a:t>
            </a:r>
            <a:r>
              <a:rPr lang="ar" sz="1400" u="sng" dirty="0">
                <a:hlinkClick r:id="rId6"/>
              </a:rPr>
              <a:t>Nutritional interventions update: multiple micronutrient supplements during pregnancy.</a:t>
            </a:r>
            <a:r>
              <a:rPr lang="ar" sz="1400" dirty="0"/>
              <a:t>  منظمة الصحة العالمية </a:t>
            </a:r>
          </a:p>
          <a:p>
            <a:pPr marL="285750" indent="-285750" algn="l" rtl="1">
              <a:spcBef>
                <a:spcPts val="600"/>
              </a:spcBef>
              <a:buFont typeface="Arial" panose="020B0604020202020204" pitchFamily="34" charset="0"/>
              <a:buChar char="•"/>
            </a:pPr>
            <a:r>
              <a:rPr lang="ar" sz="1400" dirty="0"/>
              <a:t>Perumal et al يوليو 2021 </a:t>
            </a:r>
            <a:r>
              <a:rPr lang="ar" sz="1400" dirty="0">
                <a:hlinkClick r:id="rId7"/>
              </a:rPr>
              <a:t>Impact of scaling up prenatal nutrition interventions on human capital outcomes in low- and middle-income countries: a modeling analysis.   </a:t>
            </a:r>
            <a:r>
              <a:rPr lang="ar" sz="1400" dirty="0"/>
              <a:t> American Journal of Clinical Nutrition </a:t>
            </a:r>
          </a:p>
          <a:p>
            <a:pPr marL="285750" indent="-285750" algn="l" rtl="0">
              <a:spcBef>
                <a:spcPts val="600"/>
              </a:spcBef>
              <a:buFont typeface="Arial" panose="020B0604020202020204" pitchFamily="34" charset="0"/>
              <a:buChar char="•"/>
            </a:pPr>
            <a:r>
              <a:rPr lang="ar" sz="1400" dirty="0"/>
              <a:t>May 2020. </a:t>
            </a:r>
            <a:r>
              <a:rPr lang="ar" sz="1400" dirty="0">
                <a:hlinkClick r:id="rId8"/>
              </a:rPr>
              <a:t>Use of MMS for maternal nutrition and birth outcomes during COVID-19</a:t>
            </a:r>
            <a:r>
              <a:rPr lang="ar" sz="1400" dirty="0"/>
              <a:t>. MMS TAG.</a:t>
            </a:r>
          </a:p>
          <a:p>
            <a:pPr marL="285750" indent="-285750" algn="l" rtl="0">
              <a:spcBef>
                <a:spcPts val="600"/>
              </a:spcBef>
              <a:buFont typeface="Arial" panose="020B0604020202020204" pitchFamily="34" charset="0"/>
              <a:buChar char="•"/>
            </a:pPr>
            <a:r>
              <a:rPr lang="ar" sz="1400" dirty="0"/>
              <a:t>Dalmiya et al. January 2022. </a:t>
            </a:r>
            <a:r>
              <a:rPr lang="ar" sz="1400" dirty="0">
                <a:hlinkClick r:id="rId9"/>
              </a:rPr>
              <a:t>Maternal Nutrition: Prevention of malnutrition in women before and during pregnancy and while breastfeeding.</a:t>
            </a:r>
            <a:r>
              <a:rPr lang="ar" sz="1400" dirty="0"/>
              <a:t> UNICEF. </a:t>
            </a:r>
          </a:p>
          <a:p>
            <a:pPr marL="285750" indent="-285750" algn="l" rtl="0">
              <a:spcBef>
                <a:spcPts val="600"/>
              </a:spcBef>
              <a:buFont typeface="Arial" panose="020B0604020202020204" pitchFamily="34" charset="0"/>
              <a:buChar char="•"/>
            </a:pPr>
            <a:r>
              <a:rPr lang="ar" sz="1400" dirty="0"/>
              <a:t>Gomes et al, 2022. </a:t>
            </a:r>
            <a:r>
              <a:rPr lang="ar" sz="1400" dirty="0">
                <a:hlinkClick r:id="rId10"/>
              </a:rPr>
              <a:t>Multiple micronutrient supplements versus iron-folic acid supplements and maternal anemia outcomes: an iron dose analysis.</a:t>
            </a:r>
            <a:r>
              <a:rPr lang="ar" sz="1400" dirty="0"/>
              <a:t> Ann. N.Y. Acad. Sci.</a:t>
            </a:r>
          </a:p>
          <a:p>
            <a:pPr marL="285750" indent="-285750" algn="l" rtl="0">
              <a:spcBef>
                <a:spcPts val="600"/>
              </a:spcBef>
              <a:buFont typeface="Arial" panose="020B0604020202020204" pitchFamily="34" charset="0"/>
              <a:buChar char="•"/>
            </a:pPr>
            <a:r>
              <a:rPr lang="ar" sz="1400" dirty="0"/>
              <a:t>Gomes et al, 2022. </a:t>
            </a:r>
            <a:r>
              <a:rPr lang="ar" sz="1400" dirty="0">
                <a:hlinkClick r:id="rId11"/>
              </a:rPr>
              <a:t>Effect of multiple micronutrient supplements vs iron and folic acid supplements on neonatal mortality: a reanalysis by iron dose.</a:t>
            </a:r>
            <a:r>
              <a:rPr lang="ar" sz="1400" dirty="0"/>
              <a:t> Public Health Nutr.</a:t>
            </a:r>
          </a:p>
          <a:p>
            <a:pPr marL="285750" indent="-285750" algn="l" rtl="0">
              <a:spcBef>
                <a:spcPts val="600"/>
              </a:spcBef>
              <a:buFont typeface="Arial" panose="020B0604020202020204" pitchFamily="34" charset="0"/>
              <a:buChar char="•"/>
            </a:pPr>
            <a:endParaRPr lang="en-US" sz="16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US" sz="1000" dirty="0"/>
          </a:p>
          <a:p>
            <a:pPr rtl="1">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1" anchor="t">
            <a:normAutofit/>
          </a:bodyPr>
          <a:lstStyle>
            <a:lvl1pPr marL="0" indent="0" algn="r" defTabSz="914400" rtl="1"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1"/>
          <a:lstStyle/>
          <a:p>
            <a:pPr rtl="1"/>
            <a:fld id="{60553ECD-7F6D-420D-93CA-D8D15EB427AC}" type="slidenum">
              <a:rPr lang="en-US" smtClean="0"/>
              <a:t>19</a:t>
            </a:fld>
            <a:endParaRPr lang="en-US"/>
          </a:p>
        </p:txBody>
      </p:sp>
    </p:spTree>
    <p:extLst>
      <p:ext uri="{BB962C8B-B14F-4D97-AF65-F5344CB8AC3E}">
        <p14:creationId xmlns:p14="http://schemas.microsoft.com/office/powerpoint/2010/main" val="157752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1"/>
          <a:lstStyle/>
          <a:p>
            <a:pPr rtl="1"/>
            <a:r>
              <a:rPr lang="ar"/>
              <a:t>فتح الحوار وتقارب وجهات النظر</a:t>
            </a:r>
          </a:p>
          <a:p>
            <a:pPr lvl="1" rtl="1"/>
            <a:r>
              <a:rPr lang="ar"/>
              <a:t>تعرض هذه الشرائح المصورة لكل من يود مشاركة أدلة وفوائد  MMS للنساء الحوامل وأطفالهن. هدفنا من تقديم هذه الشرائح هو إيصال رسالة أساسية لصناع القرار أو هؤلاء الذين يتولون دفة قيادة في مسيرة تطبيق MMS وتوسيع نطاقها.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1"/>
          <a:lstStyle/>
          <a:p>
            <a:pPr rtl="1"/>
            <a:r>
              <a:rPr lang="ar"/>
              <a:t>تخصيص الحوار</a:t>
            </a:r>
          </a:p>
          <a:p>
            <a:pPr lvl="1" rtl="1"/>
            <a:r>
              <a:rPr lang="ar"/>
              <a:t>يتم تزويد كل شريحة بملاحظات المتحدث، لكن لا يتحتم عليه قراءتها كلمة بكلمة. يمكنك التعديل والإضافة على هذه الملاحظات بما يتلاءم مع جمهورك المستقبل.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1"/>
          <a:lstStyle/>
          <a:p>
            <a:pPr rtl="1"/>
            <a:r>
              <a:rPr lang="ar"/>
              <a:t>عدل بما يناسب الجمهور المستقبل</a:t>
            </a:r>
          </a:p>
          <a:p>
            <a:pPr lvl="1" rtl="1"/>
            <a:r>
              <a:rPr lang="ar"/>
              <a:t>يمكن تعديل المحتوى المكتوب باللون الأحمر، ثم تطبيقه على الخط الأسود يجب تعديل الشرائح التي تحمل عنوان «حالة التأثير والاستثمار الوطنية» بما يتوافق مع المعلومات والإحصائيات الخاصة ببلدك ويتناسب مع جمهورك. يمكن حذف شرائح أو فقرات كاملة أو إعادة طلبها. هناك معلومات إضافية موجودة في نهاية المحاضرة.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كيف تستخدم شرائح العرض</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1">
            <a:normAutofit/>
          </a:bodyPr>
          <a:lstStyle/>
          <a:p>
            <a:pPr rtl="1"/>
            <a:r>
              <a:rPr lang="ar">
                <a:latin typeface="Avenir Oblique"/>
              </a:rPr>
              <a:t>نرغب بأن نستمع إليك! للتواصل</a:t>
            </a:r>
            <a:r>
              <a:rPr lang="ar">
                <a:latin typeface="Avenir Oblique"/>
                <a:hlinkClick r:id="rId3">
                  <a:extLst>
                    <a:ext uri="{A12FA001-AC4F-418D-AE19-62706E023703}">
                      <ahyp:hlinkClr xmlns:ahyp="http://schemas.microsoft.com/office/drawing/2018/hyperlinkcolor" val="tx"/>
                    </a:ext>
                  </a:extLst>
                </a:hlinkClick>
              </a:rPr>
              <a:t>HMHBConsortium@micronutrientforum.org</a:t>
            </a:r>
            <a:r>
              <a:rPr lang="ar">
                <a:latin typeface="Avenir Oblique"/>
              </a:rPr>
              <a:t> في حال وجود أي سؤال أو الحاجة لدعم إضافي.</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lstStyle/>
          <a:p>
            <a:pPr rtl="1"/>
            <a:r>
              <a:rPr lang="ar" sz="2000">
                <a:hlinkClick r:id="rId3"/>
              </a:rPr>
              <a:t>HMHB Knowledge Hub</a:t>
            </a:r>
            <a:endParaRPr lang="en-US" sz="2000"/>
          </a:p>
          <a:p>
            <a:pPr rtl="1"/>
            <a:r>
              <a:rPr lang="ar" sz="2000">
                <a:hlinkClick r:id="rId3"/>
              </a:rPr>
              <a:t>HMHB Knowledge Bytes</a:t>
            </a:r>
            <a:endParaRPr lang="en-US" sz="2000"/>
          </a:p>
          <a:p>
            <a:pPr rtl="1"/>
            <a:r>
              <a:rPr lang="ar" sz="2000">
                <a:hlinkClick r:id="rId4"/>
              </a:rPr>
              <a:t>HMHB MMS Interactive World Map</a:t>
            </a:r>
            <a:endParaRPr lang="en-US" sz="2000"/>
          </a:p>
          <a:p>
            <a:pPr rtl="1"/>
            <a:r>
              <a:rPr lang="ar" sz="2000">
                <a:hlinkClick r:id="rId5"/>
              </a:rPr>
              <a:t>HMHB FAQ and Advocacy Brief on the Inclusion of MMS on the Essential Medicine List </a:t>
            </a:r>
            <a:endParaRPr lang="en-US" sz="2000"/>
          </a:p>
          <a:p>
            <a:pPr rtl="1"/>
            <a:r>
              <a:rPr lang="ar" sz="2000">
                <a:hlinkClick r:id="rId6"/>
              </a:rPr>
              <a:t>HMHB Launch Video</a:t>
            </a:r>
            <a:endParaRPr lang="en-US" sz="2000"/>
          </a:p>
          <a:p>
            <a:pPr rtl="1"/>
            <a:endParaRPr lang="en-US"/>
          </a:p>
          <a:p>
            <a:pPr rtl="1"/>
            <a:endParaRPr lang="en-US"/>
          </a:p>
          <a:p>
            <a:pPr rtl="1"/>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1"/>
          <a:lstStyle/>
          <a:p>
            <a:pPr rtl="1"/>
            <a:r>
              <a:rPr lang="ar" sz="2000">
                <a:hlinkClick r:id="rId7"/>
              </a:rPr>
              <a:t>HMHB Commitment-making Guide for Nutrition for Growth</a:t>
            </a:r>
            <a:endParaRPr lang="en-US" sz="2000"/>
          </a:p>
          <a:p>
            <a:pPr rtl="1"/>
            <a:r>
              <a:rPr lang="ar" sz="2000">
                <a:hlinkClick r:id="rId8"/>
              </a:rPr>
              <a:t>Watch the HMHB Powering Women, Promising Futures Nutrition for Growth side event</a:t>
            </a:r>
            <a:endParaRPr lang="en-US" sz="2000"/>
          </a:p>
          <a:p>
            <a:pPr rtl="1"/>
            <a:r>
              <a:rPr lang="ar" sz="2000">
                <a:hlinkClick r:id="rId9"/>
              </a:rPr>
              <a:t>Maternal Nutrition in Focus: HMHB at FIGO 2021 World Conference</a:t>
            </a:r>
            <a:endParaRPr lang="en-US" sz="2000"/>
          </a:p>
          <a:p>
            <a:pPr marL="0" indent="0" rtl="1">
              <a:buNone/>
            </a:pPr>
            <a:endParaRPr lang="en-US" sz="2000"/>
          </a:p>
          <a:p>
            <a:pPr rtl="1"/>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1"/>
          <a:lstStyle/>
          <a:p>
            <a:pPr algn="r" rtl="1"/>
            <a:fld id="{C4B37875-7933-F345-AE65-E0AB5E984F8B}" type="slidenum">
              <a:rPr lang="en-US" smtClean="0"/>
              <a:pPr algn="r" rtl="1"/>
              <a:t>20</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1">
            <a:spAutoFit/>
          </a:bodyPr>
          <a:lstStyle/>
          <a:p>
            <a:pPr rtl="1"/>
            <a:r>
              <a:rPr lang="ar" sz="2000">
                <a:solidFill>
                  <a:schemeClr val="bg1"/>
                </a:solidFill>
                <a:latin typeface="Avenir Book" panose="02000503020000020003" pitchFamily="2" charset="0"/>
              </a:rPr>
              <a:t>انضم إلينا زوروا  </a:t>
            </a:r>
            <a:r>
              <a:rPr lang="ar"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ar" sz="2000">
                <a:solidFill>
                  <a:schemeClr val="accent1">
                    <a:lumMod val="20000"/>
                    <a:lumOff val="80000"/>
                  </a:schemeClr>
                </a:solidFill>
                <a:latin typeface="Avenir Book" panose="02000503020000020003" pitchFamily="2" charset="0"/>
              </a:rPr>
              <a:t> </a:t>
            </a:r>
            <a:r>
              <a:rPr lang="ar" sz="2000">
                <a:solidFill>
                  <a:schemeClr val="bg1"/>
                </a:solidFill>
                <a:latin typeface="Avenir Book" panose="02000503020000020003" pitchFamily="2" charset="0"/>
              </a:rPr>
              <a:t> لتسجيل العضوية </a:t>
            </a:r>
          </a:p>
        </p:txBody>
      </p:sp>
    </p:spTree>
    <p:extLst>
      <p:ext uri="{BB962C8B-B14F-4D97-AF65-F5344CB8AC3E}">
        <p14:creationId xmlns:p14="http://schemas.microsoft.com/office/powerpoint/2010/main" val="410267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1"/>
          <a:lstStyle/>
          <a:p>
            <a:pPr rtl="1"/>
            <a:r>
              <a:rPr lang="ar"/>
              <a:t>الانضمام للاتحاد على</a:t>
            </a:r>
            <a:br>
              <a:rPr lang="en-US"/>
            </a:br>
            <a:r>
              <a:rPr lang="ar"/>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1"/>
          <a:lstStyle/>
          <a:p>
            <a:pPr rtl="1"/>
            <a:r>
              <a:rPr lang="ar"/>
              <a:t>تواصل معنا</a:t>
            </a:r>
            <a:br>
              <a:rPr lang="en-US"/>
            </a:br>
            <a:r>
              <a:rPr lang="ar"/>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1"/>
          <a:lstStyle/>
          <a:p>
            <a:pPr rtl="1"/>
            <a:r>
              <a:rPr lang="ar"/>
              <a:t>تابعونا</a:t>
            </a:r>
            <a:br>
              <a:rPr lang="en-US"/>
            </a:br>
            <a:r>
              <a:rPr lang="ar"/>
              <a:t>@hmhbconsortium</a:t>
            </a:r>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1"/>
          <a:lstStyle/>
          <a:p>
            <a:pPr rtl="1"/>
            <a:r>
              <a:rPr lang="ar"/>
              <a:t>الترويج و مختصي الصحة العامة</a:t>
            </a:r>
          </a:p>
          <a:p>
            <a:pPr lvl="1" rtl="1"/>
            <a:r>
              <a:rPr lang="ar"/>
              <a:t>الفقرات المقترحة تتضمن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1"/>
          <a:lstStyle/>
          <a:p>
            <a:pPr rtl="1"/>
            <a:r>
              <a:rPr lang="ar"/>
              <a:t>مسؤولو الصحة الوطنيون والمنظمات غير الحكومية</a:t>
            </a:r>
          </a:p>
          <a:p>
            <a:pPr lvl="1" rtl="1"/>
            <a:r>
              <a:rPr lang="ar"/>
              <a:t>الفقرات المقترحة تتضمن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1">
            <a:normAutofit/>
          </a:bodyPr>
          <a:lstStyle/>
          <a:p>
            <a:pPr rtl="1"/>
            <a:r>
              <a:rPr lang="ar"/>
              <a:t>الدراسات الأكاديمية والأبحاث</a:t>
            </a:r>
          </a:p>
          <a:p>
            <a:pPr lvl="1" rtl="1"/>
            <a:r>
              <a:rPr lang="ar"/>
              <a:t>الفقرات المقترحة تتضمن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جمهور شرائح العرض</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1">
            <a:normAutofit/>
          </a:bodyPr>
          <a:lstStyle/>
          <a:p>
            <a:pPr rtl="1"/>
            <a:r>
              <a:rPr lang="ar"/>
              <a:t>الشركات المحلية والموزعون</a:t>
            </a:r>
          </a:p>
          <a:p>
            <a:pPr lvl="1" rtl="1"/>
            <a:r>
              <a:rPr lang="ar"/>
              <a:t>الفقرات المقترحة تتضمن B </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1">
            <a:normAutofit/>
          </a:bodyPr>
          <a:lstStyle/>
          <a:p>
            <a:pPr rtl="1"/>
            <a:r>
              <a:rPr lang="ar"/>
              <a:t>تقدم هذه المحاضرة لمحة عن تغذية الأمهات وأدلة حول أهمية المكملات الغذائية الدقيقة والمتعددة، وذلك من خلال شرائح ورسائل أساسية قابلة للتعديل بما يتوافق مع المعلومات الخاصة ببلد معين لدعم تقديم MMS وتوجيه مسارها وتوسيع نطاقها. </a:t>
            </a:r>
          </a:p>
          <a:p>
            <a:pPr rtl="1"/>
            <a:endParaRPr lang="en-US"/>
          </a:p>
          <a:p>
            <a:pPr rtl="1"/>
            <a:r>
              <a:rPr lang="ar"/>
              <a:t>قد ترغب بإضافة (أو حذف) بعض فقرات المحاضرة. يوجد هنا فقرات مقترحة لكل فئة من الجمهور المستقبل. انظر إلى وصف الفقرة في الشريحة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أهداف اللقاء</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dirty="0">
                <a:solidFill>
                  <a:srgbClr val="FF0000"/>
                </a:solidFill>
              </a:rPr>
              <a:t>شريحة اختيارية لإضافة جدول أعمال الاجتماع و/</a:t>
            </a:r>
            <a:r>
              <a:rPr lang="en-GB" i="1" dirty="0">
                <a:solidFill>
                  <a:srgbClr val="FF0000"/>
                </a:solidFill>
              </a:rPr>
              <a:t> </a:t>
            </a:r>
            <a:r>
              <a:rPr lang="ar" i="1" dirty="0">
                <a:solidFill>
                  <a:srgbClr val="FF0000"/>
                </a:solidFill>
              </a:rPr>
              <a:t>أو أهدافه</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0" y="3094306"/>
            <a:ext cx="8303447"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hlinkClick r:id="" action="ppaction://noaction"/>
              </a:rPr>
              <a:t>الشرائح 25 -37</a:t>
            </a:r>
            <a:endParaRPr lang="en-US" dirty="0">
              <a:latin typeface="Avenir Book" panose="02000503020000020003" pitchFamily="2" charset="0"/>
              <a:cs typeface="Arial" panose="020B0604020202020204" pitchFamily="34"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15621" y="3806951"/>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 action="ppaction://noaction"/>
              </a:rPr>
              <a:t>الشرائح 38 - 45</a:t>
            </a:r>
            <a:endParaRPr lang="en-US" sz="1800" dirty="0">
              <a:latin typeface="Avenir Book" panose="02000503020000020003" pitchFamily="2" charset="0"/>
              <a:cs typeface="Arial" panose="020B0604020202020204" pitchFamily="34"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0" y="4506157"/>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rId3" action="ppaction://hlinksldjump"/>
              </a:rPr>
              <a:t>الشرائح 46 -61</a:t>
            </a:r>
            <a:endParaRPr lang="en-US" sz="1800" dirty="0">
              <a:latin typeface="Avenir Book" panose="02000503020000020003" pitchFamily="2" charset="0"/>
              <a:cs typeface="Arial" panose="020B0604020202020204" pitchFamily="34"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48242" y="1660503"/>
            <a:ext cx="7823348"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flipH="1">
            <a:off x="5069372" y="2364499"/>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flipH="1">
            <a:off x="5069372" y="3066697"/>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flipH="1">
            <a:off x="5069372" y="3806951"/>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dirty="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flipH="1">
            <a:off x="5069372" y="4519597"/>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5845824" y="2298998"/>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B. النطاق العالمي لسوء التغذية أثناء الحمل</a:t>
            </a:r>
          </a:p>
        </p:txBody>
      </p:sp>
      <p:sp>
        <p:nvSpPr>
          <p:cNvPr id="46" name="TextBox 45">
            <a:extLst>
              <a:ext uri="{FF2B5EF4-FFF2-40B4-BE49-F238E27FC236}">
                <a16:creationId xmlns:a16="http://schemas.microsoft.com/office/drawing/2014/main" id="{A15DC822-D9F8-E549-9C33-769BD6816792}"/>
              </a:ext>
            </a:extLst>
          </p:cNvPr>
          <p:cNvSpPr txBox="1"/>
          <p:nvPr/>
        </p:nvSpPr>
        <p:spPr>
          <a:xfrm>
            <a:off x="4931423" y="3077145"/>
            <a:ext cx="6880295"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C. أدلة حول المكملات الغذائية الدقيقة والمتعددة</a:t>
            </a:r>
          </a:p>
        </p:txBody>
      </p:sp>
      <p:sp>
        <p:nvSpPr>
          <p:cNvPr id="47" name="TextBox 46">
            <a:extLst>
              <a:ext uri="{FF2B5EF4-FFF2-40B4-BE49-F238E27FC236}">
                <a16:creationId xmlns:a16="http://schemas.microsoft.com/office/drawing/2014/main" id="{CD579F45-F6D8-074E-87FE-32B9AC2284FD}"/>
              </a:ext>
            </a:extLst>
          </p:cNvPr>
          <p:cNvSpPr txBox="1"/>
          <p:nvPr/>
        </p:nvSpPr>
        <p:spPr>
          <a:xfrm>
            <a:off x="5845824" y="3911895"/>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D. حالة التأثير والاستثمار الوطنية</a:t>
            </a:r>
          </a:p>
        </p:txBody>
      </p:sp>
      <p:sp>
        <p:nvSpPr>
          <p:cNvPr id="48" name="TextBox 47">
            <a:extLst>
              <a:ext uri="{FF2B5EF4-FFF2-40B4-BE49-F238E27FC236}">
                <a16:creationId xmlns:a16="http://schemas.microsoft.com/office/drawing/2014/main" id="{46C24CC7-E181-9E49-BD34-A92E419DFEF2}"/>
              </a:ext>
            </a:extLst>
          </p:cNvPr>
          <p:cNvSpPr txBox="1"/>
          <p:nvPr/>
        </p:nvSpPr>
        <p:spPr>
          <a:xfrm>
            <a:off x="5845824" y="4550357"/>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E. تقديم المكملات الغذائية الدقيقة والمتعددة  MMS وتوسيع نطاقها</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1"/>
          <a:lstStyle/>
          <a:p>
            <a:pPr rtl="1"/>
            <a:r>
              <a:rPr lang="ar"/>
              <a:t>الأقسام</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1"/>
          <a:lstStyle/>
          <a:p>
            <a:pPr rtl="1"/>
            <a:fld id="{C4B37875-7933-F345-AE65-E0AB5E984F8B}" type="slidenum">
              <a:rPr lang="en-US" smtClean="0"/>
              <a:pPr/>
              <a:t>5</a:t>
            </a:fld>
            <a:endParaRPr lang="en-US"/>
          </a:p>
        </p:txBody>
      </p:sp>
      <p:sp>
        <p:nvSpPr>
          <p:cNvPr id="26" name="Pentagon 25">
            <a:extLst>
              <a:ext uri="{FF2B5EF4-FFF2-40B4-BE49-F238E27FC236}">
                <a16:creationId xmlns:a16="http://schemas.microsoft.com/office/drawing/2014/main" id="{E68440C3-FC03-634C-B363-AA35F2E7EF99}"/>
              </a:ext>
            </a:extLst>
          </p:cNvPr>
          <p:cNvSpPr/>
          <p:nvPr/>
        </p:nvSpPr>
        <p:spPr>
          <a:xfrm flipH="1">
            <a:off x="5021130" y="16794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5845824" y="1674870"/>
            <a:ext cx="5965894" cy="647140"/>
          </a:xfrm>
          <a:prstGeom prst="rect">
            <a:avLst/>
          </a:prstGeom>
          <a:noFill/>
        </p:spPr>
        <p:txBody>
          <a:bodyPr wrap="square" rtlCol="1" anchor="ctr">
            <a:noAutofit/>
          </a:bodyPr>
          <a:lstStyle/>
          <a:p>
            <a:pPr algn="r" rtl="1"/>
            <a:r>
              <a:rPr lang="ar" sz="2000" b="1">
                <a:solidFill>
                  <a:schemeClr val="bg1"/>
                </a:solidFill>
                <a:latin typeface="Avenir Book" panose="02000503020000020003" pitchFamily="2" charset="0"/>
                <a:cs typeface="Arial" panose="020B0604020202020204" pitchFamily="34" charset="0"/>
              </a:rPr>
              <a:t>A. الحمل والتغذية</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695576"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 name="TextBox 3">
            <a:extLst>
              <a:ext uri="{FF2B5EF4-FFF2-40B4-BE49-F238E27FC236}">
                <a16:creationId xmlns:a16="http://schemas.microsoft.com/office/drawing/2014/main" id="{8A84689A-309A-810F-F932-D4C306AE3C2B}"/>
              </a:ext>
            </a:extLst>
          </p:cNvPr>
          <p:cNvSpPr txBox="1"/>
          <p:nvPr/>
        </p:nvSpPr>
        <p:spPr>
          <a:xfrm>
            <a:off x="-1195564" y="1793815"/>
            <a:ext cx="6168452"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3" action="ppaction://hlinksldjump"/>
              </a:rPr>
              <a:t>الشرائح 6 - 18</a:t>
            </a:r>
            <a:endParaRPr lang="en-US" sz="1800" dirty="0">
              <a:latin typeface="Avenir Book" panose="02000503020000020003" pitchFamily="2" charset="0"/>
              <a:cs typeface="Arial" panose="020B0604020202020204" pitchFamily="34" charset="0"/>
            </a:endParaRPr>
          </a:p>
        </p:txBody>
      </p:sp>
      <p:sp>
        <p:nvSpPr>
          <p:cNvPr id="2" name="Rectangle 1">
            <a:extLst>
              <a:ext uri="{FF2B5EF4-FFF2-40B4-BE49-F238E27FC236}">
                <a16:creationId xmlns:a16="http://schemas.microsoft.com/office/drawing/2014/main" id="{9610C6A2-7E32-BC76-409D-7D517822B07E}"/>
              </a:ext>
            </a:extLst>
          </p:cNvPr>
          <p:cNvSpPr/>
          <p:nvPr/>
        </p:nvSpPr>
        <p:spPr>
          <a:xfrm>
            <a:off x="0" y="2378882"/>
            <a:ext cx="506937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rPr>
              <a:t>7</a:t>
            </a:r>
            <a:endParaRPr lang="en-US" dirty="0">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C70F2DE0-BE25-B39B-1B0F-A98B825FD5AF}"/>
              </a:ext>
            </a:extLst>
          </p:cNvPr>
          <p:cNvSpPr txBox="1"/>
          <p:nvPr/>
        </p:nvSpPr>
        <p:spPr>
          <a:xfrm>
            <a:off x="813568" y="2479608"/>
            <a:ext cx="4159320"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4" action="ppaction://hlinksldjump"/>
              </a:rPr>
              <a:t>الشرائح 19 -24</a:t>
            </a:r>
            <a:endParaRPr lang="en-US" sz="1800"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ECB42-3ACE-3C47-BD3B-7A73A81CB874}"/>
              </a:ext>
            </a:extLst>
          </p:cNvPr>
          <p:cNvSpPr>
            <a:spLocks noGrp="1"/>
          </p:cNvSpPr>
          <p:nvPr>
            <p:ph type="title"/>
          </p:nvPr>
        </p:nvSpPr>
        <p:spPr/>
        <p:txBody>
          <a:bodyPr rtlCol="1"/>
          <a:lstStyle/>
          <a:p>
            <a:pPr rtl="1"/>
            <a:r>
              <a:rPr lang="ar"/>
              <a:t>تقديم المكملات الغذائية الدقيقة والمتعددة  MMS وتوسيع نطاقها</a:t>
            </a:r>
          </a:p>
        </p:txBody>
      </p:sp>
    </p:spTree>
    <p:extLst>
      <p:ext uri="{BB962C8B-B14F-4D97-AF65-F5344CB8AC3E}">
        <p14:creationId xmlns:p14="http://schemas.microsoft.com/office/powerpoint/2010/main" val="85432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AADC-2D04-3847-A1A0-035E2A88CBC1}"/>
              </a:ext>
            </a:extLst>
          </p:cNvPr>
          <p:cNvSpPr>
            <a:spLocks noGrp="1"/>
          </p:cNvSpPr>
          <p:nvPr>
            <p:ph type="title"/>
          </p:nvPr>
        </p:nvSpPr>
        <p:spPr/>
        <p:txBody>
          <a:bodyPr rtlCol="1"/>
          <a:lstStyle/>
          <a:p>
            <a:pPr rtl="1"/>
            <a:r>
              <a:rPr lang="ar"/>
              <a:t>عادة ما يتم تطبيق MMS وفق   </a:t>
            </a:r>
            <a:br>
              <a:rPr lang="en-US"/>
            </a:br>
            <a:r>
              <a:rPr lang="ar"/>
              <a:t>ثلاثة مستويات مرحلية</a:t>
            </a:r>
          </a:p>
        </p:txBody>
      </p:sp>
      <p:graphicFrame>
        <p:nvGraphicFramePr>
          <p:cNvPr id="13" name="Content Placeholder 12">
            <a:extLst>
              <a:ext uri="{FF2B5EF4-FFF2-40B4-BE49-F238E27FC236}">
                <a16:creationId xmlns:a16="http://schemas.microsoft.com/office/drawing/2014/main" id="{2572760E-B673-C241-BD33-803171FC5E8F}"/>
              </a:ext>
            </a:extLst>
          </p:cNvPr>
          <p:cNvGraphicFramePr>
            <a:graphicFrameLocks noGrp="1"/>
          </p:cNvGraphicFramePr>
          <p:nvPr>
            <p:ph idx="1"/>
            <p:extLst>
              <p:ext uri="{D42A27DB-BD31-4B8C-83A1-F6EECF244321}">
                <p14:modId xmlns:p14="http://schemas.microsoft.com/office/powerpoint/2010/main" val="20408235"/>
              </p:ext>
            </p:extLst>
          </p:nvPr>
        </p:nvGraphicFramePr>
        <p:xfrm>
          <a:off x="704088" y="1854374"/>
          <a:ext cx="10782300" cy="394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47F90FD-D43F-BA4F-BEEE-02E325C94747}"/>
              </a:ext>
            </a:extLst>
          </p:cNvPr>
          <p:cNvSpPr>
            <a:spLocks noGrp="1"/>
          </p:cNvSpPr>
          <p:nvPr>
            <p:ph type="sldNum" sz="quarter" idx="12"/>
          </p:nvPr>
        </p:nvSpPr>
        <p:spPr/>
        <p:txBody>
          <a:bodyPr rtlCol="1"/>
          <a:lstStyle/>
          <a:p>
            <a:pPr rtl="1"/>
            <a:fld id="{C4B37875-7933-F345-AE65-E0AB5E984F8B}" type="slidenum">
              <a:rPr lang="en-US" smtClean="0"/>
              <a:pPr rtl="1"/>
              <a:t>7</a:t>
            </a:fld>
            <a:endParaRPr lang="en-US"/>
          </a:p>
        </p:txBody>
      </p:sp>
      <p:sp>
        <p:nvSpPr>
          <p:cNvPr id="12" name="Text Placeholder 11">
            <a:extLst>
              <a:ext uri="{FF2B5EF4-FFF2-40B4-BE49-F238E27FC236}">
                <a16:creationId xmlns:a16="http://schemas.microsoft.com/office/drawing/2014/main" id="{2D6779D9-E13F-0441-88AB-80CF8478DA59}"/>
              </a:ext>
            </a:extLst>
          </p:cNvPr>
          <p:cNvSpPr>
            <a:spLocks noGrp="1"/>
          </p:cNvSpPr>
          <p:nvPr>
            <p:ph type="body" sz="quarter" idx="13"/>
          </p:nvPr>
        </p:nvSpPr>
        <p:spPr/>
        <p:txBody>
          <a:bodyPr rtlCol="1"/>
          <a:lstStyle/>
          <a:p>
            <a:pPr rtl="1"/>
            <a:r>
              <a:rPr lang="ar">
                <a:hlinkClick r:id="rId8"/>
              </a:rPr>
              <a:t>HMHB Consortium website</a:t>
            </a:r>
            <a:r>
              <a:rPr lang="ar"/>
              <a:t> </a:t>
            </a:r>
          </a:p>
        </p:txBody>
      </p:sp>
    </p:spTree>
    <p:extLst>
      <p:ext uri="{BB962C8B-B14F-4D97-AF65-F5344CB8AC3E}">
        <p14:creationId xmlns:p14="http://schemas.microsoft.com/office/powerpoint/2010/main" val="81780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الاكتشاف:</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p:txBody>
          <a:bodyPr rtlCol="1">
            <a:normAutofit/>
          </a:bodyPr>
          <a:lstStyle/>
          <a:p>
            <a:pPr lvl="0" rtl="1"/>
            <a:r>
              <a:rPr lang="ar"/>
              <a:t>بناء بيئة حاضنة ل MMS من خلال تحليل الدعوة وتحليل المعطيات المكانية.</a:t>
            </a:r>
          </a:p>
          <a:p>
            <a:pPr lvl="1" rtl="1"/>
            <a:r>
              <a:rPr lang="ar"/>
              <a:t>تضمين تحليل البيئة المحيطة </a:t>
            </a:r>
          </a:p>
          <a:p>
            <a:pPr lvl="1" rtl="1"/>
            <a:r>
              <a:rPr lang="ar"/>
              <a:t>القيام بمبادرات استكشافية  </a:t>
            </a:r>
          </a:p>
          <a:p>
            <a:pPr lvl="1" rtl="1"/>
            <a:r>
              <a:rPr lang="ar"/>
              <a:t>تقييم المشهد التنظيمي </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rtlCol="1"/>
          <a:lstStyle/>
          <a:p>
            <a:pPr rtl="1"/>
            <a:fld id="{C4B37875-7933-F345-AE65-E0AB5E984F8B}" type="slidenum">
              <a:rPr lang="en-US" smtClean="0"/>
              <a:pPr rtl="1"/>
              <a:t>8</a:t>
            </a:fld>
            <a:endParaRPr lang="en-US"/>
          </a:p>
        </p:txBody>
      </p:sp>
      <p:graphicFrame>
        <p:nvGraphicFramePr>
          <p:cNvPr id="11" name="Content Placeholder 10">
            <a:extLst>
              <a:ext uri="{FF2B5EF4-FFF2-40B4-BE49-F238E27FC236}">
                <a16:creationId xmlns:a16="http://schemas.microsoft.com/office/drawing/2014/main" id="{4261E6D1-175F-1645-80E5-D458A31C5B4D}"/>
              </a:ext>
            </a:extLst>
          </p:cNvPr>
          <p:cNvGraphicFramePr>
            <a:graphicFrameLocks noGrp="1"/>
          </p:cNvGraphicFramePr>
          <p:nvPr>
            <p:ph idx="13"/>
            <p:extLst>
              <p:ext uri="{D42A27DB-BD31-4B8C-83A1-F6EECF244321}">
                <p14:modId xmlns:p14="http://schemas.microsoft.com/office/powerpoint/2010/main" val="3877946646"/>
              </p:ext>
            </p:extLst>
          </p:nvPr>
        </p:nvGraphicFramePr>
        <p:xfrm>
          <a:off x="6165850" y="292100"/>
          <a:ext cx="5321300" cy="621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44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rtlCol="1"/>
          <a:lstStyle/>
          <a:p>
            <a:pPr rtl="1"/>
            <a:r>
              <a:rPr lang="ar"/>
              <a:t>الاكتشاف (متابعة)</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a:xfrm>
            <a:off x="704089" y="1816100"/>
            <a:ext cx="10783685" cy="3944620"/>
          </a:xfrm>
        </p:spPr>
        <p:txBody>
          <a:bodyPr rtlCol="1"/>
          <a:lstStyle/>
          <a:p>
            <a:pPr lvl="0" rtl="1"/>
            <a:r>
              <a:rPr lang="ar"/>
              <a:t>بناء بيئة حاضنة ل MMS من خلال تحليل الدعوة وتحليل المعطيات المكانية.</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rtlCol="1"/>
          <a:lstStyle/>
          <a:p>
            <a:pPr rtl="1"/>
            <a:fld id="{C4B37875-7933-F345-AE65-E0AB5E984F8B}" type="slidenum">
              <a:rPr lang="en-US" dirty="0" smtClean="0"/>
              <a:pPr rtl="1"/>
              <a:t>9</a:t>
            </a:fld>
            <a:endParaRPr lang="en-US"/>
          </a:p>
        </p:txBody>
      </p:sp>
      <p:sp>
        <p:nvSpPr>
          <p:cNvPr id="8" name="Content Placeholder 17">
            <a:extLst>
              <a:ext uri="{FF2B5EF4-FFF2-40B4-BE49-F238E27FC236}">
                <a16:creationId xmlns:a16="http://schemas.microsoft.com/office/drawing/2014/main" id="{D08F7CFD-9CD6-EA2E-4376-A0728737A46F}"/>
              </a:ext>
            </a:extLst>
          </p:cNvPr>
          <p:cNvSpPr txBox="1">
            <a:spLocks/>
          </p:cNvSpPr>
          <p:nvPr/>
        </p:nvSpPr>
        <p:spPr>
          <a:xfrm>
            <a:off x="704089" y="2579247"/>
            <a:ext cx="4148414" cy="1097280"/>
          </a:xfrm>
          <a:prstGeom prst="rect">
            <a:avLst/>
          </a:prstGeom>
        </p:spPr>
        <p:txBody>
          <a:bodyPr vert="horz" lIns="0" tIns="0" rIns="0" bIns="0" rtlCol="1" anchor="t" anchorCtr="0">
            <a:noAutofit/>
          </a:bodyPr>
          <a:lstStyle>
            <a:lvl1pPr marL="0" indent="0" algn="r" defTabSz="914400" rtl="1" eaLnBrk="1" latinLnBrk="0" hangingPunct="1">
              <a:lnSpc>
                <a:spcPct val="110000"/>
              </a:lnSpc>
              <a:spcBef>
                <a:spcPts val="1800"/>
              </a:spcBef>
              <a:buClr>
                <a:schemeClr val="accent4"/>
              </a:buClr>
              <a:buFont typeface="Wingdings" pitchFamily="2" charset="2"/>
              <a:buNone/>
              <a:tabLst/>
              <a:defRPr sz="2400" b="0" i="0" kern="1200">
                <a:solidFill>
                  <a:schemeClr val="accent4"/>
                </a:solidFill>
                <a:latin typeface="Avenir Book" panose="02000503020000020003" pitchFamily="2" charset="0"/>
                <a:ea typeface="+mn-ea"/>
                <a:cs typeface="+mn-cs"/>
              </a:defRPr>
            </a:lvl1pPr>
            <a:lvl2pPr marL="346075" indent="-346075" algn="r" defTabSz="914400" rtl="1" eaLnBrk="1" latinLnBrk="0" hangingPunct="1">
              <a:lnSpc>
                <a:spcPct val="140000"/>
              </a:lnSpc>
              <a:spcBef>
                <a:spcPts val="600"/>
              </a:spcBef>
              <a:buClr>
                <a:schemeClr val="accent4"/>
              </a:buClr>
              <a:buFont typeface="Wingdings" pitchFamily="2" charset="2"/>
              <a:buChar char="ü"/>
              <a:tabLst/>
              <a:defRPr sz="2400" b="0" i="0" kern="1200">
                <a:solidFill>
                  <a:schemeClr val="tx1"/>
                </a:solidFill>
                <a:latin typeface="Avenir Book" panose="02000503020000020003" pitchFamily="2" charset="0"/>
                <a:ea typeface="+mn-ea"/>
                <a:cs typeface="+mn-cs"/>
              </a:defRPr>
            </a:lvl2pPr>
            <a:lvl3pPr marL="465138" indent="-228600" algn="r" defTabSz="914400" rtl="1" eaLnBrk="1" latinLnBrk="0" hangingPunct="1">
              <a:lnSpc>
                <a:spcPct val="100000"/>
              </a:lnSpc>
              <a:spcBef>
                <a:spcPts val="600"/>
              </a:spcBef>
              <a:buClr>
                <a:schemeClr val="accent4"/>
              </a:buClr>
              <a:buFont typeface="System Font Regular"/>
              <a:buChar char="–"/>
              <a:tabLst/>
              <a:defRPr sz="24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33375" rtl="1">
              <a:lnSpc>
                <a:spcPct val="110000"/>
              </a:lnSpc>
              <a:spcBef>
                <a:spcPts val="1800"/>
              </a:spcBef>
            </a:pPr>
            <a:r>
              <a:rPr lang="ar" sz="2200"/>
              <a:t>تجميع المعلومات لتحديد الحاجة لاستخدام MMS</a:t>
            </a:r>
          </a:p>
        </p:txBody>
      </p:sp>
      <p:sp>
        <p:nvSpPr>
          <p:cNvPr id="10" name="Content Placeholder 24">
            <a:extLst>
              <a:ext uri="{FF2B5EF4-FFF2-40B4-BE49-F238E27FC236}">
                <a16:creationId xmlns:a16="http://schemas.microsoft.com/office/drawing/2014/main" id="{150A8CE9-2297-8CF9-5FCB-FB3351A25E82}"/>
              </a:ext>
            </a:extLst>
          </p:cNvPr>
          <p:cNvSpPr txBox="1">
            <a:spLocks/>
          </p:cNvSpPr>
          <p:nvPr/>
        </p:nvSpPr>
        <p:spPr>
          <a:xfrm>
            <a:off x="615174" y="3438668"/>
            <a:ext cx="4148414" cy="1097280"/>
          </a:xfrm>
          <a:prstGeom prst="rect">
            <a:avLst/>
          </a:prstGeom>
        </p:spPr>
        <p:txBody>
          <a:bodyPr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1">
              <a:lnSpc>
                <a:spcPct val="110000"/>
              </a:lnSpc>
              <a:spcBef>
                <a:spcPts val="1800"/>
              </a:spcBef>
              <a:buClr>
                <a:schemeClr val="accent4"/>
              </a:buClr>
              <a:buFont typeface="Wingdings" pitchFamily="2" charset="2"/>
              <a:buChar char="ü"/>
            </a:pPr>
            <a:r>
              <a:rPr lang="ar" sz="2200"/>
              <a:t>الاجتماع بأصحاب المصلحة وتسهيل فهم الأدلة.</a:t>
            </a:r>
          </a:p>
        </p:txBody>
      </p:sp>
      <p:sp>
        <p:nvSpPr>
          <p:cNvPr id="13" name="Content Placeholder 20">
            <a:extLst>
              <a:ext uri="{FF2B5EF4-FFF2-40B4-BE49-F238E27FC236}">
                <a16:creationId xmlns:a16="http://schemas.microsoft.com/office/drawing/2014/main" id="{F8E28615-2FA6-EFF8-99FA-624D6956E683}"/>
              </a:ext>
            </a:extLst>
          </p:cNvPr>
          <p:cNvSpPr txBox="1">
            <a:spLocks/>
          </p:cNvSpPr>
          <p:nvPr/>
        </p:nvSpPr>
        <p:spPr>
          <a:xfrm>
            <a:off x="5930917" y="2579247"/>
            <a:ext cx="4478444" cy="1097280"/>
          </a:xfrm>
          <a:prstGeom prst="rect">
            <a:avLst/>
          </a:prstGeom>
        </p:spPr>
        <p:txBody>
          <a:bodyPr rtlCol="1"/>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1">
              <a:lnSpc>
                <a:spcPct val="100000"/>
              </a:lnSpc>
              <a:spcBef>
                <a:spcPts val="1800"/>
              </a:spcBef>
              <a:buClr>
                <a:schemeClr val="accent4"/>
              </a:buClr>
              <a:buFont typeface="Wingdings" pitchFamily="2" charset="2"/>
              <a:buChar char="ü"/>
            </a:pPr>
            <a:r>
              <a:rPr lang="ar" sz="2200"/>
              <a:t>بناء الوعي حول الحاجة للانتقال من استخدام IFA إلى استخدام MMS. </a:t>
            </a:r>
          </a:p>
          <a:p>
            <a:pPr rtl="1"/>
            <a:endParaRPr lang="en-US" sz="2000"/>
          </a:p>
        </p:txBody>
      </p:sp>
      <p:sp>
        <p:nvSpPr>
          <p:cNvPr id="15" name="Content Placeholder 22">
            <a:extLst>
              <a:ext uri="{FF2B5EF4-FFF2-40B4-BE49-F238E27FC236}">
                <a16:creationId xmlns:a16="http://schemas.microsoft.com/office/drawing/2014/main" id="{4D2D5966-6CDD-1783-8FDB-42C18FBF0281}"/>
              </a:ext>
            </a:extLst>
          </p:cNvPr>
          <p:cNvSpPr txBox="1">
            <a:spLocks/>
          </p:cNvSpPr>
          <p:nvPr/>
        </p:nvSpPr>
        <p:spPr>
          <a:xfrm>
            <a:off x="5930917" y="3438668"/>
            <a:ext cx="4478444" cy="1097280"/>
          </a:xfrm>
          <a:prstGeom prst="rect">
            <a:avLst/>
          </a:prstGeom>
        </p:spPr>
        <p:txBody>
          <a:bodyPr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rtl="1">
              <a:lnSpc>
                <a:spcPct val="110000"/>
              </a:lnSpc>
              <a:spcBef>
                <a:spcPts val="1800"/>
              </a:spcBef>
              <a:buClr>
                <a:schemeClr val="accent4"/>
              </a:buClr>
              <a:buFont typeface="Wingdings" pitchFamily="2" charset="2"/>
              <a:buChar char="ü"/>
            </a:pPr>
            <a:r>
              <a:rPr lang="ar"/>
              <a:t>  دعم إدراج UNIMMAP MMS ضمن لائحة الأدوية الأساسية الوطنية؟ </a:t>
            </a:r>
          </a:p>
        </p:txBody>
      </p:sp>
    </p:spTree>
    <p:extLst>
      <p:ext uri="{BB962C8B-B14F-4D97-AF65-F5344CB8AC3E}">
        <p14:creationId xmlns:p14="http://schemas.microsoft.com/office/powerpoint/2010/main" val="211132026"/>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Rana Sulieman</DisplayName>
        <AccountId>188</AccountId>
        <AccountType/>
      </UserInfo>
    </SharedWithUsers>
  </documentManagement>
</p:properties>
</file>

<file path=customXml/itemProps1.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2.xml><?xml version="1.0" encoding="utf-8"?>
<ds:datastoreItem xmlns:ds="http://schemas.openxmlformats.org/officeDocument/2006/customXml" ds:itemID="{6194200D-7E1A-462D-BC33-7BD359D97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14F81B-439E-44B8-B8C5-40754976F3B9}">
  <ds:schemaRefs>
    <ds:schemaRef ds:uri="48b7a5f7-693b-40b9-9241-b87a04459d91"/>
    <ds:schemaRef ds:uri="51f11aba-dad9-430b-a39f-9be2f41d8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b2e77cc-b64d-4fc4-9f64-616f45c1eaef"/>
    <ds:schemaRef ds:uri="d537de1d-b239-4fda-943d-5a7369d64260"/>
  </ds:schemaRefs>
</ds:datastoreItem>
</file>

<file path=docProps/app.xml><?xml version="1.0" encoding="utf-8"?>
<Properties xmlns="http://schemas.openxmlformats.org/officeDocument/2006/extended-properties" xmlns:vt="http://schemas.openxmlformats.org/officeDocument/2006/docPropsVTypes">
  <TotalTime>1</TotalTime>
  <Words>2559</Words>
  <Application>Microsoft Macintosh PowerPoint</Application>
  <PresentationFormat>Widescreen</PresentationFormat>
  <Paragraphs>264</Paragraphs>
  <Slides>21</Slides>
  <Notes>19</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System Font Regular</vt:lpstr>
      <vt:lpstr>Arial</vt:lpstr>
      <vt:lpstr>Avenir</vt:lpstr>
      <vt:lpstr>Avenir Black</vt:lpstr>
      <vt:lpstr>Avenir Book</vt:lpstr>
      <vt:lpstr>Avenir Medium</vt:lpstr>
      <vt:lpstr>Avenir Oblique</vt:lpstr>
      <vt:lpstr>Calibri</vt:lpstr>
      <vt:lpstr>Times New Roman</vt:lpstr>
      <vt:lpstr>Verdana</vt:lpstr>
      <vt:lpstr>Wingdings</vt:lpstr>
      <vt:lpstr>Office Theme</vt:lpstr>
      <vt:lpstr>تطوير المكملات الغذائية الدقيقة والمتعددة</vt:lpstr>
      <vt:lpstr>كيف تستخدم شرائح العرض</vt:lpstr>
      <vt:lpstr>جمهور شرائح العرض</vt:lpstr>
      <vt:lpstr>أهداف اللقاء</vt:lpstr>
      <vt:lpstr>الأقسام</vt:lpstr>
      <vt:lpstr>تقديم المكملات الغذائية الدقيقة والمتعددة  MMS وتوسيع نطاقها</vt:lpstr>
      <vt:lpstr>عادة ما يتم تطبيق MMS وفق    ثلاثة مستويات مرحلية</vt:lpstr>
      <vt:lpstr>الاكتشاف:</vt:lpstr>
      <vt:lpstr>الاكتشاف (متابعة)</vt:lpstr>
      <vt:lpstr>المرحلة 2 تطبيق أولي: </vt:lpstr>
      <vt:lpstr>المرحلة 3: توسيع النطاق:</vt:lpstr>
      <vt:lpstr>دراسة حالة:</vt:lpstr>
      <vt:lpstr> قيمت دراسة SUMMIT آثار MMS مقارنة ب IFA</vt:lpstr>
      <vt:lpstr> المرحلة 1: بناء بيئة حاضنة ل MMS من خلال تحليل الدعوة وتحليل المعطيات المكانية.</vt:lpstr>
      <vt:lpstr>المرحلة 2 تصميم واختبار استراتيجية التطبيق من خلال تنفيذ الأبحاث وتطوير علاقات الشراء.</vt:lpstr>
      <vt:lpstr>المرحلة 3: التخطيط والاشتراك الفعال لتوسيع نطاق الاستخدام على المستويين الوطني ودون الوطني</vt:lpstr>
      <vt:lpstr>الخطوة التالية:</vt:lpstr>
      <vt:lpstr>تواصل معنا</vt:lpstr>
      <vt:lpstr>المنشورات الرئيسية</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Rana Sulieman</cp:lastModifiedBy>
  <cp:revision>18</cp:revision>
  <cp:lastPrinted>2022-04-18T20:29:19Z</cp:lastPrinted>
  <dcterms:created xsi:type="dcterms:W3CDTF">2020-12-11T21:28:37Z</dcterms:created>
  <dcterms:modified xsi:type="dcterms:W3CDTF">2023-03-24T05:26:57Z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0x010100D4871A718AD66E418366A732CB5B3C94</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MediaServiceImageTags">
    <vt:lpwstr/>
  </property>
</Properties>
</file>