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23"/>
  </p:notesMasterIdLst>
  <p:handoutMasterIdLst>
    <p:handoutMasterId r:id="rId24"/>
  </p:handoutMasterIdLst>
  <p:sldIdLst>
    <p:sldId id="256" r:id="rId5"/>
    <p:sldId id="461" r:id="rId6"/>
    <p:sldId id="268" r:id="rId7"/>
    <p:sldId id="449" r:id="rId8"/>
    <p:sldId id="284" r:id="rId9"/>
    <p:sldId id="259" r:id="rId10"/>
    <p:sldId id="464" r:id="rId11"/>
    <p:sldId id="447" r:id="rId12"/>
    <p:sldId id="315" r:id="rId13"/>
    <p:sldId id="368" r:id="rId14"/>
    <p:sldId id="389" r:id="rId15"/>
    <p:sldId id="410" r:id="rId16"/>
    <p:sldId id="403" r:id="rId17"/>
    <p:sldId id="450" r:id="rId18"/>
    <p:sldId id="459" r:id="rId19"/>
    <p:sldId id="413" r:id="rId20"/>
    <p:sldId id="317" r:id="rId21"/>
    <p:sldId id="363" r:id="rId22"/>
  </p:sldIdLst>
  <p:sldSz cx="12192000" cy="6858000"/>
  <p:notesSz cx="6858000" cy="9144000"/>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FA8B-D287-4EEB-87AF-181FFEB2550A}" v="2" dt="2022-09-15T08:58:53.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441" autoAdjust="0"/>
  </p:normalViewPr>
  <p:slideViewPr>
    <p:cSldViewPr snapToGrid="0">
      <p:cViewPr varScale="1">
        <p:scale>
          <a:sx n="74" d="100"/>
          <a:sy n="74" d="100"/>
        </p:scale>
        <p:origin x="2016" y="176"/>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rtl="1">
              <a:defRPr sz="1200"/>
            </a:lvl1pPr>
          </a:lstStyle>
          <a:p>
            <a:pPr rtl="1"/>
            <a:fld id="{6B0DF060-5BE5-AC45-8FD3-74A61DD61823}" type="datetimeFigureOut">
              <a:rPr lang="en-US" smtClean="0"/>
              <a:t>3/24/23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fld id="{51612432-5752-AC44-AD1D-D5F2B1E85F8E}" type="datetimeFigureOut">
              <a:rPr lang="en-US" smtClean="0"/>
              <a:pPr rtl="1"/>
              <a:t>3/24/23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a:highlight>
                  <a:srgbClr val="FFFF00"/>
                </a:highlight>
              </a:rPr>
              <a:t>أدخل 4 نقاط بيانات وصورة لتوضيح نطاق تغطية المدخلات التغذوية للأمهات في بلدك.</a:t>
            </a:r>
            <a:endParaRPr lang="en-US" sz="1200" i="1"/>
          </a:p>
          <a:p>
            <a:pPr rtl="1"/>
            <a:endParaRPr lang="en-US" i="1"/>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10</a:t>
            </a:fld>
            <a:endParaRPr lang="en-US"/>
          </a:p>
        </p:txBody>
      </p:sp>
    </p:spTree>
    <p:extLst>
      <p:ext uri="{BB962C8B-B14F-4D97-AF65-F5344CB8AC3E}">
        <p14:creationId xmlns:p14="http://schemas.microsoft.com/office/powerpoint/2010/main" val="73075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dirty="0">
                <a:highlight>
                  <a:srgbClr val="FFFF00"/>
                </a:highlight>
              </a:rPr>
              <a:t>أدخل نقاط بيانات وصورة لتوضيح نطاق تغطية المدخلات التغذوية للأمهات في بلدك.</a:t>
            </a:r>
            <a:endParaRPr lang="en-US" sz="1200" i="1" dirty="0"/>
          </a:p>
          <a:p>
            <a:pPr rtl="1"/>
            <a:endParaRPr lang="en-US" dirty="0"/>
          </a:p>
          <a:p>
            <a:pPr algn="l" rtl="1"/>
            <a:r>
              <a:rPr lang="ar" dirty="0"/>
              <a:t>Source: https://www.ncbi.nlm.nih.gov/pmc/articles/PMC8574629/ </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11</a:t>
            </a:fld>
            <a:endParaRPr lang="en-US"/>
          </a:p>
        </p:txBody>
      </p:sp>
    </p:spTree>
    <p:extLst>
      <p:ext uri="{BB962C8B-B14F-4D97-AF65-F5344CB8AC3E}">
        <p14:creationId xmlns:p14="http://schemas.microsoft.com/office/powerpoint/2010/main" val="30145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a:highlight>
                  <a:srgbClr val="FFFF00"/>
                </a:highlight>
              </a:rPr>
              <a:t>ملاحظة: تحتوي أداة منظمة التغذية الدولية Nutritio International tool على ملخصات سياسات ل 32 دولة متاحة على موقعها على الإنترنت. إذا لم يكن بلدك في القائمة، يمكنك طلب تحليل مخصص.</a:t>
            </a:r>
            <a:endParaRPr lang="en-CH" sz="1200" b="1">
              <a:solidFill>
                <a:srgbClr val="510C76"/>
              </a:solidFill>
            </a:endParaRP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12</a:t>
            </a:fld>
            <a:endParaRPr lang="en-US"/>
          </a:p>
        </p:txBody>
      </p:sp>
    </p:spTree>
    <p:extLst>
      <p:ext uri="{BB962C8B-B14F-4D97-AF65-F5344CB8AC3E}">
        <p14:creationId xmlns:p14="http://schemas.microsoft.com/office/powerpoint/2010/main" val="308340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انظر إلى شريحة سابقة لمعرفة كيفية تحصيل معلومات لهذه الشريحة.</a:t>
            </a:r>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13</a:t>
            </a:fld>
            <a:endParaRPr lang="en-US"/>
          </a:p>
        </p:txBody>
      </p:sp>
    </p:spTree>
    <p:extLst>
      <p:ext uri="{BB962C8B-B14F-4D97-AF65-F5344CB8AC3E}">
        <p14:creationId xmlns:p14="http://schemas.microsoft.com/office/powerpoint/2010/main" val="96098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u="none"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16</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17</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lvl="1" rtl="1"/>
            <a:r>
              <a:rPr lang="ar"/>
              <a:t>تم تحضير هذه المحاضرة من قبل اتحاد أمهات أصحاء أطفال أصحاء هدفنا هو ضمان حصول 75 مليون امرأة حامل إضافية على MMS بحلول عام 2030 حتى تتمكن الأمهات والأطفال من تحقيق إمكاناتهم الكاملة للمزيد من المعلومات زوروا موقعنا، وتابعونا على صفحات التواصل الاجتماعي، وتواصلوا معنا عبر البريد الإلكتروني</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18</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i="1"/>
              <a:t>هذه الشريحة خاصة لأصحاب المكان حول المقدمة وكلمة الترحيب أضف لمحة حول أهداف الاجتماع و/ أو برنامج العمل هنا</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buFont typeface="Arial" panose="020B0604020202020204" pitchFamily="34" charset="0"/>
              <a:buNone/>
            </a:pPr>
            <a:r>
              <a:rPr lang="ar" i="1" dirty="0"/>
              <a:t>يمكن للمتحدث تقديم كل قسم أو الانتقال إلى القسم (الأقسام) ذات الصلة للجمهور</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a:t>الفقرة D </a:t>
            </a:r>
          </a:p>
          <a:p>
            <a:pPr rtl="1"/>
            <a:endParaRPr lang="en-US" i="1"/>
          </a:p>
          <a:p>
            <a:pPr rtl="1"/>
            <a:r>
              <a:rPr lang="ar" i="1"/>
              <a:t>نقاط المتحدث (معدلة بحسب معلومات البلد):</a:t>
            </a:r>
          </a:p>
          <a:p>
            <a:pPr rtl="1"/>
            <a:endParaRPr lang="en-US" i="1"/>
          </a:p>
          <a:p>
            <a:pPr marL="0" marR="0" lvl="0" indent="0" algn="l" defTabSz="914400" rtl="1" eaLnBrk="1" fontAlgn="auto" latinLnBrk="0" hangingPunct="1">
              <a:lnSpc>
                <a:spcPct val="100000"/>
              </a:lnSpc>
              <a:spcBef>
                <a:spcPts val="0"/>
              </a:spcBef>
              <a:spcAft>
                <a:spcPts val="0"/>
              </a:spcAft>
              <a:buClrTx/>
              <a:buSzTx/>
              <a:buFontTx/>
              <a:buNone/>
              <a:tabLst/>
              <a:defRPr/>
            </a:pPr>
            <a:r>
              <a:rPr lang="ar"/>
              <a:t>في هذا القسم، سندرس البيانات لمعرفة مشكلة سوء التغذية لدى الأمهات في &lt;اسم البلد&gt; وكيف يمكن للاستثمار في MMS أن يحدث تأثيرا كبيرا على </a:t>
            </a:r>
            <a:r>
              <a:rPr lang="ar" sz="1200" b="0" i="0" kern="1200">
                <a:solidFill>
                  <a:schemeClr val="tx1"/>
                </a:solidFill>
                <a:effectLst/>
                <a:latin typeface="Century Gothic" panose="020B0502020202020204" pitchFamily="34" charset="0"/>
                <a:ea typeface="+mn-ea"/>
                <a:cs typeface="+mn-cs"/>
              </a:rPr>
              <a:t>النتائج الصحية، بما في ذلك التأثير على سنوات الحياة المعدلة حسب الإعاقة، والمكاسب في سنوات الدراسة والدخل مدى الحياة.</a:t>
            </a:r>
            <a:endParaRPr lang="en-CH" sz="1200" b="0" i="0" kern="1200">
              <a:solidFill>
                <a:schemeClr val="tx1"/>
              </a:solidFill>
              <a:effectLst/>
              <a:latin typeface="Century Gothic" panose="020B0502020202020204" pitchFamily="34" charset="0"/>
              <a:ea typeface="+mn-ea"/>
              <a:cs typeface="+mn-cs"/>
            </a:endParaRPr>
          </a:p>
          <a:p>
            <a:pPr rtl="1"/>
            <a:endParaRPr lang="en-CH"/>
          </a:p>
          <a:p>
            <a:pPr marL="0" marR="0" lvl="0" indent="0" algn="l" defTabSz="914400" rtl="1"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pPr rtl="1"/>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rtl="1">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6</a:t>
            </a:fld>
            <a:endParaRPr lang="en-US"/>
          </a:p>
        </p:txBody>
      </p:sp>
    </p:spTree>
    <p:extLst>
      <p:ext uri="{BB962C8B-B14F-4D97-AF65-F5344CB8AC3E}">
        <p14:creationId xmlns:p14="http://schemas.microsoft.com/office/powerpoint/2010/main" val="396937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1" kern="1200">
                <a:solidFill>
                  <a:schemeClr val="tx1"/>
                </a:solidFill>
                <a:highlight>
                  <a:srgbClr val="FFFF00"/>
                </a:highlight>
                <a:latin typeface="Avenir Book" panose="02000503020000020003" pitchFamily="2" charset="0"/>
                <a:ea typeface="+mn-ea"/>
                <a:cs typeface="+mn-cs"/>
              </a:rPr>
              <a:t>إدراج أهم 4 نقاط بيانات ذات صلة، وخريطة البلد مع التوزيع الجغرافي لانتشار فقر الدم/فقر الدم لدى الأمهات</a:t>
            </a:r>
          </a:p>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1" kern="1200">
                <a:solidFill>
                  <a:schemeClr val="tx1"/>
                </a:solidFill>
                <a:highlight>
                  <a:srgbClr val="FFFF00"/>
                </a:highlight>
                <a:latin typeface="Avenir Book" panose="02000503020000020003" pitchFamily="2" charset="0"/>
                <a:ea typeface="+mn-ea"/>
                <a:cs typeface="+mn-cs"/>
              </a:rPr>
              <a:t>أو صورة توضح حالة سوء التغذية لدى الأمهات في بلدك.</a:t>
            </a:r>
          </a:p>
          <a:p>
            <a:pPr rtl="1"/>
            <a:endParaRPr lang="en-US"/>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7</a:t>
            </a:fld>
            <a:endParaRPr lang="en-US"/>
          </a:p>
        </p:txBody>
      </p:sp>
    </p:spTree>
    <p:extLst>
      <p:ext uri="{BB962C8B-B14F-4D97-AF65-F5344CB8AC3E}">
        <p14:creationId xmlns:p14="http://schemas.microsoft.com/office/powerpoint/2010/main" val="386186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1200" b="0" i="1" kern="1200">
                <a:solidFill>
                  <a:schemeClr val="tx1"/>
                </a:solidFill>
                <a:highlight>
                  <a:srgbClr val="FFFF00"/>
                </a:highlight>
                <a:latin typeface="Avenir Book" panose="02000503020000020003" pitchFamily="2" charset="0"/>
                <a:ea typeface="+mn-ea"/>
                <a:cs typeface="+mn-cs"/>
              </a:rPr>
              <a:t>أدخل</a:t>
            </a:r>
            <a:r>
              <a:rPr lang="ar" sz="1200" b="0" i="1" kern="1200">
                <a:solidFill>
                  <a:schemeClr val="tx1"/>
                </a:solidFill>
                <a:effectLst/>
                <a:highlight>
                  <a:srgbClr val="FFFF00"/>
                </a:highlight>
                <a:latin typeface="Avenir Book" panose="02000503020000020003" pitchFamily="2" charset="0"/>
                <a:ea typeface="+mn-ea"/>
                <a:cs typeface="+mn-cs"/>
              </a:rPr>
              <a:t>حقائق أخرى مع معلومات بيانية حول تأثير سوء التغذية لدى الأمهات على مستوى بلدك، مثال:</a:t>
            </a:r>
          </a:p>
          <a:p>
            <a:pPr rtl="1"/>
            <a:r>
              <a:rPr lang="ar" sz="1200" b="0" i="1" kern="1200">
                <a:solidFill>
                  <a:schemeClr val="tx1"/>
                </a:solidFill>
                <a:effectLst/>
                <a:highlight>
                  <a:srgbClr val="FFFF00"/>
                </a:highlight>
                <a:latin typeface="Avenir Book" panose="02000503020000020003" pitchFamily="2" charset="0"/>
                <a:ea typeface="+mn-ea"/>
                <a:cs typeface="+mn-cs"/>
              </a:rPr>
              <a:t>-انعدام الأمن الغذائي</a:t>
            </a:r>
          </a:p>
          <a:p>
            <a:pPr rtl="1"/>
            <a:r>
              <a:rPr lang="ar" sz="1200" b="0" i="1" kern="1200">
                <a:solidFill>
                  <a:schemeClr val="tx1"/>
                </a:solidFill>
                <a:effectLst/>
                <a:highlight>
                  <a:srgbClr val="FFFF00"/>
                </a:highlight>
                <a:latin typeface="Avenir Book" panose="02000503020000020003" pitchFamily="2" charset="0"/>
                <a:ea typeface="+mn-ea"/>
                <a:cs typeface="+mn-cs"/>
              </a:rPr>
              <a:t>- رعاية صحية غير كافية</a:t>
            </a:r>
          </a:p>
          <a:p>
            <a:pPr rtl="1"/>
            <a:r>
              <a:rPr lang="ar" sz="1200" b="0" i="1" kern="1200">
                <a:solidFill>
                  <a:schemeClr val="tx1"/>
                </a:solidFill>
                <a:effectLst/>
                <a:highlight>
                  <a:srgbClr val="FFFF00"/>
                </a:highlight>
                <a:latin typeface="Avenir Book" panose="02000503020000020003" pitchFamily="2" charset="0"/>
                <a:ea typeface="+mn-ea"/>
                <a:cs typeface="+mn-cs"/>
              </a:rPr>
              <a:t>-ظروف المناخ كالجفاف والفيضانات، وغيرها.</a:t>
            </a:r>
          </a:p>
          <a:p>
            <a:pPr rtl="1"/>
            <a:endParaRPr lang="en-US" i="1"/>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8</a:t>
            </a:fld>
            <a:endParaRPr lang="en-US"/>
          </a:p>
        </p:txBody>
      </p:sp>
    </p:spTree>
    <p:extLst>
      <p:ext uri="{BB962C8B-B14F-4D97-AF65-F5344CB8AC3E}">
        <p14:creationId xmlns:p14="http://schemas.microsoft.com/office/powerpoint/2010/main" val="28178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dirty="0">
                <a:highlight>
                  <a:srgbClr val="FFFF00"/>
                </a:highlight>
              </a:rPr>
              <a:t>أدخل بيانات توضح حالة سوء التغذية لدى الأطفال في بلدك.</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i="1" dirty="0"/>
          </a:p>
          <a:p>
            <a:pPr rtl="1">
              <a:lnSpc>
                <a:spcPct val="100000"/>
              </a:lnSpc>
              <a:spcBef>
                <a:spcPts val="0"/>
              </a:spcBef>
            </a:pPr>
            <a:r>
              <a:rPr lang="ar" sz="1200" dirty="0"/>
              <a:t>المصدر: </a:t>
            </a:r>
          </a:p>
          <a:p>
            <a:pPr marL="0" indent="0" algn="l" rtl="0">
              <a:lnSpc>
                <a:spcPct val="100000"/>
              </a:lnSpc>
              <a:spcBef>
                <a:spcPts val="0"/>
              </a:spcBef>
            </a:pPr>
            <a:r>
              <a:rPr lang="ar" sz="1200" dirty="0"/>
              <a:t>1. Bourassa, M. W. et al (2019) . Review of the evidence regarding the use of antenatal multiple micronutrient supplementation in LMIC. Ann. N.Y. Acad. Sci. 2019, 1444 (1),6–21.</a:t>
            </a:r>
          </a:p>
          <a:p>
            <a:pPr marL="0" indent="0" algn="l" rtl="0">
              <a:lnSpc>
                <a:spcPct val="100000"/>
              </a:lnSpc>
              <a:spcBef>
                <a:spcPts val="0"/>
              </a:spcBef>
            </a:pPr>
            <a:r>
              <a:rPr lang="ar" sz="1200" dirty="0"/>
              <a:t>2. UNICEF, WHO(2019). Low Birthweight Estimates: Levels and Trends 2000-2015.</a:t>
            </a:r>
          </a:p>
          <a:p>
            <a:pPr marL="0" indent="0" algn="l" rtl="0">
              <a:lnSpc>
                <a:spcPct val="100000"/>
              </a:lnSpc>
              <a:spcBef>
                <a:spcPts val="0"/>
              </a:spcBef>
            </a:pPr>
            <a:r>
              <a:rPr lang="ar" sz="1200" dirty="0"/>
              <a:t>3. Christian, P. et al ( 2013) Risk of Childhood Undernutrition Related to Small-for-Gestational Age and Preterm Birth in LMIC. Int. J. Epidemiol. 2013, 42 (5), 1340–1355</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9</a:t>
            </a:fld>
            <a:endParaRPr lang="en-US"/>
          </a:p>
        </p:txBody>
      </p:sp>
    </p:spTree>
    <p:extLst>
      <p:ext uri="{BB962C8B-B14F-4D97-AF65-F5344CB8AC3E}">
        <p14:creationId xmlns:p14="http://schemas.microsoft.com/office/powerpoint/2010/main" val="4260723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1" anchor="b">
            <a:noAutofit/>
          </a:bodyPr>
          <a:lstStyle>
            <a:lvl1pPr algn="r" rtl="1">
              <a:defRPr sz="54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r>
              <a:rPr lang="a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1">
            <a:normAutofit/>
          </a:bodyPr>
          <a:lstStyle>
            <a:lvl1pPr marL="7938" indent="0" algn="ctr" rtl="1">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1">
            <a:normAutofit/>
          </a:bodyPr>
          <a:lstStyle>
            <a:lvl1pPr marL="7938" indent="0" algn="ctr" rtl="1">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spcBef>
                <a:spcPts val="0"/>
              </a:spcBef>
              <a:buNone/>
              <a:tabLst/>
              <a:defRPr sz="105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1" anchor="ctr" anchorCtr="0">
            <a:normAutofit/>
          </a:bodyPr>
          <a:lstStyle>
            <a:lvl1pPr marL="7938" indent="-7938" algn="r" rtl="1">
              <a:lnSpc>
                <a:spcPct val="110000"/>
              </a:lnSpc>
              <a:spcBef>
                <a:spcPts val="0"/>
              </a:spcBef>
              <a:buNone/>
              <a:tabLst/>
              <a:defRPr sz="90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1">
            <a:noAutofit/>
          </a:bodyPr>
          <a:lstStyle>
            <a:lvl1pPr marL="0" indent="0" algn="r" rtl="1">
              <a:lnSpc>
                <a:spcPct val="100000"/>
              </a:lnSpc>
              <a:spcBef>
                <a:spcPts val="1800"/>
              </a:spcBef>
              <a:buClr>
                <a:srgbClr val="510C76"/>
              </a:buClr>
              <a:buNone/>
              <a:defRPr sz="2400">
                <a:solidFill>
                  <a:schemeClr val="tx1"/>
                </a:solidFill>
              </a:defRPr>
            </a:lvl1pPr>
            <a:lvl2pPr marL="236537" indent="0" algn="r" rtl="1">
              <a:lnSpc>
                <a:spcPct val="100000"/>
              </a:lnSpc>
              <a:spcBef>
                <a:spcPts val="600"/>
              </a:spcBef>
              <a:buClr>
                <a:srgbClr val="510C76"/>
              </a:buClr>
              <a:buFont typeface="System Font Regular"/>
              <a:buNone/>
              <a:tabLst/>
              <a:defRPr sz="2000">
                <a:solidFill>
                  <a:schemeClr val="tx1"/>
                </a:solidFill>
              </a:defRPr>
            </a:lvl2pPr>
            <a:lvl3pPr marL="914400" indent="0" algn="r" rtl="1">
              <a:buClr>
                <a:srgbClr val="510C76"/>
              </a:buClr>
              <a:buNone/>
              <a:defRPr sz="1800">
                <a:solidFill>
                  <a:schemeClr val="tx1"/>
                </a:solidFill>
              </a:defRPr>
            </a:lvl3pPr>
            <a:lvl4pPr marL="1371600" indent="0" algn="r" rtl="1">
              <a:buClr>
                <a:srgbClr val="510C76"/>
              </a:buClr>
              <a:buNone/>
              <a:defRPr sz="1600">
                <a:solidFill>
                  <a:schemeClr val="tx1"/>
                </a:solidFill>
              </a:defRPr>
            </a:lvl4pPr>
            <a:lvl5pPr marL="1828800" indent="0" algn="r" rtl="1">
              <a:buClr>
                <a:srgbClr val="510C76"/>
              </a:buClr>
              <a:buNone/>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600">
                <a:solidFill>
                  <a:schemeClr val="tx1"/>
                </a:solidFill>
              </a:defRPr>
            </a:lvl3pPr>
            <a:lvl4pPr algn="r" rtl="1">
              <a:buClr>
                <a:schemeClr val="accent2"/>
              </a:buClr>
              <a:defRPr sz="1400">
                <a:solidFill>
                  <a:schemeClr val="tx1"/>
                </a:solidFill>
              </a:defRPr>
            </a:lvl4pPr>
            <a:lvl5pPr algn="r" rtl="1">
              <a:buClr>
                <a:schemeClr val="accent2"/>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1" anchor="ctr" anchorCtr="0">
            <a:normAutofit/>
          </a:bodyPr>
          <a:lstStyle>
            <a:lvl1pPr marL="0" indent="0" algn="r" rtl="1">
              <a:lnSpc>
                <a:spcPct val="100000"/>
              </a:lnSpc>
              <a:spcBef>
                <a:spcPts val="600"/>
              </a:spcBef>
              <a:spcAft>
                <a:spcPts val="600"/>
              </a:spcAft>
              <a:buClrTx/>
              <a:buNone/>
              <a:tabLst/>
              <a:defRPr sz="3600">
                <a:solidFill>
                  <a:schemeClr val="bg1"/>
                </a:solidFill>
              </a:defRPr>
            </a:lvl1pPr>
            <a:lvl2pPr marL="228600" indent="-228600" algn="r" rtl="1">
              <a:lnSpc>
                <a:spcPct val="100000"/>
              </a:lnSpc>
              <a:spcBef>
                <a:spcPts val="600"/>
              </a:spcBef>
              <a:spcAft>
                <a:spcPts val="600"/>
              </a:spcAft>
              <a:buClrTx/>
              <a:buFont typeface="Arial" panose="020B0604020202020204" pitchFamily="34" charset="0"/>
              <a:buChar char="•"/>
              <a:tabLst/>
              <a:defRPr sz="3600">
                <a:solidFill>
                  <a:schemeClr val="bg1"/>
                </a:solidFill>
              </a:defRPr>
            </a:lvl2pPr>
            <a:lvl3pPr algn="r" rtl="1">
              <a:buClrTx/>
              <a:defRPr sz="2400">
                <a:solidFill>
                  <a:schemeClr val="bg1"/>
                </a:solidFill>
              </a:defRPr>
            </a:lvl3pPr>
            <a:lvl4pPr algn="r" rtl="1">
              <a:buClrTx/>
              <a:defRPr sz="2000">
                <a:solidFill>
                  <a:schemeClr val="bg1"/>
                </a:solidFill>
              </a:defRPr>
            </a:lvl4pPr>
            <a:lvl5pPr algn="r" rtl="1">
              <a:buClrTx/>
              <a:defRPr sz="20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normAutofit/>
          </a:bodyPr>
          <a:lstStyle>
            <a:lvl1pPr marL="7938" indent="-7938" algn="r" rtl="1">
              <a:lnSpc>
                <a:spcPct val="110000"/>
              </a:lnSpc>
              <a:buNone/>
              <a:tabLst/>
              <a:defRPr sz="90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1" anchor="ctr"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1" anchor="ctr"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1" anchor="ctr" anchorCtr="0">
            <a:normAutofit/>
          </a:bodyPr>
          <a:lstStyle>
            <a:lvl1pPr marL="7938" indent="-7938" algn="r" rtl="1">
              <a:lnSpc>
                <a:spcPct val="110000"/>
              </a:lnSpc>
              <a:buNone/>
              <a:tabLst/>
              <a:defRPr sz="1000">
                <a:solidFill>
                  <a:schemeClr val="tx1"/>
                </a:solidFill>
              </a:defRPr>
            </a:lvl1pPr>
          </a:lstStyle>
          <a:p>
            <a:pPr lvl="0" rtl="1"/>
            <a:r>
              <a:rPr lang="a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1" anchor="ctr" anchorCtr="0">
            <a:noAutofit/>
          </a:bodyPr>
          <a:lstStyle>
            <a:lvl1pPr marL="0" indent="0" algn="r" rtl="1">
              <a:lnSpc>
                <a:spcPct val="90000"/>
              </a:lnSpc>
              <a:spcBef>
                <a:spcPts val="1800"/>
              </a:spcBef>
              <a:buClr>
                <a:srgbClr val="510C76"/>
              </a:buClr>
              <a:buNone/>
              <a:defRPr sz="3800">
                <a:solidFill>
                  <a:schemeClr val="accent5"/>
                </a:solidFill>
              </a:defRPr>
            </a:lvl1pPr>
            <a:lvl2pPr marL="9525" indent="0" algn="r" rtl="1">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lgn="r" rtl="1">
              <a:buClr>
                <a:srgbClr val="510C76"/>
              </a:buClr>
              <a:buNone/>
              <a:defRPr sz="1600">
                <a:solidFill>
                  <a:schemeClr val="tx1"/>
                </a:solidFill>
              </a:defRPr>
            </a:lvl3pPr>
            <a:lvl4pPr marL="1371600" indent="0" algn="r" rtl="1">
              <a:buClr>
                <a:srgbClr val="510C76"/>
              </a:buClr>
              <a:buNone/>
              <a:defRPr sz="1400">
                <a:solidFill>
                  <a:schemeClr val="tx1"/>
                </a:solidFill>
              </a:defRPr>
            </a:lvl4pPr>
            <a:lvl5pPr marL="1828800" indent="0" algn="r" rtl="1">
              <a:buClr>
                <a:srgbClr val="510C76"/>
              </a:buClr>
              <a:buNone/>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bg1"/>
                </a:solidFill>
              </a:defRPr>
            </a:lvl1pPr>
            <a:lvl2pPr marL="236538" indent="-228600" algn="r" rtl="1">
              <a:lnSpc>
                <a:spcPct val="140000"/>
              </a:lnSpc>
              <a:spcBef>
                <a:spcPts val="600"/>
              </a:spcBef>
              <a:buClrTx/>
              <a:buFont typeface="Arial" panose="020B0604020202020204" pitchFamily="34" charset="0"/>
              <a:buChar char="•"/>
              <a:tabLst/>
              <a:defRPr sz="2800">
                <a:solidFill>
                  <a:schemeClr val="bg1"/>
                </a:solidFill>
              </a:defRPr>
            </a:lvl2pPr>
            <a:lvl3pPr marL="465138" indent="-228600" algn="r" rtl="1">
              <a:lnSpc>
                <a:spcPct val="100000"/>
              </a:lnSpc>
              <a:spcBef>
                <a:spcPts val="600"/>
              </a:spcBef>
              <a:buClrTx/>
              <a:buFont typeface="System Font Regular"/>
              <a:buChar char="–"/>
              <a:tabLst/>
              <a:defRPr sz="2400">
                <a:solidFill>
                  <a:schemeClr val="bg1"/>
                </a:solidFill>
              </a:defRPr>
            </a:lvl3pPr>
            <a:lvl4pPr algn="r" rtl="1">
              <a:buClrTx/>
              <a:defRPr sz="1800">
                <a:solidFill>
                  <a:schemeClr val="bg1"/>
                </a:solidFill>
              </a:defRPr>
            </a:lvl4pPr>
            <a:lvl5pPr algn="r" rtl="1">
              <a:buClrTx/>
              <a:defRPr sz="18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1">
            <a:normAutofit/>
          </a:bodyPr>
          <a:lstStyle>
            <a:lvl1pPr marL="0" indent="0" algn="r" rtl="1">
              <a:buNone/>
              <a:defRPr sz="2400"/>
            </a:lvl1pPr>
            <a:lvl2pPr marL="457200" indent="0" algn="r" rtl="1">
              <a:buNone/>
              <a:defRPr/>
            </a:lvl2pPr>
            <a:lvl3pPr marL="914400" indent="0" algn="r" rtl="1">
              <a:buNone/>
              <a:defRPr/>
            </a:lvl3pPr>
            <a:lvl4pPr marL="1371600" indent="0" algn="r" rtl="1">
              <a:buNone/>
              <a:defRPr/>
            </a:lvl4pPr>
            <a:lvl5pPr marL="1828800" indent="0" algn="r" rtl="1">
              <a:buNone/>
              <a:defRPr/>
            </a:lvl5pPr>
          </a:lstStyle>
          <a:p>
            <a:pPr lvl="0" rtl="1"/>
            <a:r>
              <a:rPr lang="a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tx1"/>
                </a:solidFill>
              </a:defRPr>
            </a:lvl1pPr>
            <a:lvl2pPr marL="236538" indent="-228600" algn="r" rtl="1">
              <a:lnSpc>
                <a:spcPct val="140000"/>
              </a:lnSpc>
              <a:spcBef>
                <a:spcPts val="600"/>
              </a:spcBef>
              <a:buClrTx/>
              <a:buFont typeface="Arial" panose="020B0604020202020204" pitchFamily="34" charset="0"/>
              <a:buChar char="•"/>
              <a:tabLst/>
              <a:defRPr sz="2800">
                <a:solidFill>
                  <a:schemeClr val="tx1"/>
                </a:solidFill>
              </a:defRPr>
            </a:lvl2pPr>
            <a:lvl3pPr marL="465138" indent="-228600" algn="r" rtl="1">
              <a:lnSpc>
                <a:spcPct val="100000"/>
              </a:lnSpc>
              <a:spcBef>
                <a:spcPts val="600"/>
              </a:spcBef>
              <a:buClrTx/>
              <a:buFont typeface="System Font Regular"/>
              <a:buChar char="–"/>
              <a:tabLst/>
              <a:defRPr sz="2400">
                <a:solidFill>
                  <a:schemeClr val="tx1"/>
                </a:solidFill>
              </a:defRPr>
            </a:lvl3pPr>
            <a:lvl4pPr algn="r" rtl="1">
              <a:buClrTx/>
              <a:defRPr sz="1800">
                <a:solidFill>
                  <a:schemeClr val="tx1"/>
                </a:solidFill>
              </a:defRPr>
            </a:lvl4pPr>
            <a:lvl5pPr algn="r" rtl="1">
              <a:buClrTx/>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46075" algn="r" rtl="1">
              <a:lnSpc>
                <a:spcPct val="140000"/>
              </a:lnSpc>
              <a:spcBef>
                <a:spcPts val="600"/>
              </a:spcBef>
              <a:buClr>
                <a:schemeClr val="accent4"/>
              </a:buClr>
              <a:buFont typeface="Wingdings" pitchFamily="2" charset="2"/>
              <a:buChar char="ü"/>
              <a:tabLst/>
              <a:defRPr sz="2400">
                <a:solidFill>
                  <a:schemeClr val="tx1"/>
                </a:solidFill>
              </a:defRPr>
            </a:lvl2pPr>
            <a:lvl3pPr marL="465138" indent="-2286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1" anchor="t" anchorCtr="0">
            <a:normAutofit/>
          </a:bodyPr>
          <a:lstStyle>
            <a:lvl1pPr marL="0" indent="0" algn="r" rtl="1">
              <a:lnSpc>
                <a:spcPct val="100000"/>
              </a:lnSpc>
              <a:spcBef>
                <a:spcPts val="600"/>
              </a:spcBef>
              <a:buClr>
                <a:schemeClr val="bg1"/>
              </a:buClr>
              <a:buFont typeface="System Font Regular"/>
              <a:buNone/>
              <a:defRPr sz="1800" b="0">
                <a:solidFill>
                  <a:schemeClr val="accent4"/>
                </a:solidFill>
              </a:defRPr>
            </a:lvl1pPr>
            <a:lvl2pPr marL="236538" indent="-228600" algn="r" rtl="1">
              <a:lnSpc>
                <a:spcPct val="140000"/>
              </a:lnSpc>
              <a:spcBef>
                <a:spcPts val="600"/>
              </a:spcBef>
              <a:buClr>
                <a:schemeClr val="bg1"/>
              </a:buClr>
              <a:buFont typeface="System Font Regular"/>
              <a:buChar char="–"/>
              <a:tabLst/>
              <a:defRPr sz="1800">
                <a:solidFill>
                  <a:schemeClr val="accent4"/>
                </a:solidFill>
              </a:defRPr>
            </a:lvl2pPr>
            <a:lvl3pPr marL="465138" indent="-228600" algn="r" rtl="1">
              <a:lnSpc>
                <a:spcPct val="100000"/>
              </a:lnSpc>
              <a:spcBef>
                <a:spcPts val="600"/>
              </a:spcBef>
              <a:buClr>
                <a:schemeClr val="bg1"/>
              </a:buClr>
              <a:buFont typeface="System Font Regular"/>
              <a:buChar char="–"/>
              <a:tabLst/>
              <a:defRPr sz="2000">
                <a:solidFill>
                  <a:schemeClr val="accent4"/>
                </a:solidFill>
              </a:defRPr>
            </a:lvl3pPr>
            <a:lvl4pPr algn="r" rtl="1">
              <a:buClr>
                <a:schemeClr val="bg1"/>
              </a:buClr>
              <a:defRPr sz="1600">
                <a:solidFill>
                  <a:schemeClr val="accent4"/>
                </a:solidFill>
              </a:defRPr>
            </a:lvl4pPr>
            <a:lvl5pPr algn="r" rtl="1">
              <a:buClr>
                <a:schemeClr val="bg1"/>
              </a:buClr>
              <a:defRPr sz="1600">
                <a:solidFill>
                  <a:schemeClr val="accent4"/>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accent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accent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33375" algn="r" rtl="1">
              <a:lnSpc>
                <a:spcPct val="110000"/>
              </a:lnSpc>
              <a:spcBef>
                <a:spcPts val="1800"/>
              </a:spcBef>
              <a:buClr>
                <a:schemeClr val="accent4"/>
              </a:buClr>
              <a:buFont typeface="Wingdings" pitchFamily="2" charset="2"/>
              <a:buChar char="ü"/>
              <a:tabLst/>
              <a:defRPr sz="2400">
                <a:solidFill>
                  <a:schemeClr val="tx1"/>
                </a:solidFill>
              </a:defRPr>
            </a:lvl2pPr>
            <a:lvl3pPr marL="622300" indent="-3429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tx2"/>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1" anchor="ctr"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2000">
                <a:solidFill>
                  <a:schemeClr val="tx1"/>
                </a:solidFill>
              </a:defRPr>
            </a:lvl3pPr>
            <a:lvl4pPr algn="r" rtl="1">
              <a:buClr>
                <a:schemeClr val="accent2"/>
              </a:buClr>
              <a:defRPr sz="1800">
                <a:solidFill>
                  <a:schemeClr val="tx1"/>
                </a:solidFill>
              </a:defRPr>
            </a:lvl4pPr>
            <a:lvl5pPr algn="r" rtl="1">
              <a:buClr>
                <a:schemeClr val="accent2"/>
              </a:buClr>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1" anchor="b" anchorCtr="0">
            <a:normAutofit/>
          </a:bodyPr>
          <a:lstStyle>
            <a:lvl1pPr algn="r" rtl="1">
              <a:defRPr sz="2400">
                <a:solidFill>
                  <a:srgbClr val="510C76"/>
                </a:solidFill>
              </a:defRPr>
            </a:lvl1pPr>
          </a:lstStyle>
          <a:p>
            <a:pPr rtl="1"/>
            <a:r>
              <a:rPr lang="a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1"/>
          <a:lstStyle>
            <a:lvl1pPr algn="r" rtl="1">
              <a:defRPr sz="1050">
                <a:solidFill>
                  <a:schemeClr val="bg2">
                    <a:lumMod val="75000"/>
                  </a:schemeClr>
                </a:solidFill>
              </a:defRPr>
            </a:lvl1pPr>
          </a:lstStyle>
          <a:p>
            <a:pPr rtl="1"/>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1">
            <a:normAutofit/>
          </a:bodyPr>
          <a:lstStyle>
            <a:lvl1pPr marL="7938" indent="0" algn="ct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1" anchor="ctr" anchorCtr="0">
            <a:normAutofit/>
          </a:bodyPr>
          <a:lstStyle>
            <a:lvl1pPr marL="0" indent="0" algn="ctr" rtl="1">
              <a:buNone/>
              <a:defRPr sz="1300" b="0" i="1">
                <a:solidFill>
                  <a:schemeClr val="bg1"/>
                </a:solidFill>
                <a:latin typeface="Avenir Oblique" panose="02000503020000020003" pitchFamily="2" charset="0"/>
              </a:defRPr>
            </a:lvl1pPr>
          </a:lstStyle>
          <a:p>
            <a:pPr lvl="0" rtl="1"/>
            <a:r>
              <a:rPr lang="a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1" anchor="ctr" anchorCtr="0">
            <a:normAutofit/>
          </a:bodyPr>
          <a:lstStyle>
            <a:lvl1pPr marL="7938" indent="0" algn="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1" anchor="ctr" anchorCtr="0">
            <a:normAutofit/>
          </a:bodyPr>
          <a:lstStyle>
            <a:lvl1pPr marL="0" indent="0" algn="r" rtl="1">
              <a:buNone/>
              <a:defRPr sz="1800">
                <a:solidFill>
                  <a:schemeClr val="bg1"/>
                </a:solidFill>
              </a:defRPr>
            </a:lvl1pPr>
            <a:lvl2pPr marL="457200" indent="0" algn="r" rtl="1">
              <a:buNone/>
              <a:defRPr/>
            </a:lvl2pPr>
          </a:lstStyle>
          <a:p>
            <a:pPr lvl="0" rtl="1"/>
            <a:r>
              <a:rPr lang="a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1" anchor="t" anchorCtr="0"/>
          <a:lstStyle>
            <a:lvl1pPr marL="0" indent="0" algn="r" rtl="1">
              <a:buNone/>
              <a:defRPr>
                <a:solidFill>
                  <a:schemeClr val="accent1">
                    <a:lumMod val="20000"/>
                    <a:lumOff val="80000"/>
                  </a:schemeClr>
                </a:solidFill>
              </a:defRPr>
            </a:lvl1pPr>
          </a:lstStyle>
          <a:p>
            <a:pPr rtl="1"/>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1" anchor="t" anchorCtr="0"/>
          <a:lstStyle>
            <a:lvl1pPr marL="0" indent="0" algn="r" rtl="1">
              <a:buNone/>
              <a:defRPr>
                <a:solidFill>
                  <a:schemeClr val="accent3">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1" anchor="t" anchorCtr="0"/>
          <a:lstStyle>
            <a:lvl1pPr marL="0" indent="0" algn="r" rtl="1">
              <a:buNone/>
              <a:defRPr>
                <a:solidFill>
                  <a:schemeClr val="accent5">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1" anchor="t" anchorCtr="0"/>
          <a:lstStyle>
            <a:lvl1pPr marL="0" indent="0" algn="r" rtl="1">
              <a:buNone/>
              <a:defRPr>
                <a:solidFill>
                  <a:schemeClr val="tx2">
                    <a:lumMod val="40000"/>
                    <a:lumOff val="60000"/>
                  </a:schemeClr>
                </a:solidFill>
              </a:defRPr>
            </a:lvl1pPr>
          </a:lstStyle>
          <a:p>
            <a:pPr rtl="1"/>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1" anchor="t" anchorCtr="0"/>
          <a:lstStyle>
            <a:lvl1pPr marL="0" indent="0" algn="r" rtl="1">
              <a:buNone/>
              <a:defRPr>
                <a:solidFill>
                  <a:schemeClr val="accent4">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2"/>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1">
            <a:noAutofit/>
          </a:bodyPr>
          <a:lstStyle>
            <a:lvl1pPr marL="350838" indent="-342900" algn="r" rtl="1">
              <a:lnSpc>
                <a:spcPct val="120000"/>
              </a:lnSpc>
              <a:spcAft>
                <a:spcPts val="600"/>
              </a:spcAft>
              <a:buFont typeface="Arial" panose="020B0604020202020204" pitchFamily="34" charset="0"/>
              <a:buChar char="•"/>
              <a:tabLst/>
              <a:defRPr sz="2400"/>
            </a:lvl1pPr>
            <a:lvl2pPr marL="7938" indent="0" algn="r" rtl="1">
              <a:lnSpc>
                <a:spcPct val="120000"/>
              </a:lnSpc>
              <a:spcAft>
                <a:spcPts val="600"/>
              </a:spcAft>
              <a:buNone/>
              <a:tabLst/>
              <a:defRPr sz="2000"/>
            </a:lvl2pPr>
            <a:lvl3pPr marL="7938" indent="0" algn="r" rtl="1">
              <a:lnSpc>
                <a:spcPct val="120000"/>
              </a:lnSpc>
              <a:spcAft>
                <a:spcPts val="600"/>
              </a:spcAft>
              <a:buNone/>
              <a:tabLst/>
              <a:defRPr sz="1800"/>
            </a:lvl3pPr>
            <a:lvl4pPr marL="7938" indent="0" algn="r" rtl="1">
              <a:lnSpc>
                <a:spcPct val="120000"/>
              </a:lnSpc>
              <a:spcAft>
                <a:spcPts val="600"/>
              </a:spcAft>
              <a:buNone/>
              <a:tabLst/>
              <a:defRPr sz="1600"/>
            </a:lvl4pPr>
            <a:lvl5pPr marL="7938" indent="0" algn="r" rtl="1">
              <a:lnSpc>
                <a:spcPct val="120000"/>
              </a:lnSpc>
              <a:spcAft>
                <a:spcPts val="600"/>
              </a:spcAft>
              <a:buNone/>
              <a:tabLst/>
              <a:defRPr sz="16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buClr>
                <a:srgbClr val="510C76"/>
              </a:buClr>
              <a:buNone/>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spcAft>
                <a:spcPts val="600"/>
              </a:spcAft>
              <a:buClr>
                <a:srgbClr val="510C76"/>
              </a:buClr>
              <a:buNone/>
              <a:defRPr sz="2400">
                <a:solidFill>
                  <a:schemeClr val="tx1"/>
                </a:solidFill>
              </a:defRPr>
            </a:lvl1pPr>
            <a:lvl2pPr marL="346075" indent="-333375"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b="0" i="0">
                <a:solidFill>
                  <a:schemeClr val="tx1">
                    <a:tint val="75000"/>
                  </a:schemeClr>
                </a:solidFill>
                <a:latin typeface="Avenir Book" panose="02000503020000020003" pitchFamily="2" charset="0"/>
              </a:defRPr>
            </a:lvl1pPr>
          </a:lstStyle>
          <a:p>
            <a:pPr rtl="1"/>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r" defTabSz="914400" rtl="1"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8574629/"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rtlCol="1"/>
          <a:lstStyle/>
          <a:p>
            <a:pPr rtl="1"/>
            <a:r>
              <a:rPr lang="ar"/>
              <a:t>تطوير المكملات الغذائية الدقيقة والمتعددة</a:t>
            </a:r>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9" b="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rtlCol="1"/>
          <a:lstStyle/>
          <a:p>
            <a:pPr rtl="1"/>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normAutofit/>
          </a:bodyPr>
          <a:lstStyle/>
          <a:p>
            <a:pPr rtl="1"/>
            <a:r>
              <a:rPr lang="ar"/>
              <a:t>تغطية منخفضة لمدخلات الأمهات التعذوية</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normAutofit/>
          </a:bodyPr>
          <a:lstStyle/>
          <a:p>
            <a:pPr rtl="1"/>
            <a:r>
              <a:rPr lang="ar">
                <a:solidFill>
                  <a:srgbClr val="FF0000"/>
                </a:solidFill>
              </a:rPr>
              <a:t>xx</a:t>
            </a:r>
            <a:r>
              <a:rPr lang="ar"/>
              <a:t>% من النساء يحصلون على 90 حبة IFA أثناء الحمل</a:t>
            </a:r>
          </a:p>
          <a:p>
            <a:pPr rtl="1"/>
            <a:r>
              <a:rPr lang="ar">
                <a:solidFill>
                  <a:srgbClr val="FF0000"/>
                </a:solidFill>
              </a:rPr>
              <a:t>yy</a:t>
            </a:r>
            <a:r>
              <a:rPr lang="ar"/>
              <a:t>% من النساء يستطعن حضور جلسة رعاية ما قبل الولادة ANC و </a:t>
            </a:r>
            <a:r>
              <a:rPr lang="ar">
                <a:solidFill>
                  <a:srgbClr val="FF0000"/>
                </a:solidFill>
              </a:rPr>
              <a:t>zz</a:t>
            </a:r>
            <a:r>
              <a:rPr lang="ar"/>
              <a:t>% يستطعن التواصل مع ACN أربع مرات </a:t>
            </a:r>
            <a:r>
              <a:rPr lang="ar">
                <a:solidFill>
                  <a:srgbClr val="FF0000"/>
                </a:solidFill>
              </a:rPr>
              <a:t>( أو % حضور من 8 جلسات رعاية ما قبل الولادة، إن وجد)</a:t>
            </a:r>
          </a:p>
          <a:p>
            <a:pPr rtl="1"/>
            <a:r>
              <a:rPr lang="ar"/>
              <a:t>لا تصل المدخلات للنساء الحوامل في &lt;</a:t>
            </a:r>
            <a:r>
              <a:rPr lang="ar">
                <a:solidFill>
                  <a:srgbClr val="FF0000"/>
                </a:solidFill>
              </a:rPr>
              <a:t> اذكر اسم المنطقة المحرومة</a:t>
            </a:r>
            <a:r>
              <a:rPr lang="ar"/>
              <a:t>&gt;</a:t>
            </a:r>
          </a:p>
          <a:p>
            <a:pPr marL="0" indent="0" rtl="1">
              <a:buNone/>
            </a:pPr>
            <a:endParaRPr lang="en-US"/>
          </a:p>
          <a:p>
            <a:pPr rtl="1"/>
            <a:endParaRPr lang="en-US"/>
          </a:p>
          <a:p>
            <a:pPr rtl="1"/>
            <a:endParaRPr lang="en-US"/>
          </a:p>
        </p:txBody>
      </p:sp>
      <p:sp>
        <p:nvSpPr>
          <p:cNvPr id="4" name="Picture Placeholder 3">
            <a:extLst>
              <a:ext uri="{FF2B5EF4-FFF2-40B4-BE49-F238E27FC236}">
                <a16:creationId xmlns:a16="http://schemas.microsoft.com/office/drawing/2014/main" id="{0DBA7474-E8D8-8911-6E59-0B749C25C531}"/>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32D5698B-0EC6-4649-A59E-BD0286DE19A4}"/>
              </a:ext>
            </a:extLst>
          </p:cNvPr>
          <p:cNvSpPr>
            <a:spLocks noGrp="1"/>
          </p:cNvSpPr>
          <p:nvPr>
            <p:ph type="sldNum" sz="quarter" idx="12"/>
          </p:nvPr>
        </p:nvSpPr>
        <p:spPr/>
        <p:txBody>
          <a:bodyPr rtlCol="1"/>
          <a:lstStyle/>
          <a:p>
            <a:pPr algn="r" rtl="1"/>
            <a:fld id="{C4B37875-7933-F345-AE65-E0AB5E984F8B}" type="slidenum">
              <a:rPr lang="en-US" smtClean="0"/>
              <a:pPr algn="r" rtl="1"/>
              <a:t>10</a:t>
            </a:fld>
            <a:endParaRPr lang="en-US"/>
          </a:p>
        </p:txBody>
      </p:sp>
      <p:sp>
        <p:nvSpPr>
          <p:cNvPr id="5" name="Text Placeholder 4">
            <a:extLst>
              <a:ext uri="{FF2B5EF4-FFF2-40B4-BE49-F238E27FC236}">
                <a16:creationId xmlns:a16="http://schemas.microsoft.com/office/drawing/2014/main" id="{E0871461-DA2F-1648-41CB-7E3598E85CE1}"/>
              </a:ext>
            </a:extLst>
          </p:cNvPr>
          <p:cNvSpPr>
            <a:spLocks noGrp="1"/>
          </p:cNvSpPr>
          <p:nvPr>
            <p:ph type="body" sz="quarter" idx="14"/>
          </p:nvPr>
        </p:nvSpPr>
        <p:spPr/>
        <p:txBody>
          <a:bodyPr rtlCol="1"/>
          <a:lstStyle/>
          <a:p>
            <a:pPr rtl="1"/>
            <a:r>
              <a:rPr lang="ar"/>
              <a:t>قائمة المراجع</a:t>
            </a:r>
          </a:p>
        </p:txBody>
      </p:sp>
      <p:sp>
        <p:nvSpPr>
          <p:cNvPr id="9" name="TextBox 8">
            <a:extLst>
              <a:ext uri="{FF2B5EF4-FFF2-40B4-BE49-F238E27FC236}">
                <a16:creationId xmlns:a16="http://schemas.microsoft.com/office/drawing/2014/main" id="{B21B7C89-1B8F-4FEB-B356-23A26A7977F3}"/>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
        <p:nvSpPr>
          <p:cNvPr id="10" name="TextBox 9">
            <a:extLst>
              <a:ext uri="{FF2B5EF4-FFF2-40B4-BE49-F238E27FC236}">
                <a16:creationId xmlns:a16="http://schemas.microsoft.com/office/drawing/2014/main" id="{995890CF-D270-948D-3AD1-790A46776608}"/>
              </a:ext>
            </a:extLst>
          </p:cNvPr>
          <p:cNvSpPr txBox="1"/>
          <p:nvPr/>
        </p:nvSpPr>
        <p:spPr>
          <a:xfrm>
            <a:off x="7879022" y="2196113"/>
            <a:ext cx="2587925" cy="646331"/>
          </a:xfrm>
          <a:prstGeom prst="rect">
            <a:avLst/>
          </a:prstGeom>
          <a:noFill/>
        </p:spPr>
        <p:txBody>
          <a:bodyPr wrap="square" rtlCol="1">
            <a:spAutoFit/>
          </a:bodyPr>
          <a:lstStyle/>
          <a:p>
            <a:pPr algn="ctr" rtl="1"/>
            <a:r>
              <a:rPr lang="ar">
                <a:solidFill>
                  <a:srgbClr val="E56A5D"/>
                </a:solidFill>
              </a:rPr>
              <a:t>أدخل صورة خاصة بالبلد</a:t>
            </a:r>
          </a:p>
        </p:txBody>
      </p:sp>
    </p:spTree>
    <p:extLst>
      <p:ext uri="{BB962C8B-B14F-4D97-AF65-F5344CB8AC3E}">
        <p14:creationId xmlns:p14="http://schemas.microsoft.com/office/powerpoint/2010/main" val="398932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21792"/>
            <a:ext cx="10783823" cy="1232906"/>
          </a:xfrm>
        </p:spPr>
        <p:txBody>
          <a:bodyPr rtlCol="1">
            <a:normAutofit/>
          </a:bodyPr>
          <a:lstStyle/>
          <a:p>
            <a:pPr rtl="1"/>
            <a:r>
              <a:rPr lang="ar"/>
              <a:t>يدر الاستثمار في MMS أرباحاً بقيمة </a:t>
            </a:r>
            <a:r>
              <a:rPr lang="ar">
                <a:solidFill>
                  <a:srgbClr val="FF0000"/>
                </a:solidFill>
              </a:rPr>
              <a:t>&lt;x العملة&gt;</a:t>
            </a:r>
            <a:br>
              <a:rPr lang="en-US">
                <a:solidFill>
                  <a:srgbClr val="FF0000"/>
                </a:solidFill>
              </a:rPr>
            </a:br>
            <a:r>
              <a:rPr lang="ar"/>
              <a:t>في  </a:t>
            </a:r>
            <a:r>
              <a:rPr lang="ar">
                <a:solidFill>
                  <a:srgbClr val="FF0000"/>
                </a:solidFill>
              </a:rPr>
              <a:t>&lt;اسم البلد&gt;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45284"/>
            <a:ext cx="10783822" cy="3944620"/>
          </a:xfrm>
        </p:spPr>
        <p:txBody>
          <a:bodyPr rtlCol="1"/>
          <a:lstStyle/>
          <a:p>
            <a:pPr rtl="1"/>
            <a:r>
              <a:rPr lang="ar" dirty="0"/>
              <a:t>من شأن توسيع نطاق MMS إلى تغطية بنسبة 90%</a:t>
            </a:r>
            <a:r>
              <a:rPr lang="ar-SY" dirty="0"/>
              <a:t> في </a:t>
            </a:r>
            <a:r>
              <a:rPr lang="ar-SY" dirty="0">
                <a:solidFill>
                  <a:srgbClr val="FF0000"/>
                </a:solidFill>
              </a:rPr>
              <a:t>&lt;البلد&gt;</a:t>
            </a:r>
            <a:r>
              <a:rPr lang="ar" dirty="0"/>
              <a:t> أن يضيف</a:t>
            </a:r>
            <a:br>
              <a:rPr lang="en-CH" dirty="0"/>
            </a:br>
            <a:br>
              <a:rPr lang="en-CH" dirty="0"/>
            </a:br>
            <a:r>
              <a:rPr lang="ar" dirty="0"/>
              <a:t>أكثر من  </a:t>
            </a:r>
            <a:r>
              <a:rPr lang="ar" dirty="0">
                <a:solidFill>
                  <a:srgbClr val="FF0000"/>
                </a:solidFill>
              </a:rPr>
              <a:t>X</a:t>
            </a:r>
            <a:r>
              <a:rPr lang="ar" dirty="0"/>
              <a:t> مليون سنة دراسية</a:t>
            </a:r>
            <a:br>
              <a:rPr lang="en-US" dirty="0"/>
            </a:br>
            <a:br>
              <a:rPr lang="en-CH" dirty="0"/>
            </a:br>
            <a:r>
              <a:rPr lang="ar" dirty="0"/>
              <a:t> أكثر من</a:t>
            </a:r>
            <a:r>
              <a:rPr lang="en-GB" dirty="0"/>
              <a:t> </a:t>
            </a:r>
            <a:r>
              <a:rPr lang="ar" dirty="0">
                <a:solidFill>
                  <a:srgbClr val="FF0000"/>
                </a:solidFill>
              </a:rPr>
              <a:t>العملة</a:t>
            </a:r>
            <a:r>
              <a:rPr lang="en-GB">
                <a:solidFill>
                  <a:srgbClr val="FF0000"/>
                </a:solidFill>
              </a:rPr>
              <a:t> </a:t>
            </a:r>
            <a:r>
              <a:rPr lang="ar"/>
              <a:t>كدخل </a:t>
            </a:r>
            <a:r>
              <a:rPr lang="ar" dirty="0"/>
              <a:t>تراكمي على مدى الحياة للأطفال المولودين سنويا</a:t>
            </a:r>
          </a:p>
          <a:p>
            <a:pPr rtl="1"/>
            <a:endParaRPr lang="en-GB" dirty="0"/>
          </a:p>
          <a:p>
            <a:pPr rtl="1"/>
            <a:endParaRPr lang="en-US" dirty="0"/>
          </a:p>
          <a:p>
            <a:pPr rtl="1"/>
            <a:endParaRPr lang="en-US" dirty="0"/>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rtlCol="1"/>
          <a:lstStyle/>
          <a:p>
            <a:pPr algn="r" rtl="1"/>
            <a:fld id="{C4B37875-7933-F345-AE65-E0AB5E984F8B}" type="slidenum">
              <a:rPr lang="en-US" smtClean="0"/>
              <a:pPr algn="r" rtl="1"/>
              <a:t>11</a:t>
            </a:fld>
            <a:endParaRPr lang="en-US"/>
          </a:p>
        </p:txBody>
      </p:sp>
      <p:sp>
        <p:nvSpPr>
          <p:cNvPr id="4" name="Text Placeholder 3">
            <a:extLst>
              <a:ext uri="{FF2B5EF4-FFF2-40B4-BE49-F238E27FC236}">
                <a16:creationId xmlns:a16="http://schemas.microsoft.com/office/drawing/2014/main" id="{C8DF4D33-DEC9-DF49-92EA-AA61071F5F56}"/>
              </a:ext>
            </a:extLst>
          </p:cNvPr>
          <p:cNvSpPr>
            <a:spLocks noGrp="1"/>
          </p:cNvSpPr>
          <p:nvPr>
            <p:ph type="body" sz="quarter" idx="13"/>
          </p:nvPr>
        </p:nvSpPr>
        <p:spPr/>
        <p:txBody>
          <a:bodyPr rtlCol="1"/>
          <a:lstStyle/>
          <a:p>
            <a:pPr rtl="1"/>
            <a:r>
              <a:rPr lang="ar" dirty="0"/>
              <a:t>&lt;البحث عن معلومات تفصيلية حول بعض البلدان في ملف المكملات</a:t>
            </a:r>
            <a:r>
              <a:rPr lang="en-GB" dirty="0"/>
              <a:t> </a:t>
            </a:r>
            <a:r>
              <a:rPr lang="ar" dirty="0">
                <a:hlinkClick r:id="rId3"/>
              </a:rPr>
              <a:t>هنا</a:t>
            </a:r>
            <a:r>
              <a:rPr lang="ar" dirty="0"/>
              <a:t>.&gt;  </a:t>
            </a:r>
          </a:p>
        </p:txBody>
      </p:sp>
      <p:sp>
        <p:nvSpPr>
          <p:cNvPr id="10" name="TextBox 9">
            <a:extLst>
              <a:ext uri="{FF2B5EF4-FFF2-40B4-BE49-F238E27FC236}">
                <a16:creationId xmlns:a16="http://schemas.microsoft.com/office/drawing/2014/main" id="{343F5023-94B4-9711-39BC-623C3513F886}"/>
              </a:ext>
            </a:extLst>
          </p:cNvPr>
          <p:cNvSpPr txBox="1"/>
          <p:nvPr/>
        </p:nvSpPr>
        <p:spPr>
          <a:xfrm>
            <a:off x="0" y="-74844"/>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194752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53DB752-E011-BE40-A45C-07697BFA128F}"/>
              </a:ext>
            </a:extLst>
          </p:cNvPr>
          <p:cNvSpPr>
            <a:spLocks noGrp="1"/>
          </p:cNvSpPr>
          <p:nvPr>
            <p:ph idx="1"/>
          </p:nvPr>
        </p:nvSpPr>
        <p:spPr>
          <a:xfrm>
            <a:off x="479552" y="364703"/>
            <a:ext cx="11008359" cy="1225768"/>
          </a:xfrm>
        </p:spPr>
        <p:txBody>
          <a:bodyPr rtlCol="1">
            <a:normAutofit/>
          </a:bodyPr>
          <a:lstStyle/>
          <a:p>
            <a:pPr marL="0" indent="0" rtl="1">
              <a:spcBef>
                <a:spcPts val="600"/>
              </a:spcBef>
              <a:buNone/>
            </a:pPr>
            <a:r>
              <a:rPr lang="ar" sz="3200" i="1">
                <a:solidFill>
                  <a:srgbClr val="FF0000"/>
                </a:solidFill>
              </a:rPr>
              <a:t>هل تحمل MMS قيمة أفضل من IFA? </a:t>
            </a:r>
          </a:p>
          <a:p>
            <a:pPr marL="0" indent="0" rtl="1">
              <a:spcBef>
                <a:spcPts val="600"/>
              </a:spcBef>
              <a:buNone/>
            </a:pPr>
            <a:r>
              <a:rPr lang="ar" sz="1800" i="1">
                <a:solidFill>
                  <a:srgbClr val="FF0000"/>
                </a:solidFill>
              </a:rPr>
              <a:t>استخدم أداة حساب فوائد MMS التغذوية العالمية لمعرفة النتائج في بلدك. </a:t>
            </a:r>
          </a:p>
          <a:p>
            <a:pPr marL="0" indent="0" rtl="1">
              <a:spcBef>
                <a:spcPts val="600"/>
              </a:spcBef>
              <a:buNone/>
            </a:pPr>
            <a:r>
              <a:rPr lang="ar" sz="1800" i="1">
                <a:solidFill>
                  <a:srgbClr val="FF0000"/>
                </a:solidFill>
              </a:rPr>
              <a:t>أدخل المعلومات في الشريحة النصية، ثم قم بحذف هذه الشريحة قبل التقديم.</a:t>
            </a:r>
          </a:p>
        </p:txBody>
      </p:sp>
      <p:sp>
        <p:nvSpPr>
          <p:cNvPr id="5" name="Slide Number Placeholder 4">
            <a:extLst>
              <a:ext uri="{FF2B5EF4-FFF2-40B4-BE49-F238E27FC236}">
                <a16:creationId xmlns:a16="http://schemas.microsoft.com/office/drawing/2014/main" id="{602C058C-19A3-4541-AED8-3BAD1B4A491D}"/>
              </a:ext>
            </a:extLst>
          </p:cNvPr>
          <p:cNvSpPr>
            <a:spLocks noGrp="1"/>
          </p:cNvSpPr>
          <p:nvPr>
            <p:ph type="sldNum" sz="quarter" idx="12"/>
          </p:nvPr>
        </p:nvSpPr>
        <p:spPr/>
        <p:txBody>
          <a:bodyPr rtlCol="1"/>
          <a:lstStyle/>
          <a:p>
            <a:pPr rtl="1"/>
            <a:fld id="{8F49B3A6-32B3-4D4D-AABF-CCF88D54C026}" type="slidenum">
              <a:rPr lang="en-US" smtClean="0"/>
              <a:t>12</a:t>
            </a:fld>
            <a:endParaRPr lang="en-US"/>
          </a:p>
        </p:txBody>
      </p:sp>
      <p:pic>
        <p:nvPicPr>
          <p:cNvPr id="20" name="Picture Placeholder 19" descr="Graphical user interface, application&#10;&#10;Description automatically generated">
            <a:extLst>
              <a:ext uri="{FF2B5EF4-FFF2-40B4-BE49-F238E27FC236}">
                <a16:creationId xmlns:a16="http://schemas.microsoft.com/office/drawing/2014/main" id="{3068D9BA-89FD-EC4A-9D8C-DACAB8880F64}"/>
              </a:ext>
            </a:extLst>
          </p:cNvPr>
          <p:cNvPicPr>
            <a:picLocks noGrp="1" noChangeAspect="1"/>
          </p:cNvPicPr>
          <p:nvPr>
            <p:ph type="pic" sz="quarter" idx="4294967295"/>
          </p:nvPr>
        </p:nvPicPr>
        <p:blipFill rotWithShape="1">
          <a:blip r:embed="rId3"/>
          <a:srcRect l="11729" t="19830" r="11392" b="37687"/>
          <a:stretch/>
        </p:blipFill>
        <p:spPr>
          <a:xfrm>
            <a:off x="235397" y="1805336"/>
            <a:ext cx="11721205" cy="4046824"/>
          </a:xfrm>
        </p:spPr>
      </p:pic>
    </p:spTree>
    <p:extLst>
      <p:ext uri="{BB962C8B-B14F-4D97-AF65-F5344CB8AC3E}">
        <p14:creationId xmlns:p14="http://schemas.microsoft.com/office/powerpoint/2010/main" val="412143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466344"/>
            <a:ext cx="10783823" cy="1232906"/>
          </a:xfrm>
        </p:spPr>
        <p:txBody>
          <a:bodyPr rtlCol="1"/>
          <a:lstStyle/>
          <a:p>
            <a:pPr rtl="1"/>
            <a:r>
              <a:rPr lang="ar"/>
              <a:t>تعتبر MMS من مدخلات الرعاية أثناء الحمل الاقتصادية في </a:t>
            </a:r>
            <a:r>
              <a:rPr lang="ar">
                <a:solidFill>
                  <a:srgbClr val="FF0000"/>
                </a:solidFill>
              </a:rPr>
              <a:t> اسم البلد</a:t>
            </a:r>
          </a:p>
        </p:txBody>
      </p:sp>
      <p:sp>
        <p:nvSpPr>
          <p:cNvPr id="6" name="Content Placeholder 5">
            <a:extLst>
              <a:ext uri="{FF2B5EF4-FFF2-40B4-BE49-F238E27FC236}">
                <a16:creationId xmlns:a16="http://schemas.microsoft.com/office/drawing/2014/main" id="{A702382F-D0E5-8247-ABB5-BE312D2107FD}"/>
              </a:ext>
            </a:extLst>
          </p:cNvPr>
          <p:cNvSpPr>
            <a:spLocks noGrp="1"/>
          </p:cNvSpPr>
          <p:nvPr>
            <p:ph idx="1"/>
          </p:nvPr>
        </p:nvSpPr>
        <p:spPr>
          <a:xfrm>
            <a:off x="704089" y="1989836"/>
            <a:ext cx="10783822" cy="3944620"/>
          </a:xfrm>
        </p:spPr>
        <p:txBody>
          <a:bodyPr rtlCol="1">
            <a:normAutofit fontScale="92500" lnSpcReduction="10000"/>
          </a:bodyPr>
          <a:lstStyle/>
          <a:p>
            <a:pPr rtl="1"/>
            <a:r>
              <a:rPr lang="ar" dirty="0"/>
              <a:t>قيمة DALYs* التي يتم تجنبها $</a:t>
            </a:r>
            <a:r>
              <a:rPr lang="ar" dirty="0">
                <a:solidFill>
                  <a:srgbClr val="FF0000"/>
                </a:solidFill>
              </a:rPr>
              <a:t>X</a:t>
            </a:r>
          </a:p>
          <a:p>
            <a:pPr rtl="1"/>
            <a:r>
              <a:rPr lang="ar" dirty="0"/>
              <a:t>استثمار إضافي خلال 10 سنوات $</a:t>
            </a:r>
            <a:r>
              <a:rPr lang="ar" dirty="0">
                <a:solidFill>
                  <a:srgbClr val="FF0000"/>
                </a:solidFill>
              </a:rPr>
              <a:t>X</a:t>
            </a:r>
          </a:p>
          <a:p>
            <a:pPr rtl="1"/>
            <a:r>
              <a:rPr lang="ar" dirty="0"/>
              <a:t>نسبة تكلفة الفوائد </a:t>
            </a:r>
            <a:r>
              <a:rPr lang="ar" dirty="0">
                <a:solidFill>
                  <a:srgbClr val="FF0000"/>
                </a:solidFill>
              </a:rPr>
              <a:t>x</a:t>
            </a:r>
          </a:p>
          <a:p>
            <a:pPr rtl="1"/>
            <a:r>
              <a:rPr lang="ar" dirty="0"/>
              <a:t>التكلفة الإضافية لتجنب DALY  $</a:t>
            </a:r>
            <a:r>
              <a:rPr lang="ar" dirty="0">
                <a:solidFill>
                  <a:srgbClr val="FF0000"/>
                </a:solidFill>
              </a:rPr>
              <a:t>X</a:t>
            </a:r>
          </a:p>
          <a:p>
            <a:pPr rtl="1"/>
            <a:r>
              <a:rPr lang="ar" i="1" dirty="0">
                <a:solidFill>
                  <a:srgbClr val="FF0000"/>
                </a:solidFill>
              </a:rPr>
              <a:t>مجدية مالياً </a:t>
            </a:r>
            <a:r>
              <a:rPr lang="ar" i="1" dirty="0"/>
              <a:t>وفق دليل إرشادات منظمة الصحة العالمية</a:t>
            </a:r>
          </a:p>
          <a:p>
            <a:pPr rtl="1"/>
            <a:endParaRPr lang="en-US" dirty="0"/>
          </a:p>
          <a:p>
            <a:pPr rtl="1"/>
            <a:r>
              <a:rPr lang="ar" sz="1800" i="1" dirty="0"/>
              <a:t>DALYs = سنوات العمر المعدلة بحسب الإعاقة</a:t>
            </a:r>
            <a:endParaRPr lang="en-CH" sz="1800" i="1" dirty="0"/>
          </a:p>
        </p:txBody>
      </p:sp>
      <p:sp>
        <p:nvSpPr>
          <p:cNvPr id="5" name="Slide Number Placeholder 4">
            <a:extLst>
              <a:ext uri="{FF2B5EF4-FFF2-40B4-BE49-F238E27FC236}">
                <a16:creationId xmlns:a16="http://schemas.microsoft.com/office/drawing/2014/main" id="{0812870E-9B95-A347-AFAF-9D244043E6E7}"/>
              </a:ext>
            </a:extLst>
          </p:cNvPr>
          <p:cNvSpPr>
            <a:spLocks noGrp="1"/>
          </p:cNvSpPr>
          <p:nvPr>
            <p:ph type="sldNum" sz="quarter" idx="12"/>
          </p:nvPr>
        </p:nvSpPr>
        <p:spPr/>
        <p:txBody>
          <a:bodyPr rtlCol="1"/>
          <a:lstStyle/>
          <a:p>
            <a:pPr algn="r" rtl="1"/>
            <a:fld id="{C4B37875-7933-F345-AE65-E0AB5E984F8B}" type="slidenum">
              <a:rPr lang="en-US" smtClean="0"/>
              <a:pPr algn="r" rtl="1"/>
              <a:t>13</a:t>
            </a:fld>
            <a:endParaRPr lang="en-US"/>
          </a:p>
        </p:txBody>
      </p:sp>
      <p:sp>
        <p:nvSpPr>
          <p:cNvPr id="4" name="Text Placeholder 3">
            <a:extLst>
              <a:ext uri="{FF2B5EF4-FFF2-40B4-BE49-F238E27FC236}">
                <a16:creationId xmlns:a16="http://schemas.microsoft.com/office/drawing/2014/main" id="{B9995A22-450F-F45B-E48F-E04D58182E73}"/>
              </a:ext>
            </a:extLst>
          </p:cNvPr>
          <p:cNvSpPr>
            <a:spLocks noGrp="1"/>
          </p:cNvSpPr>
          <p:nvPr>
            <p:ph type="body" sz="quarter" idx="13"/>
          </p:nvPr>
        </p:nvSpPr>
        <p:spPr/>
        <p:txBody>
          <a:bodyPr rtlCol="1"/>
          <a:lstStyle/>
          <a:p>
            <a:pPr rtl="1"/>
            <a:r>
              <a:rPr lang="ar"/>
              <a:t>قائمة المراجع</a:t>
            </a:r>
          </a:p>
        </p:txBody>
      </p:sp>
      <p:sp>
        <p:nvSpPr>
          <p:cNvPr id="8" name="TextBox 7">
            <a:extLst>
              <a:ext uri="{FF2B5EF4-FFF2-40B4-BE49-F238E27FC236}">
                <a16:creationId xmlns:a16="http://schemas.microsoft.com/office/drawing/2014/main" id="{3B35A41F-F647-7A95-2248-A1B1F016A342}"/>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320372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الخطوة التالية:</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الخطوة تالية أو معطيات جديدة</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14</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تواصل معنا</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رابط الموقع الالكتروني، معلومات التواصل الاجتماعي، و/ أو البريد الالكتروني</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15</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1" anchor="b">
            <a:normAutofit/>
          </a:bodyPr>
          <a:lstStyle/>
          <a:p>
            <a:pPr rtl="1"/>
            <a:r>
              <a:rPr lang="ar"/>
              <a:t>المنشورات الرئيسية</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1">
            <a:noAutofit/>
          </a:bodyPr>
          <a:lstStyle/>
          <a:p>
            <a:pPr marL="285750" indent="-285750" algn="l" rtl="0">
              <a:spcBef>
                <a:spcPts val="600"/>
              </a:spcBef>
              <a:buFont typeface="Arial" panose="020B0604020202020204" pitchFamily="34" charset="0"/>
              <a:buChar char="•"/>
            </a:pPr>
            <a:r>
              <a:rPr lang="ar" sz="1400" dirty="0"/>
              <a:t>Bloem et al, 2007. </a:t>
            </a:r>
            <a:r>
              <a:rPr lang="ar" sz="1400" u="sng" dirty="0">
                <a:hlinkClick r:id="rId3"/>
              </a:rPr>
              <a:t>Preventing and controlling micronutrient deficiencies in populations affected by an emergency</a:t>
            </a:r>
            <a:r>
              <a:rPr lang="ar" sz="1400" dirty="0"/>
              <a:t>. WHO, WFP, UNICEF. </a:t>
            </a:r>
          </a:p>
          <a:p>
            <a:pPr marL="285750" indent="-285750" algn="l" rtl="0">
              <a:spcBef>
                <a:spcPts val="600"/>
              </a:spcBef>
              <a:buFont typeface="Arial" panose="020B0604020202020204" pitchFamily="34" charset="0"/>
              <a:buChar char="•"/>
            </a:pPr>
            <a:r>
              <a:rPr lang="ar" sz="1400" dirty="0"/>
              <a:t>Smith et al, 2017.</a:t>
            </a:r>
            <a:r>
              <a:rPr lang="ar" sz="1400" dirty="0">
                <a:solidFill>
                  <a:srgbClr val="FF0000"/>
                </a:solidFill>
              </a:rPr>
              <a:t> </a:t>
            </a:r>
            <a:r>
              <a:rPr lang="ar" sz="1400" dirty="0">
                <a:hlinkClick r:id="rId4"/>
              </a:rPr>
              <a:t>Modifiers of the effect of maternal multiple micronutrient supplementation on stillbirth, birth outcomes, and infant mortality: a meta-analysis of individual patient data from 17 randomised trials in low-income and middle-income countries. </a:t>
            </a:r>
            <a:r>
              <a:rPr lang="ar" sz="1400" dirty="0"/>
              <a:t> Lancet Global Health. </a:t>
            </a:r>
          </a:p>
          <a:p>
            <a:pPr marL="285750" indent="-285750" algn="l" rtl="0">
              <a:spcBef>
                <a:spcPts val="600"/>
              </a:spcBef>
              <a:buFont typeface="Arial" panose="020B0604020202020204" pitchFamily="34" charset="0"/>
              <a:buChar char="•"/>
            </a:pPr>
            <a:r>
              <a:rPr lang="ar" sz="1400" dirty="0"/>
              <a:t>Prado et al, 2017. </a:t>
            </a:r>
            <a:r>
              <a:rPr lang="ar" sz="1400" dirty="0">
                <a:hlinkClick r:id="rId5"/>
              </a:rPr>
              <a:t>Maternal multiple micronutrient supplementation and other biomedical and socioenvironmental influences on children’s cognition at age 9-12–12 years in Indonesia: follow-up of the SUMMIT randomised trial. </a:t>
            </a:r>
            <a:endParaRPr lang="en-IN" sz="1400" i="1" dirty="0"/>
          </a:p>
          <a:p>
            <a:pPr marL="285750" indent="-285750" algn="l" rtl="0">
              <a:spcBef>
                <a:spcPts val="600"/>
              </a:spcBef>
              <a:buFont typeface="Arial" panose="020B0604020202020204" pitchFamily="34" charset="0"/>
              <a:buChar char="•"/>
            </a:pPr>
            <a:r>
              <a:rPr lang="ar" sz="1400" dirty="0"/>
              <a:t>Antenatal care recommendations for a positive pregnancy experience. يوليو 2020 </a:t>
            </a:r>
            <a:r>
              <a:rPr lang="ar" sz="1400" u="sng" dirty="0">
                <a:hlinkClick r:id="rId6"/>
              </a:rPr>
              <a:t>Nutritional interventions update: multiple micronutrient supplements during pregnancy.</a:t>
            </a:r>
            <a:r>
              <a:rPr lang="ar" sz="1400" dirty="0"/>
              <a:t>  منظمة الصحة العالمية </a:t>
            </a:r>
          </a:p>
          <a:p>
            <a:pPr marL="285750" indent="-285750" algn="l" rtl="1">
              <a:spcBef>
                <a:spcPts val="600"/>
              </a:spcBef>
              <a:buFont typeface="Arial" panose="020B0604020202020204" pitchFamily="34" charset="0"/>
              <a:buChar char="•"/>
            </a:pPr>
            <a:r>
              <a:rPr lang="ar" sz="1400" dirty="0"/>
              <a:t>Perumal et al يوليو 2021 </a:t>
            </a:r>
            <a:r>
              <a:rPr lang="ar" sz="1400" dirty="0">
                <a:hlinkClick r:id="rId7"/>
              </a:rPr>
              <a:t>Impact of scaling up prenatal nutrition interventions on human capital outcomes in low- and middle-income countries: a modeling analysis.   </a:t>
            </a:r>
            <a:r>
              <a:rPr lang="ar" sz="1400" dirty="0"/>
              <a:t> American Journal of Clinical Nutrition </a:t>
            </a:r>
          </a:p>
          <a:p>
            <a:pPr marL="285750" indent="-285750" algn="l" rtl="0">
              <a:spcBef>
                <a:spcPts val="600"/>
              </a:spcBef>
              <a:buFont typeface="Arial" panose="020B0604020202020204" pitchFamily="34" charset="0"/>
              <a:buChar char="•"/>
            </a:pPr>
            <a:r>
              <a:rPr lang="ar" sz="1400" dirty="0"/>
              <a:t>May 2020. </a:t>
            </a:r>
            <a:r>
              <a:rPr lang="ar" sz="1400" dirty="0">
                <a:hlinkClick r:id="rId8"/>
              </a:rPr>
              <a:t>Use of MMS for maternal nutrition and birth outcomes during COVID-19</a:t>
            </a:r>
            <a:r>
              <a:rPr lang="ar" sz="1400" dirty="0"/>
              <a:t>. MMS TAG.</a:t>
            </a:r>
          </a:p>
          <a:p>
            <a:pPr marL="285750" indent="-285750" algn="l" rtl="0">
              <a:spcBef>
                <a:spcPts val="600"/>
              </a:spcBef>
              <a:buFont typeface="Arial" panose="020B0604020202020204" pitchFamily="34" charset="0"/>
              <a:buChar char="•"/>
            </a:pPr>
            <a:r>
              <a:rPr lang="ar" sz="1400" dirty="0"/>
              <a:t>Dalmiya et al. January 2022. </a:t>
            </a:r>
            <a:r>
              <a:rPr lang="ar" sz="1400" dirty="0">
                <a:hlinkClick r:id="rId9"/>
              </a:rPr>
              <a:t>Maternal Nutrition: Prevention of malnutrition in women before and during pregnancy and while breastfeeding.</a:t>
            </a:r>
            <a:r>
              <a:rPr lang="ar" sz="1400" dirty="0"/>
              <a:t> UNICEF. </a:t>
            </a:r>
          </a:p>
          <a:p>
            <a:pPr marL="285750" indent="-285750" algn="l" rtl="0">
              <a:spcBef>
                <a:spcPts val="600"/>
              </a:spcBef>
              <a:buFont typeface="Arial" panose="020B0604020202020204" pitchFamily="34" charset="0"/>
              <a:buChar char="•"/>
            </a:pPr>
            <a:r>
              <a:rPr lang="ar" sz="1400" dirty="0"/>
              <a:t>Gomes et al, 2022. </a:t>
            </a:r>
            <a:r>
              <a:rPr lang="ar" sz="1400" dirty="0">
                <a:hlinkClick r:id="rId10"/>
              </a:rPr>
              <a:t>Multiple micronutrient supplements versus iron-folic acid supplements and maternal anemia outcomes: an iron dose analysis.</a:t>
            </a:r>
            <a:r>
              <a:rPr lang="ar" sz="1400" dirty="0"/>
              <a:t> Ann. N.Y. Acad. Sci.</a:t>
            </a:r>
          </a:p>
          <a:p>
            <a:pPr marL="285750" indent="-285750" algn="l" rtl="0">
              <a:spcBef>
                <a:spcPts val="600"/>
              </a:spcBef>
              <a:buFont typeface="Arial" panose="020B0604020202020204" pitchFamily="34" charset="0"/>
              <a:buChar char="•"/>
            </a:pPr>
            <a:r>
              <a:rPr lang="ar" sz="1400" dirty="0"/>
              <a:t>Gomes et al, 2022. </a:t>
            </a:r>
            <a:r>
              <a:rPr lang="ar" sz="1400" dirty="0">
                <a:hlinkClick r:id="rId11"/>
              </a:rPr>
              <a:t>Effect of multiple micronutrient supplements vs iron and folic acid supplements on neonatal mortality: a reanalysis by iron dose.</a:t>
            </a:r>
            <a:r>
              <a:rPr lang="ar" sz="1400" dirty="0"/>
              <a:t> Public Health Nutr.</a:t>
            </a:r>
          </a:p>
          <a:p>
            <a:pPr marL="285750" indent="-285750" algn="l" rtl="0">
              <a:spcBef>
                <a:spcPts val="600"/>
              </a:spcBef>
              <a:buFont typeface="Arial" panose="020B0604020202020204" pitchFamily="34" charset="0"/>
              <a:buChar char="•"/>
            </a:pPr>
            <a:endParaRPr lang="en-US" sz="16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US" sz="1000" dirty="0"/>
          </a:p>
          <a:p>
            <a:pPr rtl="1">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1" anchor="t">
            <a:normAutofit/>
          </a:bodyPr>
          <a:lstStyle>
            <a:lvl1pPr marL="0" indent="0" algn="r" defTabSz="914400" rtl="1"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1"/>
          <a:lstStyle/>
          <a:p>
            <a:pPr rtl="1"/>
            <a:fld id="{60553ECD-7F6D-420D-93CA-D8D15EB427AC}" type="slidenum">
              <a:rPr lang="en-US" smtClean="0"/>
              <a:t>16</a:t>
            </a:fld>
            <a:endParaRPr lang="en-US"/>
          </a:p>
        </p:txBody>
      </p:sp>
    </p:spTree>
    <p:extLst>
      <p:ext uri="{BB962C8B-B14F-4D97-AF65-F5344CB8AC3E}">
        <p14:creationId xmlns:p14="http://schemas.microsoft.com/office/powerpoint/2010/main" val="157752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lstStyle/>
          <a:p>
            <a:pPr rtl="1"/>
            <a:r>
              <a:rPr lang="ar" sz="2000">
                <a:hlinkClick r:id="rId3"/>
              </a:rPr>
              <a:t>HMHB Knowledge Hub</a:t>
            </a:r>
            <a:endParaRPr lang="en-US" sz="2000"/>
          </a:p>
          <a:p>
            <a:pPr rtl="1"/>
            <a:r>
              <a:rPr lang="ar" sz="2000">
                <a:hlinkClick r:id="rId3"/>
              </a:rPr>
              <a:t>HMHB Knowledge Bytes</a:t>
            </a:r>
            <a:endParaRPr lang="en-US" sz="2000"/>
          </a:p>
          <a:p>
            <a:pPr rtl="1"/>
            <a:r>
              <a:rPr lang="ar" sz="2000">
                <a:hlinkClick r:id="rId4"/>
              </a:rPr>
              <a:t>HMHB MMS Interactive World Map</a:t>
            </a:r>
            <a:endParaRPr lang="en-US" sz="2000"/>
          </a:p>
          <a:p>
            <a:pPr rtl="1"/>
            <a:r>
              <a:rPr lang="ar" sz="2000">
                <a:hlinkClick r:id="rId5"/>
              </a:rPr>
              <a:t>HMHB FAQ and Advocacy Brief on the Inclusion of MMS on the Essential Medicine List </a:t>
            </a:r>
            <a:endParaRPr lang="en-US" sz="2000"/>
          </a:p>
          <a:p>
            <a:pPr rtl="1"/>
            <a:r>
              <a:rPr lang="ar" sz="2000">
                <a:hlinkClick r:id="rId6"/>
              </a:rPr>
              <a:t>HMHB Launch Video</a:t>
            </a:r>
            <a:endParaRPr lang="en-US" sz="2000"/>
          </a:p>
          <a:p>
            <a:pPr rtl="1"/>
            <a:endParaRPr lang="en-US"/>
          </a:p>
          <a:p>
            <a:pPr rtl="1"/>
            <a:endParaRPr lang="en-US"/>
          </a:p>
          <a:p>
            <a:pPr rtl="1"/>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1"/>
          <a:lstStyle/>
          <a:p>
            <a:pPr rtl="1"/>
            <a:r>
              <a:rPr lang="ar" sz="2000">
                <a:hlinkClick r:id="rId7"/>
              </a:rPr>
              <a:t>HMHB Commitment-making Guide for Nutrition for Growth</a:t>
            </a:r>
            <a:endParaRPr lang="en-US" sz="2000"/>
          </a:p>
          <a:p>
            <a:pPr rtl="1"/>
            <a:r>
              <a:rPr lang="ar" sz="2000">
                <a:hlinkClick r:id="rId8"/>
              </a:rPr>
              <a:t>Watch the HMHB Powering Women, Promising Futures Nutrition for Growth side event</a:t>
            </a:r>
            <a:endParaRPr lang="en-US" sz="2000"/>
          </a:p>
          <a:p>
            <a:pPr rtl="1"/>
            <a:r>
              <a:rPr lang="ar" sz="2000">
                <a:hlinkClick r:id="rId9"/>
              </a:rPr>
              <a:t>Maternal Nutrition in Focus: HMHB at FIGO 2021 World Conference</a:t>
            </a:r>
            <a:endParaRPr lang="en-US" sz="2000"/>
          </a:p>
          <a:p>
            <a:pPr marL="0" indent="0" rtl="1">
              <a:buNone/>
            </a:pPr>
            <a:endParaRPr lang="en-US" sz="2000"/>
          </a:p>
          <a:p>
            <a:pPr rtl="1"/>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1"/>
          <a:lstStyle/>
          <a:p>
            <a:pPr algn="r" rtl="1"/>
            <a:fld id="{C4B37875-7933-F345-AE65-E0AB5E984F8B}" type="slidenum">
              <a:rPr lang="en-US" smtClean="0"/>
              <a:pPr algn="r" rtl="1"/>
              <a:t>17</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1">
            <a:spAutoFit/>
          </a:bodyPr>
          <a:lstStyle/>
          <a:p>
            <a:pPr rtl="1"/>
            <a:r>
              <a:rPr lang="ar" sz="2000">
                <a:solidFill>
                  <a:schemeClr val="bg1"/>
                </a:solidFill>
                <a:latin typeface="Avenir Book" panose="02000503020000020003" pitchFamily="2" charset="0"/>
              </a:rPr>
              <a:t>انضم إلينا زوروا  </a:t>
            </a:r>
            <a:r>
              <a:rPr lang="ar"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ar" sz="2000">
                <a:solidFill>
                  <a:schemeClr val="accent1">
                    <a:lumMod val="20000"/>
                    <a:lumOff val="80000"/>
                  </a:schemeClr>
                </a:solidFill>
                <a:latin typeface="Avenir Book" panose="02000503020000020003" pitchFamily="2" charset="0"/>
              </a:rPr>
              <a:t> </a:t>
            </a:r>
            <a:r>
              <a:rPr lang="ar" sz="2000">
                <a:solidFill>
                  <a:schemeClr val="bg1"/>
                </a:solidFill>
                <a:latin typeface="Avenir Book" panose="02000503020000020003" pitchFamily="2" charset="0"/>
              </a:rPr>
              <a:t> لتسجيل العضوية </a:t>
            </a:r>
          </a:p>
        </p:txBody>
      </p:sp>
    </p:spTree>
    <p:extLst>
      <p:ext uri="{BB962C8B-B14F-4D97-AF65-F5344CB8AC3E}">
        <p14:creationId xmlns:p14="http://schemas.microsoft.com/office/powerpoint/2010/main" val="410267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1"/>
          <a:lstStyle/>
          <a:p>
            <a:pPr rtl="1"/>
            <a:r>
              <a:rPr lang="ar"/>
              <a:t>الانضمام للاتحاد على</a:t>
            </a:r>
            <a:br>
              <a:rPr lang="en-US"/>
            </a:br>
            <a:r>
              <a:rPr lang="ar"/>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1"/>
          <a:lstStyle/>
          <a:p>
            <a:pPr rtl="1"/>
            <a:r>
              <a:rPr lang="ar"/>
              <a:t>تواصل معنا</a:t>
            </a:r>
            <a:br>
              <a:rPr lang="en-US"/>
            </a:br>
            <a:r>
              <a:rPr lang="ar"/>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1"/>
          <a:lstStyle/>
          <a:p>
            <a:pPr rtl="1"/>
            <a:r>
              <a:rPr lang="ar"/>
              <a:t>تابعونا</a:t>
            </a:r>
            <a:br>
              <a:rPr lang="en-US"/>
            </a:br>
            <a:r>
              <a:rPr lang="ar"/>
              <a:t>@hmhbconsortium</a:t>
            </a:r>
          </a:p>
        </p:txBody>
      </p:sp>
    </p:spTree>
    <p:extLst>
      <p:ext uri="{BB962C8B-B14F-4D97-AF65-F5344CB8AC3E}">
        <p14:creationId xmlns:p14="http://schemas.microsoft.com/office/powerpoint/2010/main" val="92936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1"/>
          <a:lstStyle/>
          <a:p>
            <a:pPr rtl="1"/>
            <a:r>
              <a:rPr lang="ar"/>
              <a:t>فتح الحوار وتقارب وجهات النظر</a:t>
            </a:r>
          </a:p>
          <a:p>
            <a:pPr lvl="1" rtl="1"/>
            <a:r>
              <a:rPr lang="ar"/>
              <a:t>تعرض هذه الشرائح المصورة لكل من يود مشاركة أدلة وفوائد  MMS للنساء الحوامل وأطفالهن. هدفنا من تقديم هذه الشرائح هو إيصال رسالة أساسية لصناع القرار أو هؤلاء الذين يتولون دفة قيادة في مسيرة تطبيق MMS وتوسيع نطاقها.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1"/>
          <a:lstStyle/>
          <a:p>
            <a:pPr rtl="1"/>
            <a:r>
              <a:rPr lang="ar"/>
              <a:t>تخصيص الحوار</a:t>
            </a:r>
          </a:p>
          <a:p>
            <a:pPr lvl="1" rtl="1"/>
            <a:r>
              <a:rPr lang="ar"/>
              <a:t>يتم تزويد كل شريحة بملاحظات المتحدث، لكن لا يتحتم عليه قراءتها كلمة بكلمة. يمكنك التعديل والإضافة على هذه الملاحظات بما يتلاءم مع جمهورك المستقبل.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1"/>
          <a:lstStyle/>
          <a:p>
            <a:pPr rtl="1"/>
            <a:r>
              <a:rPr lang="ar"/>
              <a:t>عدل بما يناسب الجمهور المستقبل</a:t>
            </a:r>
          </a:p>
          <a:p>
            <a:pPr lvl="1" rtl="1"/>
            <a:r>
              <a:rPr lang="ar"/>
              <a:t>يمكن تعديل المحتوى المكتوب باللون الأحمر، ثم تطبيقه على الخط الأسود يجب تعديل الشرائح التي تحمل عنوان «حالة التأثير والاستثمار الوطنية» بما يتوافق مع المعلومات والإحصائيات الخاصة ببلدك ويتناسب مع جمهورك. يمكن حذف شرائح أو فقرات كاملة أو إعادة طلبها. هناك معلومات إضافية موجودة في نهاية المحاضرة.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كيف تستخدم شرائح العرض</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1">
            <a:normAutofit/>
          </a:bodyPr>
          <a:lstStyle/>
          <a:p>
            <a:pPr rtl="1"/>
            <a:r>
              <a:rPr lang="ar">
                <a:latin typeface="Avenir Oblique"/>
              </a:rPr>
              <a:t>نرغب بأن نستمع إليك! للتواصل</a:t>
            </a:r>
            <a:r>
              <a:rPr lang="ar">
                <a:latin typeface="Avenir Oblique"/>
                <a:hlinkClick r:id="rId3">
                  <a:extLst>
                    <a:ext uri="{A12FA001-AC4F-418D-AE19-62706E023703}">
                      <ahyp:hlinkClr xmlns:ahyp="http://schemas.microsoft.com/office/drawing/2018/hyperlinkcolor" val="tx"/>
                    </a:ext>
                  </a:extLst>
                </a:hlinkClick>
              </a:rPr>
              <a:t>HMHBConsortium@micronutrientforum.org</a:t>
            </a:r>
            <a:r>
              <a:rPr lang="ar">
                <a:latin typeface="Avenir Oblique"/>
              </a:rPr>
              <a:t> في حال وجود أي سؤال أو الحاجة لدعم إضافي.</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1"/>
          <a:lstStyle/>
          <a:p>
            <a:pPr rtl="1"/>
            <a:r>
              <a:rPr lang="ar"/>
              <a:t>الترويج و مختصي الصحة العامة</a:t>
            </a:r>
          </a:p>
          <a:p>
            <a:pPr lvl="1" rtl="1"/>
            <a:r>
              <a:rPr lang="ar"/>
              <a:t>الفقرات المقترحة تتضمن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1"/>
          <a:lstStyle/>
          <a:p>
            <a:pPr rtl="1"/>
            <a:r>
              <a:rPr lang="ar"/>
              <a:t>مسؤولو الصحة الوطنيون والمنظمات غير الحكومية</a:t>
            </a:r>
          </a:p>
          <a:p>
            <a:pPr lvl="1" rtl="1"/>
            <a:r>
              <a:rPr lang="ar"/>
              <a:t>الفقرات المقترحة تتضمن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1">
            <a:normAutofit/>
          </a:bodyPr>
          <a:lstStyle/>
          <a:p>
            <a:pPr rtl="1"/>
            <a:r>
              <a:rPr lang="ar"/>
              <a:t>الدراسات الأكاديمية والأبحاث</a:t>
            </a:r>
          </a:p>
          <a:p>
            <a:pPr lvl="1" rtl="1"/>
            <a:r>
              <a:rPr lang="ar"/>
              <a:t>الفقرات المقترحة تتضمن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جمهور شرائح العرض</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1">
            <a:normAutofit/>
          </a:bodyPr>
          <a:lstStyle/>
          <a:p>
            <a:pPr rtl="1"/>
            <a:r>
              <a:rPr lang="ar"/>
              <a:t>الشركات المحلية والموزعون</a:t>
            </a:r>
          </a:p>
          <a:p>
            <a:pPr lvl="1" rtl="1"/>
            <a:r>
              <a:rPr lang="ar"/>
              <a:t>الفقرات المقترحة تتضمن B </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1">
            <a:normAutofit/>
          </a:bodyPr>
          <a:lstStyle/>
          <a:p>
            <a:pPr rtl="1"/>
            <a:r>
              <a:rPr lang="ar"/>
              <a:t>تقدم هذه المحاضرة لمحة عن تغذية الأمهات وأدلة حول أهمية المكملات الغذائية الدقيقة والمتعددة، وذلك من خلال شرائح ورسائل أساسية قابلة للتعديل بما يتوافق مع المعلومات الخاصة ببلد معين لدعم تقديم MMS وتوجيه مسارها وتوسيع نطاقها. </a:t>
            </a:r>
          </a:p>
          <a:p>
            <a:pPr rtl="1"/>
            <a:endParaRPr lang="en-US"/>
          </a:p>
          <a:p>
            <a:pPr rtl="1"/>
            <a:r>
              <a:rPr lang="ar"/>
              <a:t>قد ترغب بإضافة (أو حذف) بعض فقرات المحاضرة. يوجد هنا فقرات مقترحة لكل فئة من الجمهور المستقبل. انظر إلى وصف الفقرة في الشريحة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أهداف اللقاء</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dirty="0">
                <a:solidFill>
                  <a:srgbClr val="FF0000"/>
                </a:solidFill>
              </a:rPr>
              <a:t>شريحة اختيارية لإضافة جدول أعمال الاجتماع و/</a:t>
            </a:r>
            <a:r>
              <a:rPr lang="en-GB" i="1" dirty="0">
                <a:solidFill>
                  <a:srgbClr val="FF0000"/>
                </a:solidFill>
              </a:rPr>
              <a:t> </a:t>
            </a:r>
            <a:r>
              <a:rPr lang="ar" i="1" dirty="0">
                <a:solidFill>
                  <a:srgbClr val="FF0000"/>
                </a:solidFill>
              </a:rPr>
              <a:t>أو أهدافه</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0" y="3094306"/>
            <a:ext cx="8303447"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hlinkClick r:id="" action="ppaction://noaction"/>
              </a:rPr>
              <a:t>الشرائح 25 -37</a:t>
            </a:r>
            <a:endParaRPr lang="en-US" dirty="0">
              <a:latin typeface="Avenir Book" panose="02000503020000020003" pitchFamily="2" charset="0"/>
              <a:cs typeface="Arial" panose="020B0604020202020204" pitchFamily="34"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15621" y="3806951"/>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rId3" action="ppaction://hlinksldjump"/>
              </a:rPr>
              <a:t>الشرائح 38 - 45</a:t>
            </a:r>
            <a:endParaRPr lang="en-US" sz="1800" dirty="0">
              <a:latin typeface="Avenir Book" panose="02000503020000020003" pitchFamily="2" charset="0"/>
              <a:cs typeface="Arial" panose="020B0604020202020204" pitchFamily="34"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0" y="4506157"/>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 action="ppaction://noaction"/>
              </a:rPr>
              <a:t>الشرائح 46 -61</a:t>
            </a:r>
            <a:endParaRPr lang="en-US" sz="1800" dirty="0">
              <a:latin typeface="Avenir Book" panose="02000503020000020003" pitchFamily="2" charset="0"/>
              <a:cs typeface="Arial" panose="020B0604020202020204" pitchFamily="34"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48242" y="1660503"/>
            <a:ext cx="7823348"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flipH="1">
            <a:off x="5069372" y="2364499"/>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flipH="1">
            <a:off x="5069372" y="3066697"/>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flipH="1">
            <a:off x="5069372" y="3806951"/>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dirty="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flipH="1">
            <a:off x="5069372" y="4519597"/>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5845824" y="2298998"/>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B. النطاق العالمي لسوء التغذية أثناء الحمل</a:t>
            </a:r>
          </a:p>
        </p:txBody>
      </p:sp>
      <p:sp>
        <p:nvSpPr>
          <p:cNvPr id="46" name="TextBox 45">
            <a:extLst>
              <a:ext uri="{FF2B5EF4-FFF2-40B4-BE49-F238E27FC236}">
                <a16:creationId xmlns:a16="http://schemas.microsoft.com/office/drawing/2014/main" id="{A15DC822-D9F8-E549-9C33-769BD6816792}"/>
              </a:ext>
            </a:extLst>
          </p:cNvPr>
          <p:cNvSpPr txBox="1"/>
          <p:nvPr/>
        </p:nvSpPr>
        <p:spPr>
          <a:xfrm>
            <a:off x="4931423" y="3077145"/>
            <a:ext cx="6880295"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C. أدلة حول المكملات الغذائية الدقيقة والمتعددة</a:t>
            </a:r>
          </a:p>
        </p:txBody>
      </p:sp>
      <p:sp>
        <p:nvSpPr>
          <p:cNvPr id="47" name="TextBox 46">
            <a:extLst>
              <a:ext uri="{FF2B5EF4-FFF2-40B4-BE49-F238E27FC236}">
                <a16:creationId xmlns:a16="http://schemas.microsoft.com/office/drawing/2014/main" id="{CD579F45-F6D8-074E-87FE-32B9AC2284FD}"/>
              </a:ext>
            </a:extLst>
          </p:cNvPr>
          <p:cNvSpPr txBox="1"/>
          <p:nvPr/>
        </p:nvSpPr>
        <p:spPr>
          <a:xfrm>
            <a:off x="5845824" y="3911895"/>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D. حالة التأثير والاستثمار الوطنية</a:t>
            </a:r>
          </a:p>
        </p:txBody>
      </p:sp>
      <p:sp>
        <p:nvSpPr>
          <p:cNvPr id="48" name="TextBox 47">
            <a:extLst>
              <a:ext uri="{FF2B5EF4-FFF2-40B4-BE49-F238E27FC236}">
                <a16:creationId xmlns:a16="http://schemas.microsoft.com/office/drawing/2014/main" id="{46C24CC7-E181-9E49-BD34-A92E419DFEF2}"/>
              </a:ext>
            </a:extLst>
          </p:cNvPr>
          <p:cNvSpPr txBox="1"/>
          <p:nvPr/>
        </p:nvSpPr>
        <p:spPr>
          <a:xfrm>
            <a:off x="5845824" y="4550357"/>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E. تقديم المكملات الغذائية الدقيقة والمتعددة  MMS وتوسيع نطاقها</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1"/>
          <a:lstStyle/>
          <a:p>
            <a:pPr rtl="1"/>
            <a:r>
              <a:rPr lang="ar"/>
              <a:t>الأقسام</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1"/>
          <a:lstStyle/>
          <a:p>
            <a:pPr rtl="1"/>
            <a:fld id="{C4B37875-7933-F345-AE65-E0AB5E984F8B}" type="slidenum">
              <a:rPr lang="en-US" smtClean="0"/>
              <a:pPr/>
              <a:t>5</a:t>
            </a:fld>
            <a:endParaRPr lang="en-US"/>
          </a:p>
        </p:txBody>
      </p:sp>
      <p:sp>
        <p:nvSpPr>
          <p:cNvPr id="26" name="Pentagon 25">
            <a:extLst>
              <a:ext uri="{FF2B5EF4-FFF2-40B4-BE49-F238E27FC236}">
                <a16:creationId xmlns:a16="http://schemas.microsoft.com/office/drawing/2014/main" id="{E68440C3-FC03-634C-B363-AA35F2E7EF99}"/>
              </a:ext>
            </a:extLst>
          </p:cNvPr>
          <p:cNvSpPr/>
          <p:nvPr/>
        </p:nvSpPr>
        <p:spPr>
          <a:xfrm flipH="1">
            <a:off x="5021130" y="16794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5845824" y="1674870"/>
            <a:ext cx="5965894" cy="647140"/>
          </a:xfrm>
          <a:prstGeom prst="rect">
            <a:avLst/>
          </a:prstGeom>
          <a:noFill/>
        </p:spPr>
        <p:txBody>
          <a:bodyPr wrap="square" rtlCol="1" anchor="ctr">
            <a:noAutofit/>
          </a:bodyPr>
          <a:lstStyle/>
          <a:p>
            <a:pPr algn="r" rtl="1"/>
            <a:r>
              <a:rPr lang="ar" sz="2000" b="1">
                <a:solidFill>
                  <a:schemeClr val="bg1"/>
                </a:solidFill>
                <a:latin typeface="Avenir Book" panose="02000503020000020003" pitchFamily="2" charset="0"/>
                <a:cs typeface="Arial" panose="020B0604020202020204" pitchFamily="34" charset="0"/>
              </a:rPr>
              <a:t>A. الحمل والتغذية</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695576"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 name="TextBox 3">
            <a:extLst>
              <a:ext uri="{FF2B5EF4-FFF2-40B4-BE49-F238E27FC236}">
                <a16:creationId xmlns:a16="http://schemas.microsoft.com/office/drawing/2014/main" id="{8A84689A-309A-810F-F932-D4C306AE3C2B}"/>
              </a:ext>
            </a:extLst>
          </p:cNvPr>
          <p:cNvSpPr txBox="1"/>
          <p:nvPr/>
        </p:nvSpPr>
        <p:spPr>
          <a:xfrm>
            <a:off x="-1195564" y="1793815"/>
            <a:ext cx="6168452"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3" action="ppaction://hlinksldjump"/>
              </a:rPr>
              <a:t>الشرائح 6 - 18</a:t>
            </a:r>
            <a:endParaRPr lang="en-US" sz="1800" dirty="0">
              <a:latin typeface="Avenir Book" panose="02000503020000020003" pitchFamily="2" charset="0"/>
              <a:cs typeface="Arial" panose="020B0604020202020204" pitchFamily="34" charset="0"/>
            </a:endParaRPr>
          </a:p>
        </p:txBody>
      </p:sp>
      <p:sp>
        <p:nvSpPr>
          <p:cNvPr id="2" name="Rectangle 1">
            <a:extLst>
              <a:ext uri="{FF2B5EF4-FFF2-40B4-BE49-F238E27FC236}">
                <a16:creationId xmlns:a16="http://schemas.microsoft.com/office/drawing/2014/main" id="{9610C6A2-7E32-BC76-409D-7D517822B07E}"/>
              </a:ext>
            </a:extLst>
          </p:cNvPr>
          <p:cNvSpPr/>
          <p:nvPr/>
        </p:nvSpPr>
        <p:spPr>
          <a:xfrm>
            <a:off x="0" y="2378882"/>
            <a:ext cx="506937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rPr>
              <a:t>7</a:t>
            </a:r>
            <a:endParaRPr lang="en-US" dirty="0">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C70F2DE0-BE25-B39B-1B0F-A98B825FD5AF}"/>
              </a:ext>
            </a:extLst>
          </p:cNvPr>
          <p:cNvSpPr txBox="1"/>
          <p:nvPr/>
        </p:nvSpPr>
        <p:spPr>
          <a:xfrm>
            <a:off x="813568" y="2479608"/>
            <a:ext cx="4159320"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 action="ppaction://noaction"/>
              </a:rPr>
              <a:t>الشرائح 19 -24</a:t>
            </a:r>
            <a:endParaRPr lang="en-US" sz="18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3EA40-14F9-B449-A267-19B62A8803FF}"/>
              </a:ext>
            </a:extLst>
          </p:cNvPr>
          <p:cNvSpPr>
            <a:spLocks noGrp="1"/>
          </p:cNvSpPr>
          <p:nvPr>
            <p:ph type="title"/>
          </p:nvPr>
        </p:nvSpPr>
        <p:spPr/>
        <p:txBody>
          <a:bodyPr rtlCol="1"/>
          <a:lstStyle/>
          <a:p>
            <a:pPr rtl="1"/>
            <a:r>
              <a:rPr lang="ar"/>
              <a:t>التأثير الوطني وحالات الاستثمار في </a:t>
            </a:r>
            <a:br>
              <a:rPr lang="en-US"/>
            </a:br>
            <a:r>
              <a:rPr lang="ar">
                <a:solidFill>
                  <a:srgbClr val="FF0000"/>
                </a:solidFill>
              </a:rPr>
              <a:t>&lt;اسم البلد&gt;</a:t>
            </a:r>
          </a:p>
        </p:txBody>
      </p:sp>
    </p:spTree>
    <p:extLst>
      <p:ext uri="{BB962C8B-B14F-4D97-AF65-F5344CB8AC3E}">
        <p14:creationId xmlns:p14="http://schemas.microsoft.com/office/powerpoint/2010/main" val="166566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ارتفاع مستوى سوء التغذية لدى الأمهات في</a:t>
            </a:r>
            <a:r>
              <a:rPr lang="ar">
                <a:solidFill>
                  <a:srgbClr val="FF0000"/>
                </a:solidFill>
              </a:rPr>
              <a:t> اسم البلد </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normAutofit/>
          </a:bodyPr>
          <a:lstStyle/>
          <a:p>
            <a:pPr rtl="1"/>
            <a:r>
              <a:rPr lang="ar">
                <a:solidFill>
                  <a:srgbClr val="FF0000"/>
                </a:solidFill>
              </a:rPr>
              <a:t>qq</a:t>
            </a:r>
            <a:r>
              <a:rPr lang="ar"/>
              <a:t>% من النساء من ذوات الوزن المنخفض</a:t>
            </a:r>
          </a:p>
          <a:p>
            <a:pPr rtl="1"/>
            <a:r>
              <a:rPr lang="ar">
                <a:solidFill>
                  <a:srgbClr val="FF0000"/>
                </a:solidFill>
              </a:rPr>
              <a:t>xx</a:t>
            </a:r>
            <a:r>
              <a:rPr lang="ar"/>
              <a:t> % من النساء الحوامل يعانين من فقر الدم </a:t>
            </a:r>
          </a:p>
          <a:p>
            <a:pPr rtl="1"/>
            <a:r>
              <a:rPr lang="ar">
                <a:solidFill>
                  <a:srgbClr val="FF0000"/>
                </a:solidFill>
              </a:rPr>
              <a:t>yy</a:t>
            </a:r>
            <a:r>
              <a:rPr lang="ar"/>
              <a:t> % من النساء من قصيرات القامة</a:t>
            </a:r>
          </a:p>
          <a:p>
            <a:pPr rtl="1"/>
            <a:r>
              <a:rPr lang="ar"/>
              <a:t>معدل وفيات الأمهات </a:t>
            </a:r>
            <a:r>
              <a:rPr lang="ar">
                <a:solidFill>
                  <a:srgbClr val="FF0000"/>
                </a:solidFill>
              </a:rPr>
              <a:t> zz</a:t>
            </a:r>
            <a:r>
              <a:rPr lang="ar"/>
              <a:t> %</a:t>
            </a:r>
          </a:p>
          <a:p>
            <a:pPr rtl="1"/>
            <a:endParaRPr lang="fr-CH"/>
          </a:p>
          <a:p>
            <a:pPr rtl="1"/>
            <a:r>
              <a:rPr lang="ar" i="1">
                <a:solidFill>
                  <a:srgbClr val="FF0000"/>
                </a:solidFill>
              </a:rPr>
              <a:t>أضف المزيد من المعلومات حول عوز المغذيات الدقيقة في بلدك</a:t>
            </a:r>
          </a:p>
          <a:p>
            <a:pPr rtl="1"/>
            <a:endParaRPr lang="en-GB" i="1">
              <a:solidFill>
                <a:srgbClr val="FF0000"/>
              </a:solidFill>
            </a:endParaRPr>
          </a:p>
          <a:p>
            <a:pPr rtl="1"/>
            <a:endParaRPr lang="fr-CH"/>
          </a:p>
          <a:p>
            <a:pPr rtl="1"/>
            <a:endParaRPr lang="en-US"/>
          </a:p>
          <a:p>
            <a:pPr rtl="1"/>
            <a:endParaRPr lang="en-US"/>
          </a:p>
          <a:p>
            <a:pPr rtl="1"/>
            <a:endParaRPr lang="en-US"/>
          </a:p>
        </p:txBody>
      </p:sp>
      <p:sp>
        <p:nvSpPr>
          <p:cNvPr id="8" name="Picture Placeholder 7">
            <a:extLst>
              <a:ext uri="{FF2B5EF4-FFF2-40B4-BE49-F238E27FC236}">
                <a16:creationId xmlns:a16="http://schemas.microsoft.com/office/drawing/2014/main" id="{25B4A45E-298A-9E3A-665A-4ACCCDE51A58}"/>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F7E2C415-18B7-CB4C-9EC8-98BE204EE80D}"/>
              </a:ext>
            </a:extLst>
          </p:cNvPr>
          <p:cNvSpPr>
            <a:spLocks noGrp="1"/>
          </p:cNvSpPr>
          <p:nvPr>
            <p:ph type="sldNum" sz="quarter" idx="12"/>
          </p:nvPr>
        </p:nvSpPr>
        <p:spPr/>
        <p:txBody>
          <a:bodyPr rtlCol="1"/>
          <a:lstStyle/>
          <a:p>
            <a:pPr algn="r" rtl="1"/>
            <a:fld id="{C4B37875-7933-F345-AE65-E0AB5E984F8B}" type="slidenum">
              <a:rPr lang="en-US" smtClean="0"/>
              <a:pPr algn="r" rtl="1"/>
              <a:t>7</a:t>
            </a:fld>
            <a:endParaRPr lang="en-US"/>
          </a:p>
        </p:txBody>
      </p:sp>
      <p:sp>
        <p:nvSpPr>
          <p:cNvPr id="10" name="Text Placeholder 9">
            <a:extLst>
              <a:ext uri="{FF2B5EF4-FFF2-40B4-BE49-F238E27FC236}">
                <a16:creationId xmlns:a16="http://schemas.microsoft.com/office/drawing/2014/main" id="{523A3878-669E-E94B-AF71-B21A173A16C5}"/>
              </a:ext>
            </a:extLst>
          </p:cNvPr>
          <p:cNvSpPr>
            <a:spLocks noGrp="1"/>
          </p:cNvSpPr>
          <p:nvPr>
            <p:ph type="body" sz="quarter" idx="14"/>
          </p:nvPr>
        </p:nvSpPr>
        <p:spPr/>
        <p:txBody>
          <a:bodyPr rtlCol="1"/>
          <a:lstStyle/>
          <a:p>
            <a:pPr rtl="1"/>
            <a:r>
              <a:rPr lang="ar"/>
              <a:t>قائمة المراجع</a:t>
            </a:r>
            <a:endParaRPr lang="en-CH"/>
          </a:p>
        </p:txBody>
      </p:sp>
      <p:sp>
        <p:nvSpPr>
          <p:cNvPr id="5" name="TextBox 4">
            <a:extLst>
              <a:ext uri="{FF2B5EF4-FFF2-40B4-BE49-F238E27FC236}">
                <a16:creationId xmlns:a16="http://schemas.microsoft.com/office/drawing/2014/main" id="{4B1D30DB-3B9C-E446-B351-AFE12E14D4A3}"/>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
        <p:nvSpPr>
          <p:cNvPr id="4" name="TextBox 3">
            <a:extLst>
              <a:ext uri="{FF2B5EF4-FFF2-40B4-BE49-F238E27FC236}">
                <a16:creationId xmlns:a16="http://schemas.microsoft.com/office/drawing/2014/main" id="{499B86C9-891A-5A00-F886-5E076A4BBBD1}"/>
              </a:ext>
            </a:extLst>
          </p:cNvPr>
          <p:cNvSpPr txBox="1"/>
          <p:nvPr/>
        </p:nvSpPr>
        <p:spPr>
          <a:xfrm>
            <a:off x="7990713" y="2470433"/>
            <a:ext cx="2587925" cy="646331"/>
          </a:xfrm>
          <a:prstGeom prst="rect">
            <a:avLst/>
          </a:prstGeom>
          <a:noFill/>
        </p:spPr>
        <p:txBody>
          <a:bodyPr wrap="square" rtlCol="1">
            <a:spAutoFit/>
          </a:bodyPr>
          <a:lstStyle/>
          <a:p>
            <a:pPr algn="ctr" rtl="1"/>
            <a:r>
              <a:rPr lang="ar">
                <a:solidFill>
                  <a:srgbClr val="E56A5D"/>
                </a:solidFill>
              </a:rPr>
              <a:t>أدخل صورة خاصة بالبلد</a:t>
            </a:r>
          </a:p>
        </p:txBody>
      </p:sp>
    </p:spTree>
    <p:extLst>
      <p:ext uri="{BB962C8B-B14F-4D97-AF65-F5344CB8AC3E}">
        <p14:creationId xmlns:p14="http://schemas.microsoft.com/office/powerpoint/2010/main" val="46917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86951"/>
            <a:ext cx="10783823" cy="1232906"/>
          </a:xfrm>
        </p:spPr>
        <p:txBody>
          <a:bodyPr rtlCol="1"/>
          <a:lstStyle/>
          <a:p>
            <a:pPr rtl="1"/>
            <a:r>
              <a:rPr lang="ar"/>
              <a:t>العوامل المؤثرة في سوء التغذية لدى الأمهات في </a:t>
            </a:r>
            <a:r>
              <a:rPr lang="ar">
                <a:solidFill>
                  <a:srgbClr val="FF0000"/>
                </a:solidFill>
              </a:rPr>
              <a:t> &lt;اسم البلد&gt;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210443"/>
            <a:ext cx="10783822" cy="3944620"/>
          </a:xfrm>
        </p:spPr>
        <p:txBody>
          <a:bodyPr rtlCol="1"/>
          <a:lstStyle/>
          <a:p>
            <a:pPr rtl="1"/>
            <a:r>
              <a:rPr lang="ar">
                <a:solidFill>
                  <a:srgbClr val="FF0000"/>
                </a:solidFill>
              </a:rPr>
              <a:t>شريحة اختيارية لإضافة مواضيع خاصة بالبلد أو المنطقة، مثل:</a:t>
            </a:r>
            <a:endParaRPr lang="en-US">
              <a:solidFill>
                <a:srgbClr val="FF0000"/>
              </a:solidFill>
            </a:endParaRPr>
          </a:p>
          <a:p>
            <a:pPr lvl="1" rtl="1"/>
            <a:r>
              <a:rPr lang="ar">
                <a:solidFill>
                  <a:srgbClr val="FF0000"/>
                </a:solidFill>
              </a:rPr>
              <a:t>معلومات حول تأثير الكورونا على نقص الغذاء</a:t>
            </a:r>
          </a:p>
          <a:p>
            <a:pPr lvl="1" rtl="1"/>
            <a:r>
              <a:rPr lang="ar">
                <a:solidFill>
                  <a:srgbClr val="FF0000"/>
                </a:solidFill>
              </a:rPr>
              <a:t>ارتفاع معدلات الإصابة بفيروس نقص المناعة البشرية وفيروس السل، وغيرها، مما يؤدي إلى ارتفاع معدلات سوء التغذية</a:t>
            </a:r>
          </a:p>
          <a:p>
            <a:pPr lvl="1" rtl="1"/>
            <a:r>
              <a:rPr lang="ar">
                <a:solidFill>
                  <a:srgbClr val="FF0000"/>
                </a:solidFill>
              </a:rPr>
              <a:t>فقر الدم الشديد ومعدلات البدانة المرتفعة</a:t>
            </a:r>
            <a:endParaRPr lang="en-GB">
              <a:solidFill>
                <a:srgbClr val="FF0000"/>
              </a:solidFill>
            </a:endParaRPr>
          </a:p>
          <a:p>
            <a:pPr rtl="1"/>
            <a:endParaRPr lang="en-US"/>
          </a:p>
          <a:p>
            <a:pPr rtl="1"/>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rtlCol="1"/>
          <a:lstStyle/>
          <a:p>
            <a:pPr rtl="1"/>
            <a:fld id="{C4B37875-7933-F345-AE65-E0AB5E984F8B}" type="slidenum">
              <a:rPr lang="en-US" smtClean="0"/>
              <a:pPr rtl="1"/>
              <a:t>8</a:t>
            </a:fld>
            <a:endParaRPr lang="en-US"/>
          </a:p>
        </p:txBody>
      </p:sp>
      <p:sp>
        <p:nvSpPr>
          <p:cNvPr id="9" name="Text Placeholder 8">
            <a:extLst>
              <a:ext uri="{FF2B5EF4-FFF2-40B4-BE49-F238E27FC236}">
                <a16:creationId xmlns:a16="http://schemas.microsoft.com/office/drawing/2014/main" id="{D828F9AA-0989-5924-5108-D9C1643362CA}"/>
              </a:ext>
            </a:extLst>
          </p:cNvPr>
          <p:cNvSpPr>
            <a:spLocks noGrp="1"/>
          </p:cNvSpPr>
          <p:nvPr>
            <p:ph type="body" sz="quarter" idx="13"/>
          </p:nvPr>
        </p:nvSpPr>
        <p:spPr/>
        <p:txBody>
          <a:bodyPr rtlCol="1"/>
          <a:lstStyle/>
          <a:p>
            <a:pPr rtl="1"/>
            <a:r>
              <a:rPr lang="ar"/>
              <a:t>قائمة المراجع</a:t>
            </a:r>
          </a:p>
        </p:txBody>
      </p:sp>
      <p:sp>
        <p:nvSpPr>
          <p:cNvPr id="11" name="TextBox 10">
            <a:extLst>
              <a:ext uri="{FF2B5EF4-FFF2-40B4-BE49-F238E27FC236}">
                <a16:creationId xmlns:a16="http://schemas.microsoft.com/office/drawing/2014/main" id="{D1BC1A75-3AE8-B519-D431-55B005C405AA}"/>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273097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9BFF-341A-0648-ACCF-1F4525533B3B}"/>
              </a:ext>
            </a:extLst>
          </p:cNvPr>
          <p:cNvSpPr>
            <a:spLocks noGrp="1"/>
          </p:cNvSpPr>
          <p:nvPr>
            <p:ph type="sldNum" sz="quarter" idx="12"/>
          </p:nvPr>
        </p:nvSpPr>
        <p:spPr/>
        <p:txBody>
          <a:bodyPr rtlCol="1"/>
          <a:lstStyle/>
          <a:p>
            <a:pPr rtl="1"/>
            <a:fld id="{C4B37875-7933-F345-AE65-E0AB5E984F8B}" type="slidenum">
              <a:rPr lang="en-US" smtClean="0"/>
              <a:pPr rtl="1"/>
              <a:t>9</a:t>
            </a:fld>
            <a:endParaRPr lang="en-US"/>
          </a:p>
        </p:txBody>
      </p:sp>
      <p:sp>
        <p:nvSpPr>
          <p:cNvPr id="5" name="Title 4">
            <a:extLst>
              <a:ext uri="{FF2B5EF4-FFF2-40B4-BE49-F238E27FC236}">
                <a16:creationId xmlns:a16="http://schemas.microsoft.com/office/drawing/2014/main" id="{1FFFF1CB-BAD0-A142-9D23-B9415E28547B}"/>
              </a:ext>
            </a:extLst>
          </p:cNvPr>
          <p:cNvSpPr>
            <a:spLocks noGrp="1"/>
          </p:cNvSpPr>
          <p:nvPr>
            <p:ph type="title"/>
          </p:nvPr>
        </p:nvSpPr>
        <p:spPr>
          <a:xfrm>
            <a:off x="704088" y="521208"/>
            <a:ext cx="10783823" cy="1232906"/>
          </a:xfrm>
        </p:spPr>
        <p:txBody>
          <a:bodyPr rtlCol="1"/>
          <a:lstStyle/>
          <a:p>
            <a:pPr rtl="1"/>
            <a:r>
              <a:rPr lang="ar"/>
              <a:t>يؤدي سوء التغذية لدى الأمهات في </a:t>
            </a:r>
            <a:r>
              <a:rPr lang="ar">
                <a:solidFill>
                  <a:srgbClr val="FF0000"/>
                </a:solidFill>
              </a:rPr>
              <a:t>&lt;اسم البلد&gt; </a:t>
            </a:r>
            <a:r>
              <a:rPr lang="ar"/>
              <a:t>إلى ارتفاع مستوى نتائج الولادة العكسية</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20900"/>
            <a:ext cx="5303519" cy="3868420"/>
          </a:xfrm>
        </p:spPr>
        <p:txBody>
          <a:bodyPr rtlCol="1">
            <a:normAutofit/>
          </a:bodyPr>
          <a:lstStyle/>
          <a:p>
            <a:pPr rtl="1"/>
            <a:r>
              <a:rPr lang="ar">
                <a:solidFill>
                  <a:srgbClr val="FF0000"/>
                </a:solidFill>
              </a:rPr>
              <a:t>xx</a:t>
            </a:r>
            <a:r>
              <a:rPr lang="ar"/>
              <a:t>% من الأطفال يولدون بوزن منخفض</a:t>
            </a:r>
          </a:p>
          <a:p>
            <a:pPr rtl="1"/>
            <a:r>
              <a:rPr lang="ar">
                <a:solidFill>
                  <a:srgbClr val="FF0000"/>
                </a:solidFill>
              </a:rPr>
              <a:t>yy</a:t>
            </a:r>
            <a:r>
              <a:rPr lang="ar"/>
              <a:t>% من الأطفال يولدون بحجم صغير بالنسبة لمرحلة الحمل</a:t>
            </a:r>
          </a:p>
          <a:p>
            <a:pPr rtl="1"/>
            <a:r>
              <a:rPr lang="ar">
                <a:solidFill>
                  <a:srgbClr val="FF0000"/>
                </a:solidFill>
              </a:rPr>
              <a:t>zz</a:t>
            </a:r>
            <a:r>
              <a:rPr lang="ar"/>
              <a:t>% من الأطفال يتعرضون للولادة المبكرة</a:t>
            </a:r>
          </a:p>
          <a:p>
            <a:pPr rtl="1"/>
            <a:r>
              <a:rPr lang="ar">
                <a:solidFill>
                  <a:srgbClr val="FF0000"/>
                </a:solidFill>
              </a:rPr>
              <a:t>xx</a:t>
            </a:r>
            <a:r>
              <a:rPr lang="ar"/>
              <a:t>%من الأطفال دون سن 5 سنوات يعانون من التقزم </a:t>
            </a:r>
          </a:p>
          <a:p>
            <a:pPr rtl="1"/>
            <a:r>
              <a:rPr lang="ar"/>
              <a:t>معدل الوفيات الوطني </a:t>
            </a:r>
            <a:r>
              <a:rPr lang="ar">
                <a:solidFill>
                  <a:srgbClr val="FF0000"/>
                </a:solidFill>
              </a:rPr>
              <a:t>yy</a:t>
            </a:r>
            <a:r>
              <a:rPr lang="ar"/>
              <a:t>%</a:t>
            </a:r>
          </a:p>
          <a:p>
            <a:pPr rtl="1"/>
            <a:endParaRPr lang="en-GB"/>
          </a:p>
        </p:txBody>
      </p:sp>
      <p:sp>
        <p:nvSpPr>
          <p:cNvPr id="13" name="Content Placeholder 12">
            <a:extLst>
              <a:ext uri="{FF2B5EF4-FFF2-40B4-BE49-F238E27FC236}">
                <a16:creationId xmlns:a16="http://schemas.microsoft.com/office/drawing/2014/main" id="{AD38FE65-ED1B-3F6A-8624-21EBEDB42041}"/>
              </a:ext>
            </a:extLst>
          </p:cNvPr>
          <p:cNvSpPr>
            <a:spLocks noGrp="1"/>
          </p:cNvSpPr>
          <p:nvPr>
            <p:ph idx="13"/>
          </p:nvPr>
        </p:nvSpPr>
        <p:spPr>
          <a:xfrm>
            <a:off x="6184394" y="2120900"/>
            <a:ext cx="5303519" cy="3868420"/>
          </a:xfrm>
        </p:spPr>
        <p:txBody>
          <a:bodyPr rtlCol="1"/>
          <a:lstStyle/>
          <a:p>
            <a:pPr rtl="1"/>
            <a:endParaRPr lang="en-US"/>
          </a:p>
        </p:txBody>
      </p:sp>
      <p:sp>
        <p:nvSpPr>
          <p:cNvPr id="6" name="Text Placeholder 5">
            <a:extLst>
              <a:ext uri="{FF2B5EF4-FFF2-40B4-BE49-F238E27FC236}">
                <a16:creationId xmlns:a16="http://schemas.microsoft.com/office/drawing/2014/main" id="{799EDE86-FBFD-D44B-B8F8-2679CEF55617}"/>
              </a:ext>
            </a:extLst>
          </p:cNvPr>
          <p:cNvSpPr>
            <a:spLocks noGrp="1"/>
          </p:cNvSpPr>
          <p:nvPr>
            <p:ph type="body" sz="quarter" idx="14"/>
          </p:nvPr>
        </p:nvSpPr>
        <p:spPr/>
        <p:txBody>
          <a:bodyPr rtlCol="1"/>
          <a:lstStyle/>
          <a:p>
            <a:pPr rtl="1"/>
            <a:r>
              <a:rPr lang="ar"/>
              <a:t>قائمة المراجع</a:t>
            </a:r>
            <a:endParaRPr lang="en-CH"/>
          </a:p>
        </p:txBody>
      </p:sp>
      <p:sp>
        <p:nvSpPr>
          <p:cNvPr id="11" name="TextBox 10">
            <a:extLst>
              <a:ext uri="{FF2B5EF4-FFF2-40B4-BE49-F238E27FC236}">
                <a16:creationId xmlns:a16="http://schemas.microsoft.com/office/drawing/2014/main" id="{DD39EDDD-86C8-D3EF-2E3F-2F4541CD051C}"/>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2968872039"/>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Rana Sulieman</DisplayName>
        <AccountId>188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4200D-7E1A-462D-BC33-7BD359D97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4F81B-439E-44B8-B8C5-40754976F3B9}">
  <ds:schemaRefs>
    <ds:schemaRef ds:uri="48b7a5f7-693b-40b9-9241-b87a04459d91"/>
    <ds:schemaRef ds:uri="51f11aba-dad9-430b-a39f-9be2f41d8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b2e77cc-b64d-4fc4-9f64-616f45c1eaef"/>
    <ds:schemaRef ds:uri="d537de1d-b239-4fda-943d-5a7369d64260"/>
  </ds:schemaRefs>
</ds:datastoreItem>
</file>

<file path=customXml/itemProps3.xml><?xml version="1.0" encoding="utf-8"?>
<ds:datastoreItem xmlns:ds="http://schemas.openxmlformats.org/officeDocument/2006/customXml" ds:itemID="{6A9026E2-14AF-42B6-8D69-41F271086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1687</Words>
  <Application>Microsoft Macintosh PowerPoint</Application>
  <PresentationFormat>Widescreen</PresentationFormat>
  <Paragraphs>194</Paragraphs>
  <Slides>18</Slides>
  <Notes>16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System Font Regular</vt:lpstr>
      <vt:lpstr>Arial</vt:lpstr>
      <vt:lpstr>Avenir</vt:lpstr>
      <vt:lpstr>Avenir Black</vt:lpstr>
      <vt:lpstr>Avenir Book</vt:lpstr>
      <vt:lpstr>Avenir Oblique</vt:lpstr>
      <vt:lpstr>Calibri</vt:lpstr>
      <vt:lpstr>Century Gothic</vt:lpstr>
      <vt:lpstr>Wingdings</vt:lpstr>
      <vt:lpstr>Office Theme</vt:lpstr>
      <vt:lpstr>تطوير المكملات الغذائية الدقيقة والمتعددة</vt:lpstr>
      <vt:lpstr>كيف تستخدم شرائح العرض</vt:lpstr>
      <vt:lpstr>جمهور شرائح العرض</vt:lpstr>
      <vt:lpstr>أهداف اللقاء</vt:lpstr>
      <vt:lpstr>الأقسام</vt:lpstr>
      <vt:lpstr>التأثير الوطني وحالات الاستثمار في  &lt;اسم البلد&gt;</vt:lpstr>
      <vt:lpstr>ارتفاع مستوى سوء التغذية لدى الأمهات في اسم البلد </vt:lpstr>
      <vt:lpstr>العوامل المؤثرة في سوء التغذية لدى الأمهات في  &lt;اسم البلد&gt;</vt:lpstr>
      <vt:lpstr>يؤدي سوء التغذية لدى الأمهات في &lt;اسم البلد&gt; إلى ارتفاع مستوى نتائج الولادة العكسية</vt:lpstr>
      <vt:lpstr>تغطية منخفضة لمدخلات الأمهات التعذوية</vt:lpstr>
      <vt:lpstr>يدر الاستثمار في MMS أرباحاً بقيمة &lt;x العملة&gt; في  &lt;اسم البلد&gt;</vt:lpstr>
      <vt:lpstr>PowerPoint Presentation</vt:lpstr>
      <vt:lpstr>تعتبر MMS من مدخلات الرعاية أثناء الحمل الاقتصادية في  اسم البلد</vt:lpstr>
      <vt:lpstr>الخطوة التالية:</vt:lpstr>
      <vt:lpstr>تواصل معنا</vt:lpstr>
      <vt:lpstr>المنشورات الرئيسية</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Rana Sulieman</cp:lastModifiedBy>
  <cp:revision>18</cp:revision>
  <cp:lastPrinted>2022-04-18T20:29:19Z</cp:lastPrinted>
  <dcterms:created xsi:type="dcterms:W3CDTF">2020-12-11T21:28:37Z</dcterms:created>
  <dcterms:modified xsi:type="dcterms:W3CDTF">2023-03-24T05:21:51Z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0x010100D4871A718AD66E418366A732CB5B3C94</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MediaServiceImageTags">
    <vt:lpwstr/>
  </property>
</Properties>
</file>