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embeddedFontLst>
    <p:embeddedFont>
      <p:font typeface="ESFFEH+ArialMT"/>
      <p:regular r:id="rId20"/>
    </p:embeddedFont>
    <p:embeddedFont>
      <p:font typeface="KIKFBQ+FranklinGothic-MediumCond"/>
      <p:regular r:id="rId21"/>
    </p:embeddedFont>
    <p:embeddedFont>
      <p:font typeface="PHMKNQ+Amiri-Slanted"/>
      <p:regular r:id="rId22"/>
    </p:embeddedFont>
    <p:embeddedFont>
      <p:font typeface="NGTBHN+FranklinGothic-MediumCond,Italic"/>
      <p:regular r:id="rId23"/>
    </p:embeddedFont>
    <p:embeddedFont>
      <p:font typeface="NVTMWW+Arial-BoldMT"/>
      <p:regular r:id="rId24"/>
    </p:embeddedFont>
    <p:embeddedFont>
      <p:font typeface="GDTHDD+FranklinGothic-MediumCond,Bold"/>
      <p:regular r:id="rId25"/>
    </p:embeddedFont>
    <p:embeddedFont>
      <p:font typeface="ELTVAT+MS-Gothic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font" Target="fonts/font1.fntdata" /><Relationship Id="rId21" Type="http://schemas.openxmlformats.org/officeDocument/2006/relationships/font" Target="fonts/font2.fntdata" /><Relationship Id="rId22" Type="http://schemas.openxmlformats.org/officeDocument/2006/relationships/font" Target="fonts/font3.fntdata" /><Relationship Id="rId23" Type="http://schemas.openxmlformats.org/officeDocument/2006/relationships/font" Target="fonts/font4.fntdata" /><Relationship Id="rId24" Type="http://schemas.openxmlformats.org/officeDocument/2006/relationships/font" Target="fonts/font5.fntdata" /><Relationship Id="rId25" Type="http://schemas.openxmlformats.org/officeDocument/2006/relationships/font" Target="fonts/font6.fntdata" /><Relationship Id="rId26" Type="http://schemas.openxmlformats.org/officeDocument/2006/relationships/font" Target="fonts/font7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pubmed.ncbi.nlm.nih.gov/35466910/" TargetMode="External" /><Relationship Id="rId2" Type="http://schemas.openxmlformats.org/officeDocument/2006/relationships/image" Target="../media/image12.png" /><Relationship Id="rId3" Type="http://schemas.openxmlformats.org/officeDocument/2006/relationships/hyperlink" Target="https://hmhbconsortium.org/knowledge-hub/preventing-and-controlling-micronutrient-deficiencies-in-populations-affected-by-an-emergency/" TargetMode="External" 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 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 /><Relationship Id="rId6" Type="http://schemas.openxmlformats.org/officeDocument/2006/relationships/hyperlink" Target="https://hmhbconsortium.org/knowledge-hub/who-nutritional-interventions-update-multiple-micronutrient-supplements-during-pregnancy/" TargetMode="External" /><Relationship Id="rId7" Type="http://schemas.openxmlformats.org/officeDocument/2006/relationships/hyperlink" Target="https://hmhbconsortium.org/knowledge-hub/use-of-mms-for-maternal-nutrition-and-birth-outcomes-during-covid/" TargetMode="External" /><Relationship Id="rId8" Type="http://schemas.openxmlformats.org/officeDocument/2006/relationships/hyperlink" Target="https://hmhbconsortium.org/knowledge-hub/maternal-nutrition-prevention-of-malnutrition-in-women-before-and-during-pregnancy-and-while-breastfeeding/" TargetMode="External" /><Relationship Id="rId9" Type="http://schemas.openxmlformats.org/officeDocument/2006/relationships/hyperlink" Target="https://nyaspubs.onlinelibrary.wiley.com/doi/10.1111/nyas.14756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slide" Target="slide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../../ADVOCACY/HMHB documents for GMMB/Final materials from GMMB/). https:/doi.org/10.1038/s43016-021-00319-4" TargetMode="External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2288" y="2291387"/>
            <a:ext cx="5282217" cy="154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SFFEH+ArialMT"/>
                <a:cs typeface="ESFFEH+ArialMT"/>
              </a:rPr>
              <a:t>ﺍﻟﻐﺬﺍﺋﻴﺔ</a:t>
            </a:r>
            <a:r>
              <a:rPr dirty="0" sz="5400" spc="-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SFFEH+ArialMT"/>
                <a:cs typeface="ESFFEH+ArialMT"/>
              </a:rPr>
              <a:t>ﺍﻟﻤﻜﻤﻼﺕ</a:t>
            </a:r>
            <a:r>
              <a:rPr dirty="0" sz="5400" spc="-3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SFFEH+ArialMT"/>
                <a:cs typeface="ESFFEH+ArialMT"/>
              </a:rPr>
              <a:t>ﺗﻄﻮﻳﺮ</a:t>
            </a:r>
          </a:p>
          <a:p>
            <a:pPr marL="1755774" marR="0">
              <a:lnSpc>
                <a:spcPts val="5832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SFFEH+ArialMT"/>
                <a:cs typeface="ESFFEH+ArialMT"/>
              </a:rPr>
              <a:t>ﻭﺍﻟﻤﺘﻌﺪﺩﺓ</a:t>
            </a:r>
            <a:r>
              <a:rPr dirty="0" sz="5400" spc="-3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SFFEH+ArialMT"/>
                <a:cs typeface="ESFFEH+ArialMT"/>
              </a:rPr>
              <a:t>ﺍﻟﺪﻗﻴﻘﺔ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4573" y="6455629"/>
            <a:ext cx="230237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c8c8c"/>
                </a:solidFill>
                <a:latin typeface="KIKFBQ+FranklinGothic-MediumCond"/>
                <a:cs typeface="KIKFBQ+FranklinGothic-MediumC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2726" y="59356"/>
            <a:ext cx="279725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ﺍﻟﺘﻌﺪﻳﻞ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ﺑﻌﺪ</a:t>
            </a:r>
            <a:r>
              <a:rPr dirty="0" sz="1600" spc="-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ﺍﻟﺼﻨﺪﻭﻕ</a:t>
            </a:r>
            <a:r>
              <a:rPr dirty="0" sz="1600" spc="-6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ﺍﺣﺬﻑ</a:t>
            </a:r>
            <a:r>
              <a:rPr dirty="0" sz="1600" spc="-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ﻟﻠﺘﻌﺪﻳﻞ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ﻧﻤﻮﺫﺝ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66999" y="952766"/>
            <a:ext cx="237358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:</a:t>
            </a: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ﺍﻟﺘﺎﻟﻴﺔ</a:t>
            </a:r>
            <a:r>
              <a:rPr dirty="0" sz="4000" spc="-264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ﺍﻟﺨﻄﻮﺓ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15785" y="1770176"/>
            <a:ext cx="5723920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ﺟﺪﻳﺪﺓ</a:t>
            </a:r>
            <a:r>
              <a:rPr dirty="0" sz="2400" spc="-1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ﻣﻌﻄﻴﺎﺕ</a:t>
            </a:r>
            <a:r>
              <a:rPr dirty="0" sz="2400" spc="-1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ﺃﻮ</a:t>
            </a:r>
            <a:r>
              <a:rPr dirty="0" sz="2400" spc="-1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ﺗﺎﻟﻴﺔ</a:t>
            </a:r>
            <a:r>
              <a:rPr dirty="0" sz="2400" spc="-1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ﺍﻟﺨﻄﻮﺓ</a:t>
            </a:r>
            <a:r>
              <a:rPr dirty="0" sz="2400" spc="-1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ﻹﺿﺎﻓﺔ</a:t>
            </a:r>
            <a:r>
              <a:rPr dirty="0" sz="2400" spc="-1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ﺍﺧﺘﻴﺎﺭﻳﺔ</a:t>
            </a:r>
            <a:r>
              <a:rPr dirty="0" sz="2400" spc="-1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ﺷﺮﻳﺤﺔ</a:t>
            </a:r>
            <a:r>
              <a:rPr dirty="0" sz="2400" spc="12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12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2726" y="59356"/>
            <a:ext cx="279725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ﺍﻟﺘﻌﺪﻳﻞ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ﺑﻌﺪ</a:t>
            </a:r>
            <a:r>
              <a:rPr dirty="0" sz="1600" spc="-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ﺍﻟﺼﻨﺪﻭﻕ</a:t>
            </a:r>
            <a:r>
              <a:rPr dirty="0" sz="1600" spc="-6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ﺍﺣﺬﻑ</a:t>
            </a:r>
            <a:r>
              <a:rPr dirty="0" sz="1600" spc="-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ﻟﻠﺘﻌﺪﻳﻞ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ﻧﻤﻮﺫﺝ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17836" y="961566"/>
            <a:ext cx="2022864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ﻣﻌﻨﺎ</a:t>
            </a:r>
            <a:r>
              <a:rPr dirty="0" sz="4000" spc="-255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ﺗﻮﺍﺻﻞ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3798" y="1768112"/>
            <a:ext cx="10195907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ﺍﻻﻟﻜﺘﺮﻭﻧﻲ</a:t>
            </a:r>
            <a:r>
              <a:rPr dirty="0" sz="24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ﺍﻟﺒﺮﻳﺪ</a:t>
            </a:r>
            <a:r>
              <a:rPr dirty="0" sz="24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ﺃﻮ</a:t>
            </a:r>
            <a:r>
              <a:rPr dirty="0" sz="2400">
                <a:solidFill>
                  <a:srgbClr val="ff0000"/>
                </a:solidFill>
                <a:latin typeface="NGTBHN+FranklinGothic-MediumCond,Italic"/>
                <a:cs typeface="NGTBHN+FranklinGothic-MediumCond,Italic"/>
              </a:rPr>
              <a:t>/</a:t>
            </a:r>
            <a:r>
              <a:rPr dirty="0" sz="2400" spc="-145">
                <a:solidFill>
                  <a:srgbClr val="ff0000"/>
                </a:solidFill>
                <a:latin typeface="NGTBHN+FranklinGothic-MediumCond,Italic"/>
                <a:cs typeface="NGTBHN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ﻭ</a:t>
            </a:r>
            <a:r>
              <a:rPr dirty="0" sz="2400" spc="-1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ﺍﻻﺟﺘﻤﺎﻋﻲ</a:t>
            </a:r>
            <a:r>
              <a:rPr dirty="0" sz="2400" spc="-1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ﺍﻟﺘﻮﺍﺻﻞ</a:t>
            </a:r>
            <a:r>
              <a:rPr dirty="0" sz="2400" spc="-1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ﻣﻌﻠﻮﻣﺎﺕ</a:t>
            </a:r>
            <a:r>
              <a:rPr dirty="0" sz="2400" spc="-1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ﺍﻻﻟﻜﺘﺮﻭﻧﻲ</a:t>
            </a:r>
            <a:r>
              <a:rPr dirty="0" sz="24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ﺍﻟﻤﻮﻗﻊ</a:t>
            </a:r>
            <a:r>
              <a:rPr dirty="0" sz="2400" spc="-1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ﺭﺍﺑﻂ</a:t>
            </a:r>
            <a:r>
              <a:rPr dirty="0" sz="24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ﻹﺿﺎﻓﺔ</a:t>
            </a:r>
            <a:r>
              <a:rPr dirty="0" sz="2400" spc="-1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ﺍﺧﺘﻴﺎﺭﻳﺔ</a:t>
            </a:r>
            <a:r>
              <a:rPr dirty="0" sz="2400" spc="-1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ﺷﺮﻳﺤﺔ</a:t>
            </a:r>
            <a:r>
              <a:rPr dirty="0" sz="2400" spc="12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13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6886" y="408509"/>
            <a:ext cx="3275092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ﺍﻟﺮﺋﻴﺴﻴﺔ</a:t>
            </a:r>
            <a:r>
              <a:rPr dirty="0" sz="4000" spc="-254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ﺍﻟﻤﻨﺸﻮﺭﺍﺕ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203739"/>
            <a:ext cx="916609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Bloem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2007.</a:t>
            </a:r>
            <a:r>
              <a:rPr dirty="0" sz="1400" spc="49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Preventing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controlling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deficiencies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affected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400" spc="-9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</a:t>
            </a:r>
            <a:r>
              <a:rPr dirty="0" sz="1400" spc="3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WHO,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WFP,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UNICEF.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1493299"/>
            <a:ext cx="10721979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Smith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2017.</a:t>
            </a:r>
            <a:r>
              <a:rPr dirty="0" sz="1400" spc="46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supplementation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stillbirth,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</a:t>
            </a:r>
            <a:r>
              <a:rPr dirty="0" sz="1400" spc="-9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outcomes,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mortality: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meta-analysis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9838" y="1710411"/>
            <a:ext cx="7897124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randomised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trials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low-income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middle-income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countries.</a:t>
            </a:r>
            <a:r>
              <a:rPr dirty="0" sz="1400" spc="216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Lancet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Global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Health.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1996219"/>
            <a:ext cx="1084886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Prado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2017.</a:t>
            </a:r>
            <a:r>
              <a:rPr dirty="0" sz="1400" spc="46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supplementation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biomedical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socioenvironmental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influences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9838" y="2213331"/>
            <a:ext cx="4433427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–12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Indonesia: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follow-up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SUMMIT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randomised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088" y="2499139"/>
            <a:ext cx="10604706" cy="456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Antenatal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care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recommendations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for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positive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pregnancy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experience.</a:t>
            </a:r>
            <a:r>
              <a:rPr dirty="0" sz="1400" spc="546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SFFEH+ArialMT"/>
                <a:cs typeface="ESFFEH+ArialMT"/>
              </a:rPr>
              <a:t>ﻳﻮﻟﻴﻮ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2020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update: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</a:p>
          <a:p>
            <a:pPr marL="285750" marR="0">
              <a:lnSpc>
                <a:spcPts val="1587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pregnancy.</a:t>
            </a:r>
            <a:r>
              <a:rPr dirty="0" sz="1400" spc="307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ESFFEH+ArialMT"/>
                <a:cs typeface="ESFFEH+ArialMT"/>
              </a:rPr>
              <a:t>ﺍﻟﻌﺎﻟﻤﻴﺔ</a:t>
            </a:r>
            <a:r>
              <a:rPr dirty="0" sz="1400" spc="-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SFFEH+ArialMT"/>
                <a:cs typeface="ESFFEH+ArialMT"/>
              </a:rPr>
              <a:t>ﺍﻟﺼﺤﺔ</a:t>
            </a:r>
            <a:r>
              <a:rPr dirty="0" sz="140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SFFEH+ArialMT"/>
                <a:cs typeface="ESFFEH+ArialMT"/>
              </a:rPr>
              <a:t>ﻣﻨﻈﻤﺔ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0750" y="3005811"/>
            <a:ext cx="10169556" cy="453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2021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Impact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scaling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up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prenatal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nutrition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interventions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human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capital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outcomes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low-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middle-income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countries: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modeling</a:t>
            </a:r>
            <a:r>
              <a:rPr dirty="0" sz="1400" spc="409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SFFEH+ArialMT"/>
                <a:cs typeface="ESFFEH+ArialMT"/>
              </a:rPr>
              <a:t>ﻳﻮﻟﻴﻮ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Perumal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</a:t>
            </a:r>
          </a:p>
          <a:p>
            <a:pPr marL="0" marR="0">
              <a:lnSpc>
                <a:spcPts val="1587"/>
              </a:lnSpc>
              <a:spcBef>
                <a:spcPts val="92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analysis.</a:t>
            </a:r>
            <a:r>
              <a:rPr dirty="0" sz="1400" spc="-51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LTVAT+MS-Gothic"/>
                <a:cs typeface="ELTVAT+MS-Gothic"/>
              </a:rPr>
              <a:t>ꢀꢀ</a:t>
            </a:r>
            <a:r>
              <a:rPr dirty="0" sz="1400" spc="-89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American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Journal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of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Clinical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Nutrition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48225" y="3002059"/>
            <a:ext cx="21687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4088" y="3504979"/>
            <a:ext cx="657499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May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2020.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dirty="0" sz="1400" spc="-12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MMS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TAG.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4088" y="3794539"/>
            <a:ext cx="1006020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Dalmiya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al.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January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2022.</a:t>
            </a:r>
            <a:r>
              <a:rPr dirty="0" sz="1400" spc="87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Nutrition: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malnutrition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before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breastfeeding.</a:t>
            </a:r>
            <a:r>
              <a:rPr dirty="0" sz="1400" spc="112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UNICEF.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4088" y="4084099"/>
            <a:ext cx="10926518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Gomes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2022.</a:t>
            </a:r>
            <a:r>
              <a:rPr dirty="0" sz="1400" spc="46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versus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iron-folic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acid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anemia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outcomes: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analysis.</a:t>
            </a:r>
            <a:r>
              <a:rPr dirty="0" sz="1400" spc="1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Ann.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N.Y.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Acad.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9838" y="4301211"/>
            <a:ext cx="397829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Sci.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4088" y="4587019"/>
            <a:ext cx="1090566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Gomes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2022.</a:t>
            </a:r>
            <a:r>
              <a:rPr dirty="0" sz="1400" spc="46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folic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acid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neonatal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mortality: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reanalysis</a:t>
            </a:r>
            <a:r>
              <a:rPr dirty="0" sz="1400" spc="-8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400" spc="-9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dose.</a:t>
            </a:r>
            <a:r>
              <a:rPr dirty="0" sz="1400" spc="138" u="sng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KIKFBQ+FranklinGothic-MediumCond"/>
                <a:cs typeface="KIKFBQ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Public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Health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9838" y="4804130"/>
            <a:ext cx="473533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Nutr.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14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5348" y="954786"/>
            <a:ext cx="794364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Healthy</a:t>
            </a: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Mothers</a:t>
            </a: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Healthy</a:t>
            </a: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Babies</a:t>
            </a: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KIKFBQ+FranklinGothic-MediumCond"/>
                <a:cs typeface="KIKFBQ+FranklinGothic-MediumCond"/>
              </a:rP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4920" y="1902998"/>
            <a:ext cx="2605747" cy="86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937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Knowledge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Hub</a:t>
            </a:r>
            <a:r>
              <a:rPr dirty="0" sz="2000" spc="736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  <a:p>
            <a:pPr marL="0" marR="0">
              <a:lnSpc>
                <a:spcPts val="2290"/>
              </a:lnSpc>
              <a:spcBef>
                <a:spcPts val="1909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Knowledge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Bytes</a:t>
            </a:r>
            <a:r>
              <a:rPr dirty="0" sz="2000" spc="746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36500" y="1902998"/>
            <a:ext cx="510447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Commitment-making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Guide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for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for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spc="715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98912" y="2210694"/>
            <a:ext cx="810096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Growth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99950" y="2741198"/>
            <a:ext cx="544102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Watch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the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Powering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Women,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Promising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Futures</a:t>
            </a:r>
            <a:r>
              <a:rPr dirty="0" sz="2000" spc="22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spc="715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1145" y="2969798"/>
            <a:ext cx="359952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MMS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Interactive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World</a:t>
            </a:r>
            <a:r>
              <a:rPr dirty="0" sz="2000" spc="-12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Map</a:t>
            </a:r>
            <a:r>
              <a:rPr dirty="0" sz="2000" spc="748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47851" y="3048894"/>
            <a:ext cx="2951088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for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Growth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side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event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1445" y="3503198"/>
            <a:ext cx="500922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FAQ</a:t>
            </a:r>
            <a:r>
              <a:rPr dirty="0" sz="2000" spc="-12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2000" spc="-125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Advocacy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Brief</a:t>
            </a:r>
            <a:r>
              <a:rPr dirty="0" sz="2000" spc="-12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on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the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Inclusion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of</a:t>
            </a:r>
            <a:r>
              <a:rPr dirty="0" sz="2000" spc="-33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spc="715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84137" y="3579398"/>
            <a:ext cx="4956835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Maternal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Focus:</a:t>
            </a:r>
            <a:r>
              <a:rPr dirty="0" sz="2000" spc="-12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at</a:t>
            </a:r>
            <a:r>
              <a:rPr dirty="0" sz="2000" spc="-12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FIGO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2021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spc="715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32558" y="3810894"/>
            <a:ext cx="3443594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MMS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on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the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Essential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Medicine</a:t>
            </a:r>
            <a:r>
              <a:rPr dirty="0" sz="2000" spc="-12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List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08312" y="3887094"/>
            <a:ext cx="1798032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World</a:t>
            </a:r>
            <a:r>
              <a:rPr dirty="0" sz="2000" spc="-12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Conference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88295" y="4341398"/>
            <a:ext cx="227237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Launch</a:t>
            </a:r>
            <a:r>
              <a:rPr dirty="0" sz="2000" spc="-12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Video</a:t>
            </a:r>
            <a:r>
              <a:rPr dirty="0" sz="2000" spc="740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80013" y="4857557"/>
            <a:ext cx="4663192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SFFEH+ArialMT"/>
                <a:cs typeface="ESFFEH+ArialMT"/>
              </a:rPr>
              <a:t>ﻟﺘﺴﺠﻴﻞ</a:t>
            </a:r>
            <a:r>
              <a:rPr dirty="0" sz="2000" spc="2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e2baf8"/>
                </a:solidFill>
                <a:latin typeface="KIKFBQ+FranklinGothic-MediumCond"/>
                <a:cs typeface="KIKFBQ+FranklinGothic-MediumCond"/>
              </a:rPr>
              <a:t>www.hmhbconsortium.org</a:t>
            </a:r>
            <a:r>
              <a:rPr dirty="0" sz="2000" spc="444">
                <a:solidFill>
                  <a:srgbClr val="e2baf8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ESFFEH+ArialMT"/>
                <a:cs typeface="ESFFEH+ArialMT"/>
              </a:rPr>
              <a:t>ﺯﻭﺭﻭﺍ</a:t>
            </a:r>
            <a:r>
              <a:rPr dirty="0" sz="2000" spc="-1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SFFEH+ArialMT"/>
                <a:cs typeface="ESFFEH+ArialMT"/>
              </a:rPr>
              <a:t>ﺇﻟﻴﻨﺎ</a:t>
            </a:r>
            <a:r>
              <a:rPr dirty="0" sz="2000" spc="-1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SFFEH+ArialMT"/>
                <a:cs typeface="ESFFEH+ArialMT"/>
              </a:rPr>
              <a:t>ﺍﻧﻀﻢ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04300" y="5165807"/>
            <a:ext cx="839613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SFFEH+ArialMT"/>
                <a:cs typeface="ESFFEH+ArialMT"/>
              </a:rPr>
              <a:t>ﺍﻟﻌﻀﻮﻳﺔ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55911" y="6236372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297" y="1460726"/>
            <a:ext cx="1951508" cy="541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52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ﻋﻠﻰ</a:t>
            </a:r>
            <a:r>
              <a:rPr dirty="0" sz="1800" spc="-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ﻟﻼﺗﺤﺎﺩ</a:t>
            </a:r>
            <a:r>
              <a:rPr dirty="0" sz="1800" spc="-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ﺍﻻﻧﻀﻤﺎﻡ</a:t>
            </a:r>
          </a:p>
          <a:p>
            <a:pPr marL="0" marR="0">
              <a:lnSpc>
                <a:spcPts val="19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HMHBconsortium.org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1111" y="1460726"/>
            <a:ext cx="2765338" cy="541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264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ﻣﻌﻨﺎ</a:t>
            </a:r>
            <a:r>
              <a:rPr dirty="0" sz="1800" spc="-10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ﺗﻮﺍﺻﻞ</a:t>
            </a:r>
          </a:p>
          <a:p>
            <a:pPr marL="0" marR="0">
              <a:lnSpc>
                <a:spcPts val="19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HMHB@micronutrientforum.org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4939" y="4889724"/>
            <a:ext cx="1706277" cy="541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0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ﺗﺎﺑﻌﻮﻧﺎ</a:t>
            </a:r>
          </a:p>
          <a:p>
            <a:pPr marL="0" marR="0">
              <a:lnSpc>
                <a:spcPts val="19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@hmhbconsortium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2726" y="59356"/>
            <a:ext cx="279725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ﺍﻟﺘﻌﺪﻳﻞ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ﺑﻌﺪ</a:t>
            </a:r>
            <a:r>
              <a:rPr dirty="0" sz="1600" spc="-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ﺍﻟﺼﻨﺪﻭﻕ</a:t>
            </a:r>
            <a:r>
              <a:rPr dirty="0" sz="1600" spc="-6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ﺍﺣﺬﻑ</a:t>
            </a:r>
            <a:r>
              <a:rPr dirty="0" sz="1600" spc="-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ﻟﻠﺘﻌﺪﻳﻞ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ESFFEH+ArialMT"/>
                <a:cs typeface="ESFFEH+ArialMT"/>
              </a:rPr>
              <a:t>ﻧﻤﻮﺫﺝ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38473" y="961566"/>
            <a:ext cx="2002742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ﺍﻟﻠﻘﺎﺀ</a:t>
            </a:r>
            <a:r>
              <a:rPr dirty="0" sz="4000" spc="-256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ﺃﻬﺪﺍﻑ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1910" y="1768112"/>
            <a:ext cx="6247795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ﺃﻬﺪﺍﻓﻪ</a:t>
            </a:r>
            <a:r>
              <a:rPr dirty="0" sz="2400" spc="-1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ﺃﻮ</a:t>
            </a:r>
            <a:r>
              <a:rPr dirty="0" sz="2400">
                <a:solidFill>
                  <a:srgbClr val="ff0000"/>
                </a:solidFill>
                <a:latin typeface="NGTBHN+FranklinGothic-MediumCond,Italic"/>
                <a:cs typeface="NGTBHN+FranklinGothic-MediumCond,Italic"/>
              </a:rPr>
              <a:t>/</a:t>
            </a:r>
            <a:r>
              <a:rPr dirty="0" sz="2400" spc="-145">
                <a:solidFill>
                  <a:srgbClr val="ff0000"/>
                </a:solidFill>
                <a:latin typeface="NGTBHN+FranklinGothic-MediumCond,Italic"/>
                <a:cs typeface="NGTBHN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ﻭ</a:t>
            </a:r>
            <a:r>
              <a:rPr dirty="0" sz="2400" spc="-1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ﺍﻻﺟﺘﻤﺎﻉ</a:t>
            </a:r>
            <a:r>
              <a:rPr dirty="0" sz="2400" spc="-14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ﺃﻌﻤﺎﻝ</a:t>
            </a:r>
            <a:r>
              <a:rPr dirty="0" sz="2400" spc="-1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ﺟﺪﻭﻝ</a:t>
            </a:r>
            <a:r>
              <a:rPr dirty="0" sz="2400" spc="-1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ﻹﺿﺎﻓﺔ</a:t>
            </a:r>
            <a:r>
              <a:rPr dirty="0" sz="2400" spc="-1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ﺍﺧﺘﻴﺎﺭﻳﺔ</a:t>
            </a:r>
            <a:r>
              <a:rPr dirty="0" sz="2400" spc="-1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HMKNQ+Amiri-Slanted"/>
                <a:cs typeface="PHMKNQ+Amiri-Slanted"/>
              </a:rPr>
              <a:t>ﺷﺮﻳﺤﺔ</a:t>
            </a:r>
            <a:r>
              <a:rPr dirty="0" sz="2400" spc="12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ESFFEH+ArialMT"/>
                <a:cs typeface="ESFFEH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16348" y="961566"/>
            <a:ext cx="1225202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ESFFEH+ArialMT"/>
                <a:cs typeface="ESFFEH+ArialMT"/>
              </a:rPr>
              <a:t>ﺍﻷﻘﺴﺎﻡ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8285" y="1851769"/>
            <a:ext cx="1325176" cy="9830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612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6</a:t>
            </a:r>
            <a:r>
              <a:rPr dirty="0" sz="1800" spc="-11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-</a:t>
            </a:r>
            <a:r>
              <a:rPr dirty="0" sz="1800" spc="-11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18</a:t>
            </a:r>
            <a:r>
              <a:rPr dirty="0" sz="1800" spc="33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SFFEH+ArialMT"/>
                <a:cs typeface="ESFFEH+ArialM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ﺍﻟﺸﺮﺍﺋﺢ</a:t>
            </a:r>
          </a:p>
          <a:p>
            <a:pPr marL="0" marR="0">
              <a:lnSpc>
                <a:spcPts val="2040"/>
              </a:lnSpc>
              <a:spcBef>
                <a:spcPts val="3359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19</a:t>
            </a:r>
            <a:r>
              <a:rPr dirty="0" sz="1800" spc="-115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-24</a:t>
            </a:r>
            <a:r>
              <a:rPr dirty="0" sz="1800" spc="37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SFFEH+ArialMT"/>
                <a:cs typeface="ESFFEH+ArialM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ﺍﻟﺸﺮﺍﺋﺢ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20102" y="1859634"/>
            <a:ext cx="1505336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ﻭﺍﻟﺘﻐﺬﻳﺔ</a:t>
            </a:r>
            <a:r>
              <a:rPr dirty="0" sz="2000" spc="-11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ﺍﻟﺤﻤﻞ</a:t>
            </a:r>
            <a:r>
              <a:rPr dirty="0" sz="2000">
                <a:solidFill>
                  <a:srgbClr val="ffffff"/>
                </a:solidFill>
                <a:latin typeface="GDTHDD+FranklinGothic-MediumCond,Bold"/>
                <a:cs typeface="GDTHDD+FranklinGothic-MediumCond,Bold"/>
              </a:rPr>
              <a:t>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9215" y="2483762"/>
            <a:ext cx="3526222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ﺍﻟﺤﻤﻞ</a:t>
            </a:r>
            <a:r>
              <a:rPr dirty="0" sz="2000" spc="-11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ﺃﺜﻨﺎﺀ</a:t>
            </a:r>
            <a:r>
              <a:rPr dirty="0" sz="2000" spc="-12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ﺍﻟﺘﻐﺬﻳﺔ</a:t>
            </a:r>
            <a:r>
              <a:rPr dirty="0" sz="2000" spc="-11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ﻟﺴﻮﺀ</a:t>
            </a:r>
            <a:r>
              <a:rPr dirty="0" sz="2000" spc="-12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ﺍﻟﻌﺎﻟﻤﻲ</a:t>
            </a:r>
            <a:r>
              <a:rPr dirty="0" sz="2000" spc="-10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ﺍﻟﻨﻄﺎﻕ</a:t>
            </a:r>
            <a:r>
              <a:rPr dirty="0" sz="2000">
                <a:solidFill>
                  <a:srgbClr val="ffffff"/>
                </a:solidFill>
                <a:latin typeface="GDTHDD+FranklinGothic-MediumCond,Bold"/>
                <a:cs typeface="GDTHDD+FranklinGothic-MediumCond,Bold"/>
              </a:rPr>
              <a:t>B.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5948" y="2577527"/>
            <a:ext cx="269155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4253" y="3261909"/>
            <a:ext cx="3861629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ﻭﺍﻟﻤﺘﻌﺪﺩﺓ</a:t>
            </a:r>
            <a:r>
              <a:rPr dirty="0" sz="2000" spc="-10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ﺍﻟﺪﻗﻴﻘﺔ</a:t>
            </a:r>
            <a:r>
              <a:rPr dirty="0" sz="20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ﺍﻟﻐﺬﺍﺋﻴﺔ</a:t>
            </a:r>
            <a:r>
              <a:rPr dirty="0" sz="20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ﺍﻟﻤﻜﻤﻼﺕ</a:t>
            </a:r>
            <a:r>
              <a:rPr dirty="0" sz="2000" spc="-11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ﺣﻮﻝ</a:t>
            </a:r>
            <a:r>
              <a:rPr dirty="0" sz="20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ﺃﺪﻟﺔ</a:t>
            </a:r>
            <a:r>
              <a:rPr dirty="0" sz="2000">
                <a:solidFill>
                  <a:srgbClr val="ffffff"/>
                </a:solidFill>
                <a:latin typeface="GDTHDD+FranklinGothic-MediumCond,Bold"/>
                <a:cs typeface="GDTHDD+FranklinGothic-MediumCond,Bold"/>
              </a:rPr>
              <a:t>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65142" y="3292951"/>
            <a:ext cx="1442475" cy="1709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25</a:t>
            </a:r>
            <a:r>
              <a:rPr dirty="0" sz="1800" spc="-115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-37</a:t>
            </a:r>
            <a:r>
              <a:rPr dirty="0" sz="1800" spc="37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SFFEH+ArialMT"/>
                <a:cs typeface="ESFFEH+ArialMT"/>
              </a:rPr>
              <a:t>ﺍﻟﺸﺮﺍﺋﺢ</a:t>
            </a:r>
          </a:p>
          <a:p>
            <a:pPr marL="74436" marR="0">
              <a:lnSpc>
                <a:spcPts val="2040"/>
              </a:lnSpc>
              <a:spcBef>
                <a:spcPts val="3620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38</a:t>
            </a:r>
            <a:r>
              <a:rPr dirty="0" sz="1800" spc="-115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-</a:t>
            </a:r>
            <a:r>
              <a:rPr dirty="0" sz="1800" spc="-116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45</a:t>
            </a:r>
            <a:r>
              <a:rPr dirty="0" sz="1800" spc="40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SFFEH+ArialMT"/>
                <a:cs typeface="ESFFEH+ArialMT"/>
              </a:rPr>
              <a:t>ﺍﻟﺸﺮﺍﺋﺢ</a:t>
            </a:r>
          </a:p>
          <a:p>
            <a:pPr marL="101678" marR="0">
              <a:lnSpc>
                <a:spcPts val="2040"/>
              </a:lnSpc>
              <a:spcBef>
                <a:spcPts val="3464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46</a:t>
            </a:r>
            <a:r>
              <a:rPr dirty="0" sz="1800" spc="-115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-61</a:t>
            </a:r>
            <a:r>
              <a:rPr dirty="0" sz="1800" spc="37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SFFEH+ArialMT"/>
                <a:cs typeface="ESFFEH+ArialMT"/>
              </a:rPr>
              <a:t>ﺍﻟﺸﺮﺍﺋﺢ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3590" y="4096659"/>
            <a:ext cx="2811657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ﺍﻟﻮﻃﻨﻴﺔ</a:t>
            </a:r>
            <a:r>
              <a:rPr dirty="0" sz="20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ﻭﺍﻻﺳﺘﺜﻤﺎﺭ</a:t>
            </a:r>
            <a:r>
              <a:rPr dirty="0" sz="2000" spc="-12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ﺍﻟﺘﺄﺜﻴﺮ</a:t>
            </a:r>
            <a:r>
              <a:rPr dirty="0" sz="2000" spc="-12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ﺣﺎﻟﺔ</a:t>
            </a:r>
            <a:r>
              <a:rPr dirty="0" sz="2000">
                <a:solidFill>
                  <a:srgbClr val="ffffff"/>
                </a:solidFill>
                <a:latin typeface="GDTHDD+FranklinGothic-MediumCond,Bold"/>
                <a:cs typeface="GDTHDD+FranklinGothic-MediumCond,Bold"/>
              </a:rPr>
              <a:t>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64065" y="4735121"/>
            <a:ext cx="5360420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ﻧﻄﺎﻗﻬﺎ</a:t>
            </a:r>
            <a:r>
              <a:rPr dirty="0" sz="2000" spc="-10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ﻭﺗﻮﺳﻴﻊ</a:t>
            </a:r>
            <a:r>
              <a:rPr dirty="0" sz="2000" spc="22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GDTHDD+FranklinGothic-MediumCond,Bold"/>
                <a:cs typeface="GDTHDD+FranklinGothic-MediumCond,Bold"/>
              </a:rPr>
              <a:t>MMS</a:t>
            </a:r>
            <a:r>
              <a:rPr dirty="0" sz="2000" spc="-125">
                <a:solidFill>
                  <a:srgbClr val="ffffff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ﻭﺍﻟﻤﺘﻌﺪﺩﺓ</a:t>
            </a:r>
            <a:r>
              <a:rPr dirty="0" sz="2000" spc="-10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ﺍﻟﺪﻗﻴﻘﺔ</a:t>
            </a:r>
            <a:r>
              <a:rPr dirty="0" sz="20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ﺍﻟﻐﺬﺍﺋﻴﺔ</a:t>
            </a:r>
            <a:r>
              <a:rPr dirty="0" sz="20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ﺍﻟﻤﻜﻤﻼﺕ</a:t>
            </a:r>
            <a:r>
              <a:rPr dirty="0" sz="2000" spc="-11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NVTMWW+Arial-BoldMT"/>
                <a:cs typeface="NVTMWW+Arial-BoldMT"/>
              </a:rPr>
              <a:t>ﺗﻘﺪﻳﻢ</a:t>
            </a:r>
            <a:r>
              <a:rPr dirty="0" sz="2000">
                <a:solidFill>
                  <a:srgbClr val="ffffff"/>
                </a:solidFill>
                <a:latin typeface="GDTHDD+FranklinGothic-MediumCond,Bold"/>
                <a:cs typeface="GDTHDD+FranklinGothic-MediumCond,Bold"/>
              </a:rPr>
              <a:t>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9585" y="2048174"/>
            <a:ext cx="6520626" cy="137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NVTMWW+Arial-BoldMT"/>
                <a:cs typeface="NVTMWW+Arial-BoldMT"/>
              </a:rPr>
              <a:t>ﺃﺜﻨﺎﺀ</a:t>
            </a:r>
            <a:r>
              <a:rPr dirty="0" sz="4800" spc="-29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ffffff"/>
                </a:solidFill>
                <a:latin typeface="NVTMWW+Arial-BoldMT"/>
                <a:cs typeface="NVTMWW+Arial-BoldMT"/>
              </a:rPr>
              <a:t>ﺍﻟﺘﻐﺬﻳﺔ</a:t>
            </a:r>
            <a:r>
              <a:rPr dirty="0" sz="4800" spc="-3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ffffff"/>
                </a:solidFill>
                <a:latin typeface="NVTMWW+Arial-BoldMT"/>
                <a:cs typeface="NVTMWW+Arial-BoldMT"/>
              </a:rPr>
              <a:t>ﻟﺴﻮﺀ</a:t>
            </a:r>
            <a:r>
              <a:rPr dirty="0" sz="4800" spc="-2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ffffff"/>
                </a:solidFill>
                <a:latin typeface="NVTMWW+Arial-BoldMT"/>
                <a:cs typeface="NVTMWW+Arial-BoldMT"/>
              </a:rPr>
              <a:t>ﺍﻟﻌﺎﻟﻤﻲ</a:t>
            </a:r>
            <a:r>
              <a:rPr dirty="0" sz="4800" spc="-29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ffffff"/>
                </a:solidFill>
                <a:latin typeface="NVTMWW+Arial-BoldMT"/>
                <a:cs typeface="NVTMWW+Arial-BoldMT"/>
              </a:rPr>
              <a:t>ﺍﻟﻨﻄﺎﻕ</a:t>
            </a:r>
          </a:p>
          <a:p>
            <a:pPr marL="5246687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NVTMWW+Arial-BoldMT"/>
                <a:cs typeface="NVTMWW+Arial-BoldMT"/>
              </a:rPr>
              <a:t>ﺍﻟﺤﻤﻞ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90523" y="521399"/>
            <a:ext cx="4650341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ﺇﻟﻰ</a:t>
            </a:r>
            <a:r>
              <a:rPr dirty="0" sz="3600" spc="-219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ﺍﻟﻨﺴﺎﺀ</a:t>
            </a:r>
            <a:r>
              <a:rPr dirty="0" sz="3600" spc="-207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ﻣﻦ</a:t>
            </a:r>
            <a:r>
              <a:rPr dirty="0" sz="3600" spc="-229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ﺍﻟﻌﺪﻳﺪ</a:t>
            </a:r>
            <a:r>
              <a:rPr dirty="0" sz="3600" spc="-225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ﺗﻔﺘﻘﺮ</a:t>
            </a:r>
            <a:r>
              <a:rPr dirty="0" sz="3600" spc="-210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،</a:t>
            </a: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ﻋﺎﻟﻤﻴ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73386" y="1010041"/>
            <a:ext cx="2067436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8d9ebc"/>
                </a:solidFill>
                <a:latin typeface="KIKFBQ+FranklinGothic-MediumCond"/>
                <a:cs typeface="KIKFBQ+FranklinGothic-MediumCond"/>
              </a:rPr>
              <a:t>...</a:t>
            </a: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ﻣﻐﺬﻳﺔ</a:t>
            </a:r>
            <a:r>
              <a:rPr dirty="0" sz="3600" spc="-241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8d9ebc"/>
                </a:solidFill>
                <a:latin typeface="ESFFEH+ArialMT"/>
                <a:cs typeface="ESFFEH+ArialMT"/>
              </a:rPr>
              <a:t>ﺣﻤﻴﺔ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18726" y="2888422"/>
            <a:ext cx="3175603" cy="599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0525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3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-</a:t>
            </a:r>
            <a:r>
              <a:rPr dirty="0" sz="1800" spc="352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  <a:r>
              <a:rPr dirty="0" sz="1800" spc="2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-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spc="15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1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ﺍﻣﺮﺃﺔ</a:t>
            </a:r>
            <a:r>
              <a:rPr dirty="0" sz="1800" spc="-10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ﻣﻠﻴﻮﻥ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570</a:t>
            </a:r>
          </a:p>
          <a:p>
            <a:pPr marL="0" marR="0">
              <a:lnSpc>
                <a:spcPts val="2040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ﺍﻟﺪﻡ</a:t>
            </a:r>
            <a:r>
              <a:rPr dirty="0" sz="1800" spc="-9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ﻓﻘﺮ</a:t>
            </a:r>
            <a:r>
              <a:rPr dirty="0" sz="1800" spc="-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  <a:r>
              <a:rPr dirty="0" sz="1800" spc="-10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ﻳﻌﺎﻧﻴﻦ</a:t>
            </a:r>
            <a:r>
              <a:rPr dirty="0" sz="1800" spc="-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ﺍﻹﻧﺠﺎﺏ</a:t>
            </a:r>
            <a:r>
              <a:rPr dirty="0" sz="1800" spc="-1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ﻋﻤﺮ</a:t>
            </a:r>
            <a:r>
              <a:rPr dirty="0" sz="1800" spc="-1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ﻓﻲ</a:t>
            </a:r>
            <a:r>
              <a:rPr dirty="0" sz="1800" spc="-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ﺍﻟﻨﺴﺎﺀ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31548" y="4405802"/>
            <a:ext cx="2146622" cy="9007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آﺴﻴﺎ</a:t>
            </a:r>
            <a:r>
              <a:rPr dirty="0" sz="1800" spc="-114">
                <a:solidFill>
                  <a:srgbClr val="3d4c6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ﺷﺮﻕ</a:t>
            </a:r>
            <a:r>
              <a:rPr dirty="0" sz="1800" spc="-115">
                <a:solidFill>
                  <a:srgbClr val="3d4c6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ﺟﻨﻮﺏ</a:t>
            </a:r>
            <a:r>
              <a:rPr dirty="0" sz="1800">
                <a:solidFill>
                  <a:srgbClr val="3d4c68"/>
                </a:solidFill>
                <a:latin typeface="KIKFBQ+FranklinGothic-MediumCond"/>
                <a:cs typeface="KIKFBQ+FranklinGothic-MediumCond"/>
              </a:rPr>
              <a:t>/</a:t>
            </a:r>
            <a:r>
              <a:rPr dirty="0" sz="1800">
                <a:solidFill>
                  <a:srgbClr val="3d4c68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ﺟﻨﻮﺏ</a:t>
            </a:r>
            <a:r>
              <a:rPr dirty="0" sz="1800" spc="-115">
                <a:solidFill>
                  <a:srgbClr val="3d4c6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ﻓﻲ</a:t>
            </a:r>
          </a:p>
          <a:p>
            <a:pPr marL="45694" marR="0">
              <a:lnSpc>
                <a:spcPts val="2040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800">
                <a:solidFill>
                  <a:srgbClr val="3d4c68"/>
                </a:solidFill>
                <a:latin typeface="KIKFBQ+FranklinGothic-MediumCond"/>
                <a:cs typeface="KIKFBQ+FranklinGothic-MediumCond"/>
              </a:rPr>
              <a:t>(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ﺍﻟﺘﻘﺰﻡ</a:t>
            </a:r>
            <a:r>
              <a:rPr dirty="0" sz="1800">
                <a:solidFill>
                  <a:srgbClr val="3d4c68"/>
                </a:solidFill>
                <a:latin typeface="KIKFBQ+FranklinGothic-MediumCond"/>
                <a:cs typeface="KIKFBQ+FranklinGothic-MediumCond"/>
              </a:rPr>
              <a:t>)</a:t>
            </a:r>
            <a:r>
              <a:rPr dirty="0" sz="1800">
                <a:solidFill>
                  <a:srgbClr val="3d4c68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ﺍﻟﻘﺎﻣﺔ</a:t>
            </a:r>
            <a:r>
              <a:rPr dirty="0" sz="1800" spc="-100">
                <a:solidFill>
                  <a:srgbClr val="3d4c6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ﻗﺼﺮ</a:t>
            </a:r>
            <a:r>
              <a:rPr dirty="0" sz="1800" spc="-107">
                <a:solidFill>
                  <a:srgbClr val="3d4c6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ﻳﺴﻢ</a:t>
            </a:r>
          </a:p>
          <a:p>
            <a:pPr marL="6350" marR="0">
              <a:lnSpc>
                <a:spcPts val="2040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800">
                <a:solidFill>
                  <a:srgbClr val="3d4c68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1800">
                <a:solidFill>
                  <a:srgbClr val="3d4c68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ﺍﻟﻨﺴﺎﺀ</a:t>
            </a:r>
            <a:r>
              <a:rPr dirty="0" sz="1800" spc="-116">
                <a:solidFill>
                  <a:srgbClr val="3d4c68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d4c68"/>
                </a:solidFill>
                <a:latin typeface="ESFFEH+ArialMT"/>
                <a:cs typeface="ESFFEH+ArialMT"/>
              </a:rPr>
              <a:t>ﻣﻦ</a:t>
            </a:r>
            <a:r>
              <a:rPr dirty="0" sz="1800">
                <a:solidFill>
                  <a:srgbClr val="3d4c68"/>
                </a:solidFill>
                <a:latin typeface="KIKFBQ+FranklinGothic-MediumCond"/>
                <a:cs typeface="KIKFBQ+FranklinGothic-MediumCond"/>
              </a:rPr>
              <a:t>35%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3807" y="4518078"/>
            <a:ext cx="3789965" cy="599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7705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10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-</a:t>
            </a:r>
            <a:r>
              <a:rPr dirty="0" sz="1800" spc="359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  <a:r>
              <a:rPr dirty="0" sz="1800" spc="2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-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 spc="15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1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ﺍﻣﺮﺃﺔ</a:t>
            </a:r>
            <a:r>
              <a:rPr dirty="0" sz="1800" spc="-10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ﻣﻠﻴﻮﻥ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17</a:t>
            </a:r>
          </a:p>
          <a:p>
            <a:pPr marL="0" marR="0">
              <a:lnSpc>
                <a:spcPts val="2040"/>
              </a:lnSpc>
              <a:spcBef>
                <a:spcPts val="38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18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ﺍﻟﻤﻨﺨﻔﺾ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ﺍﻟﻮﺯﻥ</a:t>
            </a:r>
            <a:r>
              <a:rPr dirty="0" sz="1800" spc="-1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  <a:r>
              <a:rPr dirty="0" sz="1800" spc="-10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ﻳﻌﺎﻧﻴﻦ</a:t>
            </a:r>
            <a:r>
              <a:rPr dirty="0" sz="1800" spc="-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ﺍﻹﻧﺠﺎﺏ</a:t>
            </a:r>
            <a:r>
              <a:rPr dirty="0" sz="1800" spc="-1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ﻋﻤﺮ</a:t>
            </a:r>
            <a:r>
              <a:rPr dirty="0" sz="1800" spc="-1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ﻓﻲ</a:t>
            </a:r>
            <a:r>
              <a:rPr dirty="0" sz="1800" spc="-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ESFFEH+ArialMT"/>
                <a:cs typeface="ESFFEH+ArialMT"/>
              </a:rPr>
              <a:t>ﺍﻟﻨﺴﺎﺀ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51651" y="6180330"/>
            <a:ext cx="7477822" cy="469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WHO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Global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Health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Observatory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Indicators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website</a:t>
            </a:r>
            <a:r>
              <a:rPr dirty="0" sz="900">
                <a:solidFill>
                  <a:srgbClr val="231f20"/>
                </a:solidFill>
                <a:latin typeface="ESFFEH+ArialMT"/>
                <a:cs typeface="ESFFEH+ArialMT"/>
              </a:rPr>
              <a:t>ﺍﻟﻤﺼﺪﺭ</a:t>
            </a:r>
          </a:p>
          <a:p>
            <a:pPr marL="0" marR="0">
              <a:lnSpc>
                <a:spcPts val="1020"/>
              </a:lnSpc>
              <a:spcBef>
                <a:spcPts val="171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Dalmiya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al,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2022.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UNICEF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Programming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Guidance.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Prevention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of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malnutrition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women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before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during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pregnancy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while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breastfeeding.</a:t>
            </a:r>
            <a:r>
              <a:rPr dirty="0" sz="900" spc="-66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United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Nations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Children’s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Fund.</a:t>
            </a:r>
          </a:p>
          <a:p>
            <a:pPr marL="26988" marR="0">
              <a:lnSpc>
                <a:spcPts val="102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2017.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Nutrition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recommendations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in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pregnancy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lactation.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Med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Clin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North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57234" y="623366"/>
            <a:ext cx="4680753" cy="600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ﺍﻟﺤﺪﻳﺪ</a:t>
            </a:r>
            <a:r>
              <a:rPr dirty="0" sz="1900" spc="-11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ﺣﺒﻮﺏ</a:t>
            </a:r>
            <a:r>
              <a:rPr dirty="0" sz="1900" spc="-111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ﻋﻠﻰ</a:t>
            </a:r>
            <a:r>
              <a:rPr dirty="0" sz="1900" spc="-12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ﺍﻟﺤﻮﺍﻣﻞ</a:t>
            </a:r>
            <a:r>
              <a:rPr dirty="0" sz="1900" spc="-1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ﺍﻟﻨﺴﺎﺀ</a:t>
            </a:r>
            <a:r>
              <a:rPr dirty="0" sz="1900" spc="-12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ﻣﻦ</a:t>
            </a:r>
            <a:r>
              <a:rPr dirty="0" sz="1900" spc="-128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ﻓﻘﻂ</a:t>
            </a:r>
            <a:r>
              <a:rPr dirty="0" sz="19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35%</a:t>
            </a:r>
            <a:r>
              <a:rPr dirty="0" sz="1900" spc="244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ﻧﺴﺒﺔ</a:t>
            </a:r>
            <a:r>
              <a:rPr dirty="0" sz="1900" spc="-136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ﺗﺤﺼﻞ</a:t>
            </a:r>
          </a:p>
          <a:p>
            <a:pPr marL="1301750" marR="0">
              <a:lnSpc>
                <a:spcPts val="2154"/>
              </a:lnSpc>
              <a:spcBef>
                <a:spcPts val="67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.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ﺍﻟﺤﻤﻞ</a:t>
            </a:r>
            <a:r>
              <a:rPr dirty="0" sz="1900" spc="-108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ﻓﺘﺮﺓ</a:t>
            </a:r>
            <a:r>
              <a:rPr dirty="0" sz="1900" spc="-12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ﺃﺜﻨﺎﺀ</a:t>
            </a:r>
            <a:r>
              <a:rPr dirty="0" sz="19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90+</a:t>
            </a:r>
            <a:r>
              <a:rPr dirty="0" sz="1900" spc="-121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19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(IFA)</a:t>
            </a:r>
            <a:r>
              <a:rPr dirty="0" sz="1900" spc="247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ﺃﺴﻴﺪ</a:t>
            </a:r>
            <a:r>
              <a:rPr dirty="0" sz="1900" spc="-13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ﻭﺍﻟﻔﻮﻟﻴﻚ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0096" y="1951914"/>
            <a:ext cx="4639687" cy="1283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ﺍﻟﺰﻳﺎﺭﺍﺕ</a:t>
            </a:r>
            <a:r>
              <a:rPr dirty="0" sz="1800" spc="-107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ﻣﻦ</a:t>
            </a:r>
            <a:r>
              <a:rPr dirty="0" sz="1800" spc="-108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ﺃﺮﺑﻊ</a:t>
            </a:r>
            <a:r>
              <a:rPr dirty="0" sz="1800" spc="-10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ﺍﻟﺤﻮﺍﻣﻞ</a:t>
            </a:r>
            <a:r>
              <a:rPr dirty="0" sz="1800" spc="-11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ﺍﻟﻨﺴﺎﺀ</a:t>
            </a:r>
            <a:r>
              <a:rPr dirty="0" sz="1800" spc="-9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ﻣﻦ</a:t>
            </a:r>
            <a:r>
              <a:rPr dirty="0" sz="1800" spc="-108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ﻓﻘﻂ</a:t>
            </a:r>
            <a:r>
              <a:rPr dirty="0" sz="18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59%</a:t>
            </a:r>
            <a:r>
              <a:rPr dirty="0" sz="1800" spc="239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ﻧﺴﺒﺔ</a:t>
            </a:r>
            <a:r>
              <a:rPr dirty="0" sz="1800" spc="-10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ﺗﺤﻀﺮ</a:t>
            </a:r>
          </a:p>
          <a:p>
            <a:pPr marL="27940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ﺃﻮﺻﺖ</a:t>
            </a:r>
            <a:r>
              <a:rPr dirty="0" sz="1800" spc="-107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ﻭﻗﺪ</a:t>
            </a:r>
            <a:r>
              <a:rPr dirty="0" sz="1800" spc="-11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(ANC)</a:t>
            </a:r>
            <a:r>
              <a:rPr dirty="0" sz="1800" spc="-102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ﺍﻟﻮﻻﺩﺓ</a:t>
            </a:r>
            <a:r>
              <a:rPr dirty="0" sz="1800" spc="-11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ﻗﺒﻞ</a:t>
            </a:r>
            <a:r>
              <a:rPr dirty="0" sz="1800" spc="-11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ﻣﺎ</a:t>
            </a:r>
            <a:r>
              <a:rPr dirty="0" sz="1800" spc="-10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ﺍﻟﺮﻋﺎﻳﺔ</a:t>
            </a:r>
            <a:r>
              <a:rPr dirty="0" sz="1800" spc="-10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ﻣﺮﺣﻠﺔ</a:t>
            </a:r>
            <a:r>
              <a:rPr dirty="0" sz="1800" spc="-10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ﻓﻲ</a:t>
            </a:r>
            <a:r>
              <a:rPr dirty="0" sz="1800" spc="-11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ﺍﻟﺼﺤﻴﺔ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ﻋﻠﻰ</a:t>
            </a:r>
            <a:r>
              <a:rPr dirty="0" sz="1800" spc="-10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ﺍﻟﺤﺼﻮﻝ</a:t>
            </a:r>
            <a:r>
              <a:rPr dirty="0" sz="1800" spc="-11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ﺑﻀﺮﻭﺭﺓ</a:t>
            </a:r>
            <a:r>
              <a:rPr dirty="0" sz="1800" spc="-121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،</a:t>
            </a:r>
            <a:r>
              <a:rPr dirty="0" sz="18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2016</a:t>
            </a:r>
            <a:r>
              <a:rPr dirty="0" sz="1800" spc="-84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ﻋﺎﻡ</a:t>
            </a:r>
            <a:r>
              <a:rPr dirty="0" sz="1800" spc="-10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ﻣﻨﺬ</a:t>
            </a:r>
            <a:r>
              <a:rPr dirty="0" sz="1800" spc="-11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،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ﺍﻟﻌﺎﻟﻤﻴﺔ</a:t>
            </a:r>
            <a:r>
              <a:rPr dirty="0" sz="1800" spc="-9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ﺍﻟﺼﺤﺔ</a:t>
            </a:r>
            <a:r>
              <a:rPr dirty="0" sz="1800" spc="-11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ﻣﻨﻈﻤﺔ</a:t>
            </a:r>
          </a:p>
          <a:p>
            <a:pPr marL="65087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ﻓﻲ</a:t>
            </a:r>
            <a:r>
              <a:rPr dirty="0" sz="1800" spc="-11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ﺳﺎﻫﻢ</a:t>
            </a:r>
            <a:r>
              <a:rPr dirty="0" sz="1800" spc="-9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ﻣﻤﺎ</a:t>
            </a:r>
            <a:r>
              <a:rPr dirty="0" sz="1800" spc="-101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،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ﺍﻟﻮﻻﺩﺓ</a:t>
            </a:r>
            <a:r>
              <a:rPr dirty="0" sz="1800" spc="-11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ﻗﺒﻞ</a:t>
            </a:r>
            <a:r>
              <a:rPr dirty="0" sz="1800" spc="-11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ﻣﺎ</a:t>
            </a:r>
            <a:r>
              <a:rPr dirty="0" sz="1800" spc="-10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ﺍﻟﺼﺤﻴﺔ</a:t>
            </a:r>
            <a:r>
              <a:rPr dirty="0" sz="1800" spc="-11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ﺑﺎﻟﺮﻋﺎﻳﺔ</a:t>
            </a:r>
            <a:r>
              <a:rPr dirty="0" sz="1800" spc="-1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ﺧﺎﺻﺔ</a:t>
            </a:r>
            <a:r>
              <a:rPr dirty="0" sz="1800" spc="-11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ﺯﻳﺎﺭﺍﺕ</a:t>
            </a:r>
            <a:r>
              <a:rPr dirty="0" sz="1800" spc="-10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8</a:t>
            </a:r>
          </a:p>
          <a:p>
            <a:pPr marL="3440112" marR="0">
              <a:lnSpc>
                <a:spcPts val="19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.</a:t>
            </a:r>
            <a:r>
              <a:rPr dirty="0" sz="1800" spc="-117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ﺍﻟﻔﺠﻮﺓ</a:t>
            </a:r>
            <a:r>
              <a:rPr dirty="0" sz="1800" spc="-11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31f20"/>
                </a:solidFill>
                <a:latin typeface="NVTMWW+Arial-BoldMT"/>
                <a:cs typeface="NVTMWW+Arial-BoldMT"/>
              </a:rPr>
              <a:t>ﺍﺗﺴﺎﻉ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0115" y="2183145"/>
            <a:ext cx="3517344" cy="17096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5512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ﺍﻣﻜﺎﻧﻴﺔ</a:t>
            </a:r>
            <a:r>
              <a:rPr dirty="0" sz="4000" spc="-259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ﻭﻋﺪﻡ</a:t>
            </a:r>
            <a:r>
              <a:rPr dirty="0" sz="4000">
                <a:solidFill>
                  <a:srgbClr val="8d9ebc"/>
                </a:solidFill>
                <a:latin typeface="KIKFBQ+FranklinGothic-MediumCond"/>
                <a:cs typeface="KIKFBQ+FranklinGothic-MediumCond"/>
              </a:rPr>
              <a:t>...</a:t>
            </a:r>
          </a:p>
          <a:p>
            <a:pPr marL="0" marR="0">
              <a:lnSpc>
                <a:spcPts val="4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ﺧﺪﻣﺎﺕ</a:t>
            </a:r>
            <a:r>
              <a:rPr dirty="0" sz="4000" spc="-247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ﻋﻠﻰ</a:t>
            </a:r>
            <a:r>
              <a:rPr dirty="0" sz="4000" spc="-257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ﺍﻟﺤﺼﻮﻝ</a:t>
            </a:r>
          </a:p>
          <a:p>
            <a:pPr marL="1055687" marR="0">
              <a:lnSpc>
                <a:spcPts val="43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ﻭﻏﺬﺍﺋﻴﺔ</a:t>
            </a:r>
            <a:r>
              <a:rPr dirty="0" sz="4000" spc="-254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ﺻﺤﻴﺔ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87421" y="3326170"/>
            <a:ext cx="4452727" cy="8897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ﺍﻟﻮﻻﺩﺓ</a:t>
            </a:r>
            <a:r>
              <a:rPr dirty="0" sz="1900" spc="-1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ﻋﻨﺪ</a:t>
            </a:r>
            <a:r>
              <a:rPr dirty="0" sz="1900" spc="-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ﺍﻟﻤﻨﺨﻔﺾ</a:t>
            </a:r>
            <a:r>
              <a:rPr dirty="0" sz="19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ﺍﻟﻮﺯﻥ</a:t>
            </a:r>
            <a:r>
              <a:rPr dirty="0" sz="19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ﻣﻦ</a:t>
            </a:r>
            <a:r>
              <a:rPr dirty="0" sz="1900" spc="-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ﺳﻨﻮﻳ</a:t>
            </a:r>
            <a:r>
              <a:rPr dirty="0" sz="1900" spc="-1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ﻃﻔﻞ</a:t>
            </a:r>
            <a:r>
              <a:rPr dirty="0" sz="19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ﻣﻠﻴﻮﻥ</a:t>
            </a:r>
            <a:r>
              <a:rPr dirty="0" sz="1900" spc="-1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</a:t>
            </a:r>
            <a:r>
              <a:rPr dirty="0" sz="1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ﻳﻌﺎﻧﻲ</a:t>
            </a:r>
          </a:p>
          <a:p>
            <a:pPr marL="119062" marR="0">
              <a:lnSpc>
                <a:spcPts val="215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ﺍﻷﻢ</a:t>
            </a:r>
            <a:r>
              <a:rPr dirty="0" sz="19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ﻟﺪﻯ</a:t>
            </a:r>
            <a:r>
              <a:rPr dirty="0" sz="19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ﺍﻟﺘﻐﺬﻳﺔ</a:t>
            </a:r>
            <a:r>
              <a:rPr dirty="0" sz="19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ﻟﺴﻮﺀ</a:t>
            </a:r>
            <a:r>
              <a:rPr dirty="0" sz="1900" spc="-1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ﻣﺒﻜﺮ</a:t>
            </a:r>
            <a:r>
              <a:rPr dirty="0" sz="19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ﻣﺆﺸﺮ</a:t>
            </a:r>
            <a:r>
              <a:rPr dirty="0" sz="1900" spc="-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ﺑﻤﺜﺎﺑﺔ</a:t>
            </a:r>
            <a:r>
              <a:rPr dirty="0" sz="1900" spc="-1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ﻳﻌﺘﺒﺮ</a:t>
            </a:r>
            <a:r>
              <a:rPr dirty="0" sz="1900" spc="-1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ﻣﺎ</a:t>
            </a:r>
            <a:r>
              <a:rPr dirty="0" sz="1900" spc="-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،</a:t>
            </a:r>
            <a:r>
              <a:rPr dirty="0" sz="1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(LBW)</a:t>
            </a:r>
          </a:p>
          <a:p>
            <a:pPr marL="3549650" marR="0">
              <a:lnSpc>
                <a:spcPts val="2154"/>
              </a:lnSpc>
              <a:spcBef>
                <a:spcPts val="117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1900">
                <a:solidFill>
                  <a:srgbClr val="231f20"/>
                </a:solidFill>
                <a:latin typeface="ESFFEH+ArialMT"/>
                <a:cs typeface="ESFFEH+ArialMT"/>
              </a:rPr>
              <a:t>ﻭﺍﻟﺮﺿﻴﻊ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12607" y="4680849"/>
            <a:ext cx="4628694" cy="307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ﺣﻤﻴﺔ</a:t>
            </a:r>
            <a:r>
              <a:rPr dirty="0" sz="1900" spc="-12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ﻋﻠﻰ</a:t>
            </a:r>
            <a:r>
              <a:rPr dirty="0" sz="1900" spc="-12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ﺍﻟﺤﺼﻮﻝ</a:t>
            </a:r>
            <a:r>
              <a:rPr dirty="0" sz="1900" spc="-10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ﺇﻣﻜﺎﻧﻴﺔ</a:t>
            </a:r>
            <a:r>
              <a:rPr dirty="0" sz="1900" spc="-12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ﻓﻲ</a:t>
            </a:r>
            <a:r>
              <a:rPr dirty="0" sz="1900" spc="-12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ﺑﺘﺮﺍﺟﻊ</a:t>
            </a:r>
            <a:r>
              <a:rPr dirty="0" sz="1900" spc="-11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ﺍﻟﻜﻮﺭﻭﻧﺎ</a:t>
            </a:r>
            <a:r>
              <a:rPr dirty="0" sz="1900" spc="-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ﺃﺰﻣﺔ</a:t>
            </a:r>
            <a:r>
              <a:rPr dirty="0" sz="1900" spc="-12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ﺗﺘﺴﺒﺐ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88932" y="4966065"/>
            <a:ext cx="3550796" cy="311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.</a:t>
            </a:r>
            <a:r>
              <a:rPr dirty="0" sz="1900" spc="-128">
                <a:solidFill>
                  <a:srgbClr val="231f20"/>
                </a:solidFill>
                <a:latin typeface="GDTHDD+FranklinGothic-MediumCond,Bold"/>
                <a:cs typeface="GDTHDD+FranklinGothic-MediumCond,Bold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ﺍﻻﺣﺘﻤﺎﻻﺕ</a:t>
            </a:r>
            <a:r>
              <a:rPr dirty="0" sz="1900" spc="-108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ﺃﺴﻮﺀ</a:t>
            </a:r>
            <a:r>
              <a:rPr dirty="0" sz="1900" spc="-12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ﺃﻤﺎﻡ</a:t>
            </a:r>
            <a:r>
              <a:rPr dirty="0" sz="1900" spc="-11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ﺑﺪﻭﺭﻩ</a:t>
            </a:r>
            <a:r>
              <a:rPr dirty="0" sz="1900" spc="-116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ﻳﻀﻌﻨﺎ</a:t>
            </a:r>
            <a:r>
              <a:rPr dirty="0" sz="1900" spc="-12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ﻣﻤﺎ</a:t>
            </a:r>
            <a:r>
              <a:rPr dirty="0" sz="1900" spc="-121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31f20"/>
                </a:solidFill>
                <a:latin typeface="NVTMWW+Arial-BoldMT"/>
                <a:cs typeface="NVTMWW+Arial-BoldMT"/>
              </a:rPr>
              <a:t>ﺟﻴﺪﺓ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59236" y="6179901"/>
            <a:ext cx="5026803" cy="319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12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2017.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Nutrition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recommendations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in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pregnancy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lactation.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Med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Clin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North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Am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during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pregnancy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while</a:t>
            </a:r>
            <a:r>
              <a:rPr dirty="0" sz="900" spc="-23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SFFEH+ArialMT"/>
                <a:cs typeface="ESFFEH+ArialMT"/>
              </a:rPr>
              <a:t>ﺍﻟﻤﺼﺪﺭ</a:t>
            </a:r>
          </a:p>
          <a:p>
            <a:pPr marL="0" marR="0">
              <a:lnSpc>
                <a:spcPts val="1020"/>
              </a:lnSpc>
              <a:spcBef>
                <a:spcPts val="171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breastfeeding.</a:t>
            </a:r>
            <a:r>
              <a:rPr dirty="0" sz="900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United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Nations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Children’s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Fund.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5745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60823" y="6482208"/>
            <a:ext cx="5241201" cy="3180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ﺳﻮﺀ</a:t>
            </a:r>
            <a:r>
              <a:rPr dirty="0" sz="900" spc="-62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ﺗﻔﺎﻗﻢ</a:t>
            </a:r>
            <a:r>
              <a:rPr dirty="0" sz="900" spc="-55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ﻓﻲ</a:t>
            </a:r>
            <a:r>
              <a:rPr dirty="0" sz="900" spc="-69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ﺍﻟﻜﻮﺭﻭﻧﺎ</a:t>
            </a:r>
            <a:r>
              <a:rPr dirty="0" sz="900" spc="-56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ﺃﺰﻣﺔ</a:t>
            </a:r>
            <a:r>
              <a:rPr dirty="0" sz="900" spc="-67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ﺗﺴﺎﻫﻢ</a:t>
            </a:r>
            <a:r>
              <a:rPr dirty="0" sz="900" spc="-61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ﺃﻦ</a:t>
            </a:r>
            <a:r>
              <a:rPr dirty="0" sz="900" spc="-57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ﺍﻟﻤﺘﻮﻗﻊ</a:t>
            </a:r>
            <a:r>
              <a:rPr dirty="0" sz="900" spc="-68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ﻣﻦ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2017.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recommendations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lactation.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</a:t>
            </a:r>
          </a:p>
          <a:p>
            <a:pPr marL="0" marR="0">
              <a:lnSpc>
                <a:spcPts val="1020"/>
              </a:lnSpc>
              <a:spcBef>
                <a:spcPts val="163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Nat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Food.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ﻭﺍﻟﻤﺘﻮﺳﻂ</a:t>
            </a:r>
            <a:r>
              <a:rPr dirty="0" sz="900" spc="-62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ﺍﻟﻤﻨﺨﻔﺾ</a:t>
            </a:r>
            <a:r>
              <a:rPr dirty="0" sz="900" spc="-58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ﺍﻟﺪﺧﻞ</a:t>
            </a:r>
            <a:r>
              <a:rPr dirty="0" sz="900" spc="-69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ﺫﺍﺕ</a:t>
            </a:r>
            <a:r>
              <a:rPr dirty="0" sz="900" spc="-68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ﺍﻟﺒﻠﺪﺍﻥ</a:t>
            </a:r>
            <a:r>
              <a:rPr dirty="0" sz="900" spc="-52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ﻓﻲ</a:t>
            </a:r>
            <a:r>
              <a:rPr dirty="0" sz="900" spc="-69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ﻭﺍﻷﻄﻔﺎﻝ</a:t>
            </a:r>
            <a:r>
              <a:rPr dirty="0" sz="900" spc="-58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ﻭﻭﻓﻴﺎﺕ</a:t>
            </a:r>
            <a:r>
              <a:rPr dirty="0" sz="900" spc="-60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ﺍﻟﻨﺴﺎﺀ</a:t>
            </a:r>
            <a:r>
              <a:rPr dirty="0" sz="900" spc="-46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ﻟﺪﻯ</a:t>
            </a:r>
            <a:r>
              <a:rPr dirty="0" sz="900" spc="-63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ESFFEH+ArialMT"/>
                <a:cs typeface="ESFFEH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ﺍﻟﺘﻐﺬﻳﺔ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5024" y="412926"/>
            <a:ext cx="9286128" cy="1154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ﻋﻠﻰ</a:t>
            </a:r>
            <a:r>
              <a:rPr dirty="0" sz="4000" spc="-257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ﺗﺆﺜﺮ</a:t>
            </a:r>
            <a:r>
              <a:rPr dirty="0" sz="4000" spc="-255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ﺟﺴﻴﻤﺔ</a:t>
            </a:r>
            <a:r>
              <a:rPr dirty="0" sz="4000" spc="-240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ﻋﻮﺍﻗﺐ</a:t>
            </a:r>
            <a:r>
              <a:rPr dirty="0" sz="4000" spc="-252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ﺍﻷﻤﻬﺎﺕ</a:t>
            </a:r>
            <a:r>
              <a:rPr dirty="0" sz="4000" spc="-255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ﻟﺪﻯ</a:t>
            </a:r>
            <a:r>
              <a:rPr dirty="0" sz="4000" spc="-251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ﺍﻟﺘﻐﺬﻳﺔ</a:t>
            </a:r>
            <a:r>
              <a:rPr dirty="0" sz="4000" spc="-256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ﺳﻮﺀ</a:t>
            </a:r>
            <a:r>
              <a:rPr dirty="0" sz="4000" spc="-248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ﻋﻦ</a:t>
            </a:r>
            <a:r>
              <a:rPr dirty="0" sz="4000" spc="-250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ﻳﻨﺘﺞ</a:t>
            </a:r>
          </a:p>
          <a:p>
            <a:pPr marL="4575175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ﺑﺄﺴﺮﻩ</a:t>
            </a:r>
            <a:r>
              <a:rPr dirty="0" sz="4000" spc="-252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ﺍﻟﻌﺎﻟﻢ</a:t>
            </a:r>
            <a:r>
              <a:rPr dirty="0" sz="4000" spc="-259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ﻭﻋﻠﻰ</a:t>
            </a:r>
            <a:r>
              <a:rPr dirty="0" sz="4000" spc="-256">
                <a:solidFill>
                  <a:srgbClr val="8d9eb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8d9ebc"/>
                </a:solidFill>
                <a:latin typeface="ESFFEH+ArialMT"/>
                <a:cs typeface="ESFFEH+ArialMT"/>
              </a:rPr>
              <a:t>ﺍﻟﻤﺠﺘﻤﻌﺎﺕ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1046" y="2040218"/>
            <a:ext cx="9323340" cy="748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ﺍﻟﺼﻌﻴﺪ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ﻋﻠﻰ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ﺃﻤﺎ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،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ﻋﺎﻣ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30</a:t>
            </a:r>
            <a:r>
              <a:rPr dirty="0" sz="2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ﻳﺘﺠﺎﻭﺯ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ﻣﺎ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ﺇﻟﻰ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ﺍﻟﻔﺮﺩﻱ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ﺍﻟﺼﻌﻴﺪ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ﻋﻠﻰ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ﺍﻟﺘﻐﺬﻳﺔ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ﺳﻮﺀ</a:t>
            </a:r>
            <a:r>
              <a:rPr dirty="0" sz="24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ﻋﻮﺍﻗﺐ</a:t>
            </a:r>
            <a:r>
              <a:rPr dirty="0" sz="24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ﺗﺄﺜﻴﺮ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ﻳﻤﺘﺪ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ﺃﻦ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ﻳﻤﻜﻦ</a:t>
            </a:r>
          </a:p>
          <a:p>
            <a:pPr marL="5507037" marR="0">
              <a:lnSpc>
                <a:spcPts val="272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ﺃﺠﻴﺎﻝ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ﻟﻌﺪﺓ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ﺍﻟﺘﺄﺜﻴﺮ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ﻫﺬﺍ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ﻳﺴﺘﻤﺮ</a:t>
            </a:r>
            <a:r>
              <a:rPr dirty="0" sz="2400" spc="-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ﻓﻘﺪ</a:t>
            </a:r>
            <a:r>
              <a:rPr dirty="0" sz="2400" spc="-1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ﺍﻟﻌﺎﺋﻠﻲ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74084" y="3408328"/>
            <a:ext cx="9150697" cy="749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ﺍﻗﺘﺼﺎﺩﻳﺔ</a:t>
            </a:r>
            <a:r>
              <a:rPr dirty="0" sz="24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ﻓﻮﺍﺋﺪ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ﺇﻟﻰ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ﻳﺆﺪﻱ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ﻣﻤﺎ</a:t>
            </a:r>
            <a:r>
              <a:rPr dirty="0" sz="2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ﺍﻹﻧﺘﺎﺟﻴﺔ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ﻣﺴﺘﻮﻯ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ﻭﺭﻓﻊ</a:t>
            </a:r>
            <a:r>
              <a:rPr dirty="0" sz="2400" spc="-1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ﺍﻟﻤﺪﺭﺳﻲ</a:t>
            </a:r>
            <a:r>
              <a:rPr dirty="0" sz="2400" spc="-1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ﺍﻷﺪﺍﺀ</a:t>
            </a:r>
            <a:r>
              <a:rPr dirty="0" sz="24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ﺑﺘﺤﺴﻴﻦ</a:t>
            </a:r>
            <a:r>
              <a:rPr dirty="0" sz="24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ﺍﻟﺠﻴﺪﺓ</a:t>
            </a:r>
            <a:r>
              <a:rPr dirty="0" sz="2400" spc="-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ﺍﻟﺘﻐﺬﻳﺔ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ﺗﺮﺗﺒﻂ</a:t>
            </a:r>
          </a:p>
          <a:p>
            <a:pPr marL="4164012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ﻭﺍﻟﻌﺎﻟﻤﻲ</a:t>
            </a:r>
            <a:r>
              <a:rPr dirty="0" sz="2400" spc="-1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ﻭﺍﻟﻮﻃﻨﻲ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ﺍﻟﻔﺮﺩﻱ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ﺍﻟﻤﻘﻴﺎﺱ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ﻋﻠﻰ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ﺍﻟﻤﺪﻯ</a:t>
            </a:r>
            <a:r>
              <a:rPr dirty="0" sz="2400" spc="-1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ﺑﻌﻴﺪﺓ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29659" y="5093127"/>
            <a:ext cx="8938745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2030.</a:t>
            </a:r>
            <a:r>
              <a:rPr dirty="0" sz="2400" spc="459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ﻋﺎﻡ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ﺑﺤﻠﻮﻝ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ﺳﻨﻮﻳ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ﺩﻭﻻ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ﻣﻠﻴﺎﺭ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5.7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ﺗﺒﻠﻎ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ﻗﺪ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ﻣﺠﺘﻤﻌﻴﺔ</a:t>
            </a:r>
            <a:r>
              <a:rPr dirty="0" sz="2400" spc="-1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ﺑﺰﻳﺎﺩﺓ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ﺍﻟﻐﺬﺍﺀ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ﻣﺠﺎﻝ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ﻓﻲ</a:t>
            </a:r>
            <a:r>
              <a:rPr dirty="0" sz="2400" spc="-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ﺍﻻﺳﺘﺜﻤﺎﺭ</a:t>
            </a:r>
            <a:r>
              <a:rPr dirty="0" sz="2400" spc="-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SFFEH+ArialMT"/>
                <a:cs typeface="ESFFEH+ArialMT"/>
              </a:rPr>
              <a:t>ﻳﺴﺎﻫﻢ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9649" y="6243709"/>
            <a:ext cx="9392428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Halim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al,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2015</a:t>
            </a:r>
            <a:r>
              <a:rPr dirty="0" sz="900" spc="-1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The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economic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consequences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of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selected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maternal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child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nutrition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interventions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low-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and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middle-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income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countries: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A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systematic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review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of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recent</a:t>
            </a:r>
            <a:r>
              <a:rPr dirty="0" sz="900" spc="-57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literature,</a:t>
            </a:r>
            <a:r>
              <a:rPr dirty="0" sz="900" spc="-58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 u="sng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2000–2013</a:t>
            </a:r>
            <a:r>
              <a:rPr dirty="0" sz="900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900" spc="-49">
                <a:solidFill>
                  <a:srgbClr val="0563c1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BMC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Women’s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KIKFBQ+FranklinGothic-MediumCond"/>
                <a:cs typeface="KIKFBQ+FranklinGothic-MediumCond"/>
              </a:rPr>
              <a:t>Health.</a:t>
            </a:r>
            <a:r>
              <a:rPr dirty="0" sz="900">
                <a:solidFill>
                  <a:srgbClr val="231f20"/>
                </a:solidFill>
                <a:latin typeface="ESFFEH+ArialMT"/>
                <a:cs typeface="ESFFEH+ArialMT"/>
              </a:rPr>
              <a:t>ﺍﻟﻤﺼﺪﺭ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KIKFBQ+FranklinGothic-MediumCond"/>
                <a:cs typeface="KIKFBQ+FranklinGothic-MediumCond"/>
              </a:rPr>
              <a:t>9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0165" y="2072026"/>
            <a:ext cx="4761237" cy="2194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ﺑﺎﻟﻨﺴﺒﺔ</a:t>
            </a:r>
            <a:r>
              <a:rPr dirty="0" sz="3600" spc="-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ﺍﻟﻮﺿﻊ</a:t>
            </a:r>
            <a:r>
              <a:rPr dirty="0" sz="3600" spc="-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ﺗﺤﺴﻴﻦ</a:t>
            </a:r>
            <a:r>
              <a:rPr dirty="0" sz="36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ﺍﻟﻤﻤﻜﻦ</a:t>
            </a:r>
            <a:r>
              <a:rPr dirty="0" sz="3600" spc="-2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</a:p>
          <a:p>
            <a:pPr marL="80962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ﻭﺫﻟﻚ</a:t>
            </a:r>
            <a:r>
              <a:rPr dirty="0" sz="3600" spc="-22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،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ﺍﻷﻤﻬﺎﺕ</a:t>
            </a:r>
            <a:r>
              <a:rPr dirty="0" sz="3600" spc="-2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ﻟﺪﻯ</a:t>
            </a:r>
            <a:r>
              <a:rPr dirty="0" sz="3600" spc="-2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ﺍﻟﺘﻐﺬﻳﺔ</a:t>
            </a:r>
            <a:r>
              <a:rPr dirty="0" sz="3600" spc="-2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ﻟﺴﻮﺀ</a:t>
            </a:r>
          </a:p>
          <a:p>
            <a:pPr marL="400049" marR="0">
              <a:lnSpc>
                <a:spcPts val="4021"/>
              </a:lnSpc>
              <a:spcBef>
                <a:spcPts val="348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ﺍﻟﺘﺪﺧﻼﺕ</a:t>
            </a:r>
            <a:r>
              <a:rPr dirty="0" sz="3600" spc="-2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  <a:r>
              <a:rPr dirty="0" sz="36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ﺣﺰﻣﺔ</a:t>
            </a:r>
            <a:r>
              <a:rPr dirty="0" sz="3600" spc="-2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ﻧﻘﺪﻡ</a:t>
            </a:r>
            <a:r>
              <a:rPr dirty="0" sz="3600" spc="-2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ﻋﻨﺪﻣﺎ</a:t>
            </a:r>
          </a:p>
          <a:p>
            <a:pPr marL="1552574" marR="0">
              <a:lnSpc>
                <a:spcPts val="4081"/>
              </a:lnSpc>
              <a:spcBef>
                <a:spcPts val="233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ﺑﺎﻷﺪﻟﺔ</a:t>
            </a:r>
            <a:r>
              <a:rPr dirty="0" sz="360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ﺍﻟﻤﺜﺒﺘﺔ</a:t>
            </a:r>
            <a:r>
              <a:rPr dirty="0" sz="3600" spc="-2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ﺍﻟﻐﺬﺍﺋﻴﺔ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1552" y="1523386"/>
            <a:ext cx="5090815" cy="2740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0249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ﺍﻟﺪﻗﻴﻘﺔ</a:t>
            </a:r>
            <a:r>
              <a:rPr dirty="0" sz="3600" spc="-2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ﺍﻟﻐﺬﺍﺋﻴﺔ</a:t>
            </a:r>
            <a:r>
              <a:rPr dirty="0" sz="3600" spc="-2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ﺍﻟﻤﻜﻤﻼﺕ</a:t>
            </a:r>
            <a:r>
              <a:rPr dirty="0" sz="3600" spc="-2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ﺗﻌﺘﺒﺮ</a:t>
            </a:r>
          </a:p>
          <a:p>
            <a:pPr marL="230187" marR="0">
              <a:lnSpc>
                <a:spcPts val="4081"/>
              </a:lnSpc>
              <a:spcBef>
                <a:spcPts val="299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ﺇﻟﻴﻬﺎ</a:t>
            </a:r>
            <a:r>
              <a:rPr dirty="0" sz="3600" spc="-2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ﻳﺸﺎﺭ</a:t>
            </a:r>
            <a:r>
              <a:rPr dirty="0" sz="3600" spc="-21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ﻭﺍﻟﺘﻲ</a:t>
            </a:r>
            <a:r>
              <a:rPr dirty="0" sz="3600" spc="-2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،</a:t>
            </a:r>
            <a:r>
              <a:rPr dirty="0" sz="3600" spc="-2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MMS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ﻭﺍﻟﻤﺘﻌﺪﺩﺓ</a:t>
            </a:r>
          </a:p>
          <a:p>
            <a:pPr marL="292100" marR="0">
              <a:lnSpc>
                <a:spcPts val="4021"/>
              </a:lnSpc>
              <a:spcBef>
                <a:spcPts val="287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ﺃﻘﻮﻯ</a:t>
            </a:r>
            <a:r>
              <a:rPr dirty="0" sz="3600" spc="-2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ﻣﻦ</a:t>
            </a:r>
            <a:r>
              <a:rPr dirty="0" sz="36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،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ﺍﻟﺤﻤﻞ</a:t>
            </a:r>
            <a:r>
              <a:rPr dirty="0" sz="3600" spc="-20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ﺑﻔﻴﺘﺎﻣﻴﻨﺎﺕ</a:t>
            </a:r>
            <a:r>
              <a:rPr dirty="0" sz="3600" spc="-2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ﻋﻤﻮﻣ</a:t>
            </a:r>
          </a:p>
          <a:p>
            <a:pPr marL="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ﺗﺤﺴﻴﻦ</a:t>
            </a:r>
            <a:r>
              <a:rPr dirty="0" sz="36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ﻋﻠﻰ</a:t>
            </a:r>
            <a:r>
              <a:rPr dirty="0" sz="3600" spc="-2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ﺗﺄﺜﻴﺮ</a:t>
            </a:r>
            <a:r>
              <a:rPr dirty="0" sz="3600" spc="-2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ﺍﻟﻐﺬﺍﺋﻴﺔ</a:t>
            </a:r>
            <a:r>
              <a:rPr dirty="0" sz="3600" spc="-2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ﺍﻟﻤﺪﺧﻼﺕ</a:t>
            </a:r>
          </a:p>
          <a:p>
            <a:pPr marL="2632074" marR="0">
              <a:lnSpc>
                <a:spcPts val="4021"/>
              </a:lnSpc>
              <a:spcBef>
                <a:spcPts val="273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ﻭ</a:t>
            </a:r>
            <a:r>
              <a:rPr dirty="0" sz="3600" spc="-2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ﺍﻷﻤﻬﺎﺕ</a:t>
            </a:r>
            <a:r>
              <a:rPr dirty="0" sz="3600" spc="-22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ﺻﺤﺔ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4802" y="4258356"/>
            <a:ext cx="1946288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KIKFBQ+FranklinGothic-MediumCond"/>
                <a:cs typeface="KIKFBQ+FranklinGothic-MediumCond"/>
              </a:rPr>
              <a:t>.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ﺍﻟﻮﻻﺩﺓ</a:t>
            </a:r>
            <a:r>
              <a:rPr dirty="0" sz="360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SFFEH+ArialMT"/>
                <a:cs typeface="ESFFEH+ArialMT"/>
              </a:rPr>
              <a:t>ﻧﺘﺎﺋﺞ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2023-03-24T00:04:15-05:00</dcterms:modified>
</cp:coreProperties>
</file>