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CCLWTG+ArialMT"/>
      <p:regular r:id="rId27"/>
    </p:embeddedFont>
    <p:embeddedFont>
      <p:font typeface="ERRBSC+FranklinGothic-MediumCond"/>
      <p:regular r:id="rId28"/>
    </p:embeddedFont>
    <p:embeddedFont>
      <p:font typeface="CJVTRA+Amiri-Slanted"/>
      <p:regular r:id="rId29"/>
    </p:embeddedFont>
    <p:embeddedFont>
      <p:font typeface="GPGGWG+FranklinGothic-MediumCond,Italic"/>
      <p:regular r:id="rId30"/>
    </p:embeddedFont>
    <p:embeddedFont>
      <p:font typeface="JRCOMI+Arial-BoldMT"/>
      <p:regular r:id="rId31"/>
    </p:embeddedFont>
    <p:embeddedFont>
      <p:font typeface="LRWJCR+FranklinGothic-MediumCond,Bold"/>
      <p:regular r:id="rId32"/>
    </p:embeddedFont>
    <p:embeddedFont>
      <p:font typeface="FGHABW+FranklinGothic-MediumCond,BoldItalic"/>
      <p:regular r:id="rId33"/>
    </p:embeddedFont>
    <p:embeddedFont>
      <p:font typeface="NFHOAH+Amiri-BoldSlanted"/>
      <p:regular r:id="rId34"/>
    </p:embeddedFont>
    <p:embeddedFont>
      <p:font typeface="SBAHIO+MS-Gothic"/>
      <p:regular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32" Type="http://schemas.openxmlformats.org/officeDocument/2006/relationships/font" Target="fonts/font6.fntdata" /><Relationship Id="rId33" Type="http://schemas.openxmlformats.org/officeDocument/2006/relationships/font" Target="fonts/font7.fntdata" /><Relationship Id="rId34" Type="http://schemas.openxmlformats.org/officeDocument/2006/relationships/font" Target="fonts/font8.fntdata" /><Relationship Id="rId35" Type="http://schemas.openxmlformats.org/officeDocument/2006/relationships/font" Target="fonts/font9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z7NguonMqTI&amp;list=PLtHECG2JBpsod1V1bU2_2_iyR-s9Wok97&amp;index=30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youtube.com/watch?v=c7LgGBw8us0&amp;list=PLtHECG2JBpsod1V1bU2_2_iyR-s9Wok97&amp;index=29" TargetMode="External" /><Relationship Id="rId3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pubmed.ncbi.nlm.nih.gov/35466910/" TargetMode="External" /><Relationship Id="rId2" Type="http://schemas.openxmlformats.org/officeDocument/2006/relationships/image" Target="../media/image19.png" /><Relationship Id="rId3" Type="http://schemas.openxmlformats.org/officeDocument/2006/relationships/hyperlink" Target="https://hmhbconsortium.org/knowledge-hub/preventing-and-controlling-micronutrient-deficiencies-in-populations-affected-by-an-emergency/" TargetMode="External" 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 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 /><Relationship Id="rId6" Type="http://schemas.openxmlformats.org/officeDocument/2006/relationships/hyperlink" Target="https://hmhbconsortium.org/knowledge-hub/who-nutritional-interventions-update-multiple-micronutrient-supplements-during-pregnancy/" TargetMode="External" /><Relationship Id="rId7" Type="http://schemas.openxmlformats.org/officeDocument/2006/relationships/hyperlink" Target="https://hmhbconsortium.org/knowledge-hub/use-of-mms-for-maternal-nutrition-and-birth-outcomes-during-covid/" TargetMode="External" /><Relationship Id="rId8" Type="http://schemas.openxmlformats.org/officeDocument/2006/relationships/hyperlink" Target="https://hmhbconsortium.org/knowledge-hub/maternal-nutrition-prevention-of-malnutrition-in-women-before-and-during-pregnancy-and-while-breastfeeding/" TargetMode="External" /><Relationship Id="rId9" Type="http://schemas.openxmlformats.org/officeDocument/2006/relationships/hyperlink" Target="https://nyaspubs.onlinelibrary.wiley.com/doi/10.1111/nyas.14756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slide" Target="slide4.xml" /><Relationship Id="rId4" Type="http://schemas.openxmlformats.org/officeDocument/2006/relationships/slide" Target="slide1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../../ADVOCACY/HMHB documents for GMMB/Final materials from GMMB/). https:/doi.org/10.1038/s43016-021-00319-4" TargetMode="External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2288" y="2291387"/>
            <a:ext cx="5282217" cy="1544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CCLWTG+ArialMT"/>
                <a:cs typeface="CCLWTG+ArialMT"/>
              </a:rPr>
              <a:t>ﺍﻟﻐﺬﺍﺋﻴﺔ</a:t>
            </a:r>
            <a:r>
              <a:rPr dirty="0" sz="5400" spc="-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CCLWTG+ArialMT"/>
                <a:cs typeface="CCLWTG+ArialMT"/>
              </a:rPr>
              <a:t>ﺍﻟﻤﻜﻤﻼﺕ</a:t>
            </a:r>
            <a:r>
              <a:rPr dirty="0" sz="5400" spc="-3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CCLWTG+ArialMT"/>
                <a:cs typeface="CCLWTG+ArialMT"/>
              </a:rPr>
              <a:t>ﺗﻄﻮﻳﺮ</a:t>
            </a:r>
          </a:p>
          <a:p>
            <a:pPr marL="1755774" marR="0">
              <a:lnSpc>
                <a:spcPts val="5832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CCLWTG+ArialMT"/>
                <a:cs typeface="CCLWTG+ArialMT"/>
              </a:rPr>
              <a:t>ﻭﺍﻟﻤﺘﻌﺪﺩﺓ</a:t>
            </a:r>
            <a:r>
              <a:rPr dirty="0" sz="5400" spc="-3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ff"/>
                </a:solidFill>
                <a:latin typeface="CCLWTG+ArialMT"/>
                <a:cs typeface="CCLWTG+ArialMT"/>
              </a:rPr>
              <a:t>ﺍﻟﺪﻗﻴﻘﺔ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4573" y="6455629"/>
            <a:ext cx="230237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c8c8c"/>
                </a:solidFill>
                <a:latin typeface="ERRBSC+FranklinGothic-MediumCond"/>
                <a:cs typeface="ERRBSC+FranklinGothic-MediumC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15986" y="961566"/>
            <a:ext cx="412681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ﺍﻟﻤﺮﺃﺔ</a:t>
            </a:r>
            <a:r>
              <a:rPr dirty="0" sz="4000" spc="-26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ﺣﻴﺎﺓ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ﺍﻟﺘﺄﺜﻴﺮﺍﺕ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75582" y="3283778"/>
            <a:ext cx="10752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  <a:r>
              <a:rPr dirty="0" sz="1200" spc="-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ﻗﺒﻞ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ﻣﺮﺣﻠﺔ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90821" y="3321123"/>
            <a:ext cx="6212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ﺍﻟﺒﻠﻮﻍ</a:t>
            </a:r>
            <a:r>
              <a:rPr dirty="0" sz="1200" spc="-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ﺳﻦ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3966" y="3914953"/>
            <a:ext cx="18822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ﻭﺍﻟﻌﻨﺎﻳﺔ</a:t>
            </a:r>
            <a:r>
              <a:rPr dirty="0" sz="1400" spc="-10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ﻭﺍﻟﺼﺤﺔ</a:t>
            </a:r>
            <a:r>
              <a:rPr dirty="0" sz="1400" spc="-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ﺍﻟﻐﺬﺍﺀ</a:t>
            </a:r>
            <a:r>
              <a:rPr dirty="0" sz="1400" spc="-10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ﻧﻘﺺ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66881" y="4338540"/>
            <a:ext cx="813100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ﺍﻟﻘﺎﻣﺔ</a:t>
            </a:r>
            <a:r>
              <a:rPr dirty="0" sz="1500" spc="-86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ﻗﺼﺮ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03506" y="4332791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8907" y="4611971"/>
            <a:ext cx="2361827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ﻗﺒﻞ</a:t>
            </a:r>
            <a:r>
              <a:rPr dirty="0" sz="1500" spc="1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ﺍﻟﺠﺴﻢ</a:t>
            </a:r>
            <a:r>
              <a:rPr dirty="0" sz="1500" spc="-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ﻟﻜﺘﻠﺔ</a:t>
            </a:r>
            <a:r>
              <a:rPr dirty="0" sz="1500" spc="-1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ﻣﻨﺨﻔﺾ</a:t>
            </a:r>
            <a:r>
              <a:rPr dirty="0" sz="1500" spc="-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ﻣﺆﺸﺮ</a:t>
            </a:r>
          </a:p>
          <a:p>
            <a:pPr marL="13223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ﺿﻌﻴﻒ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ﻣﺪﺧﻮﻝ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83345" y="4606222"/>
            <a:ext cx="221316" cy="550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20644" y="4630640"/>
            <a:ext cx="2460842" cy="835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4237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ﺍﻟﻤﻌﺮﻓﻲ</a:t>
            </a:r>
            <a:r>
              <a:rPr dirty="0" sz="1500" spc="-92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ﺍﻟﻨﻤﻮ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ﺿﻌﻒ</a:t>
            </a:r>
          </a:p>
          <a:p>
            <a:pPr marL="0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ﺍﻷﺨﺮﻯ</a:t>
            </a:r>
            <a:r>
              <a:rPr dirty="0" sz="1500" spc="-8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1500" spc="-9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ﺍﻟﻤﻐﺬﻳﺎﺕ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ﻭﻧﻘﺺ</a:t>
            </a:r>
            <a:r>
              <a:rPr dirty="0" sz="1500" spc="-9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ﺍﻟﺪﻡ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ﻓﻘﺮ</a:t>
            </a:r>
          </a:p>
          <a:p>
            <a:pPr marL="16652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ﻭﻭﻫﻦ</a:t>
            </a:r>
            <a:r>
              <a:rPr dirty="0" sz="1500" spc="-95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ﺗﻌﺐ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27019" y="5506940"/>
            <a:ext cx="225294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ﺍﻟﻤﺪﺭﺳﻲ</a:t>
            </a:r>
            <a:r>
              <a:rPr dirty="0" sz="1500" spc="-8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ﻭﺍﻷﺪﺍﺀ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ﺍﻹﻧﺘﺎﺟﻴﺔ</a:t>
            </a:r>
            <a:r>
              <a:rPr dirty="0" sz="1500" spc="-9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ﺗﺮﺍﺟﻊ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15986" y="961566"/>
            <a:ext cx="412681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ﺍﻟﻤﺮﺃﺔ</a:t>
            </a:r>
            <a:r>
              <a:rPr dirty="0" sz="4000" spc="-26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ﺣﻴﺎﺓ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ﺍﻟﺘﺄﺜﻴﺮﺍﺕ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68558" y="3255885"/>
            <a:ext cx="43346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1723" y="3297516"/>
            <a:ext cx="10752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  <a:r>
              <a:rPr dirty="0" sz="1200" spc="-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ﻗﺒﻞ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ﻣﺮﺣﻠﺔ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78491" y="3310050"/>
            <a:ext cx="6212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ﺍﻟﺒﻠﻮﻍ</a:t>
            </a:r>
            <a:r>
              <a:rPr dirty="0" sz="1200" spc="-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ﺳﻦ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92496" y="3930584"/>
            <a:ext cx="18822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ﻭﺍﻟﻌﻨﺎﻳﺔ</a:t>
            </a:r>
            <a:r>
              <a:rPr dirty="0" sz="1400" spc="-10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ﻭﺍﻟﺼﺤﺔ</a:t>
            </a:r>
            <a:r>
              <a:rPr dirty="0" sz="1400" spc="-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ﺍﻟﻐﺬﺍﺀ</a:t>
            </a:r>
            <a:r>
              <a:rPr dirty="0" sz="1400" spc="-10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ﻧﻘﺺ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05650" y="4401903"/>
            <a:ext cx="1575408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ﺍﻟﻘﺎﻣﺔ</a:t>
            </a:r>
            <a:r>
              <a:rPr dirty="0" sz="1500" spc="-86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ﻗﺼﺮ</a:t>
            </a:r>
          </a:p>
          <a:p>
            <a:pPr marL="0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ﺍﻟﻤﻌﺮﻓﻲ</a:t>
            </a:r>
            <a:r>
              <a:rPr dirty="0" sz="1500" spc="-92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ﺍﻟﻨﻤﻮ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ﺿﻌﻒ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04275" y="4396154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5209" y="4401903"/>
            <a:ext cx="2361827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ﻗﺒﻞ</a:t>
            </a:r>
            <a:r>
              <a:rPr dirty="0" sz="1500" spc="17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ﺍﻟﺠﺴﻢ</a:t>
            </a:r>
            <a:r>
              <a:rPr dirty="0" sz="1500" spc="-76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ﻟﻜﺘﻠﺔ</a:t>
            </a:r>
            <a:r>
              <a:rPr dirty="0" sz="1500" spc="-102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ﻣﻨﺨﻔﺾ</a:t>
            </a:r>
            <a:r>
              <a:rPr dirty="0" sz="1500" spc="-89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ﻣﺆﺸﺮ</a:t>
            </a:r>
          </a:p>
          <a:p>
            <a:pPr marL="13223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ﺿﻌﻴﻒ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ﻣﺪﺧﻮﻝ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19647" y="4396154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21413" y="4986103"/>
            <a:ext cx="2460842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ﺍﻷﺨﺮﻯ</a:t>
            </a:r>
            <a:r>
              <a:rPr dirty="0" sz="1500" spc="-8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1500" spc="-9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ﺍﻟﻤﻐﺬﻳﺎﺕ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ﻭﻧﻘﺺ</a:t>
            </a:r>
            <a:r>
              <a:rPr dirty="0" sz="1500" spc="-9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ﺍﻟﺪﻡ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ﻓﻘﺮ</a:t>
            </a:r>
          </a:p>
          <a:p>
            <a:pPr marL="16652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ﻭﻭﻫﻦ</a:t>
            </a:r>
            <a:r>
              <a:rPr dirty="0" sz="1500" spc="-95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ﺗﻌﺐ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65484" y="4986103"/>
            <a:ext cx="143239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ﻭﻣﻄﻮﻟﺔ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ﻣﺘﻌﺴﺮﺓ</a:t>
            </a:r>
            <a:r>
              <a:rPr dirty="0" sz="1500" spc="-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ﻭﻻﺩﺓ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5572" y="5278203"/>
            <a:ext cx="2001229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ﺗﺴﻤﻢ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ﻗﺒﻞ</a:t>
            </a:r>
            <a:r>
              <a:rPr dirty="0" sz="15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ﻭﻣﺎ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ﺗﺴﻤﻢ</a:t>
            </a:r>
          </a:p>
          <a:p>
            <a:pPr marL="835025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ﺍﻟﻨﻔﺎﺱ</a:t>
            </a:r>
            <a:r>
              <a:rPr dirty="0" sz="15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ﺃﺜﻨﺎﺀ</a:t>
            </a:r>
            <a:r>
              <a:rPr dirty="0" sz="1500" spc="-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ﺍﻟﻮﻓﺎﺓ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27788" y="5570303"/>
            <a:ext cx="225294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ﺍﻟﻤﺪﺭﺳﻲ</a:t>
            </a:r>
            <a:r>
              <a:rPr dirty="0" sz="1500" spc="-8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ﻭﺍﻷﺪﺍﺀ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ﺍﻹﻧﺘﺎﺟﻴﺔ</a:t>
            </a:r>
            <a:r>
              <a:rPr dirty="0" sz="1500" spc="-9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ﺗﺮﺍﺟﻊ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15986" y="961566"/>
            <a:ext cx="412681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ﺍﻟﻤﺮﺃﺔ</a:t>
            </a:r>
            <a:r>
              <a:rPr dirty="0" sz="4000" spc="-26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ﺣﻴﺎﺓ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ﺍﻟﺘﺄﺜﻴﺮﺍﺕ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2836" y="1947782"/>
            <a:ext cx="1634014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LRWJCR+FranklinGothic-MediumCond,Bold"/>
                <a:cs typeface="LRWJCR+FranklinGothic-MediumCond,Bold"/>
              </a:rPr>
              <a:t>: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ﻭﺍﻷﻄﻔﺎﻝ</a:t>
            </a:r>
            <a:r>
              <a:rPr dirty="0" sz="1200" spc="-8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ﺍﻟﺮﺿﻊ</a:t>
            </a:r>
            <a:r>
              <a:rPr dirty="0" sz="1200" spc="-6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ﻋﻠﻰ</a:t>
            </a:r>
            <a:r>
              <a:rPr dirty="0" sz="1200" spc="-81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ﺍﻟﺘﺄﺜﻴﺮﺍﺕ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8874" y="2196905"/>
            <a:ext cx="263006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ﺑﺎﻟﻨﺴﺒﺔ</a:t>
            </a:r>
            <a:r>
              <a:rPr dirty="0" sz="120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ﺍﻟﺠﻨﻴﻦ</a:t>
            </a:r>
            <a:r>
              <a:rPr dirty="0" sz="1200" spc="-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ﺣﺠﻢ</a:t>
            </a:r>
            <a:r>
              <a:rPr dirty="0" sz="120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ﻭﺻﻐﺮ</a:t>
            </a:r>
            <a:r>
              <a:rPr dirty="0" sz="1200" spc="-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1200" spc="-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ﻋﻨﺪ</a:t>
            </a:r>
            <a:r>
              <a:rPr dirty="0" sz="1200" spc="-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ﻣﻨﺨﻔﺾ</a:t>
            </a:r>
            <a:r>
              <a:rPr dirty="0" sz="120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ﻭﺯﻥ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8411" y="2191157"/>
            <a:ext cx="20797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32586" y="2377042"/>
            <a:ext cx="863922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12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20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ﻟﻤﺮﺣﻠﺔ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8036" y="2626165"/>
            <a:ext cx="1710961" cy="701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956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ﻭﺍﻹﻣﻼﺹ</a:t>
            </a:r>
            <a:r>
              <a:rPr dirty="0" sz="1200" spc="-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ﺍﻟﻤﺒﻜﺮﺓ</a:t>
            </a:r>
            <a:r>
              <a:rPr dirty="0" sz="1200" spc="-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</a:p>
          <a:p>
            <a:pPr marL="0" marR="0">
              <a:lnSpc>
                <a:spcPts val="134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ﺍﻟﺨﻠﻘﻴﺔ</a:t>
            </a:r>
            <a:r>
              <a:rPr dirty="0" sz="120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ﻭﺍﻟﻌﻴﻮﺏ</a:t>
            </a:r>
            <a:r>
              <a:rPr dirty="0" sz="12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ﺍﻟﻤﺸﻘﻮﻗﺔ</a:t>
            </a:r>
            <a:r>
              <a:rPr dirty="0" sz="12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ﺍﻟﺴﻨﺴﻨﺔ</a:t>
            </a:r>
          </a:p>
          <a:p>
            <a:pPr marL="612775" marR="0">
              <a:lnSpc>
                <a:spcPts val="134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ﻭﻭﻓﺎﺗﻪ</a:t>
            </a:r>
            <a:r>
              <a:rPr dirty="0" sz="120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ﺍﻟﻄﻔﻞ</a:t>
            </a:r>
            <a:r>
              <a:rPr dirty="0" sz="1200" spc="-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ﺍﻋﺘﻼﻝ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8411" y="2620417"/>
            <a:ext cx="207978" cy="954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59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338" y="3166769"/>
            <a:ext cx="43346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34750" y="3202368"/>
            <a:ext cx="10752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  <a:r>
              <a:rPr dirty="0" sz="1200" spc="-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ﻗﺒﻞ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ﻣﺮﺣﻠﺔ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79557" y="3235058"/>
            <a:ext cx="6212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ﺍﻟﺒﻠﻮﻍ</a:t>
            </a:r>
            <a:r>
              <a:rPr dirty="0" sz="1200" spc="-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ﺳﻦ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29686" y="3286703"/>
            <a:ext cx="756177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ﺑﻌﺪ</a:t>
            </a:r>
            <a:r>
              <a:rPr dirty="0" sz="1200" spc="-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ﻣﺮﺣﻠﺔ</a:t>
            </a:r>
          </a:p>
          <a:p>
            <a:pPr marL="150018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ﺍﻟﻮﻻﺩﺓ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56186" y="3365305"/>
            <a:ext cx="2542561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ﻣﺮﺣﻠﺔ</a:t>
            </a:r>
            <a:r>
              <a:rPr dirty="0" sz="1200" spc="-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12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ﻭﺍﻟﻤﻌﺮﻓﻲ</a:t>
            </a:r>
            <a:r>
              <a:rPr dirty="0" sz="1200" spc="-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ﺍﻟﺒﺪﻧﻲ</a:t>
            </a:r>
            <a:r>
              <a:rPr dirty="0" sz="12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ﻭﺍﻟﺘﻄﻮﺭ</a:t>
            </a:r>
            <a:r>
              <a:rPr dirty="0" sz="1200" spc="-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ﺍﻟﻨﻤﻮ</a:t>
            </a:r>
            <a:r>
              <a:rPr dirty="0" sz="120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ﺿﻌﻒ</a:t>
            </a:r>
          </a:p>
          <a:p>
            <a:pPr marL="1908175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1200" spc="-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ﺑﻌﺪ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89519" y="4035723"/>
            <a:ext cx="18822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ﻭﺍﻟﻌﻨﺎﻳﺔ</a:t>
            </a:r>
            <a:r>
              <a:rPr dirty="0" sz="1400" spc="-10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ﻭﺍﻟﺼﺤﺔ</a:t>
            </a:r>
            <a:r>
              <a:rPr dirty="0" sz="1400" spc="-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ﺍﻟﻐﺬﺍﺀ</a:t>
            </a:r>
            <a:r>
              <a:rPr dirty="0" sz="1400" spc="-10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ﻧﻘﺺ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05650" y="4401903"/>
            <a:ext cx="1575408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ﺍﻟﻘﺎﻣﺔ</a:t>
            </a:r>
            <a:r>
              <a:rPr dirty="0" sz="1500" spc="-86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ﻗﺼﺮ</a:t>
            </a:r>
          </a:p>
          <a:p>
            <a:pPr marL="0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ﺍﻟﻤﻌﺮﻓﻲ</a:t>
            </a:r>
            <a:r>
              <a:rPr dirty="0" sz="1500" spc="-92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ﺍﻟﻨﻤﻮ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ﺿﻌﻒ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04275" y="4396154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935209" y="4401903"/>
            <a:ext cx="2361827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ﻗﺒﻞ</a:t>
            </a:r>
            <a:r>
              <a:rPr dirty="0" sz="1500" spc="17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ﺍﻟﺠﺴﻢ</a:t>
            </a:r>
            <a:r>
              <a:rPr dirty="0" sz="1500" spc="-76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ﻟﻜﺘﻠﺔ</a:t>
            </a:r>
            <a:r>
              <a:rPr dirty="0" sz="1500" spc="-102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ﻣﻨﺨﻔﺾ</a:t>
            </a:r>
            <a:r>
              <a:rPr dirty="0" sz="1500" spc="-89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ﻣﺆﺸﺮ</a:t>
            </a:r>
          </a:p>
          <a:p>
            <a:pPr marL="13223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ﺿﻌﻴﻒ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ﻣﺪﺧﻮﻝ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19647" y="4396154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21413" y="4986103"/>
            <a:ext cx="2460842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ﺍﻷﺨﺮﻯ</a:t>
            </a:r>
            <a:r>
              <a:rPr dirty="0" sz="1500" spc="-8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1500" spc="-9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ﺍﻟﻤﻐﺬﻳﺎﺕ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ﻭﻧﻘﺺ</a:t>
            </a:r>
            <a:r>
              <a:rPr dirty="0" sz="1500" spc="-9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ﺍﻟﺪﻡ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ﻓﻘﺮ</a:t>
            </a:r>
          </a:p>
          <a:p>
            <a:pPr marL="16652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ﻭﻭﻫﻦ</a:t>
            </a:r>
            <a:r>
              <a:rPr dirty="0" sz="1500" spc="-95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ﺗﻌﺐ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65484" y="4986103"/>
            <a:ext cx="143239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ﻭﻣﻄﻮﻟﺔ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ﻣﺘﻌﺴﺮﺓ</a:t>
            </a:r>
            <a:r>
              <a:rPr dirty="0" sz="1500" spc="-9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ﻭﻻﺩﺓ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95572" y="5278203"/>
            <a:ext cx="2001229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ﺗﺴﻤﻢ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ﻗﺒﻞ</a:t>
            </a:r>
            <a:r>
              <a:rPr dirty="0" sz="1500" spc="-10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ﻭﻣﺎ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ﺗﺴﻤﻢ</a:t>
            </a:r>
          </a:p>
          <a:p>
            <a:pPr marL="835025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ﺍﻟﻨﻔﺎﺱ</a:t>
            </a:r>
            <a:r>
              <a:rPr dirty="0" sz="1500" spc="-80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ﺃﺜﻨﺎﺀ</a:t>
            </a:r>
            <a:r>
              <a:rPr dirty="0" sz="1500" spc="-91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ﺍﻟﻮﻓﺎﺓ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27788" y="5570303"/>
            <a:ext cx="225294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ﺍﻟﻤﺪﺭﺳﻲ</a:t>
            </a:r>
            <a:r>
              <a:rPr dirty="0" sz="1500" spc="-8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ﻭﺍﻷﺪﺍﺀ</a:t>
            </a:r>
            <a:r>
              <a:rPr dirty="0" sz="1500" spc="-93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ﺍﻹﻧﺘﺎﺟﻴﺔ</a:t>
            </a:r>
            <a:r>
              <a:rPr dirty="0" sz="1500" spc="-97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767171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767171"/>
                </a:solidFill>
                <a:latin typeface="CCLWTG+ArialMT"/>
                <a:cs typeface="CCLWTG+ArialMT"/>
              </a:rPr>
              <a:t>ﺗﺮﺍﺟﻊ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15986" y="961566"/>
            <a:ext cx="412681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ﺍﻟﻤﺮﺃﺔ</a:t>
            </a:r>
            <a:r>
              <a:rPr dirty="0" sz="4000" spc="-26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ﺣﻴﺎﺓ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ﺍﻟﺘﺄﺜﻴﺮﺍﺕ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3752" y="2252559"/>
            <a:ext cx="1634014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LRWJCR+FranklinGothic-MediumCond,Bold"/>
                <a:cs typeface="LRWJCR+FranklinGothic-MediumCond,Bold"/>
              </a:rPr>
              <a:t>: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ﻭﺍﻷﻄﻔﺎﻝ</a:t>
            </a:r>
            <a:r>
              <a:rPr dirty="0" sz="1200" spc="-8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ﺍﻟﺮﺿﻊ</a:t>
            </a:r>
            <a:r>
              <a:rPr dirty="0" sz="1200" spc="-6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ﻋﻠﻰ</a:t>
            </a:r>
            <a:r>
              <a:rPr dirty="0" sz="1200" spc="-81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31f20"/>
                </a:solidFill>
                <a:latin typeface="JRCOMI+Arial-BoldMT"/>
                <a:cs typeface="JRCOMI+Arial-BoldMT"/>
              </a:rPr>
              <a:t>ﺍﻟﺘﺄﺜﻴﺮﺍﺕ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9789" y="2501682"/>
            <a:ext cx="263006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ﺑﺎﻟﻨﺴﺒﺔ</a:t>
            </a:r>
            <a:r>
              <a:rPr dirty="0" sz="120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ﺍﻟﺠﻨﻴﻦ</a:t>
            </a:r>
            <a:r>
              <a:rPr dirty="0" sz="1200" spc="-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ﺣﺠﻢ</a:t>
            </a:r>
            <a:r>
              <a:rPr dirty="0" sz="120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ﻭﺻﻐﺮ</a:t>
            </a:r>
            <a:r>
              <a:rPr dirty="0" sz="1200" spc="-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1200" spc="-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ﻋﻨﺪ</a:t>
            </a:r>
            <a:r>
              <a:rPr dirty="0" sz="1200" spc="-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ﻣﻨﺨﻔﺾ</a:t>
            </a:r>
            <a:r>
              <a:rPr dirty="0" sz="120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ﻭﺯﻥ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29326" y="2495934"/>
            <a:ext cx="207978" cy="215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43501" y="2681819"/>
            <a:ext cx="863922" cy="2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12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20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ﻟﻤﺮﺣﻠﺔ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98951" y="2930942"/>
            <a:ext cx="1710961" cy="701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956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ﻭﺍﻹﻣﻼﺹ</a:t>
            </a:r>
            <a:r>
              <a:rPr dirty="0" sz="1200" spc="-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ﺍﻟﻤﺒﻜﺮﺓ</a:t>
            </a:r>
            <a:r>
              <a:rPr dirty="0" sz="1200" spc="-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</a:p>
          <a:p>
            <a:pPr marL="0" marR="0">
              <a:lnSpc>
                <a:spcPts val="134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ﺍﻟﺨﻠﻘﻴﺔ</a:t>
            </a:r>
            <a:r>
              <a:rPr dirty="0" sz="1200" spc="-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ﻭﺍﻟﻌﻴﻮﺏ</a:t>
            </a:r>
            <a:r>
              <a:rPr dirty="0" sz="12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ﺍﻟﻤﺸﻘﻮﻗﺔ</a:t>
            </a:r>
            <a:r>
              <a:rPr dirty="0" sz="12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ﺍﻟﺴﻨﺴﻨﺔ</a:t>
            </a:r>
          </a:p>
          <a:p>
            <a:pPr marL="612775" marR="0">
              <a:lnSpc>
                <a:spcPts val="134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ﻭﻭﻓﺎﺗﻪ</a:t>
            </a:r>
            <a:r>
              <a:rPr dirty="0" sz="120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ﺍﻟﻄﻔﻞ</a:t>
            </a:r>
            <a:r>
              <a:rPr dirty="0" sz="1200" spc="-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ﺍﻋﺘﻼﻝ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29326" y="2925193"/>
            <a:ext cx="207978" cy="954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59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396"/>
              </a:lnSpc>
              <a:spcBef>
                <a:spcPts val="543"/>
              </a:spcBef>
              <a:spcAft>
                <a:spcPts val="0"/>
              </a:spcAft>
            </a:pPr>
            <a:r>
              <a:rPr dirty="0" sz="12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11411" y="3258548"/>
            <a:ext cx="756177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ﺑﻌﺪ</a:t>
            </a:r>
            <a:r>
              <a:rPr dirty="0" sz="1200" spc="-8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ﻣﺮﺣﻠﺔ</a:t>
            </a:r>
          </a:p>
          <a:p>
            <a:pPr marL="150018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ﺍﻟﻮﻻﺩﺓ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36754" y="3258550"/>
            <a:ext cx="43346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95340" y="3283947"/>
            <a:ext cx="107526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ﺍﻟﺤﻤﻞ</a:t>
            </a:r>
            <a:r>
              <a:rPr dirty="0" sz="1200" spc="-6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ﻗﺒﻞ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ﻣﺮﺣﻠﺔ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825557" y="3283947"/>
            <a:ext cx="6212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ﺍﻟﺒﻠﻮﻍ</a:t>
            </a:r>
            <a:r>
              <a:rPr dirty="0" sz="1200" spc="-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ﺳﻦ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67101" y="3670082"/>
            <a:ext cx="2542561" cy="3912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ﻣﺎ</a:t>
            </a:r>
            <a:r>
              <a:rPr dirty="0" sz="1200" spc="-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ﻣﺮﺣﻠﺔ</a:t>
            </a:r>
            <a:r>
              <a:rPr dirty="0" sz="1200" spc="-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12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ﻭﺍﻟﻤﻌﺮﻓﻲ</a:t>
            </a:r>
            <a:r>
              <a:rPr dirty="0" sz="1200" spc="-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ﺍﻟﺒﺪﻧﻲ</a:t>
            </a:r>
            <a:r>
              <a:rPr dirty="0" sz="12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ﻭﺍﻟﺘﻄﻮﺭ</a:t>
            </a:r>
            <a:r>
              <a:rPr dirty="0" sz="1200" spc="-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ﺍﻟﻨﻤﻮ</a:t>
            </a:r>
            <a:r>
              <a:rPr dirty="0" sz="120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ﺿﻌﻒ</a:t>
            </a:r>
          </a:p>
          <a:p>
            <a:pPr marL="1908175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1200" spc="-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231f20"/>
                </a:solidFill>
                <a:latin typeface="CCLWTG+ArialMT"/>
                <a:cs typeface="CCLWTG+ArialMT"/>
              </a:rPr>
              <a:t>ﺑﻌﺪ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30334" y="3962018"/>
            <a:ext cx="18822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ﻭﺍﻟﻌﻨﺎﻳﺔ</a:t>
            </a:r>
            <a:r>
              <a:rPr dirty="0" sz="1400" spc="-10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ﻭﺍﻟﺼﺤﺔ</a:t>
            </a:r>
            <a:r>
              <a:rPr dirty="0" sz="1400" spc="-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ﺍﻟﻐﺬﺍﺀ</a:t>
            </a:r>
            <a:r>
              <a:rPr dirty="0" sz="1400" spc="-10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ﻧﻘﺺ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67650" y="4401903"/>
            <a:ext cx="813100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ﺍﻟﻘﺎﻣﺔ</a:t>
            </a:r>
            <a:r>
              <a:rPr dirty="0" sz="1500" spc="-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ﻗﺼﺮ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04275" y="4396154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935209" y="4401903"/>
            <a:ext cx="2361065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ﻗﺒﻞ</a:t>
            </a:r>
            <a:r>
              <a:rPr dirty="0" sz="1500" spc="1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ﺍﻟﺠﺴﻢ</a:t>
            </a:r>
            <a:r>
              <a:rPr dirty="0" sz="1500" spc="-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ﻟﻜﺘﻠﺔ</a:t>
            </a:r>
            <a:r>
              <a:rPr dirty="0" sz="1500" spc="-1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ﻣﻨﺨﻔﺾ</a:t>
            </a:r>
            <a:r>
              <a:rPr dirty="0" sz="1500" spc="-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ﻣﺆﺸﺮ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19647" y="4396154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05650" y="4694003"/>
            <a:ext cx="1575408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ﺍﻟﻤﻌﺮﻓﻲ</a:t>
            </a:r>
            <a:r>
              <a:rPr dirty="0" sz="15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ﺍﻟﻨﻤﻮ</a:t>
            </a:r>
            <a:r>
              <a:rPr dirty="0" sz="15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ﺿﻌﻒ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65484" y="4694003"/>
            <a:ext cx="1432393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2112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ﺿﻌﻴﻒ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ﻣﺪﺧﻮﻝ</a:t>
            </a:r>
          </a:p>
          <a:p>
            <a:pPr marL="0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ﻭﻣﻄﻮﻟﺔ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ﻣﺘﻌﺴﺮﺓ</a:t>
            </a:r>
            <a:r>
              <a:rPr dirty="0" sz="1500" spc="-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ﻭﻻﺩﺓ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21413" y="4986103"/>
            <a:ext cx="2460842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ﺍﻷﺨﺮﻯ</a:t>
            </a:r>
            <a:r>
              <a:rPr dirty="0" sz="150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1500" spc="-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ﺍﻟﻤﻐﺬﻳﺎﺕ</a:t>
            </a:r>
            <a:r>
              <a:rPr dirty="0" sz="15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ﻭﻧﻘﺺ</a:t>
            </a:r>
            <a:r>
              <a:rPr dirty="0" sz="1500" spc="-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ﺍﻟﺪﻡ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ﻓﻘﺮ</a:t>
            </a:r>
          </a:p>
          <a:p>
            <a:pPr marL="16652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ﻭﻭﻫﻦ</a:t>
            </a:r>
            <a:r>
              <a:rPr dirty="0" sz="15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ﺗﻌﺐ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95572" y="5278203"/>
            <a:ext cx="2001229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ﺗﺴﻤﻢ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ﻗﺒﻞ</a:t>
            </a:r>
            <a:r>
              <a:rPr dirty="0" sz="15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ﻭﻣﺎ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1500" spc="-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ﺗﺴﻤﻢ</a:t>
            </a:r>
          </a:p>
          <a:p>
            <a:pPr marL="835025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ﺍﻟﻨﻔﺎﺱ</a:t>
            </a:r>
            <a:r>
              <a:rPr dirty="0" sz="15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ﺃﺜﻨﺎﺀ</a:t>
            </a:r>
            <a:r>
              <a:rPr dirty="0" sz="1500" spc="-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ﺍﻟﻮﻓﺎﺓ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27788" y="5570303"/>
            <a:ext cx="225294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ﺍﻟﻤﺪﺭﺳﻲ</a:t>
            </a:r>
            <a:r>
              <a:rPr dirty="0" sz="150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ﻭﺍﻷﺪﺍﺀ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ﺍﻹﻧﺘﺎﺟﻴﺔ</a:t>
            </a:r>
            <a:r>
              <a:rPr dirty="0" sz="1500" spc="-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ﺗﺮﺍﺟﻊ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58062" y="6134604"/>
            <a:ext cx="9750432" cy="373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spc="-37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Am.</a:t>
            </a:r>
            <a:r>
              <a:rPr dirty="0" sz="800">
                <a:solidFill>
                  <a:srgbClr val="231f20"/>
                </a:solidFill>
                <a:latin typeface="CCLWTG+ArialMT"/>
                <a:cs typeface="CCLWTG+ArialMT"/>
              </a:rPr>
              <a:t>ﺍﻟﻤﺼﺪﺭ</a:t>
            </a:r>
          </a:p>
          <a:p>
            <a:pPr marL="4761" marR="0">
              <a:lnSpc>
                <a:spcPts val="86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spc="-37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Am.</a:t>
            </a:r>
            <a:r>
              <a:rPr dirty="0" sz="800" spc="34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Maternal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obesity: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implications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for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800" spc="-51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outcome</a:t>
            </a:r>
            <a:r>
              <a:rPr dirty="0" sz="800" spc="-51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long-term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risks-a</a:t>
            </a:r>
            <a:r>
              <a:rPr dirty="0" sz="800" spc="-51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link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to</a:t>
            </a:r>
            <a:r>
              <a:rPr dirty="0" sz="800" spc="-51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maternal</a:t>
            </a:r>
            <a:r>
              <a:rPr dirty="0" sz="800" spc="-5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nutritio</a:t>
            </a:r>
            <a:r>
              <a:rPr dirty="0" sz="800" spc="-214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</a:p>
          <a:p>
            <a:pPr marL="0" marR="0">
              <a:lnSpc>
                <a:spcPts val="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Amt.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0799" y="961566"/>
            <a:ext cx="6259710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ﺍﻟﺠﻨﺴﻴﻦ</a:t>
            </a:r>
            <a:r>
              <a:rPr dirty="0" sz="4000" spc="-242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ﺑﻴﻦ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ﺍﻟﻤﺴﺎﻭﺍﺓ</a:t>
            </a:r>
            <a:r>
              <a:rPr dirty="0" sz="4000" spc="-26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ﻭﻋﺪﻡ</a:t>
            </a:r>
            <a:r>
              <a:rPr dirty="0" sz="4000" spc="-24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ﺍﻟﻤﺮﺃﺔ</a:t>
            </a:r>
            <a:r>
              <a:rPr dirty="0" sz="4000" spc="-26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ﺗﻐﺬﻳﺔ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81434" y="1890517"/>
            <a:ext cx="1158808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ﺍﻟﺨﺪﻣﺔ</a:t>
            </a:r>
            <a:r>
              <a:rPr dirty="0" sz="2200" spc="-1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ﺳﻮﺀ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31246" y="2268470"/>
            <a:ext cx="8994813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ﻟﻠﻌﻨﺎﻳﺔ</a:t>
            </a:r>
            <a:r>
              <a:rPr dirty="0" sz="2200" spc="-1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ﺍﻟﻼﺯﻣﺔ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ﺍﻟﻤﺪﺧﻼﺕ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ﻋﻠﻰ</a:t>
            </a:r>
            <a:r>
              <a:rPr dirty="0" sz="220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ﻟﻠﺤﺼﻮﻝ</a:t>
            </a:r>
            <a:r>
              <a:rPr dirty="0" sz="22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ﻳﻔﺘﻘﺮﻥ</a:t>
            </a:r>
            <a:r>
              <a:rPr dirty="0" sz="22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ﻛﻤﺎ</a:t>
            </a:r>
            <a:r>
              <a:rPr dirty="0" sz="22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ﻭﺍﻟﻤﺘﻮﻓﺮﺓ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ﺍﻟﻤﺘﺎﺣﺔ</a:t>
            </a:r>
            <a:r>
              <a:rPr dirty="0" sz="2200" spc="-1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ﺍﻟﺼﺤﻴﺔ</a:t>
            </a:r>
            <a:r>
              <a:rPr dirty="0" sz="22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ﻟﻠﺨﺪﻣﺎﺕ</a:t>
            </a:r>
            <a:r>
              <a:rPr dirty="0" sz="2200" spc="-15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ﻏﺎﻟﺒ</a:t>
            </a:r>
            <a:r>
              <a:rPr dirty="0" sz="22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ﺍﻟﻨﺴﺎﺀ</a:t>
            </a:r>
            <a:r>
              <a:rPr dirty="0" sz="22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ﺗﻔﺘﻘﺮ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29070" y="2565382"/>
            <a:ext cx="997012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ﺑﺼﺤﺘﻬﻦ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7109" y="3404490"/>
            <a:ext cx="2743139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ﺍﻟﻘﺮﺍﺭ</a:t>
            </a:r>
            <a:r>
              <a:rPr dirty="0" sz="2200" spc="-1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ﺍﺗﺨﺎﺫ</a:t>
            </a:r>
            <a:r>
              <a:rPr dirty="0" sz="2200" spc="-1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2200" spc="-12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ﺍﻟﻘﺪﺭﺓ</a:t>
            </a:r>
            <a:r>
              <a:rPr dirty="0" sz="2200" spc="-14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510c76"/>
                </a:solidFill>
                <a:latin typeface="CCLWTG+ArialMT"/>
                <a:cs typeface="CCLWTG+ArialMT"/>
              </a:rPr>
              <a:t>ﺿﻌﻒ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58296" y="3810941"/>
            <a:ext cx="8468982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ﻟﻠﺘﻤﻮﻳﻞ</a:t>
            </a:r>
            <a:r>
              <a:rPr dirty="0" sz="2200" spc="-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ﺗﻔﺘﻘﺮ</a:t>
            </a:r>
            <a:r>
              <a:rPr dirty="0" sz="22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ﻛﻤﺎ</a:t>
            </a:r>
            <a:r>
              <a:rPr dirty="0" sz="22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ﺍﻷﻮﻟﻮﻳﺎﺕ</a:t>
            </a:r>
            <a:r>
              <a:rPr dirty="0" sz="22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ﻗﺎﺋﻤﺔ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ﻣﻦ</a:t>
            </a:r>
            <a:r>
              <a:rPr dirty="0" sz="22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ﺍﻟﻨﺴﺎﺀ</a:t>
            </a:r>
            <a:r>
              <a:rPr dirty="0" sz="22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ﺍﻟﻐﺬﺍﺋﻴﺔ</a:t>
            </a:r>
            <a:r>
              <a:rPr dirty="0" sz="2200" spc="-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ﺍﻟﺘﻮﻋﻴﺔ</a:t>
            </a:r>
            <a:r>
              <a:rPr dirty="0" sz="22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ﻭﺑﺮﺍﻣﺞ</a:t>
            </a:r>
            <a:r>
              <a:rPr dirty="0" sz="22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ﻭﺍﻹﺭﺷﺎﺩﺍﺕ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ﺍﻟﺴﻴﺎﺳﺎﺕ</a:t>
            </a:r>
            <a:r>
              <a:rPr dirty="0" sz="2200" spc="-1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CLWTG+ArialMT"/>
                <a:cs typeface="CCLWTG+ArialMT"/>
              </a:rPr>
              <a:t>ﺗﺴﺘﺒﻌﺪ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86122" y="4745170"/>
            <a:ext cx="175294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510c76"/>
                </a:solidFill>
                <a:latin typeface="CCLWTG+ArialMT"/>
                <a:cs typeface="CCLWTG+ArialMT"/>
              </a:rPr>
              <a:t>ﺳﻴﺌﺔ</a:t>
            </a:r>
            <a:r>
              <a:rPr dirty="0" sz="2400" spc="-145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10c76"/>
                </a:solidFill>
                <a:latin typeface="CCLWTG+ArialMT"/>
                <a:cs typeface="CCLWTG+ArialMT"/>
              </a:rPr>
              <a:t>ﻏﺬﺍﺋﻴﺔ</a:t>
            </a:r>
            <a:r>
              <a:rPr dirty="0" sz="2400" spc="-138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10c76"/>
                </a:solidFill>
                <a:latin typeface="CCLWTG+ArialMT"/>
                <a:cs typeface="CCLWTG+ArialMT"/>
              </a:rPr>
              <a:t>ﺣﻤﻴﺔ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45609" y="5181644"/>
            <a:ext cx="8379845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ﻟﻬﻦ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ﺍﻟﺠﻮﺩﺓ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ﻋﺎﻟﻲ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ﻃﻌﺎﻡ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ﺗﻮﻓﻴﺮ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ﻳﺼﻌﺐ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ﺇﺫ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ﻭﺍﻟﻐﺬﺍﺀ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ﺍﻟﻄﻌﺎﻡ</a:t>
            </a:r>
            <a:r>
              <a:rPr dirty="0" sz="24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ﺣﻴﺚ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ﻣﻦ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ﻭآﺨﺮ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ﺃﺨﻴﺮ</a:t>
            </a:r>
            <a:r>
              <a:rPr dirty="0" sz="24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ﺍﻟﻤﺮﺃﺔ</a:t>
            </a:r>
            <a:r>
              <a:rPr dirty="0" sz="24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ﺗﺄﻜﻞ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6637" y="6243709"/>
            <a:ext cx="512205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</a:t>
            </a:r>
            <a:r>
              <a:rPr dirty="0" sz="9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countries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BMC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Public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Health.</a:t>
            </a:r>
            <a:r>
              <a:rPr dirty="0" sz="900" spc="-15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CCLWTG+ArialMT"/>
                <a:cs typeface="CCLWTG+ArialMT"/>
              </a:rPr>
              <a:t>ﺍﻟﻤﺼﺪﺭ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16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7260" y="679965"/>
            <a:ext cx="2750580" cy="1050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138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ﺍﻟﻨﺴﺎﺀ</a:t>
            </a:r>
            <a:r>
              <a:rPr dirty="0" sz="3600" spc="-207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ﺃﺼﻮﺍﺕ</a:t>
            </a:r>
          </a:p>
          <a:p>
            <a:pPr marL="0" marR="0">
              <a:lnSpc>
                <a:spcPts val="3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ﺃﺜﻴﻮﺑﻴﺎ</a:t>
            </a:r>
            <a:r>
              <a:rPr dirty="0" sz="3600" spc="-238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ﻣﻦ</a:t>
            </a:r>
            <a:r>
              <a:rPr dirty="0" sz="3600" spc="-229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ﺃﻐﻮﺭﺍﺵ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6462" y="1967691"/>
            <a:ext cx="5342318" cy="864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ﻃﻮﺍﻝ</a:t>
            </a:r>
            <a:r>
              <a:rPr dirty="0" sz="22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ﻧﻨﻜﺐ</a:t>
            </a:r>
            <a:r>
              <a:rPr dirty="0" sz="2200">
                <a:solidFill>
                  <a:srgbClr val="231f20"/>
                </a:solidFill>
                <a:latin typeface="FGHABW+FranklinGothic-MediumCond,BoldItalic"/>
                <a:cs typeface="FGHABW+FranklinGothic-MediumCond,BoldItalic"/>
              </a:rPr>
              <a:t>.</a:t>
            </a:r>
            <a:r>
              <a:rPr dirty="0" sz="2200" spc="-137">
                <a:solidFill>
                  <a:srgbClr val="231f20"/>
                </a:solidFill>
                <a:latin typeface="FGHABW+FranklinGothic-MediumCond,BoldItalic"/>
                <a:cs typeface="FGHABW+FranklinGothic-MediumCond,BoldItalic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ﻟﻠﺮﺍﺣﺔ</a:t>
            </a:r>
            <a:r>
              <a:rPr dirty="0" sz="2200" spc="-137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ﻣﺠﺎﻻ</a:t>
            </a:r>
            <a:r>
              <a:rPr dirty="0" sz="2200" spc="-15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ﺃﻤﻠﻚ</a:t>
            </a:r>
            <a:r>
              <a:rPr dirty="0" sz="2200" spc="-12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ﻻ</a:t>
            </a:r>
            <a:r>
              <a:rPr dirty="0" sz="2200" spc="-13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ﻟﺬﻟﻚ</a:t>
            </a:r>
            <a:r>
              <a:rPr dirty="0" sz="2200" spc="-127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ﻣﺰﺍﺭﻉ</a:t>
            </a:r>
            <a:r>
              <a:rPr dirty="0" sz="2200" spc="-152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ﺯﻭﺟﺔ</a:t>
            </a:r>
            <a:r>
              <a:rPr dirty="0" sz="2200" spc="-133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ﺃﻨﺎ</a:t>
            </a:r>
            <a:r>
              <a:rPr dirty="0" sz="2200">
                <a:solidFill>
                  <a:srgbClr val="231f20"/>
                </a:solidFill>
                <a:latin typeface="FGHABW+FranklinGothic-MediumCond,BoldItalic"/>
                <a:cs typeface="FGHABW+FranklinGothic-MediumCond,BoldItalic"/>
              </a:rPr>
              <a:t>«</a:t>
            </a:r>
          </a:p>
          <a:p>
            <a:pPr marL="676275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ﺑﻌﻴﺪﺓ</a:t>
            </a:r>
            <a:r>
              <a:rPr dirty="0" sz="22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ﻣﺴﺎﻓﺎﺕ</a:t>
            </a:r>
            <a:r>
              <a:rPr dirty="0" sz="22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ﻭﻧﻤﺸﻲ</a:t>
            </a:r>
            <a:r>
              <a:rPr dirty="0" sz="2200" spc="-1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ﺍﻟﻤﺰﺭﻋﺔ</a:t>
            </a:r>
            <a:r>
              <a:rPr dirty="0" sz="22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ﻓﻲ</a:t>
            </a:r>
            <a:r>
              <a:rPr dirty="0" sz="2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ﺍﻟﻌﻤﻞ</a:t>
            </a:r>
            <a:r>
              <a:rPr dirty="0" sz="22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ﻋﻠﻰ</a:t>
            </a:r>
            <a:r>
              <a:rPr dirty="0" sz="22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ﺍﻟﻨﻬﺎﺭ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550" y="2790651"/>
            <a:ext cx="5402343" cy="529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ﺻﺤﺘﻲ</a:t>
            </a:r>
            <a:r>
              <a:rPr dirty="0" sz="22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ﺃﻮﻟﻬﺎ</a:t>
            </a: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200" spc="-137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ﺍﻵﻦ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ﺣﻤﻠﻲ</a:t>
            </a:r>
            <a:r>
              <a:rPr dirty="0" sz="220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ﺗﺨﺺ</a:t>
            </a:r>
            <a:r>
              <a:rPr dirty="0" sz="22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ﺃﻤﻮﺭ</a:t>
            </a:r>
            <a:r>
              <a:rPr dirty="0" sz="22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ﻋﺪﺓ</a:t>
            </a:r>
            <a:r>
              <a:rPr dirty="0" sz="22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ﺣﻴﺎﻝ</a:t>
            </a:r>
            <a:r>
              <a:rPr dirty="0" sz="22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ﺍﻟﻘﻠﻖ</a:t>
            </a:r>
            <a:r>
              <a:rPr dirty="0" sz="22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ﻳﻨﺘﺎﺑﻨﻲ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5687" y="3125931"/>
            <a:ext cx="3920532" cy="529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ﺍﻟﻄﻔﻞ</a:t>
            </a:r>
            <a:r>
              <a:rPr dirty="0" sz="22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ﺍﺣﺘﻴﺎﺟﺎﺕ</a:t>
            </a:r>
            <a:r>
              <a:rPr dirty="0" sz="2200" spc="-15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ﺗﺄﻤﻴﻦ</a:t>
            </a:r>
            <a:r>
              <a:rPr dirty="0" sz="22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ﻋﻠﻰ</a:t>
            </a:r>
            <a:r>
              <a:rPr dirty="0" sz="22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ﺍﻟﻘﺪﺭﺓ</a:t>
            </a:r>
            <a:r>
              <a:rPr dirty="0" sz="22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ﻭﺛﺎﻧﻴﻬﺎ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2637" y="3613611"/>
            <a:ext cx="5467353" cy="864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ﺷﻌﻮﺭﻱ</a:t>
            </a:r>
            <a:r>
              <a:rPr dirty="0" sz="22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ﺃﺨﻔﻲ</a:t>
            </a: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200" spc="-137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ﻗﺒﻠﻲ</a:t>
            </a:r>
            <a:r>
              <a:rPr dirty="0" sz="22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ﺍﻟﻄﻌﺎﻡ</a:t>
            </a:r>
            <a:r>
              <a:rPr dirty="0" sz="22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ﻋﺎﺋﻠﺘﻲ</a:t>
            </a:r>
            <a:r>
              <a:rPr dirty="0" sz="2200" spc="-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ﺗﺄﻜﻞ</a:t>
            </a:r>
            <a:r>
              <a:rPr dirty="0" sz="22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ﻣﺎ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ﻋﻨﺪ</a:t>
            </a:r>
            <a:r>
              <a:rPr dirty="0" sz="22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ﺑﺎﻟﺴﻌﺎﺩﺓ</a:t>
            </a:r>
            <a:r>
              <a:rPr dirty="0" sz="22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ﺃﺸﻌﺮ</a:t>
            </a:r>
          </a:p>
          <a:p>
            <a:pPr marL="229870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ﻷﺪﻳﺮﻩ</a:t>
            </a:r>
            <a:r>
              <a:rPr dirty="0" sz="2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ﻣﻨﺰﻝ</a:t>
            </a:r>
            <a:r>
              <a:rPr dirty="0" sz="22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ﻓﻠﺪﻱ</a:t>
            </a:r>
            <a:r>
              <a:rPr dirty="0" sz="2200" spc="-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ﺃﻤﺎﻣﻬﻢ</a:t>
            </a:r>
            <a:r>
              <a:rPr dirty="0" sz="22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ﺑﺎﻟﺠﻮﻉ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5812" y="4438462"/>
            <a:ext cx="5463365" cy="1197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800" marR="0">
              <a:lnSpc>
                <a:spcPts val="38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ﻣﻦ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ﺗﺒﻘﻰ</a:t>
            </a:r>
            <a:r>
              <a:rPr dirty="0" sz="2200" spc="-1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ﻣﺎ</a:t>
            </a:r>
            <a:r>
              <a:rPr dirty="0" sz="22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ﺗﺄﻜﻞ</a:t>
            </a:r>
            <a:r>
              <a:rPr dirty="0" sz="22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ﺃﻦ</a:t>
            </a:r>
            <a:r>
              <a:rPr dirty="0" sz="22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ﺍﻟﻤﺮﺃﺔ</a:t>
            </a:r>
            <a:r>
              <a:rPr dirty="0" sz="2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ﺗﺴﺘﻄﻴﻊ</a:t>
            </a:r>
            <a:r>
              <a:rPr dirty="0" sz="22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ﺍﻟﺠﻤﻴﻊ</a:t>
            </a:r>
            <a:r>
              <a:rPr dirty="0" sz="22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ﻳﻨﺘﻬﻲ</a:t>
            </a:r>
            <a:r>
              <a:rPr dirty="0" sz="2200" spc="-1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ﺃﻦ</a:t>
            </a:r>
            <a:r>
              <a:rPr dirty="0" sz="22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ﺑﻌﺪ</a:t>
            </a:r>
          </a:p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ﻟﻬﺎ</a:t>
            </a:r>
            <a:r>
              <a:rPr dirty="0" sz="22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ﺑﺪ</a:t>
            </a:r>
            <a:r>
              <a:rPr dirty="0" sz="220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ﻓﻼ</a:t>
            </a:r>
            <a:r>
              <a:rPr dirty="0" sz="22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ﻣﺨﻠﻔﺎﺕ</a:t>
            </a:r>
            <a:r>
              <a:rPr dirty="0" sz="22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ﺃﻲ</a:t>
            </a:r>
            <a:r>
              <a:rPr dirty="0" sz="22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ﻭﺟﻮﺩ</a:t>
            </a:r>
            <a:r>
              <a:rPr dirty="0" sz="22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ﻋﺪﻡ</a:t>
            </a:r>
            <a:r>
              <a:rPr dirty="0" sz="22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ﺣﺎﻝ</a:t>
            </a:r>
            <a:r>
              <a:rPr dirty="0" sz="22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ﻭﻓﻲ</a:t>
            </a: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200" spc="-137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ﺍﻟﻄﻌﺎﻡ</a:t>
            </a:r>
            <a:r>
              <a:rPr dirty="0" sz="22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ﻣﺨﻠﻔﺎﺕ</a:t>
            </a:r>
          </a:p>
          <a:p>
            <a:pPr marL="3940175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.»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ﺃﻴﻀ</a:t>
            </a:r>
            <a:r>
              <a:rPr dirty="0" sz="22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ﺗﺼﻤﺪ</a:t>
            </a:r>
            <a:r>
              <a:rPr dirty="0" sz="2200" spc="-1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31f20"/>
                </a:solidFill>
                <a:latin typeface="CJVTRA+Amiri-Slanted"/>
                <a:cs typeface="CJVTRA+Amiri-Slanted"/>
              </a:rPr>
              <a:t>ﺃﻦ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3364" y="5587330"/>
            <a:ext cx="2756988" cy="439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ﺣﻤﻠﻬﺎ</a:t>
            </a:r>
            <a:r>
              <a:rPr dirty="0" sz="1800" spc="-1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ﻣﻦ</a:t>
            </a:r>
            <a:r>
              <a:rPr dirty="0" sz="1800" spc="-1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ﺍﻟﺜﺎﻟﺜﺔ</a:t>
            </a:r>
            <a:r>
              <a:rPr dirty="0" sz="1800" spc="-11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ﺍﻟﻤﺮﺣﻠﺔ</a:t>
            </a:r>
            <a:r>
              <a:rPr dirty="0" sz="1800" spc="-12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ﻓﻲ</a:t>
            </a:r>
            <a:r>
              <a:rPr dirty="0" sz="1800" spc="-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ﺃﻐﻮﺭﺍﺵ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17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0286" y="679965"/>
            <a:ext cx="2679032" cy="1050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2112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ﺍﻟﻨﺴﺎﺀ</a:t>
            </a:r>
            <a:r>
              <a:rPr dirty="0" sz="3600" spc="-207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ﺃﺼﻮﺍﺕ</a:t>
            </a:r>
          </a:p>
          <a:p>
            <a:pPr marL="0" marR="0">
              <a:lnSpc>
                <a:spcPts val="3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ﺍﻟﻬﻨﺪ</a:t>
            </a:r>
            <a:r>
              <a:rPr dirty="0" sz="3600" spc="-225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ﻣﻦ</a:t>
            </a:r>
            <a:r>
              <a:rPr dirty="0" sz="3600" spc="-229">
                <a:solidFill>
                  <a:srgbClr val="005d8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5d83"/>
                </a:solidFill>
                <a:latin typeface="CCLWTG+ArialMT"/>
                <a:cs typeface="CCLWTG+ArialMT"/>
              </a:rPr>
              <a:t>ﺷﺎﻛﻮﻧﺘﺎﻻ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8424" y="1935472"/>
            <a:ext cx="4880272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ﻋﻦ</a:t>
            </a:r>
            <a:r>
              <a:rPr dirty="0" sz="2400" spc="-147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ﻋﺒﺎﺭﺓ</a:t>
            </a:r>
            <a:r>
              <a:rPr dirty="0" sz="2400" spc="-136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ﺃﻤﺜﺎﻟﻲ</a:t>
            </a:r>
            <a:r>
              <a:rPr dirty="0" sz="2400" spc="-144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ﺍﻟﺼﺤﺔ</a:t>
            </a:r>
            <a:r>
              <a:rPr dirty="0" sz="2400" spc="-1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ﻋﻤﺎﻝ</a:t>
            </a:r>
            <a:r>
              <a:rPr dirty="0" sz="2400" spc="-139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ﺃﻦ</a:t>
            </a:r>
            <a:r>
              <a:rPr dirty="0" sz="2400" spc="-1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ﺍﻟﻘﻮﻝ</a:t>
            </a:r>
            <a:r>
              <a:rPr dirty="0" sz="2400" spc="-136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ﻳﻤﻜﻨﻜﻢ</a:t>
            </a:r>
            <a:r>
              <a:rPr dirty="0" sz="2400">
                <a:solidFill>
                  <a:srgbClr val="231f20"/>
                </a:solidFill>
                <a:latin typeface="FGHABW+FranklinGothic-MediumCond,BoldItalic"/>
                <a:cs typeface="FGHABW+FranklinGothic-MediumCond,BoldItalic"/>
              </a:rPr>
              <a:t>«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2762" y="2263444"/>
            <a:ext cx="1923832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FGHABW+FranklinGothic-MediumCond,BoldItalic"/>
                <a:cs typeface="FGHABW+FranklinGothic-MediumCond,BoldItalic"/>
              </a:rPr>
              <a:t>.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ﻣﺘﻨﻘﻠﺔ</a:t>
            </a:r>
            <a:r>
              <a:rPr dirty="0" sz="2400" spc="-13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31f20"/>
                </a:solidFill>
                <a:latin typeface="NFHOAH+Amiri-BoldSlanted"/>
                <a:cs typeface="NFHOAH+Amiri-BoldSlanted"/>
              </a:rPr>
              <a:t>ﻣﺴﺘﺸﻔﻴﺎﺕ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6137" y="2746885"/>
            <a:ext cx="5403006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ﺟﻴﺪﺗﻴﻦ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ﻭﺟﺒﺘﻴﻦ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ﺗﻮﻓﻴﺮ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ﺍﻟﻘﺮﻳﺔ</a:t>
            </a:r>
            <a:r>
              <a:rPr dirty="0" sz="24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ﻓﻲ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ﺍﻟﺤﻮﺍﻣﻞ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ﻟﻠﻨﺴﺎﺀ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ﻳﻤﻜﻦ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2237" y="3074213"/>
            <a:ext cx="1046224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400" spc="-148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ﺍﻟﻴﻮﻡ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ﻓﻲ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5037" y="3555796"/>
            <a:ext cx="5313785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ﻫﺬﺍ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400" spc="-148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ﺍﻟﻤﺨﻠﻔﺎﺕ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ﺳﻮﻯ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ﻟﻬﺎ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ﻳﺘﺒﻘﻰ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ﻻ</a:t>
            </a:r>
            <a:r>
              <a:rPr dirty="0" sz="2400" spc="-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ﺍﻟﺠﻤﻴﻊ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ﻳﻨﺘﻬﻲ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ﺃﻦ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ﺑﻌﺪ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3612" y="3884980"/>
            <a:ext cx="5284870" cy="10573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25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ﺍﻟﺤﻮﺍﻣﻞ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ﺍﻟﻨﺴﺎﺀ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ﻟﺪﻯ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ﺍﻟﺘﻐﺬﻳﺔ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ﻟﺴﻮﺀ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ﺍﻷﺴﺎﺳﻲ</a:t>
            </a:r>
            <a:r>
              <a:rPr dirty="0" sz="2400" spc="-1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ﺍﻟﺴﺒﺐ</a:t>
            </a:r>
            <a:r>
              <a:rPr dirty="0" sz="2400" spc="-13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ﻫﻮ</a:t>
            </a:r>
          </a:p>
          <a:p>
            <a:pPr marL="0" marR="0">
              <a:lnSpc>
                <a:spcPts val="38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ﺍﻟﺘﻐﺬﻳﺔ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ﺑﺴﻮﺀ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ﻣﺼﺎﺑﻴﻦ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ﺃﻄﻔﺎﻻ</a:t>
            </a:r>
            <a:r>
              <a:rPr dirty="0" sz="24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ﻳﻠﺪﻥ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ﺍﻟﻨﺴﺎﺀ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ﻫﺬﻩ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ﺗﻠﺪ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ﻋﻨﺪﻣﺎ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29287" y="4697605"/>
            <a:ext cx="518517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ﺃﻴﻀ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11050" y="5066200"/>
            <a:ext cx="3675312" cy="714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ﺍﻣﺮﺃﺔ</a:t>
            </a:r>
            <a:r>
              <a:rPr dirty="0" sz="180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ﺑﻮﺯﻥ</a:t>
            </a:r>
            <a:r>
              <a:rPr dirty="0" sz="1800" spc="-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ﺗﻘﻮﻡ</a:t>
            </a:r>
            <a:r>
              <a:rPr dirty="0" sz="1800" spc="-12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(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ﺍﻟﻴﺴﺎﺭ</a:t>
            </a:r>
            <a:r>
              <a:rPr dirty="0" sz="1800" spc="-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ﺇﻟﻰ</a:t>
            </a:r>
            <a:r>
              <a:rPr dirty="0" sz="18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)</a:t>
            </a:r>
            <a:r>
              <a:rPr dirty="0" sz="1800" spc="-109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ﺻﺤﺔ</a:t>
            </a:r>
            <a:r>
              <a:rPr dirty="0" sz="1800" spc="-9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ﻋﺎﻣﻠﺔ</a:t>
            </a:r>
            <a:r>
              <a:rPr dirty="0" sz="1800" spc="-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ﺷﺎﻛﻨﺘﺎﻻ</a:t>
            </a:r>
          </a:p>
          <a:p>
            <a:pPr marL="303053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1800">
                <a:solidFill>
                  <a:srgbClr val="231f20"/>
                </a:solidFill>
                <a:latin typeface="CJVTRA+Amiri-Slanted"/>
                <a:cs typeface="CJVTRA+Amiri-Slanted"/>
              </a:rPr>
              <a:t>ﺣﺎﻣﻞ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57482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726" y="59356"/>
            <a:ext cx="27972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ﺍﻟﺘﻌﺪﻳﻞ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ﺑﻌﺪ</a:t>
            </a:r>
            <a:r>
              <a:rPr dirty="0" sz="1600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ﺍﻟﺼﻨﺪﻭﻕ</a:t>
            </a:r>
            <a:r>
              <a:rPr dirty="0" sz="1600" spc="-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ﺍﺣﺬﻑ</a:t>
            </a:r>
            <a:r>
              <a:rPr dirty="0" sz="1600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ﻟﻠﺘﻌﺪﻳﻞ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ﻧﻤﻮﺫﺝ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66999" y="952766"/>
            <a:ext cx="237358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ﺍﻟﺘﺎﻟﻴﺔ</a:t>
            </a:r>
            <a:r>
              <a:rPr dirty="0" sz="4000" spc="-26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ﺍﻟﺨﻄﻮﺓ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15785" y="1770176"/>
            <a:ext cx="5723920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ﺟﺪﻳﺪﺓ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ﻣﻌﻄﻴﺎﺕ</a:t>
            </a:r>
            <a:r>
              <a:rPr dirty="0" sz="24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ﺃﻮ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ﺗﺎﻟﻴﺔ</a:t>
            </a:r>
            <a:r>
              <a:rPr dirty="0" sz="2400" spc="-1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ﺍﻟﺨﻄﻮﺓ</a:t>
            </a:r>
            <a:r>
              <a:rPr dirty="0" sz="24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ﻹﺿﺎﻓﺔ</a:t>
            </a:r>
            <a:r>
              <a:rPr dirty="0" sz="2400" spc="-1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ﺍﺧﺘﻴﺎﺭﻳﺔ</a:t>
            </a:r>
            <a:r>
              <a:rPr dirty="0" sz="2400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ﺷﺮﻳﺤﺔ</a:t>
            </a:r>
            <a:r>
              <a:rPr dirty="0" sz="2400" spc="12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19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726" y="59356"/>
            <a:ext cx="27972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ﺍﻟﺘﻌﺪﻳﻞ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ﺑﻌﺪ</a:t>
            </a:r>
            <a:r>
              <a:rPr dirty="0" sz="1600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ﺍﻟﺼﻨﺪﻭﻕ</a:t>
            </a:r>
            <a:r>
              <a:rPr dirty="0" sz="1600" spc="-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ﺍﺣﺬﻑ</a:t>
            </a:r>
            <a:r>
              <a:rPr dirty="0" sz="1600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ﻟﻠﺘﻌﺪﻳﻞ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ﻧﻤﻮﺫﺝ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17836" y="961566"/>
            <a:ext cx="2022864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ﻣﻌﻨﺎ</a:t>
            </a:r>
            <a:r>
              <a:rPr dirty="0" sz="4000" spc="-255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ﺗﻮﺍﺻﻞ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3798" y="1768112"/>
            <a:ext cx="10195907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ﺍﻻﻟﻜﺘﺮﻭﻧﻲ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ﺍﻟﺒﺮﻳﺪ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ﺃﻮ</a:t>
            </a:r>
            <a:r>
              <a:rPr dirty="0" sz="2400">
                <a:solidFill>
                  <a:srgbClr val="ff0000"/>
                </a:solidFill>
                <a:latin typeface="GPGGWG+FranklinGothic-MediumCond,Italic"/>
                <a:cs typeface="GPGGWG+FranklinGothic-MediumCond,Italic"/>
              </a:rPr>
              <a:t>/</a:t>
            </a:r>
            <a:r>
              <a:rPr dirty="0" sz="2400" spc="-145">
                <a:solidFill>
                  <a:srgbClr val="ff000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ﻭ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ﺍﻻﺟﺘﻤﺎﻋﻲ</a:t>
            </a:r>
            <a:r>
              <a:rPr dirty="0" sz="2400" spc="-1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ﺍﻟﺘﻮﺍﺻﻞ</a:t>
            </a:r>
            <a:r>
              <a:rPr dirty="0" sz="2400" spc="-1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ﻣﻌﻠﻮﻣﺎﺕ</a:t>
            </a:r>
            <a:r>
              <a:rPr dirty="0" sz="2400" spc="-1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ﺍﻻﻟﻜﺘﺮﻭﻧﻲ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ﺍﻟﻤﻮﻗﻊ</a:t>
            </a:r>
            <a:r>
              <a:rPr dirty="0" sz="2400" spc="-1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ﺭﺍﺑﻂ</a:t>
            </a:r>
            <a:r>
              <a:rPr dirty="0" sz="2400" spc="-1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ﻹﺿﺎﻓﺔ</a:t>
            </a:r>
            <a:r>
              <a:rPr dirty="0" sz="2400" spc="-1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ﺍﺧﺘﻴﺎﺭﻳﺔ</a:t>
            </a:r>
            <a:r>
              <a:rPr dirty="0" sz="2400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ﺷﺮﻳﺤﺔ</a:t>
            </a:r>
            <a:r>
              <a:rPr dirty="0" sz="2400" spc="12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66886" y="408509"/>
            <a:ext cx="3275092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ﺍﻟﺮﺋﻴﺴﻴﺔ</a:t>
            </a:r>
            <a:r>
              <a:rPr dirty="0" sz="4000" spc="-25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ﺍﻟﻤﻨﺸﻮﺭﺍﺕ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088" y="1203739"/>
            <a:ext cx="916609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Bloem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2007.</a:t>
            </a:r>
            <a:r>
              <a:rPr dirty="0" sz="1400" spc="49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Preventing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controlling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deficiencies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affected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</a:t>
            </a:r>
            <a:r>
              <a:rPr dirty="0" sz="1400" spc="3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WHO,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WFP,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UNICEF.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088" y="1493299"/>
            <a:ext cx="10721979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Smith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stillbirth,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9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outcomes,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infant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meta-analysis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9838" y="1710411"/>
            <a:ext cx="7897124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individual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low-income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countries.</a:t>
            </a:r>
            <a:r>
              <a:rPr dirty="0" sz="1400" spc="216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Lancet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Global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Health.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088" y="1996219"/>
            <a:ext cx="10848865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Prado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1400" spc="46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biomedical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socioenvironmental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influences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9838" y="2213331"/>
            <a:ext cx="4433427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–12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years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Indonesia: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follow-up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randomised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8" y="2499139"/>
            <a:ext cx="10604706" cy="456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Antenatal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care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for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positive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experience.</a:t>
            </a:r>
            <a:r>
              <a:rPr dirty="0" sz="1400" spc="546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CCLWTG+ArialMT"/>
                <a:cs typeface="CCLWTG+ArialMT"/>
              </a:rPr>
              <a:t>ﻳﻮﻟﻴﻮ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2020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</a:p>
          <a:p>
            <a:pPr marL="285750" marR="0">
              <a:lnSpc>
                <a:spcPts val="1587"/>
              </a:lnSpc>
              <a:spcBef>
                <a:spcPts val="89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pregnancy.</a:t>
            </a:r>
            <a:r>
              <a:rPr dirty="0" sz="1400" spc="307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CCLWTG+ArialMT"/>
                <a:cs typeface="CCLWTG+ArialMT"/>
              </a:rPr>
              <a:t>ﺍﻟﻌﺎﻟﻤﻴﺔ</a:t>
            </a:r>
            <a:r>
              <a:rPr dirty="0" sz="1400" spc="-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CCLWTG+ArialMT"/>
                <a:cs typeface="CCLWTG+ArialMT"/>
              </a:rPr>
              <a:t>ﺍﻟﺼﺤﺔ</a:t>
            </a:r>
            <a:r>
              <a:rPr dirty="0" sz="14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CCLWTG+ArialMT"/>
                <a:cs typeface="CCLWTG+ArialMT"/>
              </a:rPr>
              <a:t>ﻣﻨﻈﻤﺔ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0750" y="3005811"/>
            <a:ext cx="10169556" cy="453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2021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Impact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scaling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up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prenatal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interventions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human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capital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low-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middle-income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countries: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modeling</a:t>
            </a:r>
            <a:r>
              <a:rPr dirty="0" sz="1400" spc="409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CCLWTG+ArialMT"/>
                <a:cs typeface="CCLWTG+ArialMT"/>
              </a:rPr>
              <a:t>ﻳﻮﻟﻴﻮ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Perumal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</a:t>
            </a:r>
          </a:p>
          <a:p>
            <a:pPr marL="0" marR="0">
              <a:lnSpc>
                <a:spcPts val="1587"/>
              </a:lnSpc>
              <a:spcBef>
                <a:spcPts val="92"/>
              </a:spcBef>
              <a:spcAft>
                <a:spcPts val="0"/>
              </a:spcAft>
            </a:pP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analysis.</a:t>
            </a:r>
            <a:r>
              <a:rPr dirty="0" sz="1400" spc="-51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SBAHIO+MS-Gothic"/>
                <a:cs typeface="SBAHIO+MS-Gothic"/>
              </a:rPr>
              <a:t>ꢀꢀ</a:t>
            </a:r>
            <a:r>
              <a:rPr dirty="0" sz="1400" spc="-89">
                <a:solidFill>
                  <a:srgbClr val="0563c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American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Journal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of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Clinical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48225" y="3002059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4088" y="3504979"/>
            <a:ext cx="657499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May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2020.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MMS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birth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dirty="0" sz="1400" spc="-12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MMS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TAG.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4088" y="3794539"/>
            <a:ext cx="1006020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Dalmiya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al.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January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2022.</a:t>
            </a:r>
            <a:r>
              <a:rPr dirty="0" sz="1400" spc="87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malnutrition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before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breastfeeding.</a:t>
            </a:r>
            <a:r>
              <a:rPr dirty="0" sz="1400" spc="112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UNICEF.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4088" y="4084099"/>
            <a:ext cx="10926518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versus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iron-folic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maternal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anemia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outcomes: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analysis.</a:t>
            </a:r>
            <a:r>
              <a:rPr dirty="0" sz="1400" spc="1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Ann.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N.Y.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Acad.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9838" y="4301211"/>
            <a:ext cx="397829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Sci.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088" y="4587019"/>
            <a:ext cx="1090566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  <a:r>
              <a:rPr dirty="0" sz="1450" spc="138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Gomes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al,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2022.</a:t>
            </a:r>
            <a:r>
              <a:rPr dirty="0" sz="1400" spc="46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multiple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micronutrient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400" spc="-87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folic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acid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neonatal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mortality: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1400" spc="-9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reanalysis</a:t>
            </a:r>
            <a:r>
              <a:rPr dirty="0" sz="1400" spc="-8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dirty="0" sz="1400" spc="-9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</a:t>
            </a:r>
            <a:r>
              <a:rPr dirty="0" sz="1400" spc="-89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dose.</a:t>
            </a:r>
            <a:r>
              <a:rPr dirty="0" sz="1400" spc="138" u="sng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0563c1"/>
                </a:solidFill>
                <a:latin typeface="ERRBSC+FranklinGothic-MediumCond"/>
                <a:cs typeface="ERRBSC+FranklinGothic-MediumCon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Public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Health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9838" y="4804130"/>
            <a:ext cx="473533" cy="23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21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726" y="59356"/>
            <a:ext cx="27972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ﺍﻟﺘﻌﺪﻳﻞ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ﺑﻌﺪ</a:t>
            </a:r>
            <a:r>
              <a:rPr dirty="0" sz="1600" spc="-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ﺍﻟﺼﻨﺪﻭﻕ</a:t>
            </a:r>
            <a:r>
              <a:rPr dirty="0" sz="1600" spc="-6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ﺍﺣﺬﻑ</a:t>
            </a:r>
            <a:r>
              <a:rPr dirty="0" sz="1600" spc="-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ﻟﻠﺘﻌﺪﻳﻞ</a:t>
            </a: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0000"/>
                </a:solidFill>
                <a:latin typeface="CCLWTG+ArialMT"/>
                <a:cs typeface="CCLWTG+ArialMT"/>
              </a:rPr>
              <a:t>ﻧﻤﻮﺫﺝ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38473" y="961566"/>
            <a:ext cx="2002742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ﺍﻟﻠﻘﺎﺀ</a:t>
            </a:r>
            <a:r>
              <a:rPr dirty="0" sz="4000" spc="-256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ﺃﻬﺪﺍﻑ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1910" y="1768112"/>
            <a:ext cx="6247795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ﺃﻬﺪﺍﻓﻪ</a:t>
            </a:r>
            <a:r>
              <a:rPr dirty="0" sz="2400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ﺃﻮ</a:t>
            </a:r>
            <a:r>
              <a:rPr dirty="0" sz="2400">
                <a:solidFill>
                  <a:srgbClr val="ff0000"/>
                </a:solidFill>
                <a:latin typeface="GPGGWG+FranklinGothic-MediumCond,Italic"/>
                <a:cs typeface="GPGGWG+FranklinGothic-MediumCond,Italic"/>
              </a:rPr>
              <a:t>/</a:t>
            </a:r>
            <a:r>
              <a:rPr dirty="0" sz="2400" spc="-145">
                <a:solidFill>
                  <a:srgbClr val="ff000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ﻭ</a:t>
            </a:r>
            <a:r>
              <a:rPr dirty="0" sz="2400" spc="-1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ﺍﻻﺟﺘﻤﺎﻉ</a:t>
            </a:r>
            <a:r>
              <a:rPr dirty="0" sz="2400" spc="-1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ﺃﻌﻤﺎﻝ</a:t>
            </a:r>
            <a:r>
              <a:rPr dirty="0" sz="2400" spc="-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ﺟﺪﻭﻝ</a:t>
            </a:r>
            <a:r>
              <a:rPr dirty="0" sz="2400" spc="-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ﻹﺿﺎﻓﺔ</a:t>
            </a:r>
            <a:r>
              <a:rPr dirty="0" sz="2400" spc="-1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ﺍﺧﺘﻴﺎﺭﻳﺔ</a:t>
            </a:r>
            <a:r>
              <a:rPr dirty="0" sz="2400" spc="-1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CJVTRA+Amiri-Slanted"/>
                <a:cs typeface="CJVTRA+Amiri-Slanted"/>
              </a:rPr>
              <a:t>ﺷﺮﻳﺤﺔ</a:t>
            </a:r>
            <a:r>
              <a:rPr dirty="0" sz="2400" spc="12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5348" y="954786"/>
            <a:ext cx="794364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Mothers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Healthy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Babies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40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4920" y="1902998"/>
            <a:ext cx="2605747" cy="86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937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Knowledge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Hub</a:t>
            </a:r>
            <a:r>
              <a:rPr dirty="0" sz="2000" spc="736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2290"/>
              </a:lnSpc>
              <a:spcBef>
                <a:spcPts val="1909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Knowledge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Bytes</a:t>
            </a:r>
            <a:r>
              <a:rPr dirty="0" sz="2000" spc="746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6500" y="1902998"/>
            <a:ext cx="510447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Commitment-making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Guide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for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98912" y="2210694"/>
            <a:ext cx="810096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Growth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9950" y="2741198"/>
            <a:ext cx="544102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Watch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Powering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Women,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Promising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Futures</a:t>
            </a:r>
            <a:r>
              <a:rPr dirty="0" sz="2000" spc="22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1145" y="2969798"/>
            <a:ext cx="359952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MMS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Interactive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World</a:t>
            </a:r>
            <a:r>
              <a:rPr dirty="0" sz="2000" spc="-12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Map</a:t>
            </a:r>
            <a:r>
              <a:rPr dirty="0" sz="2000" spc="748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47851" y="3048894"/>
            <a:ext cx="2951088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for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Growth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side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event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1445" y="3503198"/>
            <a:ext cx="500922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FAQ</a:t>
            </a:r>
            <a:r>
              <a:rPr dirty="0" sz="2000" spc="-12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2000" spc="-125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Advocacy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Brief</a:t>
            </a:r>
            <a:r>
              <a:rPr dirty="0" sz="2000" spc="-12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on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Inclusion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of</a:t>
            </a:r>
            <a:r>
              <a:rPr dirty="0" sz="2000" spc="-33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84137" y="3579398"/>
            <a:ext cx="4956835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Maternal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Focus:</a:t>
            </a:r>
            <a:r>
              <a:rPr dirty="0" sz="2000" spc="-12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at</a:t>
            </a:r>
            <a:r>
              <a:rPr dirty="0" sz="2000" spc="-12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FIGO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2021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spc="715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2558" y="3810894"/>
            <a:ext cx="3443594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MMS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on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the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Essential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Medicine</a:t>
            </a:r>
            <a:r>
              <a:rPr dirty="0" sz="2000" spc="-128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List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08312" y="3887094"/>
            <a:ext cx="179803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World</a:t>
            </a:r>
            <a:r>
              <a:rPr dirty="0" sz="2000" spc="-12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Conference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88295" y="4341398"/>
            <a:ext cx="2272372" cy="328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HMHB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Launch</a:t>
            </a:r>
            <a:r>
              <a:rPr dirty="0" sz="2000" spc="-127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Video</a:t>
            </a:r>
            <a:r>
              <a:rPr dirty="0" sz="2000" spc="740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80013" y="4857557"/>
            <a:ext cx="466319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CLWTG+ArialMT"/>
                <a:cs typeface="CCLWTG+ArialMT"/>
              </a:rPr>
              <a:t>ﻟﺘﺴﺠﻴﻞ</a:t>
            </a:r>
            <a:r>
              <a:rPr dirty="0" sz="2000" spc="2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e2baf8"/>
                </a:solidFill>
                <a:latin typeface="ERRBSC+FranklinGothic-MediumCond"/>
                <a:cs typeface="ERRBSC+FranklinGothic-MediumCond"/>
              </a:rPr>
              <a:t>www.hmhbconsortium.org</a:t>
            </a:r>
            <a:r>
              <a:rPr dirty="0" sz="2000" spc="444">
                <a:solidFill>
                  <a:srgbClr val="e2baf8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000">
                <a:solidFill>
                  <a:srgbClr val="ffffff"/>
                </a:solidFill>
                <a:latin typeface="CCLWTG+ArialMT"/>
                <a:cs typeface="CCLWTG+ArialMT"/>
              </a:rPr>
              <a:t>ﺯﻭﺭﻭﺍ</a:t>
            </a:r>
            <a:r>
              <a:rPr dirty="0" sz="2000" spc="-1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CLWTG+ArialMT"/>
                <a:cs typeface="CCLWTG+ArialMT"/>
              </a:rPr>
              <a:t>ﺇﻟﻴﻨﺎ</a:t>
            </a:r>
            <a:r>
              <a:rPr dirty="0" sz="2000" spc="-1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CLWTG+ArialMT"/>
                <a:cs typeface="CCLWTG+ArialMT"/>
              </a:rPr>
              <a:t>ﺍﻧﻀﻢ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04300" y="5165807"/>
            <a:ext cx="83961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CLWTG+ArialMT"/>
                <a:cs typeface="CCLWTG+ArialMT"/>
              </a:rPr>
              <a:t>ﺍﻟﻌﻀﻮﻳﺔ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355911" y="6236372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22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297" y="1460726"/>
            <a:ext cx="1951508" cy="541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CLWTG+ArialMT"/>
                <a:cs typeface="CCLWTG+ArialMT"/>
              </a:rPr>
              <a:t>ﻋﻠﻰ</a:t>
            </a:r>
            <a:r>
              <a:rPr dirty="0" sz="1800" spc="-10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CLWTG+ArialMT"/>
                <a:cs typeface="CCLWTG+ArialMT"/>
              </a:rPr>
              <a:t>ﻟﻼﺗﺤﺎﺩ</a:t>
            </a:r>
            <a:r>
              <a:rPr dirty="0" sz="1800" spc="-11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CLWTG+ArialMT"/>
                <a:cs typeface="CCLWTG+ArialMT"/>
              </a:rPr>
              <a:t>ﺍﻻﻧﻀﻤﺎﻡ</a:t>
            </a:r>
          </a:p>
          <a:p>
            <a:pPr marL="0" marR="0">
              <a:lnSpc>
                <a:spcPts val="19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RRBSC+FranklinGothic-MediumCond"/>
                <a:cs typeface="ERRBSC+FranklinGothic-MediumCond"/>
              </a:rPr>
              <a:t>HMHBconsortium.org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1111" y="1460726"/>
            <a:ext cx="2765338" cy="541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264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CLWTG+ArialMT"/>
                <a:cs typeface="CCLWTG+ArialMT"/>
              </a:rPr>
              <a:t>ﻣﻌﻨﺎ</a:t>
            </a:r>
            <a:r>
              <a:rPr dirty="0" sz="1800" spc="-10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CLWTG+ArialMT"/>
                <a:cs typeface="CCLWTG+ArialMT"/>
              </a:rPr>
              <a:t>ﺗﻮﺍﺻﻞ</a:t>
            </a:r>
          </a:p>
          <a:p>
            <a:pPr marL="0" marR="0">
              <a:lnSpc>
                <a:spcPts val="19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RRBSC+FranklinGothic-MediumCond"/>
                <a:cs typeface="ERRBSC+FranklinGothic-MediumCond"/>
              </a:rPr>
              <a:t>HMHB@micronutrientforum.org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4939" y="4889724"/>
            <a:ext cx="1706277" cy="541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0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CLWTG+ArialMT"/>
                <a:cs typeface="CCLWTG+ArialMT"/>
              </a:rPr>
              <a:t>ﺗﺎﺑﻌﻮﻧﺎ</a:t>
            </a:r>
          </a:p>
          <a:p>
            <a:pPr marL="0" marR="0">
              <a:lnSpc>
                <a:spcPts val="19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RRBSC+FranklinGothic-MediumCond"/>
                <a:cs typeface="ERRBSC+FranklinGothic-MediumCond"/>
              </a:rPr>
              <a:t>@hmhbconsortium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16348" y="961566"/>
            <a:ext cx="1225202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ﺍﻷﻘﺴﺎﻡ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8285" y="1851769"/>
            <a:ext cx="1325176" cy="983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612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6</a:t>
            </a:r>
            <a:r>
              <a:rPr dirty="0" sz="1800" spc="-11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-</a:t>
            </a:r>
            <a:r>
              <a:rPr dirty="0" sz="1800" spc="-11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18</a:t>
            </a:r>
            <a:r>
              <a:rPr dirty="0" sz="1800" spc="33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CCLWTG+ArialMT"/>
                <a:cs typeface="CCLWTG+ArialM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ﺍﻟﺸﺮﺍﺋﺢ</a:t>
            </a:r>
          </a:p>
          <a:p>
            <a:pPr marL="0" marR="0">
              <a:lnSpc>
                <a:spcPts val="2040"/>
              </a:lnSpc>
              <a:spcBef>
                <a:spcPts val="3359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19</a:t>
            </a:r>
            <a:r>
              <a:rPr dirty="0" sz="1800" spc="-115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-24</a:t>
            </a:r>
            <a:r>
              <a:rPr dirty="0" sz="1800" spc="37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CCLWTG+ArialMT"/>
                <a:cs typeface="CCLWTG+Arial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ﺍﻟﺸﺮﺍﺋﺢ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20102" y="1859634"/>
            <a:ext cx="1505336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ﻭﺍﻟﺘﻐﺬﻳﺔ</a:t>
            </a:r>
            <a:r>
              <a:rPr dirty="0" sz="2000" spc="-11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ﺍﻟﺤﻤﻞ</a:t>
            </a:r>
            <a:r>
              <a:rPr dirty="0" sz="2000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9215" y="2483762"/>
            <a:ext cx="3526222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ﺍﻟﺤﻤﻞ</a:t>
            </a:r>
            <a:r>
              <a:rPr dirty="0" sz="2000" spc="-1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ﺃﺜﻨﺎﺀ</a:t>
            </a:r>
            <a:r>
              <a:rPr dirty="0" sz="2000" spc="-12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ﺍﻟﺘﻐﺬﻳﺔ</a:t>
            </a:r>
            <a:r>
              <a:rPr dirty="0" sz="2000" spc="-11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ﻟﺴﻮﺀ</a:t>
            </a:r>
            <a:r>
              <a:rPr dirty="0" sz="2000" spc="-12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ﺍﻟﻌﺎﻟﻤﻲ</a:t>
            </a:r>
            <a:r>
              <a:rPr dirty="0" sz="2000" spc="-10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ﺍﻟﻨﻄﺎﻕ</a:t>
            </a:r>
            <a:r>
              <a:rPr dirty="0" sz="2000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B.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5948" y="2577527"/>
            <a:ext cx="269155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ERRBSC+FranklinGothic-MediumCond"/>
                <a:cs typeface="ERRBSC+FranklinGothic-MediumCond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4253" y="3261909"/>
            <a:ext cx="3861629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ﻭﺍﻟﻤﺘﻌﺪﺩﺓ</a:t>
            </a:r>
            <a:r>
              <a:rPr dirty="0" sz="2000" spc="-10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ﺍﻟﺪﻗﻴﻘﺔ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ﺍﻟﻐﺬﺍﺋﻴﺔ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ﺍﻟﻤﻜﻤﻼﺕ</a:t>
            </a:r>
            <a:r>
              <a:rPr dirty="0" sz="2000" spc="-11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ﺣﻮﻝ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ﺃﺪﻟﺔ</a:t>
            </a:r>
            <a:r>
              <a:rPr dirty="0" sz="2000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65142" y="3292951"/>
            <a:ext cx="1442475" cy="1709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25</a:t>
            </a:r>
            <a:r>
              <a:rPr dirty="0" sz="1800" spc="-115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-37</a:t>
            </a:r>
            <a:r>
              <a:rPr dirty="0" sz="1800" spc="37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CCLWTG+ArialMT"/>
                <a:cs typeface="CCLWTG+ArialMT"/>
              </a:rPr>
              <a:t>ﺍﻟﺸﺮﺍﺋﺢ</a:t>
            </a:r>
          </a:p>
          <a:p>
            <a:pPr marL="74436" marR="0">
              <a:lnSpc>
                <a:spcPts val="2040"/>
              </a:lnSpc>
              <a:spcBef>
                <a:spcPts val="3620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38</a:t>
            </a:r>
            <a:r>
              <a:rPr dirty="0" sz="1800" spc="-115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-</a:t>
            </a:r>
            <a:r>
              <a:rPr dirty="0" sz="1800" spc="-116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45</a:t>
            </a:r>
            <a:r>
              <a:rPr dirty="0" sz="1800" spc="40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CCLWTG+ArialMT"/>
                <a:cs typeface="CCLWTG+ArialMT"/>
              </a:rPr>
              <a:t>ﺍﻟﺸﺮﺍﺋﺢ</a:t>
            </a:r>
          </a:p>
          <a:p>
            <a:pPr marL="101678" marR="0">
              <a:lnSpc>
                <a:spcPts val="2040"/>
              </a:lnSpc>
              <a:spcBef>
                <a:spcPts val="3464"/>
              </a:spcBef>
              <a:spcAft>
                <a:spcPts val="0"/>
              </a:spcAft>
            </a:pP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46</a:t>
            </a:r>
            <a:r>
              <a:rPr dirty="0" sz="1800" spc="-115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-61</a:t>
            </a:r>
            <a:r>
              <a:rPr dirty="0" sz="1800" spc="37">
                <a:solidFill>
                  <a:srgbClr val="0563c1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1800" u="sng">
                <a:solidFill>
                  <a:srgbClr val="0563c1"/>
                </a:solidFill>
                <a:latin typeface="CCLWTG+ArialMT"/>
                <a:cs typeface="CCLWTG+ArialMT"/>
              </a:rPr>
              <a:t>ﺍﻟﺸﺮﺍﺋﺢ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3590" y="4096659"/>
            <a:ext cx="2811657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ﺍﻟﻮﻃﻨﻴﺔ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ﻭﺍﻻﺳﺘﺜﻤﺎﺭ</a:t>
            </a:r>
            <a:r>
              <a:rPr dirty="0" sz="2000" spc="-12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ﺍﻟﺘﺄﺜﻴﺮ</a:t>
            </a:r>
            <a:r>
              <a:rPr dirty="0" sz="2000" spc="-12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ﺣﺎﻟﺔ</a:t>
            </a:r>
            <a:r>
              <a:rPr dirty="0" sz="2000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64065" y="4735121"/>
            <a:ext cx="5360420" cy="326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ﻧﻄﺎﻗﻬﺎ</a:t>
            </a:r>
            <a:r>
              <a:rPr dirty="0" sz="2000" spc="-10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ﻭﺗﻮﺳﻴﻊ</a:t>
            </a:r>
            <a:r>
              <a:rPr dirty="0" sz="2000" spc="22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MMS</a:t>
            </a:r>
            <a:r>
              <a:rPr dirty="0" sz="2000" spc="-125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ﻭﺍﻟﻤﺘﻌﺪﺩﺓ</a:t>
            </a:r>
            <a:r>
              <a:rPr dirty="0" sz="2000" spc="-10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ﺍﻟﺪﻗﻴﻘﺔ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ﺍﻟﻐﺬﺍﺋﻴﺔ</a:t>
            </a:r>
            <a:r>
              <a:rPr dirty="0" sz="2000" spc="-1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ﺍﻟﻤﻜﻤﻼﺕ</a:t>
            </a:r>
            <a:r>
              <a:rPr dirty="0" sz="2000" spc="-11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JRCOMI+Arial-BoldMT"/>
                <a:cs typeface="JRCOMI+Arial-BoldMT"/>
              </a:rPr>
              <a:t>ﺗﻘﺪﻳﻢ</a:t>
            </a:r>
            <a:r>
              <a:rPr dirty="0" sz="2000">
                <a:solidFill>
                  <a:srgbClr val="ffffff"/>
                </a:solidFill>
                <a:latin typeface="LRWJCR+FranklinGothic-MediumCond,Bold"/>
                <a:cs typeface="LRWJCR+FranklinGothic-MediumCond,Bold"/>
              </a:rPr>
              <a:t>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19647" y="6237861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46660" y="3059512"/>
            <a:ext cx="2948752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ﻭﺍﻟﺘﻐﺬﻳﺔ</a:t>
            </a:r>
            <a:r>
              <a:rPr dirty="0" sz="4800" spc="-299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ff"/>
                </a:solidFill>
                <a:latin typeface="JRCOMI+Arial-BoldMT"/>
                <a:cs typeface="JRCOMI+Arial-BoldMT"/>
              </a:rPr>
              <a:t>ﺍﻟﺤﻤﻞ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38382" y="2042789"/>
            <a:ext cx="5680164" cy="498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ﺍﻟﺤﻤﻞ</a:t>
            </a:r>
            <a:r>
              <a:rPr dirty="0" sz="3200" spc="-18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ﺃﺜﻨﺎﺀ</a:t>
            </a:r>
            <a:r>
              <a:rPr dirty="0" sz="3200" spc="-19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ﻻﺳﻴﻤﺎ</a:t>
            </a:r>
            <a:r>
              <a:rPr dirty="0" sz="3200" spc="-201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-</a:t>
            </a:r>
            <a:r>
              <a:rPr dirty="0" sz="32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ﺑﺎﻟﻐﺔ</a:t>
            </a:r>
            <a:r>
              <a:rPr dirty="0" sz="3200" spc="-19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ﺃﻬﻤﻴﺔ</a:t>
            </a:r>
            <a:r>
              <a:rPr dirty="0" sz="3200" spc="-201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ﺍﻟﺠﻴﺪﺓ</a:t>
            </a:r>
            <a:r>
              <a:rPr dirty="0" sz="3200" spc="-202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10c76"/>
                </a:solidFill>
                <a:latin typeface="CCLWTG+ArialMT"/>
                <a:cs typeface="CCLWTG+ArialMT"/>
              </a:rPr>
              <a:t>ﻟﻠﺘﻐﺬﻳﺔ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3741" y="3053670"/>
            <a:ext cx="6484332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ﻭﺍﻟﻤﻐﺬﻳﺎﺕ</a:t>
            </a:r>
            <a:r>
              <a:rPr dirty="0" sz="2400" spc="-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ﻭﺍﻟﺒﺮﻭﺗﻴﻦ</a:t>
            </a:r>
            <a:r>
              <a:rPr dirty="0" sz="240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ﻟﻠﻄﺎﻗﺔ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ﺍﻟﻤﺮﺃﺔ</a:t>
            </a:r>
            <a:r>
              <a:rPr dirty="0" sz="24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ﺣﺎﺟﺔ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ﺍﺯﺩﻳﺎﺩ</a:t>
            </a:r>
            <a:r>
              <a:rPr dirty="0" sz="24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2400" spc="-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ﻳﺘﺴﺒﺐ</a:t>
            </a:r>
            <a:r>
              <a:rPr dirty="0" sz="2400" spc="12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231f20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0916" y="3492431"/>
            <a:ext cx="804564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ﺍﻟﺪﻗﻴﻘﺔ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0428" y="4133834"/>
            <a:ext cx="6317644" cy="823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ﻧﻤﻮ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ﻣﻦ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ﻳﺤﺪﺙ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ﻟﻤﺎ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ﻧﺘﻴﺠ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ﻳﻮﻣﻴ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ﺣﺮﻳﺮﺓ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300</a:t>
            </a: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ﺇﻟﻰ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ﺍﻟﺰﻳﺎﺩﺓ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ﻣﻌﺪﻝ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ﻳﺼﻞ</a:t>
            </a:r>
            <a:r>
              <a:rPr dirty="0" sz="2400" spc="12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231f20"/>
                </a:solidFill>
                <a:latin typeface="CCLWTG+ArialMT"/>
                <a:cs typeface="CCLWTG+ArialMT"/>
              </a:rPr>
              <a:t>•</a:t>
            </a:r>
          </a:p>
          <a:p>
            <a:pPr marL="3998912" marR="0">
              <a:lnSpc>
                <a:spcPts val="2721"/>
              </a:lnSpc>
              <a:spcBef>
                <a:spcPts val="772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ﻣﺘﺴﺎﺭﻋﻴﻦ</a:t>
            </a:r>
            <a:r>
              <a:rPr dirty="0" sz="2400" spc="-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ﻭﺗﻄﻮﺭ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68337" y="6227760"/>
            <a:ext cx="3392344" cy="131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Kominiarek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al.</a:t>
            </a:r>
            <a:r>
              <a:rPr dirty="0" sz="650" spc="3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</a:t>
            </a:r>
            <a:r>
              <a:rPr dirty="0" sz="650" spc="-15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65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650">
                <a:solidFill>
                  <a:srgbClr val="231f20"/>
                </a:solidFill>
                <a:latin typeface="CCLWTG+ArialMT"/>
                <a:cs typeface="CCLWTG+ArialMT"/>
              </a:rPr>
              <a:t>ﺍﻟﻤﺼﺪﺭ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44877" y="6238815"/>
            <a:ext cx="220507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2811" y="687885"/>
            <a:ext cx="533518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ﺑﺸﻜﻞ</a:t>
            </a:r>
            <a:r>
              <a:rPr dirty="0" sz="3600" spc="-225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3600" spc="-20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ﻟﻠﻤﻐﺬﻳﺎﺕ</a:t>
            </a:r>
            <a:r>
              <a:rPr dirty="0" sz="3600" spc="-233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ﺍﻷﻤﻬﺎﺕ</a:t>
            </a:r>
            <a:r>
              <a:rPr dirty="0" sz="3600" spc="-226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ﺗﺤﺘﺎﺝ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2373" y="1173741"/>
            <a:ext cx="1215479" cy="556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ﺃﺴﺎﺳﻲ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975" y="2032133"/>
            <a:ext cx="5303651" cy="1109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ﺍﻟﻤﻨﺨﻔﺾ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ﺍﻟﺪﺧﻞ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ﺫﺍﺕ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ﺍﻟﺒﻠﺪﺍﻥ</a:t>
            </a:r>
            <a:r>
              <a:rPr dirty="0" sz="24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2400" spc="-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ﺍﻟﺤﻮﺍﻣﻞ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ﺍﻟﻨﺴﺎﺀ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ﺗﺘﻌﺮﺽ</a:t>
            </a:r>
          </a:p>
          <a:p>
            <a:pPr marL="511174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ﺍﻟﻤﻐﺬﻳﺎﺕ</a:t>
            </a:r>
            <a:r>
              <a:rPr dirty="0" sz="2400" spc="-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ﻧﻘﺺ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ﻟﺨﻄﺮ</a:t>
            </a:r>
            <a:r>
              <a:rPr dirty="0" sz="240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ﺃﻜﺒﺮ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ﺑﺸﻜﻞ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ﻭﺍﻟﻤﺘﻮﺳﻂ</a:t>
            </a:r>
          </a:p>
          <a:p>
            <a:pPr marL="2870199" marR="0">
              <a:lnSpc>
                <a:spcPts val="2721"/>
              </a:lnSpc>
              <a:spcBef>
                <a:spcPts val="105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ﺍﻷﻬﻤﻴﺔ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ﻭﺍﻟﺒﺎﻟﻐﺔ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ﺍﻟﻤﺘﻌﺪﺩﺓ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712" y="3213372"/>
            <a:ext cx="5373082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(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ﺭﻳﺒﻮﻓﻼﻓﻴﻦ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)</a:t>
            </a:r>
            <a:r>
              <a:rPr dirty="0" sz="2400" spc="-15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2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ﺏ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(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ﺛﻴﺎﻣﻴﻦ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)</a:t>
            </a:r>
            <a:r>
              <a:rPr dirty="0" sz="2400" spc="-15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1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ﺏ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ﺩ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ﺝ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ﺃ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:</a:t>
            </a:r>
            <a:r>
              <a:rPr dirty="0" sz="2400" spc="-147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ﺍﻟﻔﻴﺘﺎﻣﻴﻨﺎﺕ</a:t>
            </a:r>
            <a:r>
              <a:rPr dirty="0" sz="2400" spc="3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5024" y="3579132"/>
            <a:ext cx="3914526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ﺃﺴﻴﺪ</a:t>
            </a:r>
            <a:r>
              <a:rPr dirty="0" sz="2400" spc="-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ﻠﻔﻮﻟﻴﻚ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12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ﺏ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6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ﺏ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(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ﻧﻴﺎﺳﻴﻦ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)</a:t>
            </a:r>
            <a:r>
              <a:rPr dirty="0" sz="2400" spc="-15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3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4512" y="4097292"/>
            <a:ext cx="4433282" cy="57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.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ﺳﻴﻠﻴﻨﻴﻮﻡ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ﻧﺤﺎﺱ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ﻳﻮﺩ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ﺯﻧﻚ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231f20"/>
                </a:solidFill>
                <a:latin typeface="Aldhabi"/>
                <a:cs typeface="Aldhabi"/>
              </a:rPr>
              <a:t>،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ﺣﺪﻳﺪ</a:t>
            </a:r>
            <a:r>
              <a:rPr dirty="0" sz="2400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:</a:t>
            </a:r>
            <a:r>
              <a:rPr dirty="0" sz="2400" spc="-147">
                <a:solidFill>
                  <a:srgbClr val="231f20"/>
                </a:solidFill>
                <a:latin typeface="GPGGWG+FranklinGothic-MediumCond,Italic"/>
                <a:cs typeface="GPGGWG+FranklinGothic-MediumCond,Italic"/>
              </a:rPr>
              <a:t> </a:t>
            </a:r>
            <a:r>
              <a:rPr dirty="0" sz="2400">
                <a:solidFill>
                  <a:srgbClr val="231f20"/>
                </a:solidFill>
                <a:latin typeface="CJVTRA+Amiri-Slanted"/>
                <a:cs typeface="CJVTRA+Amiri-Slanted"/>
              </a:rPr>
              <a:t>ﺍﻟﻤﻌﺎﺩﻥ</a:t>
            </a:r>
            <a:r>
              <a:rPr dirty="0" sz="2400" spc="35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9651" y="6243709"/>
            <a:ext cx="4526740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Bourassa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et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al.</a:t>
            </a:r>
            <a:r>
              <a:rPr dirty="0" sz="900" spc="-2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Am.</a:t>
            </a:r>
            <a:r>
              <a:rPr dirty="0" sz="900">
                <a:solidFill>
                  <a:srgbClr val="231f20"/>
                </a:solidFill>
                <a:latin typeface="CCLWTG+ArialMT"/>
                <a:cs typeface="CCLWTG+ArialMT"/>
              </a:rPr>
              <a:t>ﺍﻟﻤﺼﺪﺭ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5699" y="1181661"/>
            <a:ext cx="5093983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ﻷﻄﻔﺎﻟﻬﻦ</a:t>
            </a:r>
            <a:r>
              <a:rPr dirty="0" sz="3600" spc="-21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ﺿﺮﻭﺭﻳﺔ</a:t>
            </a:r>
            <a:r>
              <a:rPr dirty="0" sz="3600" spc="-21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3600" spc="-209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510c76"/>
                </a:solidFill>
                <a:latin typeface="CCLWTG+ArialMT"/>
                <a:cs typeface="CCLWTG+ArialMT"/>
              </a:rPr>
              <a:t>ﺍﻟﻤﻐﺬﻳﺎﺕ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1862" y="2032133"/>
            <a:ext cx="531498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ﺍﻟﺮﺿﻊ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ﻟﺪﻯ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ﺑﺎﻟﻐﺔ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ﺻﺤﻴﺔ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ﺃﻀﺮﺍﺭ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ﺇﻟﻰ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ﺳﻮﺀ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ﻳﺆﺪﻱ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6575" y="2392407"/>
            <a:ext cx="631279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:</a:t>
            </a: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ﻣﺜﻞ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92487" y="2910304"/>
            <a:ext cx="2855307" cy="903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ﻋﻨﺪ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ﺍﻟﻮﺯﻥ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ﺍﻧﺨﻔﺎﺽ</a:t>
            </a:r>
            <a:r>
              <a:rPr dirty="0" sz="2400" spc="3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1127125" marR="0">
              <a:lnSpc>
                <a:spcPts val="2737"/>
              </a:lnSpc>
              <a:spcBef>
                <a:spcPts val="1392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ﺍﻟﻤﺒﻜﺮﺓ</a:t>
            </a:r>
            <a:r>
              <a:rPr dirty="0" sz="2400" spc="-12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2400" spc="3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5487" y="3946624"/>
            <a:ext cx="4252307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ﺍﻟﺤﻤﻞ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ﻟﻤﺮﺣﻠﺔ</a:t>
            </a:r>
            <a:r>
              <a:rPr dirty="0" sz="2400" spc="-1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ﺑﺎﻟﻨﺴﺒﺔ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ﺻﻐﻴﺮ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ﺑﺤﺠﻢ</a:t>
            </a:r>
            <a:r>
              <a:rPr dirty="0" sz="2400" spc="-13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2400" spc="3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9700" y="4470533"/>
            <a:ext cx="483754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ﻟﺪﻯ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ﺧﻄﻴﺮﺓ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ﺻﺤﻴﺔ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ﻧﺘﺎﺋﺞ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ﺇﻟﻰ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ﺳﻮﺀ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ﻳﺆﺪﻱ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ﻛﻤﺎ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5449" y="4830807"/>
            <a:ext cx="4551626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ﺍﻟﺠﻨﻴﻦ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ﺃﻮ</a:t>
            </a:r>
            <a:r>
              <a:rPr dirty="0" sz="24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ﺍﻷﻢ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ﻭﻓﺎﺓ</a:t>
            </a:r>
            <a:r>
              <a:rPr dirty="0" sz="2400" spc="-1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ﺇﻟﻰ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ﺑﻌﻀﻬﺎ</a:t>
            </a:r>
            <a:r>
              <a:rPr dirty="0" sz="2400" spc="-1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ﻳﺼﻞ</a:t>
            </a:r>
            <a:r>
              <a:rPr dirty="0" sz="2400" spc="-1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ﻗﺪ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ﺍﻷﻤﻬﺎﺕ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44753" y="6166089"/>
            <a:ext cx="3391944" cy="153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</a:t>
            </a:r>
            <a:r>
              <a:rPr dirty="0" sz="800" spc="-149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8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</a:t>
            </a:r>
            <a:r>
              <a:rPr dirty="0" sz="800">
                <a:solidFill>
                  <a:srgbClr val="231f20"/>
                </a:solidFill>
                <a:latin typeface="CCLWTG+ArialMT"/>
                <a:cs typeface="CCLWTG+ArialMT"/>
              </a:rPr>
              <a:t>ﺍﻟﻤﺼﺪﺭ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0823" y="961566"/>
            <a:ext cx="9870320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ﻭﺍﻷﻄﻔﺎﻝ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ﺍﻟﻨﺴﺎﺀ</a:t>
            </a:r>
            <a:r>
              <a:rPr dirty="0" sz="4000" spc="-251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ﺍﻷﺜﺮ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ﺷﺪﻳﺪﺓ</a:t>
            </a:r>
            <a:r>
              <a:rPr dirty="0" sz="4000" spc="-24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ﻧﺘﺎﺋﺞ</a:t>
            </a:r>
            <a:r>
              <a:rPr dirty="0" sz="4000" spc="-254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ﺍﻟﺘﻐﺬﻳﺔ</a:t>
            </a:r>
            <a:r>
              <a:rPr dirty="0" sz="4000" spc="-256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ﺳﻮﺀ</a:t>
            </a:r>
            <a:r>
              <a:rPr dirty="0" sz="4000" spc="-248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ﻳﻨﻄﻮﻱ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0083" y="2042295"/>
            <a:ext cx="6866284" cy="746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ﺍﻟﺪﻡ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ﻭﻓﻘﺮ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ﺳﻮﺀ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ﻣﻦ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ﻳﻌﺎﻧﻴﻦ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ﺍﻟﻠﻮﺍﺗﻲ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ﺍﻟﻨﺴﺎﺀ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ﻟﺪﻯ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ﺍﻟﻮﻓﺎﺓ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ﺧﻄﺮ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ﻳﺘﻀﺎﻋﻒ</a:t>
            </a:r>
          </a:p>
          <a:p>
            <a:pPr marL="3756024" marR="0">
              <a:lnSpc>
                <a:spcPts val="2681"/>
              </a:lnSpc>
              <a:spcBef>
                <a:spcPts val="214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ﻭﺟﻴﺰﺓ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ﺑﻔﺘﺮﺓ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ﺍﻟﻮﻻﺩﺓ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ﺑﻌﺪ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ﺃﻮ</a:t>
            </a:r>
            <a:r>
              <a:rPr dirty="0" sz="2400" spc="-1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ﺧﻼﻝ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7884" y="3591208"/>
            <a:ext cx="9228261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ﻭﺍﻟﻌﺎﻃﻔﻲ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ﻭﺍﻟﻨﻔﺴﻲ</a:t>
            </a:r>
            <a:r>
              <a:rPr dirty="0" sz="2400" spc="-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ﺍﻟﺠﺴﻤﺎﻧﻲ</a:t>
            </a:r>
            <a:r>
              <a:rPr dirty="0" sz="24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ﺍﻟﺘﻄﻮﺭ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ﺻﻌﻴﺪ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ﻋﻠﻰ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،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ﺍﻟﺤﻴﺎﺓ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ﻣﺪﻯ</a:t>
            </a:r>
            <a:r>
              <a:rPr dirty="0" sz="24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ﺍﻟﻄﻔﻞ</a:t>
            </a:r>
            <a:r>
              <a:rPr dirty="0" sz="2400" spc="-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ﻋﻠﻰ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ﺃﺜﺮﻩ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ﺳﻮﺀ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ﻳﺘﺮﻙ</a:t>
            </a:r>
            <a:r>
              <a:rPr dirty="0" sz="2400" spc="-14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ﻗﺪ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42359" y="4783270"/>
            <a:ext cx="898279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ﻭﺍﻷﻄﻔﺎﻝ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ﺍﻷﻤﻬﺎﺕ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ﻟﺪﻯ</a:t>
            </a:r>
            <a:r>
              <a:rPr dirty="0" sz="2400" spc="-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ﺍﻟﺘﻐﺬﻳﺔ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ﺳﻮﺀ</a:t>
            </a:r>
            <a:r>
              <a:rPr dirty="0" sz="2400" spc="-14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ﻣﻌﺪﻻﺕ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2400" spc="-1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ﺣﺎﺩ</a:t>
            </a:r>
            <a:r>
              <a:rPr dirty="0" sz="24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ﺑﺎﺭﺗﻔﺎﻉ</a:t>
            </a:r>
            <a:r>
              <a:rPr dirty="0" sz="2400" spc="-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ﺍﻟﻜﻮﺭﻭﻧﺎ</a:t>
            </a:r>
            <a:r>
              <a:rPr dirty="0" sz="24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ﺃﺰﻣﺔ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ﺗﺘﺴﺒﺐ</a:t>
            </a:r>
            <a:r>
              <a:rPr dirty="0" sz="2400" spc="-13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ﺃﻦ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ﺍﻟﻤﺘﻮﻗﻊ</a:t>
            </a:r>
            <a:r>
              <a:rPr dirty="0" sz="24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ﻣﻦ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0158" y="5143544"/>
            <a:ext cx="3724651" cy="38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24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ﺍﻟﻘﺎﺩﻣﺔ</a:t>
            </a:r>
            <a:r>
              <a:rPr dirty="0" sz="2400" spc="-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ﺍﻟﺜﻼﺙ</a:t>
            </a:r>
            <a:r>
              <a:rPr dirty="0" sz="2400" spc="-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ﺍﻟﺴﻨﻮﺍﺕ</a:t>
            </a:r>
            <a:r>
              <a:rPr dirty="0" sz="2400" spc="-1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ﺧﻼﻝ</a:t>
            </a:r>
            <a:r>
              <a:rPr dirty="0" sz="24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31f20"/>
                </a:solidFill>
                <a:latin typeface="CCLWTG+ArialMT"/>
                <a:cs typeface="CCLWTG+ArialMT"/>
              </a:rPr>
              <a:t>ﺍﻟﺼﻐﺎﺭ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6474" y="6168271"/>
            <a:ext cx="8423577" cy="318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2017.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Am2017.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Nutrition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pregnancy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and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lactation.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Med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Clin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North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 spc="-18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Am.</a:t>
            </a:r>
          </a:p>
          <a:p>
            <a:pPr marL="0" marR="0">
              <a:lnSpc>
                <a:spcPts val="1020"/>
              </a:lnSpc>
              <a:spcBef>
                <a:spcPts val="167"/>
              </a:spcBef>
              <a:spcAft>
                <a:spcPts val="0"/>
              </a:spcAft>
            </a:pP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Nat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</a:rPr>
              <a:t>Food.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ﻭﺍﻟﻤﺘﻮﺳﻂ</a:t>
            </a:r>
            <a:r>
              <a:rPr dirty="0" sz="900" spc="-62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ﺍﻟﻤﻨﺨﻔﺾ</a:t>
            </a:r>
            <a:r>
              <a:rPr dirty="0" sz="900" spc="-5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ﺍﻟﺪﺧﻞ</a:t>
            </a:r>
            <a:r>
              <a:rPr dirty="0" sz="900" spc="-69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ﺫﺍﺕ</a:t>
            </a:r>
            <a:r>
              <a:rPr dirty="0" sz="900" spc="-6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ﺍﻟﺒﻠﺪﺍﻥ</a:t>
            </a:r>
            <a:r>
              <a:rPr dirty="0" sz="900" spc="-52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ﻓﻲ</a:t>
            </a:r>
            <a:r>
              <a:rPr dirty="0" sz="900" spc="-69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ﻭﺍﻷﻄﻔﺎﻝ</a:t>
            </a:r>
            <a:r>
              <a:rPr dirty="0" sz="900" spc="-5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ﻭﻭﻓﻴﺎﺕ</a:t>
            </a:r>
            <a:r>
              <a:rPr dirty="0" sz="900" spc="-60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ﺍﻟﻨﺴﺎﺀ</a:t>
            </a:r>
            <a:r>
              <a:rPr dirty="0" sz="900" spc="-46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ﻟﺪﻯ</a:t>
            </a:r>
            <a:r>
              <a:rPr dirty="0" sz="900" spc="-63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ﺍﻟﺘﻐﺬﻳﺔ</a:t>
            </a:r>
            <a:r>
              <a:rPr dirty="0" sz="900" spc="-56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ﺳﻮﺀ</a:t>
            </a:r>
            <a:r>
              <a:rPr dirty="0" sz="900" spc="-62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ﺗﻔﺎﻗﻢ</a:t>
            </a:r>
            <a:r>
              <a:rPr dirty="0" sz="900" spc="-55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ﻓﻲ</a:t>
            </a:r>
            <a:r>
              <a:rPr dirty="0" sz="900" spc="-69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ﺍﻟﻜﻮﺭﻭﻧﺎ</a:t>
            </a:r>
            <a:r>
              <a:rPr dirty="0" sz="900" spc="-56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ﺃﺰﻣﺔ</a:t>
            </a:r>
            <a:r>
              <a:rPr dirty="0" sz="900" spc="-67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ﺗﺴﺎﻫﻢ</a:t>
            </a:r>
            <a:r>
              <a:rPr dirty="0" sz="900" spc="-61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ﺃﻦ</a:t>
            </a:r>
            <a:r>
              <a:rPr dirty="0" sz="900" spc="-57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ﺍﻟﻤﺘﻮﻗﻊ</a:t>
            </a:r>
            <a:r>
              <a:rPr dirty="0" sz="900" spc="-68">
                <a:solidFill>
                  <a:srgbClr val="0563c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u="sng">
                <a:solidFill>
                  <a:srgbClr val="0563c1"/>
                </a:solidFill>
                <a:latin typeface="CCLWTG+ArialMT"/>
                <a:cs typeface="CCLWTG+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ﻣﻦ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recommendations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pregnancy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lactation.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</a:t>
            </a:r>
            <a:r>
              <a:rPr dirty="0" sz="90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ERRBSC+FranklinGothic-MediumCond"/>
                <a:cs typeface="ERRBSC+FranklinGothic-MediumC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15986" y="961566"/>
            <a:ext cx="4126817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ﺍﻟﻤﺮﺃﺔ</a:t>
            </a:r>
            <a:r>
              <a:rPr dirty="0" sz="4000" spc="-26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ﺣﻴﺎﺓ</a:t>
            </a:r>
            <a:r>
              <a:rPr dirty="0" sz="4000" spc="-250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ﻋﻠﻰ</a:t>
            </a:r>
            <a:r>
              <a:rPr dirty="0" sz="4000" spc="-257">
                <a:solidFill>
                  <a:srgbClr val="510c76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510c76"/>
                </a:solidFill>
                <a:latin typeface="CCLWTG+ArialMT"/>
                <a:cs typeface="CCLWTG+ArialMT"/>
              </a:rPr>
              <a:t>ﺍﻟﺘﺄﺜﻴﺮﺍﺕ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05359" y="3556149"/>
            <a:ext cx="621272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ﺍﻟﺒﻠﻮﻍ</a:t>
            </a:r>
            <a:r>
              <a:rPr dirty="0" sz="1200" spc="-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CLWTG+ArialMT"/>
                <a:cs typeface="CCLWTG+ArialMT"/>
              </a:rPr>
              <a:t>ﺳﻦ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66805" y="4139313"/>
            <a:ext cx="188220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ﻭﺍﻟﻌﻨﺎﻳﺔ</a:t>
            </a:r>
            <a:r>
              <a:rPr dirty="0" sz="1400" spc="-10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ﻭﺍﻟﺼﺤﺔ</a:t>
            </a:r>
            <a:r>
              <a:rPr dirty="0" sz="1400" spc="-8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،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ﺍﻟﻐﺬﺍﺀ</a:t>
            </a:r>
            <a:r>
              <a:rPr dirty="0" sz="1400" spc="-10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JRCOMI+Arial-BoldMT"/>
                <a:cs typeface="JRCOMI+Arial-BoldMT"/>
              </a:rPr>
              <a:t>ﻧﻘﺺ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82118" y="4611971"/>
            <a:ext cx="1575407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ﺍﻟﻘﺎﻣﺔ</a:t>
            </a:r>
            <a:r>
              <a:rPr dirty="0" sz="1500" spc="-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ﻗﺼﺮ</a:t>
            </a:r>
          </a:p>
          <a:p>
            <a:pPr marL="0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ﺍﻟﻤﻌﺮﻓﻲ</a:t>
            </a:r>
            <a:r>
              <a:rPr dirty="0" sz="1500" spc="-9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ﺍﻟﻨﻤﻮ</a:t>
            </a:r>
            <a:r>
              <a:rPr dirty="0" sz="15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ﺿﻌﻒ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0743" y="4606222"/>
            <a:ext cx="221316" cy="1426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  <a:p>
            <a:pPr marL="0" marR="0">
              <a:lnSpc>
                <a:spcPts val="1731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550">
                <a:solidFill>
                  <a:srgbClr val="510c76"/>
                </a:solidFill>
                <a:latin typeface="CCLWTG+ArialMT"/>
                <a:cs typeface="CCLWTG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97881" y="5196171"/>
            <a:ext cx="2460842" cy="54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ﺍﻷﺨﺮﻯ</a:t>
            </a:r>
            <a:r>
              <a:rPr dirty="0" sz="150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ﺍﻟﺪﻗﻴﻘﺔ</a:t>
            </a:r>
            <a:r>
              <a:rPr dirty="0" sz="1500" spc="-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ﺍﻟﻤﻐﺬﻳﺎﺕ</a:t>
            </a:r>
            <a:r>
              <a:rPr dirty="0" sz="15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ﻭﻧﻘﺺ</a:t>
            </a:r>
            <a:r>
              <a:rPr dirty="0" sz="1500" spc="-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ﺍﻟﺪﻡ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ﻓﻘﺮ</a:t>
            </a:r>
          </a:p>
          <a:p>
            <a:pPr marL="1665287" marR="0">
              <a:lnSpc>
                <a:spcPts val="16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ﻭﻭﻫﻦ</a:t>
            </a:r>
            <a:r>
              <a:rPr dirty="0" sz="15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ﺗﻌﺐ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04256" y="5780371"/>
            <a:ext cx="2252943" cy="250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ﺍﻟﻤﺪﺭﺳﻲ</a:t>
            </a:r>
            <a:r>
              <a:rPr dirty="0" sz="1500" spc="-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ﻭﺍﻷﺪﺍﺀ</a:t>
            </a:r>
            <a:r>
              <a:rPr dirty="0" sz="150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ﺍﻹﻧﺘﺎﺟﻴﺔ</a:t>
            </a:r>
            <a:r>
              <a:rPr dirty="0" sz="1500" spc="-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ﻓﻲ</a:t>
            </a:r>
            <a:r>
              <a:rPr dirty="0" sz="1500" spc="-9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31f20"/>
                </a:solidFill>
                <a:latin typeface="CCLWTG+ArialMT"/>
                <a:cs typeface="CCLWTG+ArialMT"/>
              </a:rPr>
              <a:t>ﺗﺮﺍﺟﻊ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1385" y="6237861"/>
            <a:ext cx="288614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afabab"/>
                </a:solidFill>
                <a:latin typeface="ERRBSC+FranklinGothic-MediumCond"/>
                <a:cs typeface="ERRBSC+FranklinGothic-MediumCond"/>
              </a:rPr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2023-03-23T23:56:59-05:00</dcterms:modified>
</cp:coreProperties>
</file>