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461" r:id="rId6"/>
    <p:sldId id="268" r:id="rId7"/>
    <p:sldId id="449" r:id="rId8"/>
    <p:sldId id="284" r:id="rId9"/>
    <p:sldId id="265" r:id="rId10"/>
    <p:sldId id="282" r:id="rId11"/>
    <p:sldId id="392" r:id="rId12"/>
    <p:sldId id="465" r:id="rId13"/>
    <p:sldId id="393" r:id="rId14"/>
    <p:sldId id="394" r:id="rId15"/>
    <p:sldId id="451" r:id="rId16"/>
    <p:sldId id="423" r:id="rId17"/>
    <p:sldId id="453" r:id="rId18"/>
    <p:sldId id="411" r:id="rId19"/>
    <p:sldId id="412" r:id="rId20"/>
    <p:sldId id="450" r:id="rId21"/>
    <p:sldId id="459" r:id="rId22"/>
    <p:sldId id="413" r:id="rId23"/>
    <p:sldId id="317" r:id="rId24"/>
    <p:sldId id="363" r:id="rId2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B46415-425E-A6B9-C6D2-CFFE5A9E871A}" name="Tanuja Rastogi" initials="TR" userId="S::tanuja.rastogi@micronutrientforum.org::188f5d63-05b7-4baa-a8d3-37fb2a4eca8c" providerId="AD"/>
  <p188:author id="{E7AE3717-754D-3F0B-0DA5-42512090E62B}" name="Katie Stevenson (GMMB)" initials="KS(" userId="S::katie.stevenson@gmmb.com::6ad4bb77-81fb-4804-b5e0-5f5e034699a7" providerId="AD"/>
  <p188:author id="{8443ED59-20C7-4FDF-8DCA-8A14D1AA1C8C}" name="Microsoft Office User" initials="MOU" userId="Microsoft Office User" providerId="None"/>
  <p188:author id="{0958B961-CA18-E034-D284-F058DFC5CAEB}" name="Martin Mwangi" initials="MM" userId="S::martin.mwangi@micronutrientforum.org::ad76daae-8d18-49be-af3d-21c658b6b216" providerId="AD"/>
  <p188:author id="{BF91956F-E5CF-C343-483F-3B65FCF51168}" name="Gayatri Surendranathan (GMMB)" initials="GS(" userId="S::gayatri.surendranathan@gmmb.com::17b7d75d-0feb-41b1-b904-28189f41b97e" providerId="AD"/>
  <p188:author id="{32E122AA-98CF-53C2-8681-768A50C6F415}" name="Marti van Liere" initials="MvL" userId="S::marti.vanliere@micronutrientforum.org::d9317d54-23ab-4447-8af1-612c0676d77e" providerId="AD"/>
  <p188:author id="{60A5C1B9-F0D9-F5E6-1B40-FCEF1F8AAA8C}" name="Megan Bourassa" initials="MB" userId="S::megan.bourassa@micronutrientforum.org::363739d5-65aa-47ac-af5e-ba8a47e65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A5D"/>
    <a:srgbClr val="510C76"/>
    <a:srgbClr val="8DC6E8"/>
    <a:srgbClr val="EDE6F1"/>
    <a:srgbClr val="E5EEF3"/>
    <a:srgbClr val="D1CECE"/>
    <a:srgbClr val="5B9BD5"/>
    <a:srgbClr val="FF2F92"/>
    <a:srgbClr val="005D83"/>
    <a:srgbClr val="BB9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122" autoAdjust="0"/>
  </p:normalViewPr>
  <p:slideViewPr>
    <p:cSldViewPr snapToGrid="0">
      <p:cViewPr varScale="1">
        <p:scale>
          <a:sx n="87" d="100"/>
          <a:sy n="87" d="100"/>
        </p:scale>
        <p:origin x="1536" y="192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E9EAB-33D1-BB4C-BCD9-78D07F6EDFDD}" type="doc">
      <dgm:prSet loTypeId="urn:microsoft.com/office/officeart/2005/8/layout/process3" loCatId="" qsTypeId="urn:microsoft.com/office/officeart/2005/8/quickstyle/simple1" qsCatId="simple" csTypeId="urn:microsoft.com/office/officeart/2005/8/colors/accent4_2" csCatId="accent4" phldr="1"/>
      <dgm:spPr/>
      <dgm:t>
        <a:bodyPr rtlCol="0"/>
        <a:lstStyle/>
        <a:p>
          <a:pPr rtl="0"/>
          <a:endParaRPr lang="en-US"/>
        </a:p>
      </dgm:t>
    </dgm:pt>
    <dgm:pt modelId="{91747C1E-E144-F54D-B1D4-12A9F3B843FF}">
      <dgm:prSet phldrT="[Text]" custT="1"/>
      <dgm:spPr/>
      <dgm:t>
        <a:bodyPr rtlCol="0"/>
        <a:lstStyle/>
        <a:p>
          <a:pPr rtl="0"/>
          <a:r>
            <a:rPr lang="es-es" sz="2000">
              <a:latin typeface="Avenir Book" panose="02000503020000020003" pitchFamily="2" charset="0"/>
            </a:rPr>
            <a:t>EXPLORACIÓN</a:t>
          </a:r>
        </a:p>
      </dgm:t>
    </dgm:pt>
    <dgm:pt modelId="{C3CF9B09-0A92-E448-9F1E-1DF1C0C85249}" type="parTrans" cxnId="{BBCF19E7-0F7A-C145-A8D8-3E1D466627EB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3FFCA39F-7C58-1940-AA15-FC1857F9909F}" type="sibTrans" cxnId="{BBCF19E7-0F7A-C145-A8D8-3E1D466627EB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1C9D6F7C-CD40-3440-BD22-D5FB12132238}">
      <dgm:prSet phldrT="[Text]"/>
      <dgm:spPr/>
      <dgm:t>
        <a:bodyPr rtlCol="0"/>
        <a:lstStyle/>
        <a:p>
          <a:pPr rtl="0"/>
          <a:r>
            <a:rPr lang="es-es">
              <a:latin typeface="Avenir Book" panose="02000503020000020003" pitchFamily="2" charset="0"/>
            </a:rPr>
            <a:t>Crear un entorno que permita la implementación de SMM a través del análisis del panorama y la promoción.</a:t>
          </a:r>
        </a:p>
      </dgm:t>
    </dgm:pt>
    <dgm:pt modelId="{556B4744-F715-3E4E-AFAB-D2D6495A0BE6}" type="parTrans" cxnId="{071D5B04-CE8C-C44A-89A4-012E72B8E37B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66BFE114-A663-8946-8E42-452F1926781E}" type="sibTrans" cxnId="{071D5B04-CE8C-C44A-89A4-012E72B8E37B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ED21D8AB-5B02-DB41-9FCB-7DF8E4A3BA29}">
      <dgm:prSet phldrT="[Text]"/>
      <dgm:spPr/>
      <dgm:t>
        <a:bodyPr rtlCol="0"/>
        <a:lstStyle/>
        <a:p>
          <a:pPr rtl="0"/>
          <a:r>
            <a:rPr lang="es-es">
              <a:latin typeface="Avenir Book" panose="02000503020000020003" pitchFamily="2" charset="0"/>
            </a:rPr>
            <a:t>IMPLEMENTACIÓN INICIAL</a:t>
          </a:r>
        </a:p>
      </dgm:t>
    </dgm:pt>
    <dgm:pt modelId="{A98AB5EA-7035-4341-A8F1-5FDF82C67D71}" type="parTrans" cxnId="{9E0593CF-FA4D-8F4A-BA21-7DCD6955B083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0C500D7A-228F-CB4E-A76F-51F65337F632}" type="sibTrans" cxnId="{9E0593CF-FA4D-8F4A-BA21-7DCD6955B083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9495ECB0-F54C-6144-AED9-6C6F00281ECE}">
      <dgm:prSet phldrT="[Text]"/>
      <dgm:spPr/>
      <dgm:t>
        <a:bodyPr rtlCol="0"/>
        <a:lstStyle/>
        <a:p>
          <a:pPr rtl="0"/>
          <a:r>
            <a:rPr lang="es-es">
              <a:latin typeface="Avenir Book" panose="02000503020000020003" pitchFamily="2" charset="0"/>
            </a:rPr>
            <a:t>Diseñar y probar la estrategia de implementación a través de la investigación de la implementación y el avance de las relaciones de adquisición.</a:t>
          </a:r>
        </a:p>
      </dgm:t>
    </dgm:pt>
    <dgm:pt modelId="{F2535273-BA13-1947-BDD7-4CBBCB3CDCFD}" type="parTrans" cxnId="{93208177-4CB1-1B46-BAB1-887AC0497020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FA5C80D6-EC27-B643-B78F-875ADD58BDE0}" type="sibTrans" cxnId="{93208177-4CB1-1B46-BAB1-887AC0497020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1FB8511D-2999-1A42-AF51-157B371184D9}">
      <dgm:prSet phldrT="[Text]" custT="1"/>
      <dgm:spPr/>
      <dgm:t>
        <a:bodyPr rtlCol="0"/>
        <a:lstStyle/>
        <a:p>
          <a:pPr rtl="0"/>
          <a:r>
            <a:rPr lang="es-es" sz="2000">
              <a:latin typeface="Avenir Book" panose="02000503020000020003" pitchFamily="2" charset="0"/>
            </a:rPr>
            <a:t>AMPLIACIÓN</a:t>
          </a:r>
          <a:endParaRPr lang="en-US" sz="1900">
            <a:latin typeface="Avenir Book" panose="02000503020000020003" pitchFamily="2" charset="0"/>
          </a:endParaRPr>
        </a:p>
      </dgm:t>
    </dgm:pt>
    <dgm:pt modelId="{DE3D1366-EF90-EF4C-8183-8BBADBF8A71D}" type="parTrans" cxnId="{FE119ED3-5F13-F44D-93D1-42B6A4EE36B7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24D0E8DD-A2DA-6846-B8A2-C0CC27ECE90C}" type="sibTrans" cxnId="{FE119ED3-5F13-F44D-93D1-42B6A4EE36B7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A317C750-1AEA-9E42-A032-9A5D328F8275}">
      <dgm:prSet phldrT="[Text]"/>
      <dgm:spPr/>
      <dgm:t>
        <a:bodyPr rtlCol="0"/>
        <a:lstStyle/>
        <a:p>
          <a:pPr rtl="0"/>
          <a:r>
            <a:rPr lang="es-es">
              <a:latin typeface="Avenir Book" panose="02000503020000020003" pitchFamily="2" charset="0"/>
            </a:rPr>
            <a:t>Planificación e integración sólidas para ampliar el uso a nivel subnacional o nacional.</a:t>
          </a:r>
        </a:p>
      </dgm:t>
    </dgm:pt>
    <dgm:pt modelId="{4B03AFBA-6214-7340-96FC-5B9DCAA09F5A}" type="parTrans" cxnId="{F063283A-F793-D847-8DAA-2DE3FEB6A615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85212EF2-598A-F940-9B9D-0E3577F18995}" type="sibTrans" cxnId="{F063283A-F793-D847-8DAA-2DE3FEB6A615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59160D7B-24CB-9644-86BD-B2031AED2A85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1BD667C9-EE00-0440-9239-1A7671CEC4D8}" type="parTrans" cxnId="{B49415C1-19C6-A44C-8397-BF57C9E8C41F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08754464-53B5-0F42-A219-911E6B391EC2}" type="sibTrans" cxnId="{B49415C1-19C6-A44C-8397-BF57C9E8C41F}">
      <dgm:prSet/>
      <dgm:spPr/>
      <dgm:t>
        <a:bodyPr rtlCol="0"/>
        <a:lstStyle/>
        <a:p>
          <a:pPr rtl="0"/>
          <a:endParaRPr lang="en-US">
            <a:latin typeface="Avenir Book" panose="02000503020000020003" pitchFamily="2" charset="0"/>
          </a:endParaRPr>
        </a:p>
      </dgm:t>
    </dgm:pt>
    <dgm:pt modelId="{D5F8FBC1-BF61-6444-A19D-EC74FC3F6709}" type="pres">
      <dgm:prSet presAssocID="{66CE9EAB-33D1-BB4C-BCD9-78D07F6EDFDD}" presName="linearFlow" presStyleCnt="0">
        <dgm:presLayoutVars>
          <dgm:dir/>
          <dgm:animLvl val="lvl"/>
          <dgm:resizeHandles val="exact"/>
        </dgm:presLayoutVars>
      </dgm:prSet>
      <dgm:spPr/>
    </dgm:pt>
    <dgm:pt modelId="{2AD29A6A-B052-C740-989A-3E18A659C498}" type="pres">
      <dgm:prSet presAssocID="{91747C1E-E144-F54D-B1D4-12A9F3B843FF}" presName="composite" presStyleCnt="0"/>
      <dgm:spPr/>
    </dgm:pt>
    <dgm:pt modelId="{9F904F04-6E46-6948-A59B-0C69D8F4678C}" type="pres">
      <dgm:prSet presAssocID="{91747C1E-E144-F54D-B1D4-12A9F3B843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D7F9-A7ED-6E45-B798-5EDD41B508AC}" type="pres">
      <dgm:prSet presAssocID="{91747C1E-E144-F54D-B1D4-12A9F3B843FF}" presName="parSh" presStyleLbl="node1" presStyleIdx="0" presStyleCnt="3"/>
      <dgm:spPr/>
    </dgm:pt>
    <dgm:pt modelId="{072BA913-1E02-514A-A61A-C9FCCC7E6490}" type="pres">
      <dgm:prSet presAssocID="{91747C1E-E144-F54D-B1D4-12A9F3B843FF}" presName="desTx" presStyleLbl="fgAcc1" presStyleIdx="0" presStyleCnt="3">
        <dgm:presLayoutVars>
          <dgm:bulletEnabled val="1"/>
        </dgm:presLayoutVars>
      </dgm:prSet>
      <dgm:spPr/>
    </dgm:pt>
    <dgm:pt modelId="{DAEF52F3-5CC5-154A-930C-7FDCAF1C0FC7}" type="pres">
      <dgm:prSet presAssocID="{3FFCA39F-7C58-1940-AA15-FC1857F9909F}" presName="sibTrans" presStyleLbl="sibTrans2D1" presStyleIdx="0" presStyleCnt="2"/>
      <dgm:spPr/>
    </dgm:pt>
    <dgm:pt modelId="{C7280485-E059-A14C-9B22-C653DFBE7946}" type="pres">
      <dgm:prSet presAssocID="{3FFCA39F-7C58-1940-AA15-FC1857F9909F}" presName="connTx" presStyleLbl="sibTrans2D1" presStyleIdx="0" presStyleCnt="2"/>
      <dgm:spPr/>
    </dgm:pt>
    <dgm:pt modelId="{11C70B66-225B-0842-B398-0784C9C940FA}" type="pres">
      <dgm:prSet presAssocID="{ED21D8AB-5B02-DB41-9FCB-7DF8E4A3BA29}" presName="composite" presStyleCnt="0"/>
      <dgm:spPr/>
    </dgm:pt>
    <dgm:pt modelId="{0F9EFE1B-343C-2A45-BF5F-F8FD8ECDE19F}" type="pres">
      <dgm:prSet presAssocID="{ED21D8AB-5B02-DB41-9FCB-7DF8E4A3BA2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279E070-F945-2A40-8E15-162CDA1E9E28}" type="pres">
      <dgm:prSet presAssocID="{ED21D8AB-5B02-DB41-9FCB-7DF8E4A3BA29}" presName="parSh" presStyleLbl="node1" presStyleIdx="1" presStyleCnt="3"/>
      <dgm:spPr/>
    </dgm:pt>
    <dgm:pt modelId="{89B416D1-1539-5C4B-AD5E-F193D3FCCA8F}" type="pres">
      <dgm:prSet presAssocID="{ED21D8AB-5B02-DB41-9FCB-7DF8E4A3BA29}" presName="desTx" presStyleLbl="fgAcc1" presStyleIdx="1" presStyleCnt="3">
        <dgm:presLayoutVars>
          <dgm:bulletEnabled val="1"/>
        </dgm:presLayoutVars>
      </dgm:prSet>
      <dgm:spPr/>
    </dgm:pt>
    <dgm:pt modelId="{CD99664E-0F9E-8C47-80F9-DA8161F1EFBC}" type="pres">
      <dgm:prSet presAssocID="{0C500D7A-228F-CB4E-A76F-51F65337F632}" presName="sibTrans" presStyleLbl="sibTrans2D1" presStyleIdx="1" presStyleCnt="2"/>
      <dgm:spPr/>
    </dgm:pt>
    <dgm:pt modelId="{103D225D-851B-A445-8094-B005FA0C2C6F}" type="pres">
      <dgm:prSet presAssocID="{0C500D7A-228F-CB4E-A76F-51F65337F632}" presName="connTx" presStyleLbl="sibTrans2D1" presStyleIdx="1" presStyleCnt="2"/>
      <dgm:spPr/>
    </dgm:pt>
    <dgm:pt modelId="{30AF2549-1171-874D-97B9-540D322C2D96}" type="pres">
      <dgm:prSet presAssocID="{1FB8511D-2999-1A42-AF51-157B371184D9}" presName="composite" presStyleCnt="0"/>
      <dgm:spPr/>
    </dgm:pt>
    <dgm:pt modelId="{85F218BE-D865-E140-8E9D-0CBBF9CE8EB7}" type="pres">
      <dgm:prSet presAssocID="{1FB8511D-2999-1A42-AF51-157B371184D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185CE88-E751-3D4E-923D-006CD38F5840}" type="pres">
      <dgm:prSet presAssocID="{1FB8511D-2999-1A42-AF51-157B371184D9}" presName="parSh" presStyleLbl="node1" presStyleIdx="2" presStyleCnt="3"/>
      <dgm:spPr/>
    </dgm:pt>
    <dgm:pt modelId="{4D2903E7-96F6-3C40-8F0E-51936687B67D}" type="pres">
      <dgm:prSet presAssocID="{1FB8511D-2999-1A42-AF51-157B371184D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071D5B04-CE8C-C44A-89A4-012E72B8E37B}" srcId="{91747C1E-E144-F54D-B1D4-12A9F3B843FF}" destId="{1C9D6F7C-CD40-3440-BD22-D5FB12132238}" srcOrd="0" destOrd="0" parTransId="{556B4744-F715-3E4E-AFAB-D2D6495A0BE6}" sibTransId="{66BFE114-A663-8946-8E42-452F1926781E}"/>
    <dgm:cxn modelId="{56A72811-351E-EA44-812F-07414A16AAB3}" type="presOf" srcId="{3FFCA39F-7C58-1940-AA15-FC1857F9909F}" destId="{C7280485-E059-A14C-9B22-C653DFBE7946}" srcOrd="1" destOrd="0" presId="urn:microsoft.com/office/officeart/2005/8/layout/process3"/>
    <dgm:cxn modelId="{84857712-686E-5844-9BC0-49290922BC99}" type="presOf" srcId="{1FB8511D-2999-1A42-AF51-157B371184D9}" destId="{85F218BE-D865-E140-8E9D-0CBBF9CE8EB7}" srcOrd="0" destOrd="0" presId="urn:microsoft.com/office/officeart/2005/8/layout/process3"/>
    <dgm:cxn modelId="{2463F71E-1EF4-FE41-840A-54451C732A66}" type="presOf" srcId="{1FB8511D-2999-1A42-AF51-157B371184D9}" destId="{5185CE88-E751-3D4E-923D-006CD38F5840}" srcOrd="1" destOrd="0" presId="urn:microsoft.com/office/officeart/2005/8/layout/process3"/>
    <dgm:cxn modelId="{1F900C1F-4D2C-074D-9B0C-6F99F817FC71}" type="presOf" srcId="{0C500D7A-228F-CB4E-A76F-51F65337F632}" destId="{CD99664E-0F9E-8C47-80F9-DA8161F1EFBC}" srcOrd="0" destOrd="0" presId="urn:microsoft.com/office/officeart/2005/8/layout/process3"/>
    <dgm:cxn modelId="{1170FB22-D9FF-F540-8763-A693EF7A7475}" type="presOf" srcId="{3FFCA39F-7C58-1940-AA15-FC1857F9909F}" destId="{DAEF52F3-5CC5-154A-930C-7FDCAF1C0FC7}" srcOrd="0" destOrd="0" presId="urn:microsoft.com/office/officeart/2005/8/layout/process3"/>
    <dgm:cxn modelId="{F7018135-02F4-8546-892A-0E2EE126ECB4}" type="presOf" srcId="{59160D7B-24CB-9644-86BD-B2031AED2A85}" destId="{4D2903E7-96F6-3C40-8F0E-51936687B67D}" srcOrd="0" destOrd="1" presId="urn:microsoft.com/office/officeart/2005/8/layout/process3"/>
    <dgm:cxn modelId="{F063283A-F793-D847-8DAA-2DE3FEB6A615}" srcId="{1FB8511D-2999-1A42-AF51-157B371184D9}" destId="{A317C750-1AEA-9E42-A032-9A5D328F8275}" srcOrd="0" destOrd="0" parTransId="{4B03AFBA-6214-7340-96FC-5B9DCAA09F5A}" sibTransId="{85212EF2-598A-F940-9B9D-0E3577F18995}"/>
    <dgm:cxn modelId="{88B09D51-0738-314D-A29B-156421FEEDF6}" type="presOf" srcId="{91747C1E-E144-F54D-B1D4-12A9F3B843FF}" destId="{5269D7F9-A7ED-6E45-B798-5EDD41B508AC}" srcOrd="1" destOrd="0" presId="urn:microsoft.com/office/officeart/2005/8/layout/process3"/>
    <dgm:cxn modelId="{E02ED254-F6AF-6F44-94A5-588432A4D51A}" type="presOf" srcId="{ED21D8AB-5B02-DB41-9FCB-7DF8E4A3BA29}" destId="{0F9EFE1B-343C-2A45-BF5F-F8FD8ECDE19F}" srcOrd="0" destOrd="0" presId="urn:microsoft.com/office/officeart/2005/8/layout/process3"/>
    <dgm:cxn modelId="{FE8EE856-C5C2-8A43-9CA4-527CCC4F3809}" type="presOf" srcId="{A317C750-1AEA-9E42-A032-9A5D328F8275}" destId="{4D2903E7-96F6-3C40-8F0E-51936687B67D}" srcOrd="0" destOrd="0" presId="urn:microsoft.com/office/officeart/2005/8/layout/process3"/>
    <dgm:cxn modelId="{93208177-4CB1-1B46-BAB1-887AC0497020}" srcId="{ED21D8AB-5B02-DB41-9FCB-7DF8E4A3BA29}" destId="{9495ECB0-F54C-6144-AED9-6C6F00281ECE}" srcOrd="0" destOrd="0" parTransId="{F2535273-BA13-1947-BDD7-4CBBCB3CDCFD}" sibTransId="{FA5C80D6-EC27-B643-B78F-875ADD58BDE0}"/>
    <dgm:cxn modelId="{2B1A567F-6BA3-6447-81B5-9DB4DA3360C7}" type="presOf" srcId="{91747C1E-E144-F54D-B1D4-12A9F3B843FF}" destId="{9F904F04-6E46-6948-A59B-0C69D8F4678C}" srcOrd="0" destOrd="0" presId="urn:microsoft.com/office/officeart/2005/8/layout/process3"/>
    <dgm:cxn modelId="{08E8DD85-A411-3346-8C40-849D40ED98F0}" type="presOf" srcId="{9495ECB0-F54C-6144-AED9-6C6F00281ECE}" destId="{89B416D1-1539-5C4B-AD5E-F193D3FCCA8F}" srcOrd="0" destOrd="0" presId="urn:microsoft.com/office/officeart/2005/8/layout/process3"/>
    <dgm:cxn modelId="{8EAC41B0-620C-C749-99E8-5BD7EF27A6B8}" type="presOf" srcId="{66CE9EAB-33D1-BB4C-BCD9-78D07F6EDFDD}" destId="{D5F8FBC1-BF61-6444-A19D-EC74FC3F6709}" srcOrd="0" destOrd="0" presId="urn:microsoft.com/office/officeart/2005/8/layout/process3"/>
    <dgm:cxn modelId="{B49415C1-19C6-A44C-8397-BF57C9E8C41F}" srcId="{1FB8511D-2999-1A42-AF51-157B371184D9}" destId="{59160D7B-24CB-9644-86BD-B2031AED2A85}" srcOrd="1" destOrd="0" parTransId="{1BD667C9-EE00-0440-9239-1A7671CEC4D8}" sibTransId="{08754464-53B5-0F42-A219-911E6B391EC2}"/>
    <dgm:cxn modelId="{9E0593CF-FA4D-8F4A-BA21-7DCD6955B083}" srcId="{66CE9EAB-33D1-BB4C-BCD9-78D07F6EDFDD}" destId="{ED21D8AB-5B02-DB41-9FCB-7DF8E4A3BA29}" srcOrd="1" destOrd="0" parTransId="{A98AB5EA-7035-4341-A8F1-5FDF82C67D71}" sibTransId="{0C500D7A-228F-CB4E-A76F-51F65337F632}"/>
    <dgm:cxn modelId="{FE119ED3-5F13-F44D-93D1-42B6A4EE36B7}" srcId="{66CE9EAB-33D1-BB4C-BCD9-78D07F6EDFDD}" destId="{1FB8511D-2999-1A42-AF51-157B371184D9}" srcOrd="2" destOrd="0" parTransId="{DE3D1366-EF90-EF4C-8183-8BBADBF8A71D}" sibTransId="{24D0E8DD-A2DA-6846-B8A2-C0CC27ECE90C}"/>
    <dgm:cxn modelId="{BAC9C7DE-2F28-0C49-9746-98C53C6870F5}" type="presOf" srcId="{ED21D8AB-5B02-DB41-9FCB-7DF8E4A3BA29}" destId="{C279E070-F945-2A40-8E15-162CDA1E9E28}" srcOrd="1" destOrd="0" presId="urn:microsoft.com/office/officeart/2005/8/layout/process3"/>
    <dgm:cxn modelId="{BBCF19E7-0F7A-C145-A8D8-3E1D466627EB}" srcId="{66CE9EAB-33D1-BB4C-BCD9-78D07F6EDFDD}" destId="{91747C1E-E144-F54D-B1D4-12A9F3B843FF}" srcOrd="0" destOrd="0" parTransId="{C3CF9B09-0A92-E448-9F1E-1DF1C0C85249}" sibTransId="{3FFCA39F-7C58-1940-AA15-FC1857F9909F}"/>
    <dgm:cxn modelId="{A0EEDFE9-AE7B-304C-91FE-98CAB4137C16}" type="presOf" srcId="{0C500D7A-228F-CB4E-A76F-51F65337F632}" destId="{103D225D-851B-A445-8094-B005FA0C2C6F}" srcOrd="1" destOrd="0" presId="urn:microsoft.com/office/officeart/2005/8/layout/process3"/>
    <dgm:cxn modelId="{DD985CEA-7EB2-C342-81C4-B62E9163B9AE}" type="presOf" srcId="{1C9D6F7C-CD40-3440-BD22-D5FB12132238}" destId="{072BA913-1E02-514A-A61A-C9FCCC7E6490}" srcOrd="0" destOrd="0" presId="urn:microsoft.com/office/officeart/2005/8/layout/process3"/>
    <dgm:cxn modelId="{275F94A6-2EF1-3149-B43E-6CCD74FD1DD2}" type="presParOf" srcId="{D5F8FBC1-BF61-6444-A19D-EC74FC3F6709}" destId="{2AD29A6A-B052-C740-989A-3E18A659C498}" srcOrd="0" destOrd="0" presId="urn:microsoft.com/office/officeart/2005/8/layout/process3"/>
    <dgm:cxn modelId="{4E2F0490-16BA-DA47-B94F-FE3E3E863B57}" type="presParOf" srcId="{2AD29A6A-B052-C740-989A-3E18A659C498}" destId="{9F904F04-6E46-6948-A59B-0C69D8F4678C}" srcOrd="0" destOrd="0" presId="urn:microsoft.com/office/officeart/2005/8/layout/process3"/>
    <dgm:cxn modelId="{9DCEC463-F63D-E94D-A4EA-9F7ECD9929E8}" type="presParOf" srcId="{2AD29A6A-B052-C740-989A-3E18A659C498}" destId="{5269D7F9-A7ED-6E45-B798-5EDD41B508AC}" srcOrd="1" destOrd="0" presId="urn:microsoft.com/office/officeart/2005/8/layout/process3"/>
    <dgm:cxn modelId="{0EF8FAF1-0986-AA4E-8A9B-31946959E990}" type="presParOf" srcId="{2AD29A6A-B052-C740-989A-3E18A659C498}" destId="{072BA913-1E02-514A-A61A-C9FCCC7E6490}" srcOrd="2" destOrd="0" presId="urn:microsoft.com/office/officeart/2005/8/layout/process3"/>
    <dgm:cxn modelId="{18A13CF9-36E9-9747-A293-E23E0930D239}" type="presParOf" srcId="{D5F8FBC1-BF61-6444-A19D-EC74FC3F6709}" destId="{DAEF52F3-5CC5-154A-930C-7FDCAF1C0FC7}" srcOrd="1" destOrd="0" presId="urn:microsoft.com/office/officeart/2005/8/layout/process3"/>
    <dgm:cxn modelId="{48455C63-F0BF-C049-A5C7-AE1B55CC30B7}" type="presParOf" srcId="{DAEF52F3-5CC5-154A-930C-7FDCAF1C0FC7}" destId="{C7280485-E059-A14C-9B22-C653DFBE7946}" srcOrd="0" destOrd="0" presId="urn:microsoft.com/office/officeart/2005/8/layout/process3"/>
    <dgm:cxn modelId="{534DD644-F0BF-F845-A5EA-209EBB83EF3B}" type="presParOf" srcId="{D5F8FBC1-BF61-6444-A19D-EC74FC3F6709}" destId="{11C70B66-225B-0842-B398-0784C9C940FA}" srcOrd="2" destOrd="0" presId="urn:microsoft.com/office/officeart/2005/8/layout/process3"/>
    <dgm:cxn modelId="{37BE768D-312D-6244-9D2F-03BDB47DEB24}" type="presParOf" srcId="{11C70B66-225B-0842-B398-0784C9C940FA}" destId="{0F9EFE1B-343C-2A45-BF5F-F8FD8ECDE19F}" srcOrd="0" destOrd="0" presId="urn:microsoft.com/office/officeart/2005/8/layout/process3"/>
    <dgm:cxn modelId="{C66EA7E7-492F-2143-8DD8-7AC204153F40}" type="presParOf" srcId="{11C70B66-225B-0842-B398-0784C9C940FA}" destId="{C279E070-F945-2A40-8E15-162CDA1E9E28}" srcOrd="1" destOrd="0" presId="urn:microsoft.com/office/officeart/2005/8/layout/process3"/>
    <dgm:cxn modelId="{519BDC99-30F9-0649-8EC3-A8BC6A05A40A}" type="presParOf" srcId="{11C70B66-225B-0842-B398-0784C9C940FA}" destId="{89B416D1-1539-5C4B-AD5E-F193D3FCCA8F}" srcOrd="2" destOrd="0" presId="urn:microsoft.com/office/officeart/2005/8/layout/process3"/>
    <dgm:cxn modelId="{64043D73-2144-984F-B5F5-79E54DD03592}" type="presParOf" srcId="{D5F8FBC1-BF61-6444-A19D-EC74FC3F6709}" destId="{CD99664E-0F9E-8C47-80F9-DA8161F1EFBC}" srcOrd="3" destOrd="0" presId="urn:microsoft.com/office/officeart/2005/8/layout/process3"/>
    <dgm:cxn modelId="{311E2BAA-7B07-0F41-97BF-E1CE03F813B8}" type="presParOf" srcId="{CD99664E-0F9E-8C47-80F9-DA8161F1EFBC}" destId="{103D225D-851B-A445-8094-B005FA0C2C6F}" srcOrd="0" destOrd="0" presId="urn:microsoft.com/office/officeart/2005/8/layout/process3"/>
    <dgm:cxn modelId="{F3EAA076-BABF-3342-AB3A-9C32371BEBA4}" type="presParOf" srcId="{D5F8FBC1-BF61-6444-A19D-EC74FC3F6709}" destId="{30AF2549-1171-874D-97B9-540D322C2D96}" srcOrd="4" destOrd="0" presId="urn:microsoft.com/office/officeart/2005/8/layout/process3"/>
    <dgm:cxn modelId="{383EDCD9-3C59-2442-A72E-8E52849017C6}" type="presParOf" srcId="{30AF2549-1171-874D-97B9-540D322C2D96}" destId="{85F218BE-D865-E140-8E9D-0CBBF9CE8EB7}" srcOrd="0" destOrd="0" presId="urn:microsoft.com/office/officeart/2005/8/layout/process3"/>
    <dgm:cxn modelId="{87B8E68E-BA61-9249-94BA-6314B22B1D80}" type="presParOf" srcId="{30AF2549-1171-874D-97B9-540D322C2D96}" destId="{5185CE88-E751-3D4E-923D-006CD38F5840}" srcOrd="1" destOrd="0" presId="urn:microsoft.com/office/officeart/2005/8/layout/process3"/>
    <dgm:cxn modelId="{0346FDBE-5983-F244-9648-E15264DC6CE0}" type="presParOf" srcId="{30AF2549-1171-874D-97B9-540D322C2D96}" destId="{4D2903E7-96F6-3C40-8F0E-51936687B67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C811A-74EA-BA4F-8562-32343CB68D7E}" type="doc">
      <dgm:prSet loTypeId="urn:microsoft.com/office/officeart/2005/8/layout/radial6" loCatId="" qsTypeId="urn:microsoft.com/office/officeart/2005/8/quickstyle/simple1" qsCatId="simple" csTypeId="urn:microsoft.com/office/officeart/2005/8/colors/accent4_2" csCatId="accent4" phldr="1"/>
      <dgm:spPr/>
      <dgm:t>
        <a:bodyPr rtlCol="0"/>
        <a:lstStyle/>
        <a:p>
          <a:pPr rtl="0"/>
          <a:endParaRPr lang="en-US"/>
        </a:p>
      </dgm:t>
    </dgm:pt>
    <dgm:pt modelId="{E8F249E3-C834-CD4D-8791-748EFC057927}">
      <dgm:prSet phldrT="[Text]"/>
      <dgm:spPr/>
      <dgm:t>
        <a:bodyPr rtlCol="0"/>
        <a:lstStyle/>
        <a:p>
          <a:pPr rtl="0"/>
          <a:r>
            <a:rPr lang="es-es" b="0" i="0">
              <a:latin typeface="Avenir Medium" panose="02000503020000020003" pitchFamily="2" charset="0"/>
            </a:rPr>
            <a:t>El análisis del panorama evaluará:</a:t>
          </a:r>
        </a:p>
      </dgm:t>
    </dgm:pt>
    <dgm:pt modelId="{BAF02262-50DA-9D4C-B81A-5D6DAA4EE521}" type="parTrans" cxnId="{0008FB9F-44FE-694B-BA3E-8C242AC0400A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642462DD-8C16-4B4D-83D1-69C2B1B6F20F}" type="sibTrans" cxnId="{0008FB9F-44FE-694B-BA3E-8C242AC0400A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2E5FD163-FAFF-A94F-AE3E-9FE532E3EC5A}">
      <dgm:prSet custT="1"/>
      <dgm:spPr/>
      <dgm:t>
        <a:bodyPr rtlCol="0"/>
        <a:lstStyle/>
        <a:p>
          <a:pPr rtl="0"/>
          <a:r>
            <a:rPr lang="es-es" sz="1400" b="0" i="0">
              <a:latin typeface="Avenir Medium" panose="02000503020000020003" pitchFamily="2" charset="0"/>
            </a:rPr>
            <a:t>Política/</a:t>
          </a:r>
          <a:br>
            <a:rPr lang="en-US" sz="1400" b="0" i="0">
              <a:latin typeface="Avenir Medium" panose="02000503020000020003" pitchFamily="2" charset="0"/>
            </a:rPr>
          </a:br>
          <a:r>
            <a:rPr lang="es-es" sz="1300" b="0" i="0">
              <a:latin typeface="Avenir Medium" panose="02000503020000020003" pitchFamily="2" charset="0"/>
            </a:rPr>
            <a:t>normativa</a:t>
          </a:r>
        </a:p>
      </dgm:t>
    </dgm:pt>
    <dgm:pt modelId="{E6A54765-3E2C-244A-8E4E-1F5E2DCC3985}" type="parTrans" cxnId="{F0FE1916-065F-9A4D-BCA2-DB5077CE6B9F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C5EF2458-3DBA-FB4A-AF39-E765B7536592}" type="sibTrans" cxnId="{F0FE1916-065F-9A4D-BCA2-DB5077CE6B9F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0D8C680A-9C82-7B46-8F19-4792351DB7E3}">
      <dgm:prSet custT="1"/>
      <dgm:spPr/>
      <dgm:t>
        <a:bodyPr rtlCol="0"/>
        <a:lstStyle/>
        <a:p>
          <a:pPr rtl="0"/>
          <a:r>
            <a:rPr lang="es-es" sz="1100" b="0" i="0" dirty="0">
              <a:latin typeface="Avenir Medium" panose="02000503020000020003" pitchFamily="2" charset="0"/>
            </a:rPr>
            <a:t>Plataforma de presentación</a:t>
          </a:r>
        </a:p>
      </dgm:t>
    </dgm:pt>
    <dgm:pt modelId="{CFA12244-64EF-DF4E-9E0A-1E2BE561337D}" type="parTrans" cxnId="{CEB9F138-7659-A646-9630-D4DCC8080DC4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96595462-8596-464B-92A6-F2E1B3DBC376}" type="sibTrans" cxnId="{CEB9F138-7659-A646-9630-D4DCC8080DC4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D868D795-D45B-1743-93AF-5CC8071C54BF}">
      <dgm:prSet custT="1"/>
      <dgm:spPr/>
      <dgm:t>
        <a:bodyPr rtlCol="0"/>
        <a:lstStyle/>
        <a:p>
          <a:pPr rtl="0"/>
          <a:r>
            <a:rPr lang="es-es" sz="1000" b="0" i="0" dirty="0">
              <a:latin typeface="Avenir Medium" panose="02000503020000020003" pitchFamily="2" charset="0"/>
            </a:rPr>
            <a:t>Preparación ante el abastecimiento</a:t>
          </a:r>
        </a:p>
      </dgm:t>
    </dgm:pt>
    <dgm:pt modelId="{72F97131-0DBC-FC4E-8119-C4BF08F5B13D}" type="parTrans" cxnId="{65E2C691-C156-3D4C-AC8B-756022395190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7A519E6B-173E-9942-AFE8-4261B606CD9C}" type="sibTrans" cxnId="{65E2C691-C156-3D4C-AC8B-756022395190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0BC70C55-DFAD-734E-882D-3BC783FB161D}">
      <dgm:prSet custT="1"/>
      <dgm:spPr/>
      <dgm:t>
        <a:bodyPr rtlCol="0"/>
        <a:lstStyle/>
        <a:p>
          <a:pPr rtl="0"/>
          <a:r>
            <a:rPr lang="es-es" sz="1300" b="0" i="0" dirty="0">
              <a:latin typeface="Avenir Medium" panose="02000503020000020003" pitchFamily="2" charset="0"/>
            </a:rPr>
            <a:t>Adquisición</a:t>
          </a:r>
        </a:p>
      </dgm:t>
    </dgm:pt>
    <dgm:pt modelId="{AC191FBB-AB8D-324B-B4C1-4013A82BBD2C}" type="parTrans" cxnId="{F4EF2C21-449B-D148-ABC9-1EBFE7118116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FF470A0C-FF43-9B4C-B2BC-3AECCEE5C8E9}" type="sibTrans" cxnId="{F4EF2C21-449B-D148-ABC9-1EBFE7118116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A7D3E2D5-BCC7-7B4B-B5FA-5F0BFAAED266}">
      <dgm:prSet custT="1"/>
      <dgm:spPr/>
      <dgm:t>
        <a:bodyPr rtlCol="0"/>
        <a:lstStyle/>
        <a:p>
          <a:pPr rtl="0"/>
          <a:r>
            <a:rPr lang="es-es" sz="1300" b="0" i="0" dirty="0">
              <a:latin typeface="Avenir Medium" panose="02000503020000020003" pitchFamily="2" charset="0"/>
            </a:rPr>
            <a:t>Partes</a:t>
          </a:r>
          <a:br>
            <a:rPr lang="en-US" sz="1300" b="0" i="0" dirty="0">
              <a:latin typeface="Avenir Medium" panose="02000503020000020003" pitchFamily="2" charset="0"/>
            </a:rPr>
          </a:br>
          <a:r>
            <a:rPr lang="es-es" sz="1300" b="0" i="0" dirty="0">
              <a:latin typeface="Avenir Medium" panose="02000503020000020003" pitchFamily="2" charset="0"/>
            </a:rPr>
            <a:t>interesadas</a:t>
          </a:r>
        </a:p>
      </dgm:t>
    </dgm:pt>
    <dgm:pt modelId="{522E0693-694C-FA42-9491-CCFF490D86C5}" type="parTrans" cxnId="{626005B0-41B2-754A-A76D-BC86946882C4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6BFC462A-DEBE-804D-9309-1B2764510DC0}" type="sibTrans" cxnId="{626005B0-41B2-754A-A76D-BC86946882C4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3E4BCD31-5E43-A341-B388-E5E46436B664}">
      <dgm:prSet custT="1"/>
      <dgm:spPr/>
      <dgm:t>
        <a:bodyPr rtlCol="0"/>
        <a:lstStyle/>
        <a:p>
          <a:pPr rtl="0"/>
          <a:r>
            <a:rPr lang="es-es" sz="1200" b="0" i="0" dirty="0">
              <a:latin typeface="Avenir Medium" panose="02000503020000020003" pitchFamily="2" charset="0"/>
            </a:rPr>
            <a:t>Rentabilidad </a:t>
          </a:r>
        </a:p>
      </dgm:t>
    </dgm:pt>
    <dgm:pt modelId="{D3555595-7E61-6D4B-9239-C486E9C6619A}" type="parTrans" cxnId="{C397586F-100D-8F49-8E54-B539F766217F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B093B8DA-BF5D-0E48-8820-90BB603E7FF0}" type="sibTrans" cxnId="{C397586F-100D-8F49-8E54-B539F766217F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55641DFF-AD31-4A41-9E04-47B6E5BC13CF}">
      <dgm:prSet phldrT="[Text]" custT="1"/>
      <dgm:spPr/>
      <dgm:t>
        <a:bodyPr rtlCol="0"/>
        <a:lstStyle/>
        <a:p>
          <a:pPr rtl="0"/>
          <a:r>
            <a:rPr lang="es-es" sz="1400" b="0" i="0">
              <a:latin typeface="Avenir Medium" panose="02000503020000020003" pitchFamily="2" charset="0"/>
            </a:rPr>
            <a:t>Situación nutricional</a:t>
          </a:r>
        </a:p>
      </dgm:t>
    </dgm:pt>
    <dgm:pt modelId="{D53346D6-CEDF-CD40-BA5A-9F2B320C8356}" type="parTrans" cxnId="{0FDBF2B1-AF8B-5345-B76D-AB44C0A3F897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D514A548-09E0-E343-A4CF-690D2650FBBB}" type="sibTrans" cxnId="{0FDBF2B1-AF8B-5345-B76D-AB44C0A3F897}">
      <dgm:prSet/>
      <dgm:spPr/>
      <dgm:t>
        <a:bodyPr rtlCol="0"/>
        <a:lstStyle/>
        <a:p>
          <a:pPr rtl="0"/>
          <a:endParaRPr lang="en-US" b="0" i="0">
            <a:latin typeface="Avenir Medium" panose="02000503020000020003" pitchFamily="2" charset="0"/>
          </a:endParaRPr>
        </a:p>
      </dgm:t>
    </dgm:pt>
    <dgm:pt modelId="{D2CC14E9-28C0-CA44-ABA9-8BE2AA162267}" type="pres">
      <dgm:prSet presAssocID="{2C7C811A-74EA-BA4F-8562-32343CB68D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0EDF59-E597-A54E-BD11-95084305071C}" type="pres">
      <dgm:prSet presAssocID="{E8F249E3-C834-CD4D-8791-748EFC057927}" presName="centerShape" presStyleLbl="node0" presStyleIdx="0" presStyleCnt="1"/>
      <dgm:spPr/>
    </dgm:pt>
    <dgm:pt modelId="{5B47FAA4-6337-FD4F-A857-A1A8B480168A}" type="pres">
      <dgm:prSet presAssocID="{55641DFF-AD31-4A41-9E04-47B6E5BC13CF}" presName="node" presStyleLbl="node1" presStyleIdx="0" presStyleCnt="7">
        <dgm:presLayoutVars>
          <dgm:bulletEnabled val="1"/>
        </dgm:presLayoutVars>
      </dgm:prSet>
      <dgm:spPr/>
    </dgm:pt>
    <dgm:pt modelId="{B1A09631-4C9A-7D4F-AFB7-57F330135E8A}" type="pres">
      <dgm:prSet presAssocID="{55641DFF-AD31-4A41-9E04-47B6E5BC13CF}" presName="dummy" presStyleCnt="0"/>
      <dgm:spPr/>
    </dgm:pt>
    <dgm:pt modelId="{F462A532-A7FF-2D4E-ADBD-51E4682299FF}" type="pres">
      <dgm:prSet presAssocID="{D514A548-09E0-E343-A4CF-690D2650FBBB}" presName="sibTrans" presStyleLbl="sibTrans2D1" presStyleIdx="0" presStyleCnt="7"/>
      <dgm:spPr/>
    </dgm:pt>
    <dgm:pt modelId="{DA9D113F-6F31-764D-AF4E-72AC345A7876}" type="pres">
      <dgm:prSet presAssocID="{2E5FD163-FAFF-A94F-AE3E-9FE532E3EC5A}" presName="node" presStyleLbl="node1" presStyleIdx="1" presStyleCnt="7">
        <dgm:presLayoutVars>
          <dgm:bulletEnabled val="1"/>
        </dgm:presLayoutVars>
      </dgm:prSet>
      <dgm:spPr/>
    </dgm:pt>
    <dgm:pt modelId="{AAB54EB0-29A0-C64C-8E28-1AB5E6CFCFC8}" type="pres">
      <dgm:prSet presAssocID="{2E5FD163-FAFF-A94F-AE3E-9FE532E3EC5A}" presName="dummy" presStyleCnt="0"/>
      <dgm:spPr/>
    </dgm:pt>
    <dgm:pt modelId="{41476846-3427-1B42-8F14-3524FB661E50}" type="pres">
      <dgm:prSet presAssocID="{C5EF2458-3DBA-FB4A-AF39-E765B7536592}" presName="sibTrans" presStyleLbl="sibTrans2D1" presStyleIdx="1" presStyleCnt="7"/>
      <dgm:spPr/>
    </dgm:pt>
    <dgm:pt modelId="{C3F330D6-BDAA-E64D-9978-9DC2D4173F0F}" type="pres">
      <dgm:prSet presAssocID="{0D8C680A-9C82-7B46-8F19-4792351DB7E3}" presName="node" presStyleLbl="node1" presStyleIdx="2" presStyleCnt="7">
        <dgm:presLayoutVars>
          <dgm:bulletEnabled val="1"/>
        </dgm:presLayoutVars>
      </dgm:prSet>
      <dgm:spPr/>
    </dgm:pt>
    <dgm:pt modelId="{A7B2368D-E268-DB43-A3EF-1640B0861DA6}" type="pres">
      <dgm:prSet presAssocID="{0D8C680A-9C82-7B46-8F19-4792351DB7E3}" presName="dummy" presStyleCnt="0"/>
      <dgm:spPr/>
    </dgm:pt>
    <dgm:pt modelId="{31124289-4585-C444-8D73-C17CE25C248B}" type="pres">
      <dgm:prSet presAssocID="{96595462-8596-464B-92A6-F2E1B3DBC376}" presName="sibTrans" presStyleLbl="sibTrans2D1" presStyleIdx="2" presStyleCnt="7"/>
      <dgm:spPr/>
    </dgm:pt>
    <dgm:pt modelId="{1431FC48-E9EA-A842-8A26-FE9E2E9083A7}" type="pres">
      <dgm:prSet presAssocID="{D868D795-D45B-1743-93AF-5CC8071C54BF}" presName="node" presStyleLbl="node1" presStyleIdx="3" presStyleCnt="7">
        <dgm:presLayoutVars>
          <dgm:bulletEnabled val="1"/>
        </dgm:presLayoutVars>
      </dgm:prSet>
      <dgm:spPr/>
    </dgm:pt>
    <dgm:pt modelId="{DECD66AF-1087-2841-8152-F6A45F5A47EF}" type="pres">
      <dgm:prSet presAssocID="{D868D795-D45B-1743-93AF-5CC8071C54BF}" presName="dummy" presStyleCnt="0"/>
      <dgm:spPr/>
    </dgm:pt>
    <dgm:pt modelId="{224F83A7-637B-BC43-A676-668BC51607BD}" type="pres">
      <dgm:prSet presAssocID="{7A519E6B-173E-9942-AFE8-4261B606CD9C}" presName="sibTrans" presStyleLbl="sibTrans2D1" presStyleIdx="3" presStyleCnt="7"/>
      <dgm:spPr/>
    </dgm:pt>
    <dgm:pt modelId="{A05DC4BA-0485-914E-94CE-E8516629B09D}" type="pres">
      <dgm:prSet presAssocID="{0BC70C55-DFAD-734E-882D-3BC783FB161D}" presName="node" presStyleLbl="node1" presStyleIdx="4" presStyleCnt="7">
        <dgm:presLayoutVars>
          <dgm:bulletEnabled val="1"/>
        </dgm:presLayoutVars>
      </dgm:prSet>
      <dgm:spPr/>
    </dgm:pt>
    <dgm:pt modelId="{DCF130BD-05ED-CA4F-B73C-979EC97F7A7C}" type="pres">
      <dgm:prSet presAssocID="{0BC70C55-DFAD-734E-882D-3BC783FB161D}" presName="dummy" presStyleCnt="0"/>
      <dgm:spPr/>
    </dgm:pt>
    <dgm:pt modelId="{AF0BE70E-0ED3-E04C-B925-CCD770D47FCD}" type="pres">
      <dgm:prSet presAssocID="{FF470A0C-FF43-9B4C-B2BC-3AECCEE5C8E9}" presName="sibTrans" presStyleLbl="sibTrans2D1" presStyleIdx="4" presStyleCnt="7"/>
      <dgm:spPr/>
    </dgm:pt>
    <dgm:pt modelId="{A08C370E-5571-F344-AF98-FE44D553CD1F}" type="pres">
      <dgm:prSet presAssocID="{A7D3E2D5-BCC7-7B4B-B5FA-5F0BFAAED266}" presName="node" presStyleLbl="node1" presStyleIdx="5" presStyleCnt="7">
        <dgm:presLayoutVars>
          <dgm:bulletEnabled val="1"/>
        </dgm:presLayoutVars>
      </dgm:prSet>
      <dgm:spPr/>
    </dgm:pt>
    <dgm:pt modelId="{78F334EF-F56D-294E-8503-013E7359FD85}" type="pres">
      <dgm:prSet presAssocID="{A7D3E2D5-BCC7-7B4B-B5FA-5F0BFAAED266}" presName="dummy" presStyleCnt="0"/>
      <dgm:spPr/>
    </dgm:pt>
    <dgm:pt modelId="{BB634496-BC51-064A-9377-C4C957D94DD3}" type="pres">
      <dgm:prSet presAssocID="{6BFC462A-DEBE-804D-9309-1B2764510DC0}" presName="sibTrans" presStyleLbl="sibTrans2D1" presStyleIdx="5" presStyleCnt="7"/>
      <dgm:spPr/>
    </dgm:pt>
    <dgm:pt modelId="{68491ABE-7D4D-4C4B-B8E9-F07D220C7DBD}" type="pres">
      <dgm:prSet presAssocID="{3E4BCD31-5E43-A341-B388-E5E46436B664}" presName="node" presStyleLbl="node1" presStyleIdx="6" presStyleCnt="7">
        <dgm:presLayoutVars>
          <dgm:bulletEnabled val="1"/>
        </dgm:presLayoutVars>
      </dgm:prSet>
      <dgm:spPr/>
    </dgm:pt>
    <dgm:pt modelId="{C9ECF95E-FA8D-E24A-98AA-25E66377444F}" type="pres">
      <dgm:prSet presAssocID="{3E4BCD31-5E43-A341-B388-E5E46436B664}" presName="dummy" presStyleCnt="0"/>
      <dgm:spPr/>
    </dgm:pt>
    <dgm:pt modelId="{8E9E16EE-3027-2544-B99D-885B173A9AFA}" type="pres">
      <dgm:prSet presAssocID="{B093B8DA-BF5D-0E48-8820-90BB603E7FF0}" presName="sibTrans" presStyleLbl="sibTrans2D1" presStyleIdx="6" presStyleCnt="7"/>
      <dgm:spPr/>
    </dgm:pt>
  </dgm:ptLst>
  <dgm:cxnLst>
    <dgm:cxn modelId="{CC22FA0B-5713-5A40-82EB-BAAE5AADA54B}" type="presOf" srcId="{E8F249E3-C834-CD4D-8791-748EFC057927}" destId="{FB0EDF59-E597-A54E-BD11-95084305071C}" srcOrd="0" destOrd="0" presId="urn:microsoft.com/office/officeart/2005/8/layout/radial6"/>
    <dgm:cxn modelId="{21E2DA15-7993-3347-8813-CC94B9779CCE}" type="presOf" srcId="{2C7C811A-74EA-BA4F-8562-32343CB68D7E}" destId="{D2CC14E9-28C0-CA44-ABA9-8BE2AA162267}" srcOrd="0" destOrd="0" presId="urn:microsoft.com/office/officeart/2005/8/layout/radial6"/>
    <dgm:cxn modelId="{F0FE1916-065F-9A4D-BCA2-DB5077CE6B9F}" srcId="{E8F249E3-C834-CD4D-8791-748EFC057927}" destId="{2E5FD163-FAFF-A94F-AE3E-9FE532E3EC5A}" srcOrd="1" destOrd="0" parTransId="{E6A54765-3E2C-244A-8E4E-1F5E2DCC3985}" sibTransId="{C5EF2458-3DBA-FB4A-AF39-E765B7536592}"/>
    <dgm:cxn modelId="{F4EF2C21-449B-D148-ABC9-1EBFE7118116}" srcId="{E8F249E3-C834-CD4D-8791-748EFC057927}" destId="{0BC70C55-DFAD-734E-882D-3BC783FB161D}" srcOrd="4" destOrd="0" parTransId="{AC191FBB-AB8D-324B-B4C1-4013A82BBD2C}" sibTransId="{FF470A0C-FF43-9B4C-B2BC-3AECCEE5C8E9}"/>
    <dgm:cxn modelId="{A8E25023-9B9B-4E47-8A0D-0B4F85669EFF}" type="presOf" srcId="{96595462-8596-464B-92A6-F2E1B3DBC376}" destId="{31124289-4585-C444-8D73-C17CE25C248B}" srcOrd="0" destOrd="0" presId="urn:microsoft.com/office/officeart/2005/8/layout/radial6"/>
    <dgm:cxn modelId="{05471937-3E7F-6C40-8D9C-9CA57B64B100}" type="presOf" srcId="{55641DFF-AD31-4A41-9E04-47B6E5BC13CF}" destId="{5B47FAA4-6337-FD4F-A857-A1A8B480168A}" srcOrd="0" destOrd="0" presId="urn:microsoft.com/office/officeart/2005/8/layout/radial6"/>
    <dgm:cxn modelId="{CEB9F138-7659-A646-9630-D4DCC8080DC4}" srcId="{E8F249E3-C834-CD4D-8791-748EFC057927}" destId="{0D8C680A-9C82-7B46-8F19-4792351DB7E3}" srcOrd="2" destOrd="0" parTransId="{CFA12244-64EF-DF4E-9E0A-1E2BE561337D}" sibTransId="{96595462-8596-464B-92A6-F2E1B3DBC376}"/>
    <dgm:cxn modelId="{B0E1094C-5B95-3D43-8607-5F416A941B03}" type="presOf" srcId="{3E4BCD31-5E43-A341-B388-E5E46436B664}" destId="{68491ABE-7D4D-4C4B-B8E9-F07D220C7DBD}" srcOrd="0" destOrd="0" presId="urn:microsoft.com/office/officeart/2005/8/layout/radial6"/>
    <dgm:cxn modelId="{F331A54C-56FA-384E-B24E-F8F3BDBBBBED}" type="presOf" srcId="{A7D3E2D5-BCC7-7B4B-B5FA-5F0BFAAED266}" destId="{A08C370E-5571-F344-AF98-FE44D553CD1F}" srcOrd="0" destOrd="0" presId="urn:microsoft.com/office/officeart/2005/8/layout/radial6"/>
    <dgm:cxn modelId="{5568995B-7A7D-2B4F-9BE3-ACEC7504488E}" type="presOf" srcId="{B093B8DA-BF5D-0E48-8820-90BB603E7FF0}" destId="{8E9E16EE-3027-2544-B99D-885B173A9AFA}" srcOrd="0" destOrd="0" presId="urn:microsoft.com/office/officeart/2005/8/layout/radial6"/>
    <dgm:cxn modelId="{EBDEA55C-FEF1-F84C-AEA1-48CCE8240DBB}" type="presOf" srcId="{0D8C680A-9C82-7B46-8F19-4792351DB7E3}" destId="{C3F330D6-BDAA-E64D-9978-9DC2D4173F0F}" srcOrd="0" destOrd="0" presId="urn:microsoft.com/office/officeart/2005/8/layout/radial6"/>
    <dgm:cxn modelId="{58B69968-5374-E84A-9B69-B82AF831677A}" type="presOf" srcId="{0BC70C55-DFAD-734E-882D-3BC783FB161D}" destId="{A05DC4BA-0485-914E-94CE-E8516629B09D}" srcOrd="0" destOrd="0" presId="urn:microsoft.com/office/officeart/2005/8/layout/radial6"/>
    <dgm:cxn modelId="{28E0566B-80C9-964B-89B5-57017B05E4DD}" type="presOf" srcId="{D514A548-09E0-E343-A4CF-690D2650FBBB}" destId="{F462A532-A7FF-2D4E-ADBD-51E4682299FF}" srcOrd="0" destOrd="0" presId="urn:microsoft.com/office/officeart/2005/8/layout/radial6"/>
    <dgm:cxn modelId="{C397586F-100D-8F49-8E54-B539F766217F}" srcId="{E8F249E3-C834-CD4D-8791-748EFC057927}" destId="{3E4BCD31-5E43-A341-B388-E5E46436B664}" srcOrd="6" destOrd="0" parTransId="{D3555595-7E61-6D4B-9239-C486E9C6619A}" sibTransId="{B093B8DA-BF5D-0E48-8820-90BB603E7FF0}"/>
    <dgm:cxn modelId="{5619A981-E73E-1B47-98E9-A0D465073A9F}" type="presOf" srcId="{6BFC462A-DEBE-804D-9309-1B2764510DC0}" destId="{BB634496-BC51-064A-9377-C4C957D94DD3}" srcOrd="0" destOrd="0" presId="urn:microsoft.com/office/officeart/2005/8/layout/radial6"/>
    <dgm:cxn modelId="{240EE38A-18BB-9E4E-AE65-0A6590CF1BD6}" type="presOf" srcId="{2E5FD163-FAFF-A94F-AE3E-9FE532E3EC5A}" destId="{DA9D113F-6F31-764D-AF4E-72AC345A7876}" srcOrd="0" destOrd="0" presId="urn:microsoft.com/office/officeart/2005/8/layout/radial6"/>
    <dgm:cxn modelId="{65E2C691-C156-3D4C-AC8B-756022395190}" srcId="{E8F249E3-C834-CD4D-8791-748EFC057927}" destId="{D868D795-D45B-1743-93AF-5CC8071C54BF}" srcOrd="3" destOrd="0" parTransId="{72F97131-0DBC-FC4E-8119-C4BF08F5B13D}" sibTransId="{7A519E6B-173E-9942-AFE8-4261B606CD9C}"/>
    <dgm:cxn modelId="{020B4B99-7577-1642-84B7-82594ADF4E04}" type="presOf" srcId="{7A519E6B-173E-9942-AFE8-4261B606CD9C}" destId="{224F83A7-637B-BC43-A676-668BC51607BD}" srcOrd="0" destOrd="0" presId="urn:microsoft.com/office/officeart/2005/8/layout/radial6"/>
    <dgm:cxn modelId="{0008FB9F-44FE-694B-BA3E-8C242AC0400A}" srcId="{2C7C811A-74EA-BA4F-8562-32343CB68D7E}" destId="{E8F249E3-C834-CD4D-8791-748EFC057927}" srcOrd="0" destOrd="0" parTransId="{BAF02262-50DA-9D4C-B81A-5D6DAA4EE521}" sibTransId="{642462DD-8C16-4B4D-83D1-69C2B1B6F20F}"/>
    <dgm:cxn modelId="{B20915A8-5BCC-EF4A-8D19-63F4B72DCD99}" type="presOf" srcId="{D868D795-D45B-1743-93AF-5CC8071C54BF}" destId="{1431FC48-E9EA-A842-8A26-FE9E2E9083A7}" srcOrd="0" destOrd="0" presId="urn:microsoft.com/office/officeart/2005/8/layout/radial6"/>
    <dgm:cxn modelId="{626005B0-41B2-754A-A76D-BC86946882C4}" srcId="{E8F249E3-C834-CD4D-8791-748EFC057927}" destId="{A7D3E2D5-BCC7-7B4B-B5FA-5F0BFAAED266}" srcOrd="5" destOrd="0" parTransId="{522E0693-694C-FA42-9491-CCFF490D86C5}" sibTransId="{6BFC462A-DEBE-804D-9309-1B2764510DC0}"/>
    <dgm:cxn modelId="{0FDBF2B1-AF8B-5345-B76D-AB44C0A3F897}" srcId="{E8F249E3-C834-CD4D-8791-748EFC057927}" destId="{55641DFF-AD31-4A41-9E04-47B6E5BC13CF}" srcOrd="0" destOrd="0" parTransId="{D53346D6-CEDF-CD40-BA5A-9F2B320C8356}" sibTransId="{D514A548-09E0-E343-A4CF-690D2650FBBB}"/>
    <dgm:cxn modelId="{215813F9-E301-A546-8A86-6E30174791F7}" type="presOf" srcId="{FF470A0C-FF43-9B4C-B2BC-3AECCEE5C8E9}" destId="{AF0BE70E-0ED3-E04C-B925-CCD770D47FCD}" srcOrd="0" destOrd="0" presId="urn:microsoft.com/office/officeart/2005/8/layout/radial6"/>
    <dgm:cxn modelId="{2A9985FE-8161-9244-8ABA-3909615409D3}" type="presOf" srcId="{C5EF2458-3DBA-FB4A-AF39-E765B7536592}" destId="{41476846-3427-1B42-8F14-3524FB661E50}" srcOrd="0" destOrd="0" presId="urn:microsoft.com/office/officeart/2005/8/layout/radial6"/>
    <dgm:cxn modelId="{86113B55-639F-5847-A1B7-AAF37637F938}" type="presParOf" srcId="{D2CC14E9-28C0-CA44-ABA9-8BE2AA162267}" destId="{FB0EDF59-E597-A54E-BD11-95084305071C}" srcOrd="0" destOrd="0" presId="urn:microsoft.com/office/officeart/2005/8/layout/radial6"/>
    <dgm:cxn modelId="{7880BB0D-4350-9742-8716-BE1D3F3C7251}" type="presParOf" srcId="{D2CC14E9-28C0-CA44-ABA9-8BE2AA162267}" destId="{5B47FAA4-6337-FD4F-A857-A1A8B480168A}" srcOrd="1" destOrd="0" presId="urn:microsoft.com/office/officeart/2005/8/layout/radial6"/>
    <dgm:cxn modelId="{6FCA3BF1-4C49-4F46-9BC0-120BB5B86E3A}" type="presParOf" srcId="{D2CC14E9-28C0-CA44-ABA9-8BE2AA162267}" destId="{B1A09631-4C9A-7D4F-AFB7-57F330135E8A}" srcOrd="2" destOrd="0" presId="urn:microsoft.com/office/officeart/2005/8/layout/radial6"/>
    <dgm:cxn modelId="{88596AE4-FA26-BC4F-829D-1C30601DC9B1}" type="presParOf" srcId="{D2CC14E9-28C0-CA44-ABA9-8BE2AA162267}" destId="{F462A532-A7FF-2D4E-ADBD-51E4682299FF}" srcOrd="3" destOrd="0" presId="urn:microsoft.com/office/officeart/2005/8/layout/radial6"/>
    <dgm:cxn modelId="{AB680DD4-0976-394E-8D62-7ACFC38A5F43}" type="presParOf" srcId="{D2CC14E9-28C0-CA44-ABA9-8BE2AA162267}" destId="{DA9D113F-6F31-764D-AF4E-72AC345A7876}" srcOrd="4" destOrd="0" presId="urn:microsoft.com/office/officeart/2005/8/layout/radial6"/>
    <dgm:cxn modelId="{DA747CB2-EE42-6743-9A9B-E1A1DEB885C4}" type="presParOf" srcId="{D2CC14E9-28C0-CA44-ABA9-8BE2AA162267}" destId="{AAB54EB0-29A0-C64C-8E28-1AB5E6CFCFC8}" srcOrd="5" destOrd="0" presId="urn:microsoft.com/office/officeart/2005/8/layout/radial6"/>
    <dgm:cxn modelId="{2B17A8C5-072B-E346-A370-C4CD96CBE4A2}" type="presParOf" srcId="{D2CC14E9-28C0-CA44-ABA9-8BE2AA162267}" destId="{41476846-3427-1B42-8F14-3524FB661E50}" srcOrd="6" destOrd="0" presId="urn:microsoft.com/office/officeart/2005/8/layout/radial6"/>
    <dgm:cxn modelId="{9D934ABC-331E-0943-86A1-138146A46EDC}" type="presParOf" srcId="{D2CC14E9-28C0-CA44-ABA9-8BE2AA162267}" destId="{C3F330D6-BDAA-E64D-9978-9DC2D4173F0F}" srcOrd="7" destOrd="0" presId="urn:microsoft.com/office/officeart/2005/8/layout/radial6"/>
    <dgm:cxn modelId="{D6A47873-C422-C84D-8451-00E7CCD467FD}" type="presParOf" srcId="{D2CC14E9-28C0-CA44-ABA9-8BE2AA162267}" destId="{A7B2368D-E268-DB43-A3EF-1640B0861DA6}" srcOrd="8" destOrd="0" presId="urn:microsoft.com/office/officeart/2005/8/layout/radial6"/>
    <dgm:cxn modelId="{E24C734A-CFE5-9B4B-864C-8D74032AC2C5}" type="presParOf" srcId="{D2CC14E9-28C0-CA44-ABA9-8BE2AA162267}" destId="{31124289-4585-C444-8D73-C17CE25C248B}" srcOrd="9" destOrd="0" presId="urn:microsoft.com/office/officeart/2005/8/layout/radial6"/>
    <dgm:cxn modelId="{DE6C2572-1711-B442-91A3-78CE4A676B4A}" type="presParOf" srcId="{D2CC14E9-28C0-CA44-ABA9-8BE2AA162267}" destId="{1431FC48-E9EA-A842-8A26-FE9E2E9083A7}" srcOrd="10" destOrd="0" presId="urn:microsoft.com/office/officeart/2005/8/layout/radial6"/>
    <dgm:cxn modelId="{4867E78D-D3A3-1E4D-A4AD-5C1FD5B18E0B}" type="presParOf" srcId="{D2CC14E9-28C0-CA44-ABA9-8BE2AA162267}" destId="{DECD66AF-1087-2841-8152-F6A45F5A47EF}" srcOrd="11" destOrd="0" presId="urn:microsoft.com/office/officeart/2005/8/layout/radial6"/>
    <dgm:cxn modelId="{C16E496D-46F6-8446-AD46-F2EAEA9B6334}" type="presParOf" srcId="{D2CC14E9-28C0-CA44-ABA9-8BE2AA162267}" destId="{224F83A7-637B-BC43-A676-668BC51607BD}" srcOrd="12" destOrd="0" presId="urn:microsoft.com/office/officeart/2005/8/layout/radial6"/>
    <dgm:cxn modelId="{10CD5143-69F2-404E-BEF0-83D49D21D56A}" type="presParOf" srcId="{D2CC14E9-28C0-CA44-ABA9-8BE2AA162267}" destId="{A05DC4BA-0485-914E-94CE-E8516629B09D}" srcOrd="13" destOrd="0" presId="urn:microsoft.com/office/officeart/2005/8/layout/radial6"/>
    <dgm:cxn modelId="{9D8321E2-53F1-EF4E-8117-06EE4C0DC176}" type="presParOf" srcId="{D2CC14E9-28C0-CA44-ABA9-8BE2AA162267}" destId="{DCF130BD-05ED-CA4F-B73C-979EC97F7A7C}" srcOrd="14" destOrd="0" presId="urn:microsoft.com/office/officeart/2005/8/layout/radial6"/>
    <dgm:cxn modelId="{898582DC-9425-5748-AE27-EF9BCB1E4AE4}" type="presParOf" srcId="{D2CC14E9-28C0-CA44-ABA9-8BE2AA162267}" destId="{AF0BE70E-0ED3-E04C-B925-CCD770D47FCD}" srcOrd="15" destOrd="0" presId="urn:microsoft.com/office/officeart/2005/8/layout/radial6"/>
    <dgm:cxn modelId="{4CA04913-1A68-A14F-B7D5-483788C480AE}" type="presParOf" srcId="{D2CC14E9-28C0-CA44-ABA9-8BE2AA162267}" destId="{A08C370E-5571-F344-AF98-FE44D553CD1F}" srcOrd="16" destOrd="0" presId="urn:microsoft.com/office/officeart/2005/8/layout/radial6"/>
    <dgm:cxn modelId="{26998F62-BD38-AA41-B735-01622CC26946}" type="presParOf" srcId="{D2CC14E9-28C0-CA44-ABA9-8BE2AA162267}" destId="{78F334EF-F56D-294E-8503-013E7359FD85}" srcOrd="17" destOrd="0" presId="urn:microsoft.com/office/officeart/2005/8/layout/radial6"/>
    <dgm:cxn modelId="{CDD7A6DD-32B2-2047-8B75-EAB83131A16A}" type="presParOf" srcId="{D2CC14E9-28C0-CA44-ABA9-8BE2AA162267}" destId="{BB634496-BC51-064A-9377-C4C957D94DD3}" srcOrd="18" destOrd="0" presId="urn:microsoft.com/office/officeart/2005/8/layout/radial6"/>
    <dgm:cxn modelId="{786A5E43-4574-D54C-825D-7FFF1D2A2674}" type="presParOf" srcId="{D2CC14E9-28C0-CA44-ABA9-8BE2AA162267}" destId="{68491ABE-7D4D-4C4B-B8E9-F07D220C7DBD}" srcOrd="19" destOrd="0" presId="urn:microsoft.com/office/officeart/2005/8/layout/radial6"/>
    <dgm:cxn modelId="{349219D3-644A-A94F-80CF-911A5CB31C5F}" type="presParOf" srcId="{D2CC14E9-28C0-CA44-ABA9-8BE2AA162267}" destId="{C9ECF95E-FA8D-E24A-98AA-25E66377444F}" srcOrd="20" destOrd="0" presId="urn:microsoft.com/office/officeart/2005/8/layout/radial6"/>
    <dgm:cxn modelId="{A81E051D-A886-DF47-82B0-07CE670BCA72}" type="presParOf" srcId="{D2CC14E9-28C0-CA44-ABA9-8BE2AA162267}" destId="{8E9E16EE-3027-2544-B99D-885B173A9AF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D7F9-A7ED-6E45-B798-5EDD41B508AC}">
      <dsp:nvSpPr>
        <dsp:cNvPr id="0" name=""/>
        <dsp:cNvSpPr/>
      </dsp:nvSpPr>
      <dsp:spPr>
        <a:xfrm>
          <a:off x="5362" y="124593"/>
          <a:ext cx="2438337" cy="1088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Avenir Book" panose="02000503020000020003" pitchFamily="2" charset="0"/>
            </a:rPr>
            <a:t>EXPLORACIÓN</a:t>
          </a:r>
        </a:p>
      </dsp:txBody>
      <dsp:txXfrm>
        <a:off x="5362" y="124593"/>
        <a:ext cx="2438337" cy="725750"/>
      </dsp:txXfrm>
    </dsp:sp>
    <dsp:sp modelId="{072BA913-1E02-514A-A61A-C9FCCC7E6490}">
      <dsp:nvSpPr>
        <dsp:cNvPr id="0" name=""/>
        <dsp:cNvSpPr/>
      </dsp:nvSpPr>
      <dsp:spPr>
        <a:xfrm>
          <a:off x="504781" y="850344"/>
          <a:ext cx="2438337" cy="297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Avenir Book" panose="02000503020000020003" pitchFamily="2" charset="0"/>
            </a:rPr>
            <a:t>Crear un entorno que permita la implementación de SMM a través del análisis del panorama y la promoción.</a:t>
          </a:r>
        </a:p>
      </dsp:txBody>
      <dsp:txXfrm>
        <a:off x="576197" y="921760"/>
        <a:ext cx="2295505" cy="2827168"/>
      </dsp:txXfrm>
    </dsp:sp>
    <dsp:sp modelId="{DAEF52F3-5CC5-154A-930C-7FDCAF1C0FC7}">
      <dsp:nvSpPr>
        <dsp:cNvPr id="0" name=""/>
        <dsp:cNvSpPr/>
      </dsp:nvSpPr>
      <dsp:spPr>
        <a:xfrm>
          <a:off x="2813342" y="183931"/>
          <a:ext cx="783643" cy="60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venir Book" panose="02000503020000020003" pitchFamily="2" charset="0"/>
          </a:endParaRPr>
        </a:p>
      </dsp:txBody>
      <dsp:txXfrm>
        <a:off x="2813342" y="305346"/>
        <a:ext cx="601521" cy="364245"/>
      </dsp:txXfrm>
    </dsp:sp>
    <dsp:sp modelId="{C279E070-F945-2A40-8E15-162CDA1E9E28}">
      <dsp:nvSpPr>
        <dsp:cNvPr id="0" name=""/>
        <dsp:cNvSpPr/>
      </dsp:nvSpPr>
      <dsp:spPr>
        <a:xfrm>
          <a:off x="3922272" y="124593"/>
          <a:ext cx="2438337" cy="1088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Avenir Book" panose="02000503020000020003" pitchFamily="2" charset="0"/>
            </a:rPr>
            <a:t>IMPLEMENTACIÓN INICIAL</a:t>
          </a:r>
        </a:p>
      </dsp:txBody>
      <dsp:txXfrm>
        <a:off x="3922272" y="124593"/>
        <a:ext cx="2438337" cy="725750"/>
      </dsp:txXfrm>
    </dsp:sp>
    <dsp:sp modelId="{89B416D1-1539-5C4B-AD5E-F193D3FCCA8F}">
      <dsp:nvSpPr>
        <dsp:cNvPr id="0" name=""/>
        <dsp:cNvSpPr/>
      </dsp:nvSpPr>
      <dsp:spPr>
        <a:xfrm>
          <a:off x="4421690" y="850344"/>
          <a:ext cx="2438337" cy="297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Avenir Book" panose="02000503020000020003" pitchFamily="2" charset="0"/>
            </a:rPr>
            <a:t>Diseñar y probar la estrategia de implementación a través de la investigación de la implementación y el avance de las relaciones de adquisición.</a:t>
          </a:r>
        </a:p>
      </dsp:txBody>
      <dsp:txXfrm>
        <a:off x="4493106" y="921760"/>
        <a:ext cx="2295505" cy="2827168"/>
      </dsp:txXfrm>
    </dsp:sp>
    <dsp:sp modelId="{CD99664E-0F9E-8C47-80F9-DA8161F1EFBC}">
      <dsp:nvSpPr>
        <dsp:cNvPr id="0" name=""/>
        <dsp:cNvSpPr/>
      </dsp:nvSpPr>
      <dsp:spPr>
        <a:xfrm>
          <a:off x="6730252" y="183931"/>
          <a:ext cx="783643" cy="607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venir Book" panose="02000503020000020003" pitchFamily="2" charset="0"/>
          </a:endParaRPr>
        </a:p>
      </dsp:txBody>
      <dsp:txXfrm>
        <a:off x="6730252" y="305346"/>
        <a:ext cx="601521" cy="364245"/>
      </dsp:txXfrm>
    </dsp:sp>
    <dsp:sp modelId="{5185CE88-E751-3D4E-923D-006CD38F5840}">
      <dsp:nvSpPr>
        <dsp:cNvPr id="0" name=""/>
        <dsp:cNvSpPr/>
      </dsp:nvSpPr>
      <dsp:spPr>
        <a:xfrm>
          <a:off x="7839181" y="124593"/>
          <a:ext cx="2438337" cy="1088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Avenir Book" panose="02000503020000020003" pitchFamily="2" charset="0"/>
            </a:rPr>
            <a:t>AMPLIACIÓN</a:t>
          </a:r>
          <a:endParaRPr lang="en-US" sz="1900" kern="1200">
            <a:latin typeface="Avenir Book" panose="02000503020000020003" pitchFamily="2" charset="0"/>
          </a:endParaRPr>
        </a:p>
      </dsp:txBody>
      <dsp:txXfrm>
        <a:off x="7839181" y="124593"/>
        <a:ext cx="2438337" cy="725750"/>
      </dsp:txXfrm>
    </dsp:sp>
    <dsp:sp modelId="{4D2903E7-96F6-3C40-8F0E-51936687B67D}">
      <dsp:nvSpPr>
        <dsp:cNvPr id="0" name=""/>
        <dsp:cNvSpPr/>
      </dsp:nvSpPr>
      <dsp:spPr>
        <a:xfrm>
          <a:off x="8338600" y="850344"/>
          <a:ext cx="2438337" cy="297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>
              <a:latin typeface="Avenir Book" panose="02000503020000020003" pitchFamily="2" charset="0"/>
            </a:rPr>
            <a:t>Planificación e integración sólidas para ampliar el uso a nivel subnacional o nacional.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>
            <a:latin typeface="Avenir Book" panose="02000503020000020003" pitchFamily="2" charset="0"/>
          </a:endParaRPr>
        </a:p>
      </dsp:txBody>
      <dsp:txXfrm>
        <a:off x="8410016" y="921760"/>
        <a:ext cx="2295505" cy="2827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E16EE-3027-2544-B99D-885B173A9AFA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13114286"/>
            <a:gd name="adj2" fmla="val 16200000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34496-BC51-064A-9377-C4C957D94DD3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10028571"/>
            <a:gd name="adj2" fmla="val 13114286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BE70E-0ED3-E04C-B925-CCD770D47FCD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6942857"/>
            <a:gd name="adj2" fmla="val 10028571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F83A7-637B-BC43-A676-668BC51607BD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3857143"/>
            <a:gd name="adj2" fmla="val 6942857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24289-4585-C444-8D73-C17CE25C248B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771429"/>
            <a:gd name="adj2" fmla="val 3857143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76846-3427-1B42-8F14-3524FB661E50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19285714"/>
            <a:gd name="adj2" fmla="val 771429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2A532-A7FF-2D4E-ADBD-51E4682299FF}">
      <dsp:nvSpPr>
        <dsp:cNvPr id="0" name=""/>
        <dsp:cNvSpPr/>
      </dsp:nvSpPr>
      <dsp:spPr>
        <a:xfrm>
          <a:off x="493196" y="1046102"/>
          <a:ext cx="4334907" cy="4334907"/>
        </a:xfrm>
        <a:prstGeom prst="blockArc">
          <a:avLst>
            <a:gd name="adj1" fmla="val 16200000"/>
            <a:gd name="adj2" fmla="val 19285714"/>
            <a:gd name="adj3" fmla="val 38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EDF59-E597-A54E-BD11-95084305071C}">
      <dsp:nvSpPr>
        <dsp:cNvPr id="0" name=""/>
        <dsp:cNvSpPr/>
      </dsp:nvSpPr>
      <dsp:spPr>
        <a:xfrm>
          <a:off x="1822701" y="2375607"/>
          <a:ext cx="1675897" cy="16758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>
              <a:latin typeface="Avenir Medium" panose="02000503020000020003" pitchFamily="2" charset="0"/>
            </a:rPr>
            <a:t>El análisis del panorama evaluará:</a:t>
          </a:r>
        </a:p>
      </dsp:txBody>
      <dsp:txXfrm>
        <a:off x="2068130" y="2621036"/>
        <a:ext cx="1185039" cy="1185039"/>
      </dsp:txXfrm>
    </dsp:sp>
    <dsp:sp modelId="{5B47FAA4-6337-FD4F-A857-A1A8B480168A}">
      <dsp:nvSpPr>
        <dsp:cNvPr id="0" name=""/>
        <dsp:cNvSpPr/>
      </dsp:nvSpPr>
      <dsp:spPr>
        <a:xfrm>
          <a:off x="2074085" y="501771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latin typeface="Avenir Medium" panose="02000503020000020003" pitchFamily="2" charset="0"/>
            </a:rPr>
            <a:t>Situación nutricional</a:t>
          </a:r>
        </a:p>
      </dsp:txBody>
      <dsp:txXfrm>
        <a:off x="2245886" y="673572"/>
        <a:ext cx="829526" cy="829526"/>
      </dsp:txXfrm>
    </dsp:sp>
    <dsp:sp modelId="{DA9D113F-6F31-764D-AF4E-72AC345A7876}">
      <dsp:nvSpPr>
        <dsp:cNvPr id="0" name=""/>
        <dsp:cNvSpPr/>
      </dsp:nvSpPr>
      <dsp:spPr>
        <a:xfrm>
          <a:off x="3735650" y="1301938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latin typeface="Avenir Medium" panose="02000503020000020003" pitchFamily="2" charset="0"/>
            </a:rPr>
            <a:t>Política/</a:t>
          </a:r>
          <a:br>
            <a:rPr lang="en-US" sz="1400" b="0" i="0" kern="1200">
              <a:latin typeface="Avenir Medium" panose="02000503020000020003" pitchFamily="2" charset="0"/>
            </a:rPr>
          </a:br>
          <a:r>
            <a:rPr lang="es-es" sz="1300" b="0" i="0" kern="1200">
              <a:latin typeface="Avenir Medium" panose="02000503020000020003" pitchFamily="2" charset="0"/>
            </a:rPr>
            <a:t>normativa</a:t>
          </a:r>
        </a:p>
      </dsp:txBody>
      <dsp:txXfrm>
        <a:off x="3907451" y="1473739"/>
        <a:ext cx="829526" cy="829526"/>
      </dsp:txXfrm>
    </dsp:sp>
    <dsp:sp modelId="{C3F330D6-BDAA-E64D-9978-9DC2D4173F0F}">
      <dsp:nvSpPr>
        <dsp:cNvPr id="0" name=""/>
        <dsp:cNvSpPr/>
      </dsp:nvSpPr>
      <dsp:spPr>
        <a:xfrm>
          <a:off x="4146022" y="3099898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dirty="0">
              <a:latin typeface="Avenir Medium" panose="02000503020000020003" pitchFamily="2" charset="0"/>
            </a:rPr>
            <a:t>Plataforma de presentación</a:t>
          </a:r>
        </a:p>
      </dsp:txBody>
      <dsp:txXfrm>
        <a:off x="4317823" y="3271699"/>
        <a:ext cx="829526" cy="829526"/>
      </dsp:txXfrm>
    </dsp:sp>
    <dsp:sp modelId="{1431FC48-E9EA-A842-8A26-FE9E2E9083A7}">
      <dsp:nvSpPr>
        <dsp:cNvPr id="0" name=""/>
        <dsp:cNvSpPr/>
      </dsp:nvSpPr>
      <dsp:spPr>
        <a:xfrm>
          <a:off x="2996184" y="4541750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 dirty="0">
              <a:latin typeface="Avenir Medium" panose="02000503020000020003" pitchFamily="2" charset="0"/>
            </a:rPr>
            <a:t>Preparación ante el abastecimiento</a:t>
          </a:r>
        </a:p>
      </dsp:txBody>
      <dsp:txXfrm>
        <a:off x="3167985" y="4713551"/>
        <a:ext cx="829526" cy="829526"/>
      </dsp:txXfrm>
    </dsp:sp>
    <dsp:sp modelId="{A05DC4BA-0485-914E-94CE-E8516629B09D}">
      <dsp:nvSpPr>
        <dsp:cNvPr id="0" name=""/>
        <dsp:cNvSpPr/>
      </dsp:nvSpPr>
      <dsp:spPr>
        <a:xfrm>
          <a:off x="1151987" y="4541750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dirty="0">
              <a:latin typeface="Avenir Medium" panose="02000503020000020003" pitchFamily="2" charset="0"/>
            </a:rPr>
            <a:t>Adquisición</a:t>
          </a:r>
        </a:p>
      </dsp:txBody>
      <dsp:txXfrm>
        <a:off x="1323788" y="4713551"/>
        <a:ext cx="829526" cy="829526"/>
      </dsp:txXfrm>
    </dsp:sp>
    <dsp:sp modelId="{A08C370E-5571-F344-AF98-FE44D553CD1F}">
      <dsp:nvSpPr>
        <dsp:cNvPr id="0" name=""/>
        <dsp:cNvSpPr/>
      </dsp:nvSpPr>
      <dsp:spPr>
        <a:xfrm>
          <a:off x="2148" y="3099898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dirty="0">
              <a:latin typeface="Avenir Medium" panose="02000503020000020003" pitchFamily="2" charset="0"/>
            </a:rPr>
            <a:t>Partes</a:t>
          </a:r>
          <a:br>
            <a:rPr lang="en-US" sz="1300" b="0" i="0" kern="1200" dirty="0">
              <a:latin typeface="Avenir Medium" panose="02000503020000020003" pitchFamily="2" charset="0"/>
            </a:rPr>
          </a:br>
          <a:r>
            <a:rPr lang="es-es" sz="1300" b="0" i="0" kern="1200" dirty="0">
              <a:latin typeface="Avenir Medium" panose="02000503020000020003" pitchFamily="2" charset="0"/>
            </a:rPr>
            <a:t>interesadas</a:t>
          </a:r>
        </a:p>
      </dsp:txBody>
      <dsp:txXfrm>
        <a:off x="173949" y="3271699"/>
        <a:ext cx="829526" cy="829526"/>
      </dsp:txXfrm>
    </dsp:sp>
    <dsp:sp modelId="{68491ABE-7D4D-4C4B-B8E9-F07D220C7DBD}">
      <dsp:nvSpPr>
        <dsp:cNvPr id="0" name=""/>
        <dsp:cNvSpPr/>
      </dsp:nvSpPr>
      <dsp:spPr>
        <a:xfrm>
          <a:off x="412521" y="1301938"/>
          <a:ext cx="1173128" cy="1173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Avenir Medium" panose="02000503020000020003" pitchFamily="2" charset="0"/>
            </a:rPr>
            <a:t>Rentabilidad </a:t>
          </a:r>
        </a:p>
      </dsp:txBody>
      <dsp:txXfrm>
        <a:off x="584322" y="1473739"/>
        <a:ext cx="829526" cy="829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FFBE1-A409-BABD-427C-72B57C1D6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C4739-B5F1-B616-1EA3-93487A0FDD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0DF060-5BE5-AC45-8FD3-74A61DD61823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70804-3EF5-144E-9977-302608E30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ABA0A-B500-AFC0-CC28-AFAA76D3C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B253E-FF82-6F42-BFD4-4B44230A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51612432-5752-AC44-AD1D-D5F2B1E85F8E}" type="datetimeFigureOut">
              <a:rPr lang="en-US" smtClean="0"/>
              <a:pPr rtl="0"/>
              <a:t>8/11/22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D8CF51D6-4450-1B41-B25A-621927D22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mhbconsortium.org/knowledge-hub/" TargetMode="External"/><Relationship Id="rId7" Type="http://schemas.openxmlformats.org/officeDocument/2006/relationships/hyperlink" Target="https://hmhbconsortium.org/content/user_files/2021/11/EML_MMS_Brief-23-Nov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34320177/" TargetMode="External"/><Relationship Id="rId5" Type="http://schemas.openxmlformats.org/officeDocument/2006/relationships/hyperlink" Target="https://www.nutritionintl.org/learning-resources-home/mms-cost-benefit-tool/" TargetMode="External"/><Relationship Id="rId4" Type="http://schemas.openxmlformats.org/officeDocument/2006/relationships/hyperlink" Target="http://HMHB@micronutrientforum.or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la fase 2, </a:t>
            </a:r>
            <a:r>
              <a:rPr lang="es-es"/>
              <a:t>diseñar y probar la estrategia de implementación a través de la investigación de la implementación y el avance de las relaciones de adquisición. </a:t>
            </a:r>
          </a:p>
          <a:p>
            <a:pPr lvl="0" rtl="0">
              <a:buSzPct val="115000"/>
            </a:pPr>
            <a:endParaRPr lang="en-US" sz="1200" b="1" u="none">
              <a:cs typeface="Arial" panose="020B0604020202020204" pitchFamily="34" charset="0"/>
            </a:endParaRPr>
          </a:p>
          <a:p>
            <a:pPr marL="171450" lvl="0" indent="-171450" rtl="0">
              <a:buSzPct val="115000"/>
              <a:buFont typeface="Arial" panose="020B0604020202020204" pitchFamily="34" charset="0"/>
              <a:buChar char="•"/>
            </a:pPr>
            <a:r>
              <a:rPr lang="es-es" sz="1200" b="1" u="none">
                <a:cs typeface="Arial" panose="020B0604020202020204" pitchFamily="34" charset="0"/>
              </a:rPr>
              <a:t>Realizar investigaciones de implementación:</a:t>
            </a:r>
            <a:r>
              <a:rPr lang="es-es" sz="1200" u="none">
                <a:cs typeface="Arial" panose="020B0604020202020204" pitchFamily="34" charset="0"/>
              </a:rPr>
              <a:t> Determinar las formas más efectivas y eficientes de implementar y ampliar la aplicación de la fórmula SMM UNIMMAP, con un enfoque en el fortalecimiento de los sistemas de atención de salud públicos o privados (los resultados incluyen viabilidad, aceptabilidad, sostenibilidad, rentabilidad y equidad).</a:t>
            </a:r>
          </a:p>
          <a:p>
            <a:pPr marL="171450" lvl="0" indent="-171450" rtl="0">
              <a:buSzPct val="115000"/>
              <a:buFont typeface="Arial" panose="020B0604020202020204" pitchFamily="34" charset="0"/>
              <a:buChar char="•"/>
            </a:pPr>
            <a:endParaRPr lang="en-US" sz="1200" u="none">
              <a:cs typeface="Arial" panose="020B0604020202020204" pitchFamily="34" charset="0"/>
            </a:endParaRPr>
          </a:p>
          <a:p>
            <a:pPr marL="171450" indent="-171450" rtl="0">
              <a:buSzPct val="115000"/>
              <a:buFont typeface="Arial" panose="020B0604020202020204" pitchFamily="34" charset="0"/>
              <a:buChar char="•"/>
            </a:pPr>
            <a:r>
              <a:rPr lang="es-es" sz="1200" b="1" u="none">
                <a:cs typeface="Arial" panose="020B0604020202020204" pitchFamily="34" charset="0"/>
              </a:rPr>
              <a:t>Elaborar y ejecutar un plan de implementación: </a:t>
            </a:r>
            <a:r>
              <a:rPr lang="es-es" sz="1200" u="none">
                <a:cs typeface="Arial" panose="020B0604020202020204" pitchFamily="34" charset="0"/>
              </a:rPr>
              <a:t>Crear un plan para la introducción inicial de SMM que se ajuste a la política para adoptar la fórmula SMM UNIMMAP.</a:t>
            </a:r>
          </a:p>
          <a:p>
            <a:pPr marL="171450" indent="-171450" rtl="0">
              <a:buSzPct val="115000"/>
              <a:buFont typeface="Arial" panose="020B0604020202020204" pitchFamily="34" charset="0"/>
              <a:buChar char="•"/>
            </a:pPr>
            <a:endParaRPr lang="en-US" sz="1200" b="1" u="none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rtl="0">
              <a:buSzPct val="115000"/>
              <a:buFont typeface="Arial" panose="020B0604020202020204" pitchFamily="34" charset="0"/>
              <a:buChar char="•"/>
            </a:pPr>
            <a:r>
              <a:rPr lang="es-es" sz="1200" b="1" u="none">
                <a:ea typeface="Calibri" panose="020F0502020204030204" pitchFamily="34" charset="0"/>
                <a:cs typeface="Arial" panose="020B0604020202020204" pitchFamily="34" charset="0"/>
              </a:rPr>
              <a:t>Estudiar los planes de suministro o adquisición de SMM:</a:t>
            </a:r>
            <a:r>
              <a:rPr lang="es-es" sz="1200" u="none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u="none">
                <a:cs typeface="Arial" panose="020B0604020202020204" pitchFamily="34" charset="0"/>
              </a:rPr>
              <a:t>Asegurarse</a:t>
            </a:r>
            <a:r>
              <a:rPr lang="es-es" sz="1200" u="none">
                <a:ea typeface="Calibri" panose="020F0502020204030204" pitchFamily="34" charset="0"/>
                <a:cs typeface="Arial" panose="020B0604020202020204" pitchFamily="34" charset="0"/>
              </a:rPr>
              <a:t> la fórmula SMM UNIMMAP </a:t>
            </a:r>
            <a:r>
              <a:rPr lang="es-es" sz="1200" u="none">
                <a:cs typeface="Arial" panose="020B0604020202020204" pitchFamily="34" charset="0"/>
              </a:rPr>
              <a:t>de donantes o fabricantes globales para su introducción y ampliación inmediatos. Para la planificación de adquisiciones a más largo plazo, fomentar el compromiso entre compradores y fabricantes para evaluar el interés de cada parte en las transacciones potenciales, las necesidades del comprador y la capacidad de fabricación.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1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la fase 3, comenzar con la ampliación de SMM y</a:t>
            </a:r>
            <a:r>
              <a:rPr lang="es-es"/>
              <a:t> potenciar la cobertura y el uso a nivel subnacional o nacional.</a:t>
            </a:r>
          </a:p>
          <a:p>
            <a:pPr rtl="0"/>
            <a:endParaRPr lang="en-US" sz="1200" b="1" u="none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1" u="none"/>
              <a:t>Creación de capacidad: </a:t>
            </a:r>
            <a:r>
              <a:rPr lang="es-es" sz="1200" u="none"/>
              <a:t>Respaldar la necesidad de desarrollar capacidades para el personal del sistema de salud.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u="none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1" u="none"/>
              <a:t>Control y evaluación: </a:t>
            </a:r>
            <a:r>
              <a:rPr lang="es-es" sz="1200" u="none"/>
              <a:t>Apoyar la integración de una estrategia de control y evaluación en las operaciones regulares de los sistemas de salud y vigilancia nacional.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u="none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1" u="none"/>
              <a:t>Comunicación para el Cambio Social y de Comportamiento (CCSyC):</a:t>
            </a:r>
            <a:r>
              <a:rPr lang="es-es" sz="1200" u="none"/>
              <a:t> Fomentar el desarrollo e implementación de un plan de comunicaciones para la transición de los suministros de hierro y ácido fólico a la fórmula SMM UNIMMAP en cada nueva jurisdicción.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u="none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1" u="none"/>
              <a:t>Financiación, abastecimiento y adquisición: </a:t>
            </a:r>
            <a:r>
              <a:rPr lang="es-es" sz="1200" u="none"/>
              <a:t>Desarrollar un plan de financiamiento y abastecimiento para la adquisición de productos para respaldar la transición de los suplementos de hierro y ácido fólico a los SMM durante la introducción y la ampliación.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4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4400" i="1"/>
              <a:t>Puntos de discusión del presentador:</a:t>
            </a:r>
          </a:p>
          <a:p>
            <a:pPr rtl="0"/>
            <a:endParaRPr lang="en-US" sz="4400" i="1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 continuación, compartiré un estudio de caso que muestra cómo se utilizó este enfoque de tres fases en Indonesia.</a:t>
            </a:r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Indonesia es un país de ingresos bajos o medios que está creciendo rápido con una población de más de 260 millones. </a:t>
            </a:r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Su sistema de salud se enfrenta a continuos desafíos para atender las necesidades de toda la población y desigualdades, particularmente en lo que respecta a las deficiencias nutricionales maternas.</a:t>
            </a:r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 las próximas diapositivas, compartiremos cómo se utiliza un enfoque científico de implementación para </a:t>
            </a:r>
            <a:r>
              <a:rPr lang="es-es" sz="4400" i="0"/>
              <a:t>probar, introducir y ampliar los SMM.</a:t>
            </a:r>
          </a:p>
          <a:p>
            <a:pPr rtl="0"/>
            <a:endParaRPr lang="en-US" sz="4400" i="1"/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indent="-17145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8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4400" i="1"/>
              <a:t>Puntos de discusión del presentador:</a:t>
            </a:r>
          </a:p>
          <a:p>
            <a:pPr rtl="0"/>
            <a:endParaRPr lang="en-US" sz="4400" i="1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 2008, en un ensayo de intervención de suplementos, conocido como SUMMIT, se evaluaron los efectos de los SMM en comparación con los suplementos de hierro y ácido fólico, sobre la pérdida fetal y la muerte infantil en el marco de los servicios de cuidado prenatal rutinarios. Esto sentó las bases para comenzar la exploración de los SMM en Indonesia.</a:t>
            </a:r>
          </a:p>
          <a:p>
            <a:pPr rtl="0"/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Fuente: https://www.thelancet.com/action/showPdf?pii=S0140-6736%2808%2960133-6 </a:t>
            </a:r>
          </a:p>
          <a:p>
            <a:pPr marL="4000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6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s-es" sz="4400" i="1"/>
              <a:t>Puntos de discusión del presentador:</a:t>
            </a:r>
          </a:p>
          <a:p>
            <a:pPr marL="400050" indent="-17145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La fase de exploración (Fase 1) comenzó oficialmente cuando los miembros del Consorcio HMHB patrocinaron y copatrocinaron varios compromisos de partes interesadas en Indonesia, lo que resultó en un consenso sobre la necesidad de diseñar y probar una estrategia de implementación de SMM.</a:t>
            </a: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/>
              </a:rPr>
              <a:t>Después, se llevaron a cabo las evaluaciones del panorama, entre ellas la identificación de las partes interesadas, entrevistas y consultas. </a:t>
            </a: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Los miembros del Consorcio HMHB aportó pruebas nacionales.</a:t>
            </a: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/>
            </a:endParaRPr>
          </a:p>
          <a:p>
            <a:pPr marL="228600" lvl="3" indent="0" defTabSz="457200" rtl="0">
              <a:buFont typeface="Arial" panose="020B0604020202020204" pitchFamily="34" charset="0"/>
              <a:buNone/>
            </a:pPr>
            <a:r>
              <a:rPr lang="es-es" sz="4400">
                <a:ea typeface="Calibri" panose="020F0502020204030204" pitchFamily="34" charset="0"/>
                <a:cs typeface="Times New Roman" panose="02020603050405020304" pitchFamily="18" charset="0"/>
              </a:rPr>
              <a:t>Trabajando junto con socios locales, </a:t>
            </a: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los miembros del Consorcio HMHB </a:t>
            </a:r>
            <a:r>
              <a:rPr lang="es-es" sz="4400">
                <a:ea typeface="Calibri" panose="020F0502020204030204" pitchFamily="34" charset="0"/>
                <a:cs typeface="Times New Roman" panose="02020603050405020304" pitchFamily="18" charset="0"/>
              </a:rPr>
              <a:t>apoyaron la difusión de información sobre los SMM a través de publicaciones en múltiples canales, incluidas revistas académicas e informes nacionales. </a:t>
            </a:r>
          </a:p>
          <a:p>
            <a:pPr marL="228600" lvl="3" indent="0" defTabSz="457200" rtl="0">
              <a:buFont typeface="Arial" panose="020B0604020202020204" pitchFamily="34" charset="0"/>
              <a:buNone/>
            </a:pPr>
            <a:endParaRPr lang="en-US" sz="4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3" indent="0" defTabSz="457200" rtl="0">
              <a:buFont typeface="Arial" panose="020B0604020202020204" pitchFamily="34" charset="0"/>
              <a:buNone/>
            </a:pP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Los miembros del Consorcio HMHB </a:t>
            </a:r>
            <a:r>
              <a:rPr lang="es-es" sz="4400"/>
              <a:t>patrocinaron más de 20 seminarios web en 2020-2021 para generar impulso, crear conciencia entre los nuevos funcionarios gubernamentales y las principales partes interesadas, y abordar preguntas y problemas específicos que surgen a medida que avanza el esfuerzo para introducir y ampliar el uso de SMM en Indonesia.  </a:t>
            </a:r>
          </a:p>
          <a:p>
            <a:pPr marL="228600" lvl="3" indent="0" defTabSz="457200" rtl="0">
              <a:buFont typeface="Arial" panose="020B0604020202020204" pitchFamily="34" charset="0"/>
              <a:buNone/>
            </a:pPr>
            <a:endParaRPr lang="en-US" sz="4400"/>
          </a:p>
          <a:p>
            <a:pPr marL="228600" marR="0" lvl="3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4400">
                <a:cs typeface="Times New Roman" panose="02020603050405020304" pitchFamily="18" charset="0"/>
              </a:rPr>
              <a:t>Por último, se formó un grupo de trabajo den Indonesia para apoyar la adopción de políticas relacionadas con los SMM.</a:t>
            </a:r>
            <a:endParaRPr lang="en-US" sz="44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s-es" sz="4400" i="1"/>
              <a:t>Puntos de discusión del presentador:</a:t>
            </a:r>
          </a:p>
          <a:p>
            <a:pPr marL="400050" indent="-17145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endParaRPr lang="en-US" sz="44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None/>
            </a:pPr>
            <a:r>
              <a:rPr lang="es-es" sz="44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Durante la fase de implementación inicial (Fase 2), los miembros de HMHB:</a:t>
            </a:r>
          </a:p>
          <a:p>
            <a:pPr marL="400050" indent="-171450" defTabSz="457200" rtl="0"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Realizaron investigaciones formativas para comprender mejor los impedimentos de la implementación y para identificar posibles soluciones.</a:t>
            </a:r>
          </a:p>
          <a:p>
            <a:pPr marL="400050" lvl="4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Diseñaron y realizaron una demostración de la estrategia de implementación. </a:t>
            </a:r>
          </a:p>
          <a:p>
            <a:pPr marL="400050" lvl="4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Identificaron y hablaron con posibles fabricantes de SMM locales. </a:t>
            </a:r>
          </a:p>
          <a:p>
            <a:pPr marL="400050" lvl="4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Controlaron y evaluaron la estrategia de implementación.</a:t>
            </a:r>
          </a:p>
          <a:p>
            <a:pPr marL="400050" lvl="4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100">
              <a:effectLst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lvl="4" indent="0" defTabSz="457200" rtl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1100">
                <a:effectLst/>
              </a:rPr>
              <a:t>Fuente: https://hmhbconsortium.org/knowledge-hub/better-quality-for-better-impact-optimized-packaging-and-appearance-of-maternal-multiple-micronutrient-supplements-for-pregnant-women-in-indonesia/</a:t>
            </a:r>
            <a:r>
              <a:rPr lang="es-es" sz="1100">
                <a:ea typeface="Verdana" panose="020B0604030504040204" pitchFamily="34" charset="0"/>
                <a:cs typeface="Arial" panose="020B0604020202020204" pitchFamily="34" charset="0"/>
              </a:rPr>
              <a:t>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i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72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s-es" sz="1100" i="1"/>
              <a:t>Puntos de discusión del presentador:</a:t>
            </a:r>
          </a:p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endParaRPr lang="en-US" sz="1100" i="1"/>
          </a:p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s-es" sz="11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Durante la fase de ampliación (Fase 3): </a:t>
            </a:r>
          </a:p>
          <a:p>
            <a:pPr marL="2286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endParaRPr lang="en-US" sz="110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s-es" sz="1100">
                <a:cs typeface="Times New Roman" panose="02020603050405020304" pitchFamily="18" charset="0"/>
              </a:rPr>
              <a:t>Se han puesto en parcha programas en 22 distritos para sustituir los suplementos de hierro y ácido fólico por los SMM. </a:t>
            </a:r>
            <a:r>
              <a:rPr lang="es-es" sz="1700">
                <a:cs typeface="Times New Roman" panose="02020603050405020304" pitchFamily="18" charset="0"/>
              </a:rPr>
              <a:t>Otros 25 distritos adicionales pronto empezarán a implementar el uso de SMM con un componente de comunicación para el cambio social y de comportamiento. </a:t>
            </a:r>
            <a:r>
              <a:rPr lang="es-es" sz="18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SMM se han incluido en las políticas de varios distritos como opción para los servicios de atención prenatal (además de los suplementos de hierro y ácido fólico).</a:t>
            </a:r>
          </a:p>
          <a:p>
            <a:pPr marL="4000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s-es" sz="1100">
                <a:cs typeface="Times New Roman" panose="02020603050405020304" pitchFamily="18" charset="0"/>
              </a:rPr>
              <a:t>En Indonesia se ha probado un sistema de información de salud electrónico integrado, conocido como Open Smart Register Platform. El proyecto Tecnologías para registros de salud, información y eventos vitales (THRIVE, por sus siglas en inglés) </a:t>
            </a:r>
            <a:r>
              <a:rPr lang="es-es" sz="1100" b="0" i="0">
                <a:effectLst/>
              </a:rPr>
              <a:t>tiene como objetivo generar datos de calidad, reducir la carga de trabajo de los trabajadores de salud de primera línea y proporcionar datos en tiempo real para que los administradores de programas y los responsables de la elaboración de políticas orienten la estrategia y mejoren los resultados de salud. Para obtener más información sobre este proyecto, visite: </a:t>
            </a:r>
            <a:r>
              <a:rPr lang="es-es" sz="1100">
                <a:cs typeface="Times New Roman" panose="02020603050405020304" pitchFamily="18" charset="0"/>
              </a:rPr>
              <a:t>https://sid-indonesia.org/thrive-indonesia/</a:t>
            </a:r>
          </a:p>
          <a:p>
            <a:pPr marL="4000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s-es" sz="1100" b="0" i="0" u="none" strike="noStrike">
                <a:effectLst/>
              </a:rPr>
              <a:t>Vitamin Angels y Kirk Humanitarian están trabajando actualmente en estrecha colaboración con las partes interesadas locales y los responsables de la toma de decisiones en Indonesia para apoyar los esfuerzos nacionales para introducir y proporcionar una distribución a gran escala de SMM UNIMMAP en todo el país. </a:t>
            </a:r>
            <a:endParaRPr lang="en-US" sz="1100">
              <a:cs typeface="Times New Roman" panose="02020603050405020304" pitchFamily="18" charset="0"/>
            </a:endParaRPr>
          </a:p>
          <a:p>
            <a:pPr marL="400050" lvl="3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100">
              <a:cs typeface="Times New Roman" panose="02020603050405020304" pitchFamily="18" charset="0"/>
            </a:endParaRPr>
          </a:p>
          <a:p>
            <a:pPr rtl="0"/>
            <a:endParaRPr lang="en-ID" sz="1200" baseline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3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4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1" rtl="0"/>
            <a:r>
              <a:rPr lang="es-es"/>
              <a:t>Esta presentación ha sido preparada por el Consorcio Healthy Mothers Heathy Babies. Nuestro objetivo es garantizar que 75 millones de mujeres embarazadas más tengan acceso a SMM para 2030 para que las madres y los bebés puedan alcanzar su máximo potencial. Para obtener más información, visite nuestro sitio web, síganos en las redes sociales y contacte con nosotros en esta dirección de correo electrónico.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i="1"/>
              <a:t>Esta diapositiva actúa como un marcador de posición para la bienvenida e introducción del presentador. Añada aquí un resumen de los objetivos de la reunión o la orden del día.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s-es" i="1" dirty="0"/>
              <a:t>El presentador puede presenta cada sección o saltarse algunas para llegar a las que sean relevantes para el público.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 u="sng"/>
              <a:t>Sección E 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En esta sección, explicaremos cómo abordar la introducción y ampliación nacional de los SMM y mostraremos un ejemplo de la vida real utilizando este enfoque en Indonesia.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 surgido un enfoque genérico de tres fases (o hoja de ruta) para explorar la introducción y ampliación </a:t>
            </a:r>
            <a:r>
              <a:rPr lang="es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uso de SMM</a:t>
            </a: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2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enfoque se basó en esfuerzos anteriores para introducir y ampliar las intervenciones de salud pública.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2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 dirty="0"/>
              <a:t>Puntos de discusión del presentador:</a:t>
            </a:r>
          </a:p>
          <a:p>
            <a:pPr rtl="0"/>
            <a:endParaRPr lang="en-US" i="1" dirty="0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la pase 1, </a:t>
            </a:r>
            <a:r>
              <a:rPr lang="es-es" dirty="0"/>
              <a:t>crear un entorno que permita la implementación de SMM a través del análisis del panorama.</a:t>
            </a:r>
          </a:p>
          <a:p>
            <a:pPr rtl="0"/>
            <a:endParaRPr lang="en-US" b="1" u="none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1" u="none" dirty="0"/>
              <a:t>Realizar un análisis del panorama: </a:t>
            </a:r>
            <a:r>
              <a:rPr lang="es-es" u="none" dirty="0"/>
              <a:t>Examinar los datos existentes sobre la prevalencia de la desnutrición, el mapeo de las partes interesadas, el análisis de políticas y la evaluación de la plataforma de prestación (incluida la preparación para la prestación de servicios en los establecimientos y la capacidad de los trabajadores sanitarios).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u="non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 u="none" dirty="0"/>
              <a:t>Emprender iniciativas exploratorias: </a:t>
            </a:r>
            <a:r>
              <a:rPr lang="es-es" u="none" dirty="0"/>
              <a:t>Obtener experiencia de primera mano con el uso de SMM para comprender cómo integrarlos en los servicios de atención prenatal, fomentar la creación de un consenso y</a:t>
            </a:r>
            <a:r>
              <a:rPr lang="es-es" dirty="0"/>
              <a:t> prepararse para obtener el suministro de SMM en el país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u="none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1" u="none" dirty="0"/>
              <a:t>Evaluar el panorama regulatorio:</a:t>
            </a:r>
            <a:r>
              <a:rPr lang="es-es" u="none" dirty="0"/>
              <a:t> Considerar los factores inmediatos y a largo plazo que afectan el suministro del producto (independientemente de si el producto se obtiene de fabricantes locales o si se obtiene de un fabricante global).</a:t>
            </a:r>
          </a:p>
          <a:p>
            <a:pPr rtl="0"/>
            <a:endParaRPr lang="en-US" u="none" dirty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72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Puntos de discusión del presentador:</a:t>
            </a:r>
          </a:p>
          <a:p>
            <a:pPr rtl="0"/>
            <a:endParaRPr lang="en-US" i="1"/>
          </a:p>
          <a:p>
            <a:pPr marL="0" marR="0" indent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También durante la fase 1, </a:t>
            </a:r>
            <a:r>
              <a:rPr lang="es-es"/>
              <a:t>crear un entorno que permita la implementación de SMM con actividades promocionales.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defensores en los países que exploran la transición a los SMM pueden tomar medidas de las siguientes maneras:</a:t>
            </a: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 </a:t>
            </a:r>
          </a:p>
          <a:p>
            <a:pPr lvl="0"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Concienciar acerca de y defender el uso de los SMM.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Visitar el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3"/>
              </a:rPr>
              <a:t>Knowledge Hub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de HMHB para obtener información, orientación y herramientas recientes, como el kit de herramientas de defensa, y hacerse miembro del Consorcio HMHB.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lvl="0"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Crear o comprometerse con un grupo de trabajo nacional de SMM.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4"/>
              </a:rPr>
              <a:t>Póngase en contacto con nosotros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si está interesado en crear un grupo de trabajo en torno a los SMM o si le gustaría contactar con otros defensores. HMHB puede ofrecer contactos y recursos para ayudarle. 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lvl="0"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Establecer un consenso sobre la necesidad de la transición de suplementos de hierro y ácido fólico a SMM.</a:t>
            </a:r>
            <a:r>
              <a:t>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r>
              <a:t>Utilizar el análisis de costo-eficacia para demostrar los beneficios y costos incrementales de la transición de los suplementos de hierro y ácido fólico a SMM, así como las ganancias de capital educativo y humano a largo plazo. Los datos específicos de cada país se pueden encontrar utilizando la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5"/>
              </a:rPr>
              <a:t>herramienta de costo-eficacia</a:t>
            </a:r>
            <a:r>
              <a:t> de Nutrition International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o en el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6"/>
              </a:rPr>
              <a:t>análisis de modelado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del </a:t>
            </a:r>
            <a:r>
              <a:t>impacto de la ampliación de las intervenciones de nutrición prenatal en los resultados del capital humano en los países de ingresos bajos y medianos del </a:t>
            </a:r>
            <a:r>
              <a:rPr i="1"/>
              <a:t>American Journal of Clinical Nutrition</a:t>
            </a:r>
            <a:r>
              <a:t>.
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lvl="0"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Defender la inclusión de SMM en las Listas Modelo de Medicamentos Esenciales.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</a:b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inclusión de los SMM en las Listas Modelo de Medicamentos Esenciales puede favorecer una implementación a mayor escala. Consulte nuestras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7"/>
              </a:rPr>
              <a:t>preguntas frecuentes sobre las Listas Modelo de Medicamentos Esenciales y el resumen de defensa aquí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638175"/>
            <a:ext cx="6068852" cy="3200926"/>
          </a:xfrm>
        </p:spPr>
        <p:txBody>
          <a:bodyPr rtlCol="0" anchor="b">
            <a:no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933080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Advancing Multiple Micronutrient Supplementation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429559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7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90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731EE9-943A-BC4C-9C35-FD4B084861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9462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07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0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30FC3EB-DFD2-314C-A6F8-74AA299CA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668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A3C04E75-E6A6-7546-A5D3-D37BB90C7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1984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148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 flipV="1">
            <a:off x="0" y="0"/>
            <a:ext cx="12192000" cy="30226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4877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27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>
            <a:off x="0" y="3022600"/>
            <a:ext cx="12192000" cy="38354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086787"/>
            <a:ext cx="9668354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688" y="1918268"/>
            <a:ext cx="2167963" cy="146554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788" y="1918268"/>
            <a:ext cx="2112071" cy="82768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F9D347C-3AAD-274B-8649-5E45007EA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0399" y="1916320"/>
            <a:ext cx="2319259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6E2B37D-6711-0728-88CC-BA454E54B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9546" y="1916320"/>
            <a:ext cx="2204848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8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136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271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27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601884"/>
            <a:ext cx="10783822" cy="1076445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2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2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85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47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516532"/>
            <a:ext cx="5243001" cy="5244188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tabLst/>
              <a:defRPr sz="3600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2pPr>
            <a:lvl3pPr>
              <a:buClrTx/>
              <a:defRPr sz="2400">
                <a:solidFill>
                  <a:schemeClr val="bg1"/>
                </a:solidFill>
              </a:defRPr>
            </a:lvl3pPr>
            <a:lvl4pPr>
              <a:buClrTx/>
              <a:defRPr sz="2000">
                <a:solidFill>
                  <a:schemeClr val="bg1"/>
                </a:solidFill>
              </a:defRPr>
            </a:lvl4pPr>
            <a:lvl5pPr>
              <a:buClrTx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1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9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3651525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9" y="1961854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8525" y="5982259"/>
            <a:ext cx="522011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1961856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2349" y="610452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663" y="61045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2349" y="3313256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31325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2232" y="4664657"/>
            <a:ext cx="4535537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664658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3871126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4013826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939" y="72156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7" y="5982259"/>
            <a:ext cx="3530592" cy="582821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72124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86939" y="2078105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526" y="2077894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86939" y="343465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434545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886939" y="4791196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79119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205164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677" y="6016344"/>
            <a:ext cx="545502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365A6F-C67A-B245-974C-FF1FA25DE8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364070"/>
            <a:ext cx="4013827" cy="532229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Clr>
                <a:srgbClr val="510C76"/>
              </a:buClr>
              <a:buNone/>
              <a:defRPr sz="3800">
                <a:solidFill>
                  <a:schemeClr val="accent5"/>
                </a:solidFill>
              </a:defRPr>
            </a:lvl1pPr>
            <a:lvl2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83677" y="364071"/>
            <a:ext cx="5904232" cy="550170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460812"/>
            <a:ext cx="5391911" cy="3299908"/>
          </a:xfrm>
          <a:solidFill>
            <a:schemeClr val="accent5"/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bg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CEC0E-1B68-BBFA-75D8-B379CAB9A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329" y="1627094"/>
            <a:ext cx="10783822" cy="725581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B16481-2623-2F13-E623-8319F833F4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240" y="2460812"/>
            <a:ext cx="5391911" cy="3299908"/>
          </a:xfrm>
          <a:solidFill>
            <a:schemeClr val="accent5">
              <a:lumMod val="40000"/>
              <a:lumOff val="60000"/>
            </a:schemeClr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tx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96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292608"/>
            <a:ext cx="5137912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5137911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46075">
              <a:lnSpc>
                <a:spcPct val="140000"/>
              </a:lnSpc>
              <a:spcBef>
                <a:spcPts val="6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979916-07E1-6844-B41A-497E88FD9B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6106" y="292608"/>
            <a:ext cx="5321807" cy="6216632"/>
          </a:xfrm>
          <a:noFill/>
        </p:spPr>
        <p:txBody>
          <a:bodyPr lIns="274320" tIns="274320" rIns="274320" bIns="18288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sz="1800" b="0">
                <a:solidFill>
                  <a:schemeClr val="accent4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1800">
                <a:solidFill>
                  <a:schemeClr val="accent4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2000">
                <a:solidFill>
                  <a:schemeClr val="accent4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5" y="6106904"/>
            <a:ext cx="4460125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17" y="5377169"/>
            <a:ext cx="3033561" cy="84265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33375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622300" indent="-3429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6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631949"/>
            <a:ext cx="10783822" cy="36512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2103509"/>
            <a:ext cx="10783822" cy="363689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9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9688646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04088" y="1631949"/>
            <a:ext cx="5276088" cy="4210051"/>
          </a:xfrm>
          <a:solidFill>
            <a:schemeClr val="tx2"/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36EE2F-D386-CC44-8E68-6F3CBC4814B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1826" y="3830557"/>
            <a:ext cx="5276088" cy="2011443"/>
          </a:xfr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EF48F3-82BE-9845-A752-1C63697D411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11826" y="1631949"/>
            <a:ext cx="5276088" cy="2011443"/>
          </a:xfrm>
          <a:solidFill>
            <a:schemeClr val="tx2">
              <a:lumMod val="75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</p:spTree>
    <p:extLst>
      <p:ext uri="{BB962C8B-B14F-4D97-AF65-F5344CB8AC3E}">
        <p14:creationId xmlns:p14="http://schemas.microsoft.com/office/powerpoint/2010/main" val="74061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663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73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021863"/>
            <a:ext cx="12192000" cy="383613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919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472" y="193581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0647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0821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0825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268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5" y="6125192"/>
            <a:ext cx="96650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CC07BE4-6D92-9744-B5B3-DA7392B1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389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916820"/>
            <a:ext cx="12192000" cy="394118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8167" y="907656"/>
            <a:ext cx="1734457" cy="173445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15389" y="945136"/>
            <a:ext cx="1734457" cy="1734457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52156" y="945136"/>
            <a:ext cx="1734457" cy="1734457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8167" y="3089861"/>
            <a:ext cx="2240280" cy="2673609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4935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6BA1CD-BA39-C640-8CE8-DBBA582D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52157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B13D82-23A6-EA4F-971A-739FCABF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01445"/>
            <a:ext cx="3012506" cy="2178147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24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000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92D4B-B048-704B-8B84-0FF78D54EE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9700" y="6128172"/>
            <a:ext cx="814922" cy="365125"/>
          </a:xfrm>
        </p:spPr>
        <p:txBody>
          <a:bodyPr lIns="0" tIns="0" rIns="0" bIns="0" rtlCol="0"/>
          <a:lstStyle>
            <a:lvl1pPr algn="l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Graphic 5">
            <a:extLst>
              <a:ext uri="{FF2B5EF4-FFF2-40B4-BE49-F238E27FC236}">
                <a16:creationId xmlns:a16="http://schemas.microsoft.com/office/drawing/2014/main" id="{24F025D3-1715-964B-BBAF-3AFCAA028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726C69-278F-DB4C-80F0-B5C0AAE75544}"/>
              </a:ext>
            </a:extLst>
          </p:cNvPr>
          <p:cNvSpPr/>
          <p:nvPr userDrawn="1"/>
        </p:nvSpPr>
        <p:spPr>
          <a:xfrm>
            <a:off x="8128006" y="0"/>
            <a:ext cx="4063994" cy="3428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295D9-22B8-BE43-BD83-D6FC29CF1134}"/>
              </a:ext>
            </a:extLst>
          </p:cNvPr>
          <p:cNvSpPr/>
          <p:nvPr userDrawn="1"/>
        </p:nvSpPr>
        <p:spPr>
          <a:xfrm>
            <a:off x="1" y="0"/>
            <a:ext cx="4063994" cy="3428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2256BF-D339-1247-B0CD-27A35E99B9B9}"/>
              </a:ext>
            </a:extLst>
          </p:cNvPr>
          <p:cNvSpPr/>
          <p:nvPr userDrawn="1"/>
        </p:nvSpPr>
        <p:spPr>
          <a:xfrm>
            <a:off x="4063992" y="3429003"/>
            <a:ext cx="4063994" cy="3428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ADA274-57D1-0D4C-9D29-27ED218C5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429001"/>
            <a:ext cx="4063995" cy="342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F06B51-6A1A-4C42-8473-137D65B1AE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997" y="1"/>
            <a:ext cx="4064001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149DA-3F57-344E-A4E7-A0258CB4A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2" y="3428999"/>
            <a:ext cx="4064008" cy="342900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10FE3-2A7E-E844-B1EA-E61D6DDD5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28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7386842-6718-0B48-BC42-B977F23C2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2735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F499DE-4DAD-5448-AA20-50D31E2A9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0" y="4078932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9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889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5225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5561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FE9C-50DD-3973-C8F9-70DC37D639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3" y="6075665"/>
            <a:ext cx="8552374" cy="438150"/>
          </a:xfrm>
          <a:ln>
            <a:solidFill>
              <a:schemeClr val="bg1"/>
            </a:solidFill>
          </a:ln>
        </p:spPr>
        <p:txBody>
          <a:bodyPr lIns="91440" tIns="91440" rIns="91440" bIns="91440" rtlCol="0" anchor="ctr" anchorCtr="0">
            <a:normAutofit/>
          </a:bodyPr>
          <a:lstStyle>
            <a:lvl1pPr marL="0" indent="0" algn="ctr">
              <a:buNone/>
              <a:defRPr sz="1300" b="0" i="1">
                <a:solidFill>
                  <a:schemeClr val="bg1"/>
                </a:solidFill>
                <a:latin typeface="Avenir Oblique" panose="02000503020000020003" pitchFamily="2" charset="0"/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1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598" y="1485212"/>
            <a:ext cx="569596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3033" y="2621996"/>
            <a:ext cx="570867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598" y="3758780"/>
            <a:ext cx="5695963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64F42D0-4824-240B-D61C-69D7844AA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2596" y="4895565"/>
            <a:ext cx="5697947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5107-A790-4714-698A-0435DBEB2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136" y="2406622"/>
            <a:ext cx="3452870" cy="2481932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00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6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488F21-E980-CC44-802B-D518BB52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0AE317-7DCA-2847-9139-09D2878A490A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74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23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01C7CB-0829-664B-91F2-AFB519CFD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1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3174A-52B1-7C48-A246-60BAF08A5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D1FBF-4AF5-164A-8B4F-9782D1FFE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11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194952-C3F0-3445-986F-B669BBC4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6" y="1221650"/>
            <a:ext cx="10338516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81D47E-0594-654F-AE65-739A3697F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3B35D-3AA2-FC44-B4AC-55DE921B442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337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36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9F8CEE0-672B-1346-BA71-6FF622882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EB5D18-CF26-1147-AB33-37D99BCBFE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A40B8A-D93F-3B40-AAB2-4237E6497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631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4A8E8D-61B8-5F43-A848-02CA1016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1221650"/>
            <a:ext cx="10326377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E62E8D-F2D4-494B-A70D-93A04835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2543A7-C52A-2C4E-B120-42BE62E76396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60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D6039BD-6802-174D-B2B6-97C695818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5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BE0E8D98-16C0-6741-914C-F9BF1146BB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439DE3-F577-F944-BA5A-8C9C615C0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AFB99B-488A-FA4C-B302-EA314B4D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63415F-C3CE-B043-9356-123275769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640445-EA20-6444-83AE-E1069477C3A1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25DD77C-17F0-C346-87DC-0D7490EFB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tx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D97B88E-FF49-D44E-B03B-C9E0E3A248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D4DA06-7E0D-2949-8108-6B20645C6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612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54C9B3-9621-F54C-BACC-608785EE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3" y="1221650"/>
            <a:ext cx="10080457" cy="274320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56BF86-C950-DA43-A6C0-902DAE89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E59D2-07CC-B047-BF44-AC9D6DD5B74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6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9579D9-5084-144F-A45F-F85CF03AFD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4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C4225E05-D934-C44D-B11F-CD3575A109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E2BCA6-4968-FC47-B85A-BC970BBB9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62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755404"/>
            <a:ext cx="12192000" cy="41025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130299"/>
            <a:ext cx="6644999" cy="1369073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2992176"/>
            <a:ext cx="6644999" cy="2694562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400"/>
            </a:lvl1pPr>
            <a:lvl2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2000"/>
            </a:lvl2pPr>
            <a:lvl3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800"/>
            </a:lvl3pPr>
            <a:lvl4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4pPr>
            <a:lvl5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130300"/>
            <a:ext cx="3593591" cy="450858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8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346075" indent="-3333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631265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06904"/>
            <a:ext cx="9604371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CFC3C-807A-BD41-B077-01B9EE34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2ED9-8ECE-E54F-BD0C-E9EE2BED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126B-FD4E-7A45-9946-10822FE2B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4CBD-45D2-5346-8F80-A7CA5055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9AB0-F337-D345-89BB-619F0F11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710" r:id="rId3"/>
    <p:sldLayoutId id="2147483651" r:id="rId4"/>
    <p:sldLayoutId id="2147483675" r:id="rId5"/>
    <p:sldLayoutId id="2147483676" r:id="rId6"/>
    <p:sldLayoutId id="2147483650" r:id="rId7"/>
    <p:sldLayoutId id="2147483707" r:id="rId8"/>
    <p:sldLayoutId id="2147483689" r:id="rId9"/>
    <p:sldLayoutId id="2147483709" r:id="rId10"/>
    <p:sldLayoutId id="2147483698" r:id="rId11"/>
    <p:sldLayoutId id="2147483688" r:id="rId12"/>
    <p:sldLayoutId id="2147483699" r:id="rId13"/>
    <p:sldLayoutId id="2147483700" r:id="rId14"/>
    <p:sldLayoutId id="2147483691" r:id="rId15"/>
    <p:sldLayoutId id="2147483692" r:id="rId16"/>
    <p:sldLayoutId id="2147483684" r:id="rId17"/>
    <p:sldLayoutId id="2147483702" r:id="rId18"/>
    <p:sldLayoutId id="2147483704" r:id="rId19"/>
    <p:sldLayoutId id="2147483682" r:id="rId20"/>
    <p:sldLayoutId id="2147483686" r:id="rId21"/>
    <p:sldLayoutId id="2147483706" r:id="rId22"/>
    <p:sldLayoutId id="2147483705" r:id="rId23"/>
    <p:sldLayoutId id="2147483703" r:id="rId24"/>
    <p:sldLayoutId id="2147483673" r:id="rId25"/>
    <p:sldLayoutId id="2147483693" r:id="rId26"/>
    <p:sldLayoutId id="2147483690" r:id="rId27"/>
    <p:sldLayoutId id="2147483672" r:id="rId28"/>
    <p:sldLayoutId id="2147483694" r:id="rId29"/>
    <p:sldLayoutId id="2147483695" r:id="rId30"/>
    <p:sldLayoutId id="2147483696" r:id="rId31"/>
    <p:sldLayoutId id="2147483697" r:id="rId32"/>
    <p:sldLayoutId id="2147483671" r:id="rId33"/>
    <p:sldLayoutId id="2147483708" r:id="rId34"/>
    <p:sldLayoutId id="2147483683" r:id="rId35"/>
    <p:sldLayoutId id="2147483685" r:id="rId36"/>
    <p:sldLayoutId id="2147483668" r:id="rId37"/>
    <p:sldLayoutId id="2147483655" r:id="rId38"/>
    <p:sldLayoutId id="2147483701" r:id="rId39"/>
    <p:sldLayoutId id="2147483669" r:id="rId40"/>
    <p:sldLayoutId id="2147483677" r:id="rId41"/>
    <p:sldLayoutId id="2147483660" r:id="rId42"/>
    <p:sldLayoutId id="2147483678" r:id="rId43"/>
    <p:sldLayoutId id="2147483661" r:id="rId44"/>
    <p:sldLayoutId id="2147483679" r:id="rId45"/>
    <p:sldLayoutId id="2147483663" r:id="rId46"/>
    <p:sldLayoutId id="2147483680" r:id="rId47"/>
    <p:sldLayoutId id="2147483662" r:id="rId48"/>
    <p:sldLayoutId id="2147483681" r:id="rId4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knowledge-hub/use-of-mms-for-maternal-nutrition-and-birth-outcomes-during-covid/" TargetMode="External"/><Relationship Id="rId3" Type="http://schemas.openxmlformats.org/officeDocument/2006/relationships/hyperlink" Target="https://hmhbconsortium.org/knowledge-hub/preventing-and-controlling-micronutrient-deficiencies-in-populations-affected-by-an-emergency/" TargetMode="External"/><Relationship Id="rId7" Type="http://schemas.openxmlformats.org/officeDocument/2006/relationships/hyperlink" Target="../../ADVOCACY/HMHB%20documents%20for%20GMMB/Final%20materials%20from%20GMMB/3.2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mhbconsortium.org/knowledge-hub/who-nutritional-interventions-update-multiple-micronutrient-supplements-during-pregnancy/" TargetMode="External"/><Relationship Id="rId11" Type="http://schemas.openxmlformats.org/officeDocument/2006/relationships/hyperlink" Target="https://pubmed.ncbi.nlm.nih.gov/35466910/" TargetMode="External"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/><Relationship Id="rId10" Type="http://schemas.openxmlformats.org/officeDocument/2006/relationships/hyperlink" Target="https://nyaspubs.onlinelibrary.wiley.com/doi/10.1111/nyas.14756" TargetMode="External"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/><Relationship Id="rId9" Type="http://schemas.openxmlformats.org/officeDocument/2006/relationships/hyperlink" Target="https://hmhbconsortium.org/knowledge-hub/maternal-nutrition-prevention-of-malnutrition-in-women-before-and-during-pregnancy-and-while-breastfeedin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HMHB@micronutrientforum.org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an-n4g-side-event-powering-women-promising-futures-watch-now/" TargetMode="External"/><Relationship Id="rId3" Type="http://schemas.openxmlformats.org/officeDocument/2006/relationships/hyperlink" Target="https://hmhbconsortium.org/knowledge-hub/" TargetMode="External"/><Relationship Id="rId7" Type="http://schemas.openxmlformats.org/officeDocument/2006/relationships/hyperlink" Target="https://hmhbconsortium.org/nn4g-commitment-guid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hmhbconsortium.org/announcing-healthy-mothers-healthy-babies-new-consortium-will-harness-action-to-improve-maternal-nutrition/" TargetMode="External"/><Relationship Id="rId5" Type="http://schemas.openxmlformats.org/officeDocument/2006/relationships/hyperlink" Target="https://hmhbconsortium.org/content/user_files/2021/11/EML_MMS_Brief-23-Nov.pdf" TargetMode="External"/><Relationship Id="rId10" Type="http://schemas.openxmlformats.org/officeDocument/2006/relationships/hyperlink" Target="http://www.hmhbconsortium.org/" TargetMode="External"/><Relationship Id="rId4" Type="http://schemas.openxmlformats.org/officeDocument/2006/relationships/hyperlink" Target="https://hmhbconsortium.org/view-the-new-world-map-on-mms-activities/" TargetMode="External"/><Relationship Id="rId9" Type="http://schemas.openxmlformats.org/officeDocument/2006/relationships/hyperlink" Target="https://hmhbconsortium.org/maternal-nutrition-in-focus-at-figo-world-congress-21-28-october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mms-in-the-works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3D9A-B7AE-124A-8AAC-4FA98644C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Avances en la suplementación con micronutrientes múltiples</a:t>
            </a:r>
          </a:p>
        </p:txBody>
      </p:sp>
      <p:pic>
        <p:nvPicPr>
          <p:cNvPr descr="A person sitting on a bed&#10;&#10;Description automatically generated with medium confidence" id="10" name="Picture Placeholder 9">
            <a:extLst>
              <a:ext uri="{FF2B5EF4-FFF2-40B4-BE49-F238E27FC236}">
                <a16:creationId xmlns:a16="http://schemas.microsoft.com/office/drawing/2014/main" id="{425C2027-33DF-1941-93D8-A7DADDEDBEA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DAA4-6C61-D542-931A-59B7DB478DA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4196-DD94-5244-B5A6-43BD1AD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Fase 2: Implementación inicial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19F4C89-F60A-0846-A004-FCEAA60C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/>
              <a:t>Diseñar y probar la estrategia de implementación a través de la investigación de la implementación y el avance de las relaciones de adquisición. </a:t>
            </a:r>
          </a:p>
          <a:p>
            <a:pPr lvl="1" rtl="0"/>
            <a:r>
              <a:rPr lang="es-es"/>
              <a:t>Realizar investigaciones de implementación </a:t>
            </a:r>
          </a:p>
          <a:p>
            <a:pPr lvl="1" rtl="0"/>
            <a:r>
              <a:rPr lang="es-es"/>
              <a:t>Elaborar y ejecutar un plan de implementación </a:t>
            </a:r>
          </a:p>
          <a:p>
            <a:pPr lvl="1" rtl="0"/>
            <a:r>
              <a:rPr lang="es-es"/>
              <a:t>Estudiar los planes de suministro o adquisición de SMM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FDCF8-9E18-CD4B-A0DC-E69A54EB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8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4196-DD94-5244-B5A6-43BD1AD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Fase 3: Ampliación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B3F2E54-BBB5-8B45-A00D-83D61F08A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Planificación e integración sólidas para ampliar la cobertura y el uso a nivel subnacional o nacional.</a:t>
            </a:r>
          </a:p>
          <a:p>
            <a:pPr lvl="1" rtl="0"/>
            <a:r>
              <a:rPr lang="es-es"/>
              <a:t>Creación de capacidad </a:t>
            </a:r>
          </a:p>
          <a:p>
            <a:pPr lvl="1" rtl="0"/>
            <a:r>
              <a:rPr lang="es-es"/>
              <a:t>Control y evaluación</a:t>
            </a:r>
          </a:p>
          <a:p>
            <a:pPr lvl="1" rtl="0"/>
            <a:r>
              <a:rPr lang="es-es"/>
              <a:t>Comunicación para el Cambio Social y de Comportamiento (CCSyC) </a:t>
            </a:r>
          </a:p>
          <a:p>
            <a:pPr lvl="1" rtl="0"/>
            <a:r>
              <a:rPr lang="es-es"/>
              <a:t>Financiación, abastecimiento y adquisición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8B5C-D5E7-E040-BDF2-67B277C9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15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378BB83-2469-054C-81DB-910488717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Estudio de caso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1AF39FE-CB22-2B4D-A1CB-5AADCDA89FE6}"/>
              </a:ext>
            </a:extLst>
          </p:cNvPr>
          <p:cNvSpPr>
            <a:spLocks noGrp="1"/>
          </p:cNvSpPr>
          <p:nvPr>
            <p:ph idx="1" type="subTitle"/>
          </p:nvPr>
        </p:nvSpPr>
        <p:spPr/>
        <p:txBody>
          <a:bodyPr rtlCol="0"/>
          <a:lstStyle/>
          <a:p>
            <a:pPr rtl="0"/>
            <a:r>
              <a:rPr lang="es-es" sz="6000"/>
              <a:t>Indonesia</a:t>
            </a:r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423A3E6-3D67-A942-9749-542BA8882B79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3"/>
          <a:srcRect r="6"/>
          <a:stretch/>
        </p:blipFill>
        <p:spPr>
          <a:xfrm>
            <a:off x="7378995" y="0"/>
            <a:ext cx="4813005" cy="6858000"/>
          </a:xfrm>
        </p:spPr>
      </p:pic>
    </p:spTree>
    <p:extLst>
      <p:ext uri="{BB962C8B-B14F-4D97-AF65-F5344CB8AC3E}">
        <p14:creationId xmlns:p14="http://schemas.microsoft.com/office/powerpoint/2010/main" val="142074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475150"/>
            <a:ext cx="6510528" cy="1953850"/>
          </a:xfrm>
        </p:spPr>
        <p:txBody>
          <a:bodyPr rtlCol="0">
            <a:normAutofit/>
          </a:bodyPr>
          <a:lstStyle/>
          <a:p>
            <a:pPr rtl="0"/>
            <a:br>
              <a:rPr lang="en-US"/>
            </a:br>
            <a:r>
              <a:rPr lang="es-es"/>
              <a:t>El estudio de SUMMIT evaluó los efectos de los SMM en comparación con los suplementos de hierro y ácido fólico: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4745" y="3702856"/>
            <a:ext cx="6970039" cy="2628312"/>
          </a:xfrm>
        </p:spPr>
        <p:txBody>
          <a:bodyPr rtlCol="0">
            <a:normAutofit lnSpcReduction="10000"/>
          </a:bodyPr>
          <a:lstStyle/>
          <a:p>
            <a:pPr marL="400050" indent="-171450" defTabSz="457200" rtl="0">
              <a:lnSpc>
                <a:spcPct val="120000"/>
              </a:lnSpc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La mortalidad infantil temprana de bebés cuyas madres padecen malnutrición se redujo en un 25 % con la administración de SMM </a:t>
            </a:r>
          </a:p>
          <a:p>
            <a:pPr marL="400050" indent="-171450" defTabSz="457200" rtl="0">
              <a:lnSpc>
                <a:spcPct val="120000"/>
              </a:lnSpc>
              <a:spcAft>
                <a:spcPts val="300"/>
              </a:spcAft>
              <a:buSzPct val="115000"/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Resultados aún mejores para los bebés de mujeres anémicas:</a:t>
            </a:r>
            <a:r>
              <a:rPr lang="es-es" sz="190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reducción de la mortalidad infantil en un 38 %, el riesgo de insuficiencia ponderal al nacer disminuyó en un 33 % con la administración de SMM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8A2BE-5D7D-2049-B821-8D56A2AC4892}"/>
              </a:ext>
            </a:extLst>
          </p:cNvPr>
          <p:cNvSpPr txBox="1">
            <a:spLocks/>
          </p:cNvSpPr>
          <p:nvPr/>
        </p:nvSpPr>
        <p:spPr>
          <a:xfrm>
            <a:off x="689986" y="346838"/>
            <a:ext cx="10515600" cy="853993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rtl="0"/>
            <a:r>
              <a:rPr lang="es-es" sz="4000">
                <a:solidFill>
                  <a:srgbClr val="510C76"/>
                </a:solidFill>
              </a:rPr>
              <a:t>Estudio de caso Ensayos de investigación en Indonesia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FFCC9CB5-A30E-954C-BBE7-127EF0685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86" y="1475150"/>
            <a:ext cx="3188605" cy="4417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8485024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475150"/>
            <a:ext cx="5812230" cy="1953850"/>
          </a:xfrm>
        </p:spPr>
        <p:txBody>
          <a:bodyPr rtlCol="0">
            <a:normAutofit fontScale="90000"/>
          </a:bodyPr>
          <a:lstStyle/>
          <a:p>
            <a:pPr rtl="0"/>
            <a:br>
              <a:rPr lang="en-US"/>
            </a:br>
            <a:r>
              <a:rPr lang="es-es"/>
              <a:t>Fase 1: Crear un entorno que permita la implementación de SMM a través del análisis del panorama y la promoción.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>
          <a:xfrm>
            <a:off x="4734745" y="3702856"/>
            <a:ext cx="6970039" cy="2628312"/>
          </a:xfrm>
        </p:spPr>
        <p:txBody>
          <a:bodyPr rtlCol="0">
            <a:normAutofit fontScale="25000" lnSpcReduction="20000"/>
          </a:bodyPr>
          <a:lstStyle/>
          <a:p>
            <a:pPr defTabSz="457200" indent="-171450" marL="400050" rtl="0">
              <a:lnSpc>
                <a:spcPct val="120000"/>
              </a:lnSpc>
              <a:spcAft>
                <a:spcPts val="300"/>
              </a:spcAft>
              <a:buSzPct val="115000"/>
              <a:buFont charset="0" panose="020B0604020202020204" pitchFamily="34" typeface="Arial"/>
              <a:buChar char="•"/>
            </a:pPr>
            <a:r>
              <a:rPr lang="es-es" sz="7200">
                <a:solidFill>
                  <a:srgbClr val="000000"/>
                </a:solidFill>
                <a:ea charset="0" panose="020B0604030504040204" pitchFamily="34" typeface="Verdana"/>
                <a:cs charset="0" panose="020B0604020202020204" pitchFamily="34" typeface="Arial"/>
              </a:rPr>
              <a:t>El compromiso de las partes interesadas en Indonesia dio como resultado un consenso sobre la necesidad de una estrategia de implementación de SMM.</a:t>
            </a:r>
          </a:p>
          <a:p>
            <a:pPr defTabSz="457200" indent="-171450" marL="400050" rtl="0">
              <a:lnSpc>
                <a:spcPct val="120000"/>
              </a:lnSpc>
              <a:spcAft>
                <a:spcPts val="300"/>
              </a:spcAft>
              <a:buSzPct val="115000"/>
              <a:buFont charset="0" panose="020B0604020202020204" pitchFamily="34" typeface="Arial"/>
              <a:buChar char="•"/>
            </a:pPr>
            <a:r>
              <a:rPr lang="es-es" sz="7200">
                <a:solidFill>
                  <a:srgbClr val="000000"/>
                </a:solidFill>
                <a:ea charset="0" panose="020B0604030504040204" pitchFamily="34" typeface="Verdana"/>
                <a:cs typeface="Arial"/>
              </a:rPr>
              <a:t>Las evaluaciones del panorama incluyeron la identificación de las partes interesadas, entrevistas y consultas.</a:t>
            </a:r>
          </a:p>
          <a:p>
            <a:pPr defTabSz="457200" indent="-171450" lvl="3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7200">
                <a:ea charset="0" panose="020F0502020204030204" pitchFamily="34" typeface="Calibri"/>
                <a:cs charset="0" panose="02020603050405020304" pitchFamily="18" typeface="Times New Roman"/>
              </a:rPr>
              <a:t>Información sobre los SMM difundida a través de publicaciones en varios canales, incluidas revistas académicas e informes nacionales.</a:t>
            </a:r>
          </a:p>
          <a:p>
            <a:pPr defTabSz="457200" indent="-171450" lvl="3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7200">
                <a:cs charset="0" panose="02020603050405020304" pitchFamily="18" typeface="Times New Roman"/>
              </a:rPr>
              <a:t>Formación de un grupo de trabajo de los SMM de Indonesia para apoyar la adopción de políticas relacionadas con estos suplementos.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8A2BE-5D7D-2049-B821-8D56A2AC4892}"/>
              </a:ext>
            </a:extLst>
          </p:cNvPr>
          <p:cNvSpPr txBox="1">
            <a:spLocks/>
          </p:cNvSpPr>
          <p:nvPr/>
        </p:nvSpPr>
        <p:spPr>
          <a:xfrm>
            <a:off x="689986" y="346838"/>
            <a:ext cx="10515600" cy="853993"/>
          </a:xfrm>
          <a:prstGeom prst="rect">
            <a:avLst/>
          </a:prstGeom>
        </p:spPr>
        <p:txBody>
          <a:bodyPr anchor="b" bIns="0" lIns="0" rIns="0" rtlCol="0" tIns="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3200">
                <a:solidFill>
                  <a:schemeClr val="accent1"/>
                </a:solidFill>
                <a:latin charset="0" panose="02000503020000020003" pitchFamily="2" typeface="Avenir Book"/>
                <a:ea typeface="+mj-ea"/>
                <a:cs typeface="+mj-cs"/>
              </a:defRPr>
            </a:lvl1pPr>
          </a:lstStyle>
          <a:p>
            <a:pPr rtl="0"/>
            <a:r>
              <a:rPr lang="es-es" sz="4000">
                <a:solidFill>
                  <a:srgbClr val="510C76"/>
                </a:solidFill>
              </a:rPr>
              <a:t>Estudio de caso Exploración en Indonesia</a:t>
            </a:r>
          </a:p>
        </p:txBody>
      </p:sp>
      <p:pic>
        <p:nvPicPr>
          <p:cNvPr descr="A group of people standing in front of a large crowd of people&#10;&#10;Description automatically generated" id="8" name="Picture 7">
            <a:extLst>
              <a:ext uri="{FF2B5EF4-FFF2-40B4-BE49-F238E27FC236}">
                <a16:creationId xmlns:a16="http://schemas.microsoft.com/office/drawing/2014/main" id="{1FA10D93-65C6-A241-B48C-63C8400BB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23"/>
          <a:stretch/>
        </p:blipFill>
        <p:spPr>
          <a:xfrm>
            <a:off x="487216" y="3519559"/>
            <a:ext cx="4096690" cy="2196304"/>
          </a:xfrm>
          <a:prstGeom prst="rect">
            <a:avLst/>
          </a:prstGeom>
          <a:ln w="2857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AD4FE-3EEC-FC4B-8F85-834EDB6F44DD}"/>
              </a:ext>
            </a:extLst>
          </p:cNvPr>
          <p:cNvSpPr txBox="1"/>
          <p:nvPr/>
        </p:nvSpPr>
        <p:spPr>
          <a:xfrm>
            <a:off x="487216" y="2136243"/>
            <a:ext cx="4096690" cy="1424015"/>
          </a:xfrm>
          <a:prstGeom prst="rect">
            <a:avLst/>
          </a:prstGeom>
          <a:solidFill>
            <a:srgbClr val="C9E9EA"/>
          </a:solidFill>
          <a:ln w="28575">
            <a:noFill/>
          </a:ln>
        </p:spPr>
        <p:txBody>
          <a:bodyPr anchor="ctr" rtlCol="0" wrap="square">
            <a:noAutofit/>
          </a:bodyPr>
          <a:lstStyle/>
          <a:p>
            <a:pPr defTabSz="457200" marL="60325" rtl="0">
              <a:buSzPct val="115000"/>
            </a:pPr>
            <a:r>
              <a:rPr lang="es-es" sz="2000">
                <a:solidFill>
                  <a:srgbClr val="000000"/>
                </a:solidFill>
                <a:latin charset="0" panose="02000503020000020003" pitchFamily="2" typeface="Avenir Book"/>
                <a:ea charset="0" panose="020B0604030504040204" pitchFamily="34" typeface="Verdana"/>
                <a:cs charset="0" panose="020B0604020202020204" pitchFamily="34" typeface="Arial"/>
              </a:rPr>
              <a:t>El Congreso Asiático de Nutrición y los consultores técnicos se reúnen para crear conciencia sobre las pruebas y la política en torno a los SMM:</a:t>
            </a:r>
          </a:p>
        </p:txBody>
      </p:sp>
    </p:spTree>
    <p:extLst>
      <p:ext uri="{BB962C8B-B14F-4D97-AF65-F5344CB8AC3E}">
        <p14:creationId xmlns:p14="http://schemas.microsoft.com/office/powerpoint/2010/main" val="366146496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496673" cy="195385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/>
              <a:t>Fase 2: Diseñar y probar la estrategia de implementación a través de la investigación de la implementación y el avance de las relaciones de adquisición.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>
          <a:xfrm>
            <a:off x="4919217" y="3703319"/>
            <a:ext cx="6999514" cy="2946863"/>
          </a:xfrm>
        </p:spPr>
        <p:txBody>
          <a:bodyPr rtlCol="0">
            <a:noAutofit/>
          </a:bodyPr>
          <a:lstStyle/>
          <a:p>
            <a:pPr defTabSz="457200" lvl="3" marL="228600" rtl="0">
              <a:lnSpc>
                <a:spcPct val="120000"/>
              </a:lnSpc>
            </a:pPr>
            <a:r>
              <a:rPr lang="es-es" sz="1800">
                <a:cs charset="0" panose="02020603050405020304" pitchFamily="18" typeface="Times New Roman"/>
              </a:rPr>
              <a:t>En coordinación con el Ministerio de Salud de Indonesia, </a:t>
            </a:r>
            <a:br>
              <a:rPr lang="en-US" sz="1800">
                <a:cs charset="0" panose="02020603050405020304" pitchFamily="18" typeface="Times New Roman"/>
              </a:rPr>
            </a:br>
            <a:r>
              <a:rPr lang="es-es" sz="1800">
                <a:cs charset="0" panose="02020603050405020304" pitchFamily="18" typeface="Times New Roman"/>
              </a:rPr>
              <a:t>Johns Hopkins University y tres universidades del país: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1800">
                <a:ea charset="0" panose="020B0604030504040204" pitchFamily="34" typeface="Verdana"/>
                <a:cs charset="0" panose="020B0604020202020204" pitchFamily="34" typeface="Arial"/>
              </a:rPr>
              <a:t>Realizaron una investigación formativa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1800">
                <a:ea charset="0" panose="020B0604030504040204" pitchFamily="34" typeface="Verdana"/>
                <a:cs charset="0" panose="020B0604020202020204" pitchFamily="34" typeface="Arial"/>
              </a:rPr>
              <a:t>Diseñaron y aplicaron una estrategia de implementación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1800">
                <a:ea charset="0" panose="020B0604030504040204" pitchFamily="34" typeface="Verdana"/>
                <a:cs charset="0" panose="020B0604020202020204" pitchFamily="34" typeface="Arial"/>
              </a:rPr>
              <a:t>Identificaron y hablaron con posibles fabricantes de SMM locales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lang="es-es" sz="1800">
                <a:ea charset="0" panose="020B0604030504040204" pitchFamily="34" typeface="Verdana"/>
                <a:cs charset="0" panose="020B0604020202020204" pitchFamily="34" typeface="Arial"/>
              </a:rPr>
              <a:t>Controlaron y evaluaron la estrategia de implementación </a:t>
            </a:r>
          </a:p>
          <a:p>
            <a:pPr defTabSz="457200" indent="-171450" lvl="4" marL="400050" rtl="0">
              <a:lnSpc>
                <a:spcPct val="120000"/>
              </a:lnSpc>
              <a:buFont charset="0" panose="020B0604020202020204" pitchFamily="34" typeface="Arial"/>
              <a:buChar char="•"/>
            </a:pPr>
            <a:endParaRPr lang="en-US" sz="1800"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8A2BE-5D7D-2049-B821-8D56A2AC4892}"/>
              </a:ext>
            </a:extLst>
          </p:cNvPr>
          <p:cNvSpPr txBox="1">
            <a:spLocks/>
          </p:cNvSpPr>
          <p:nvPr/>
        </p:nvSpPr>
        <p:spPr>
          <a:xfrm>
            <a:off x="689986" y="346838"/>
            <a:ext cx="11086378" cy="853993"/>
          </a:xfrm>
          <a:prstGeom prst="rect">
            <a:avLst/>
          </a:prstGeom>
        </p:spPr>
        <p:txBody>
          <a:bodyPr anchor="b" bIns="0" lIns="0" rIns="0" rtlCol="0" tIns="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3200">
                <a:solidFill>
                  <a:schemeClr val="accent1"/>
                </a:solidFill>
                <a:latin charset="0" panose="02000503020000020003" pitchFamily="2" typeface="Avenir Book"/>
                <a:ea typeface="+mj-ea"/>
                <a:cs typeface="+mj-cs"/>
              </a:defRPr>
            </a:lvl1pPr>
          </a:lstStyle>
          <a:p>
            <a:pPr rtl="0"/>
            <a:r>
              <a:rPr lang="es-es" sz="4000">
                <a:solidFill>
                  <a:srgbClr val="510C76"/>
                </a:solidFill>
              </a:rPr>
              <a:t>Estudio de caso Implementación inicial en Indonesia</a:t>
            </a:r>
          </a:p>
        </p:txBody>
      </p:sp>
      <p:pic>
        <p:nvPicPr>
          <p:cNvPr descr="Map&#10;&#10;Description automatically generated" id="26" name="Picture Placeholder 25">
            <a:extLst>
              <a:ext uri="{FF2B5EF4-FFF2-40B4-BE49-F238E27FC236}">
                <a16:creationId xmlns:a16="http://schemas.microsoft.com/office/drawing/2014/main" id="{696E4F48-6890-BD4A-ABB9-18B2BB815F5C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/>
          <a:srcRect r="-42"/>
          <a:stretch>
            <a:fillRect/>
          </a:stretch>
        </p:blipFill>
        <p:spPr>
          <a:xfrm>
            <a:off x="704090" y="1621453"/>
            <a:ext cx="3593591" cy="4163732"/>
          </a:xfrm>
        </p:spPr>
      </p:pic>
    </p:spTree>
    <p:extLst>
      <p:ext uri="{BB962C8B-B14F-4D97-AF65-F5344CB8AC3E}">
        <p14:creationId xmlns:p14="http://schemas.microsoft.com/office/powerpoint/2010/main" val="246308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475150"/>
            <a:ext cx="5812230" cy="1953850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Fase 3: Planificación e integración sólidas para ampliar el uso a nivel subnacional o nacional.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02A2-C7AE-B841-8985-6D82D2BC6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5253" y="3703319"/>
            <a:ext cx="7130416" cy="1935563"/>
          </a:xfrm>
        </p:spPr>
        <p:txBody>
          <a:bodyPr rtlCol="0">
            <a:noAutofit/>
          </a:bodyPr>
          <a:lstStyle/>
          <a:p>
            <a:pPr marL="400050" lvl="3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000">
                <a:cs typeface="Times New Roman" panose="02020603050405020304" pitchFamily="18" charset="0"/>
              </a:rPr>
              <a:t>Se han puesto en parcha programas en 22 distritos para sustituir los suplementos de hierro y ácido fólico por los SMM.</a:t>
            </a:r>
          </a:p>
          <a:p>
            <a:pPr marL="400050" lvl="3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000">
                <a:cs typeface="Times New Roman" panose="02020603050405020304" pitchFamily="18" charset="0"/>
              </a:rPr>
              <a:t>Probar la plataforma mHealth para proporcionar datos en tiempo real para guiar la estrategia y mejorar los resultados de salud.</a:t>
            </a:r>
          </a:p>
          <a:p>
            <a:pPr marL="400050" lvl="3" indent="-171450" defTabSz="4572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000">
                <a:cs typeface="Times New Roman" panose="02020603050405020304" pitchFamily="18" charset="0"/>
              </a:rPr>
              <a:t>Apoyar los esfuerzos nacionales para introducir y proporcionar distribución a gran escala de SMM UNIMMAP en todo el país.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8A2BE-5D7D-2049-B821-8D56A2AC4892}"/>
              </a:ext>
            </a:extLst>
          </p:cNvPr>
          <p:cNvSpPr txBox="1">
            <a:spLocks/>
          </p:cNvSpPr>
          <p:nvPr/>
        </p:nvSpPr>
        <p:spPr>
          <a:xfrm>
            <a:off x="689986" y="346838"/>
            <a:ext cx="10515600" cy="8539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rtl="0"/>
            <a:r>
              <a:rPr lang="es-es" sz="4000">
                <a:solidFill>
                  <a:srgbClr val="510C76"/>
                </a:solidFill>
              </a:rPr>
              <a:t>Estudio de caso Ampliación en Indonesia</a:t>
            </a:r>
          </a:p>
        </p:txBody>
      </p:sp>
      <p:pic>
        <p:nvPicPr>
          <p:cNvPr id="11" name="Picture Placeholder 6" descr="A picture containing floor, person&#10;&#10;Description automatically generated">
            <a:extLst>
              <a:ext uri="{FF2B5EF4-FFF2-40B4-BE49-F238E27FC236}">
                <a16:creationId xmlns:a16="http://schemas.microsoft.com/office/drawing/2014/main" id="{8F69E3E4-54B5-AF49-8329-D0AA11D3D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25" y="1621453"/>
            <a:ext cx="3593591" cy="4163732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38687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Siguientes pasos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los siguientes pasos o los conceptos principales de la presentación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Seguimos en contacto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URL del sitio web, identificadores sociales y/o dirección de correo electrónico.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679849"/>
          </a:xfrm>
          <a:noFill/>
        </p:spPr>
        <p:txBody>
          <a:bodyPr rtlCol="0" anchor="b">
            <a:normAutofit/>
          </a:bodyPr>
          <a:lstStyle/>
          <a:p>
            <a:pPr rtl="0"/>
            <a:r>
              <a:rPr lang="es-es"/>
              <a:t>Publicaciones principales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2DA9F4-D392-D247-A5F4-43B41B38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197975"/>
            <a:ext cx="10783822" cy="4646335"/>
          </a:xfrm>
        </p:spPr>
        <p:txBody>
          <a:bodyPr rtlCol="0">
            <a:noAutofit/>
          </a:bodyPr>
          <a:lstStyle/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Bloem et al, 2007. </a:t>
            </a:r>
            <a:r>
              <a:rPr lang="es-es" sz="1400" u="sng">
                <a:hlinkClick r:id="rId3"/>
              </a:rPr>
              <a:t>Prevención y control de las deficiencias de micronutrientes en poblaciones afectadas por una emergencia.</a:t>
            </a:r>
            <a:r>
              <a:rPr lang="es-es" sz="1400"/>
              <a:t> OMS, WFP,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Smith et al, 2017.</a:t>
            </a:r>
            <a:r>
              <a:rPr lang="es-es" sz="1400">
                <a:solidFill>
                  <a:srgbClr val="FF0000"/>
                </a:solidFill>
              </a:rPr>
              <a:t> </a:t>
            </a:r>
            <a:r>
              <a:rPr lang="es-es" sz="1400">
                <a:hlinkClick r:id="rId4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 sz="1400"/>
              <a:t> Lancet Global Health.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Prado et al, 2017. </a:t>
            </a:r>
            <a:r>
              <a:rPr lang="es-es" sz="1400">
                <a:hlinkClick r:id="rId5"/>
              </a:rPr>
              <a:t>La suplementación materna con micronutrientes múltiples y otras influencias biomédicas y socioambientales en la cognición de los niños de 9 a 12 años en Indonesia: seguimiento del ensayo aleatorizado SUMMIT</a:t>
            </a:r>
            <a:r>
              <a:rPr lang="es-es" sz="1400"/>
              <a:t>. </a:t>
            </a:r>
            <a:endParaRPr lang="en-IN" sz="1400" i="1"/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Recomendaciones de atención prenatal de la OMS para una experiencia positiva del embarazo. Julio 2020. </a:t>
            </a:r>
            <a:r>
              <a:rPr lang="es-es" sz="1400" u="sng">
                <a:hlinkClick r:id="rId6"/>
              </a:rPr>
              <a:t>Actualización de intervenciones nutricionales: suplementos de micronutrientes múltiples durante el embarazo.</a:t>
            </a:r>
            <a:r>
              <a:rPr lang="es-es" sz="1400"/>
              <a:t> Organización Mundial de la Salud.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Perumal et al. Julio 2021. </a:t>
            </a:r>
            <a:r>
              <a:rPr lang="es-es" sz="1400">
                <a:hlinkClick r:id="rId7"/>
              </a:rPr>
              <a:t>Impacto de la ampliación de las intervenciones de nutrición prenatal en los resultados del capital humano en países de ingresos medios y bajos: un análisis de modelado.</a:t>
            </a:r>
            <a:r>
              <a:rPr lang="es-es" sz="1400"/>
              <a:t> American Journal of Clinical Nutrition.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May 2020. </a:t>
            </a:r>
            <a:r>
              <a:rPr lang="es-es" sz="1400">
                <a:hlinkClick r:id="rId8"/>
              </a:rPr>
              <a:t>Uso de SMM para la nutrición materna y los resultados del parto durante la COVID-19</a:t>
            </a:r>
            <a:r>
              <a:rPr lang="es-es" sz="1400"/>
              <a:t>. (en inglés) MMS TAG.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Dalmiya et al. Enero 2022. </a:t>
            </a:r>
            <a:r>
              <a:rPr lang="es-es" sz="1400">
                <a:hlinkClick r:id="rId9"/>
              </a:rPr>
              <a:t>Nutrición materna: Prevención de la malnutrición en mujeres antes y durante el embarazo y durante la lactancia.</a:t>
            </a:r>
            <a:r>
              <a:rPr lang="es-es" sz="1400"/>
              <a:t>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0"/>
              </a:rPr>
              <a:t>Comparativa entre los suplementos de micronutrientes múltiples y los suplementos de hierro y ácido fólico, y resultados de anemia materna: un análisis de la dosis de hierro.</a:t>
            </a:r>
            <a:r>
              <a:rPr lang="es-es" sz="1400"/>
              <a:t> Ann. N.Y. Acad. Sci.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1"/>
              </a:rPr>
              <a:t>Efecto de los suplementos de micronutrientes múltiples frente a los suplementos de hierro y ácido fólico sobre la mortalidad neonatal: un nuevo análisis por dosis de hierro.</a:t>
            </a:r>
            <a:r>
              <a:rPr lang="es-es" sz="1400"/>
              <a:t> Public Health Nutr.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/>
          </a:p>
          <a:p>
            <a:pPr rtl="0">
              <a:spcBef>
                <a:spcPts val="600"/>
              </a:spcBef>
            </a:pPr>
            <a:endParaRPr lang="en-CH" sz="12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63C983-A8E3-E64A-8EEE-BDCD0CF60461}"/>
              </a:ext>
            </a:extLst>
          </p:cNvPr>
          <p:cNvSpPr txBox="1">
            <a:spLocks/>
          </p:cNvSpPr>
          <p:nvPr/>
        </p:nvSpPr>
        <p:spPr>
          <a:xfrm>
            <a:off x="6457293" y="1620491"/>
            <a:ext cx="5174129" cy="4449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83A476F-4742-D349-B438-F48986EC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rtlCol="0"/>
          <a:lstStyle/>
          <a:p>
            <a:pPr rtl="0"/>
            <a:fld id="{60553ECD-7F6D-420D-93CA-D8D15EB427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5FA9A-7142-724A-9FFA-A49259080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Facilitar el diálogo y crear consenso</a:t>
            </a:r>
          </a:p>
          <a:p>
            <a:pPr lvl="1" rtl="0"/>
            <a:r>
              <a:rPr lang="es-es"/>
              <a:t>Consulte estas diapositivas como recurso para todo aquel que quiera compartir las pruebas y los beneficios de los SMM para las mujeres embarazadas y sus hijos. Nuestro objetivo consiste en aportar a la persona que vaya a presentar estas diapositivas mensajes relevantes que pueda compartir con los encargados de la toma de decisiones o aquellas personas que estén pensando en probar, ampliar o implementar el uso de SMM.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8B8C-DAEC-DE46-BF33-D6EC8F4E7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Diálogo personalizado</a:t>
            </a:r>
          </a:p>
          <a:p>
            <a:pPr lvl="1" rtl="0"/>
            <a:r>
              <a:rPr lang="es-es"/>
              <a:t>Se incluyen notas de apoyo a la presentación con cada diapositiva, pero la idea no es leerlas de manera literal. Modifique y añada sus propias notas de presentación para que sean relevantes para su público.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6237-B9F8-2E44-9C8B-4D92EBFA7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ADÁPTELAS a su público.</a:t>
            </a:r>
          </a:p>
          <a:p>
            <a:pPr lvl="1" rtl="0"/>
            <a:r>
              <a:rPr lang="es-es"/>
              <a:t>El texto en rojo se debe personalizar y después cambiarlo a negro. Las diapositivas con la etiqueta «Impacto nacional y caso de inversión» se deben personalizar con datos y estadísticas relevantes de su país y para su público. Se pueden eliminar o reordenar diapositivas o secciones enteras. Encontrará recursos adicionales al final de la presentación. 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Cómo usar esta presentación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8BF600-E561-4C00-1973-8B53D94944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2" y="6075665"/>
            <a:ext cx="8662333" cy="43815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>
                <a:latin typeface="Avenir Oblique"/>
              </a:rPr>
              <a:t>¡Queremos saber su opinión! Póngase en contacto con </a:t>
            </a:r>
            <a:r>
              <a:rPr lang="es-es">
                <a:latin typeface="Avenir Obli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HMHBConsortium@micronutrientforum.org</a:t>
            </a:r>
            <a:r>
              <a:rPr lang="es-es">
                <a:latin typeface="Avenir Oblique"/>
              </a:rPr>
              <a:t> si tiene alguna pregunta o si necesita asistencia adicional.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D5991BB-6269-2D49-9CBB-CF95289F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742" y="1439868"/>
            <a:ext cx="767942" cy="7679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F96E99-6A6A-5B40-990B-CCF87C0A6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6382" y="1568324"/>
            <a:ext cx="704658" cy="7046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6FB0AC-08A0-D69A-0255-E2746CC35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6544" y="140283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Recursos de Healthy Mothers Healthy Babies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3"/>
              </a:rPr>
              <a:t>Knowledge Hub de HMHB</a:t>
            </a:r>
            <a:endParaRPr lang="en-US" sz="2000"/>
          </a:p>
          <a:p>
            <a:pPr rtl="0"/>
            <a:r>
              <a:rPr lang="es-es" sz="2000">
                <a:hlinkClick r:id="rId3"/>
              </a:rPr>
              <a:t>Knowledge Bytes de HMHB</a:t>
            </a:r>
            <a:endParaRPr lang="en-US" sz="2000"/>
          </a:p>
          <a:p>
            <a:pPr rtl="0"/>
            <a:r>
              <a:rPr lang="es-es" sz="2000">
                <a:hlinkClick r:id="rId4"/>
              </a:rPr>
              <a:t>Mapa del mundo interactivo de SMM de HMHB</a:t>
            </a:r>
            <a:endParaRPr lang="en-US" sz="2000"/>
          </a:p>
          <a:p>
            <a:pPr rtl="0"/>
            <a:r>
              <a:rPr lang="es-es" sz="2000">
                <a:hlinkClick r:id="rId5"/>
              </a:rPr>
              <a:t>Preguntas frecuentes de HMHB y resumen de defensa de la inclusión de SMM en la lista de medicamentos esenciales </a:t>
            </a:r>
            <a:endParaRPr lang="en-US" sz="2000"/>
          </a:p>
          <a:p>
            <a:pPr rtl="0"/>
            <a:r>
              <a:rPr lang="es-es" sz="2000">
                <a:hlinkClick r:id="rId6"/>
              </a:rPr>
              <a:t>Vídeo de lanzamiento de HMHB</a:t>
            </a:r>
            <a:endParaRPr lang="en-US" sz="2000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6CC64-8E2E-2146-A154-373D1B534B2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7"/>
              </a:rPr>
              <a:t>Guía de compromisos de HMHB para la nutrición para el crecimiento</a:t>
            </a:r>
            <a:endParaRPr lang="en-US" sz="2000"/>
          </a:p>
          <a:p>
            <a:pPr rtl="0"/>
            <a:r>
              <a:rPr lang="es-es" sz="2000">
                <a:hlinkClick r:id="rId8"/>
              </a:rPr>
              <a:t>Ver el evento paralelo HMHB Powering Women, Promising Futures Nutrition for Growth</a:t>
            </a:r>
            <a:endParaRPr lang="en-US" sz="2000"/>
          </a:p>
          <a:p>
            <a:pPr rtl="0"/>
            <a:r>
              <a:rPr lang="es-es" sz="2000">
                <a:hlinkClick r:id="rId9"/>
              </a:rPr>
              <a:t>Maternal Nutrition in Focus: HMHB at FIGO 2021 World Conference</a:t>
            </a:r>
            <a:endParaRPr lang="en-US" sz="2000"/>
          </a:p>
          <a:p>
            <a:pPr marL="0" indent="0" rtl="0">
              <a:buNone/>
            </a:pPr>
            <a:endParaRPr lang="en-US" sz="2000"/>
          </a:p>
          <a:p>
            <a:pPr rt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D8ED9-3574-ED49-BB16-8305E574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6B18-B6B9-F826-EA12-E534DBA913A0}"/>
              </a:ext>
            </a:extLst>
          </p:cNvPr>
          <p:cNvSpPr txBox="1"/>
          <p:nvPr/>
        </p:nvSpPr>
        <p:spPr>
          <a:xfrm>
            <a:off x="6447933" y="4798243"/>
            <a:ext cx="473360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¡Únete a nosotros! Visita 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www.hmhbconsortium.org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para hacerte miembro. </a:t>
            </a:r>
          </a:p>
        </p:txBody>
      </p:sp>
    </p:spTree>
    <p:extLst>
      <p:ext uri="{BB962C8B-B14F-4D97-AF65-F5344CB8AC3E}">
        <p14:creationId xmlns:p14="http://schemas.microsoft.com/office/powerpoint/2010/main" val="410267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89B2-82FC-1349-8F91-D60404F3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Sigue el Consortium en</a:t>
            </a:r>
            <a:br>
              <a:rPr lang="en-US"/>
            </a:br>
            <a:r>
              <a:rPr lang="es-es"/>
              <a:t>HMHBconsortium.org</a:t>
            </a:r>
            <a:endParaRPr lang="en-CH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C68CF1-6E5E-6548-8632-1696A83DB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Contacto</a:t>
            </a:r>
            <a:br>
              <a:rPr lang="en-US"/>
            </a:br>
            <a:r>
              <a:rPr lang="es-es"/>
              <a:t>HMHB@micronutrientforum.org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297FA-0B70-2B4B-9492-43E4C327D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/>
              <a:t>Síguenos</a:t>
            </a:r>
            <a:br>
              <a:rPr lang="en-US"/>
            </a:br>
            <a:r>
              <a:rPr lang="es-es"/>
              <a:t>@hmhbconsortium</a:t>
            </a:r>
          </a:p>
        </p:txBody>
      </p:sp>
    </p:spTree>
    <p:extLst>
      <p:ext uri="{BB962C8B-B14F-4D97-AF65-F5344CB8AC3E}">
        <p14:creationId xmlns:p14="http://schemas.microsoft.com/office/powerpoint/2010/main" val="92936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91E36-D535-E270-8C50-B1DF9DC49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Defensores y profesionales de la salud pública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CC3442-DE00-AAE7-9E7C-FEF475F65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Funcionarios nacionales en el área de salud y ONG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F57877-D8B3-B375-A8B0-B07EA717E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Investigación y ámbito académico</a:t>
            </a:r>
          </a:p>
          <a:p>
            <a:pPr lvl="1" rtl="0"/>
            <a:r>
              <a:rPr lang="es-es"/>
              <a:t>B-D son secciones sugeridas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Públicos para esta presentación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4480D6-0942-583B-FDA6-95783439F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Proveedores y distribuidores locales</a:t>
            </a:r>
          </a:p>
          <a:p>
            <a:pPr lvl="1" rtl="0"/>
            <a:r>
              <a:rPr lang="es-es"/>
              <a:t>B es sección sugerida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A9391-9A4C-AA47-5332-CACA62AE6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152" y="1485212"/>
            <a:ext cx="3419854" cy="4324753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Esta presentación ofrece un resumen de la nutrición materna y las pruebas de los suplementos de micronutrientes múltiples (SMM), con mensajes principales y diapositivas que se pueden personalizar con datos relevantes para cada país que respalden la implementación, prueba y ampliación de los SMM. </a:t>
            </a:r>
          </a:p>
          <a:p>
            <a:pPr rtl="0"/>
            <a:endParaRPr lang="en-US"/>
          </a:p>
          <a:p>
            <a:pPr rtl="0"/>
            <a:r>
              <a:rPr lang="es-es"/>
              <a:t>Puede incluir (u omitir) secciones específicas de la presentación. Se incluyen aquí las secciones sugeridas para cada público. Consulte la sección de descripciones en la diapositiva 5.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7CF5731-D668-D9DC-4295-1A21AEF5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0" y="1452860"/>
            <a:ext cx="864139" cy="86413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9CA792C-FB73-EB0C-D332-8DB4F935F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03" y="2406622"/>
            <a:ext cx="1045634" cy="1045634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F923B0D-9436-18DD-0295-35C8759DF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73" y="3850934"/>
            <a:ext cx="730092" cy="73009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3C1800C-E20A-4A4A-0432-DA66F5ABF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870" y="480926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Objetivos por cumplir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agenda de la reunión o los objetivos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90407-B725-1AC5-2205-1EE3E0CABF84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EB53A86-8F8F-A740-B831-559E0BA6086F}"/>
              </a:ext>
            </a:extLst>
          </p:cNvPr>
          <p:cNvSpPr/>
          <p:nvPr/>
        </p:nvSpPr>
        <p:spPr>
          <a:xfrm>
            <a:off x="-3243" y="3318346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BBA67E-7F19-D145-B2DA-B80AB5117E0C}"/>
              </a:ext>
            </a:extLst>
          </p:cNvPr>
          <p:cNvSpPr/>
          <p:nvPr/>
        </p:nvSpPr>
        <p:spPr>
          <a:xfrm>
            <a:off x="-3243" y="413748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DBB5C-2423-1B4A-B937-77591D477A46}"/>
              </a:ext>
            </a:extLst>
          </p:cNvPr>
          <p:cNvSpPr/>
          <p:nvPr/>
        </p:nvSpPr>
        <p:spPr>
          <a:xfrm>
            <a:off x="-3243" y="4956614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2DAA39-D444-B740-8579-C6B3A263D9B2}"/>
              </a:ext>
            </a:extLst>
          </p:cNvPr>
          <p:cNvSpPr/>
          <p:nvPr/>
        </p:nvSpPr>
        <p:spPr>
          <a:xfrm>
            <a:off x="-3243" y="2499212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72BCB42-E523-DA44-9C01-69D7ADAB4653}"/>
              </a:ext>
            </a:extLst>
          </p:cNvPr>
          <p:cNvSpPr/>
          <p:nvPr/>
        </p:nvSpPr>
        <p:spPr>
          <a:xfrm>
            <a:off x="-3244" y="2499212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AD88EFCF-DFEA-E242-91FE-811553BA0BDD}"/>
              </a:ext>
            </a:extLst>
          </p:cNvPr>
          <p:cNvSpPr/>
          <p:nvPr/>
        </p:nvSpPr>
        <p:spPr>
          <a:xfrm>
            <a:off x="-3244" y="3318345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A95340D4-4313-5343-BA0B-193865B718E5}"/>
              </a:ext>
            </a:extLst>
          </p:cNvPr>
          <p:cNvSpPr/>
          <p:nvPr/>
        </p:nvSpPr>
        <p:spPr>
          <a:xfrm>
            <a:off x="-3244" y="4137478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DF0B89F6-C70C-CA4C-9176-AE0081026EEF}"/>
              </a:ext>
            </a:extLst>
          </p:cNvPr>
          <p:cNvSpPr/>
          <p:nvPr/>
        </p:nvSpPr>
        <p:spPr>
          <a:xfrm>
            <a:off x="-3244" y="4956611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DAC04A2-D084-1F4F-A0E6-08BB8650D386}"/>
              </a:ext>
            </a:extLst>
          </p:cNvPr>
          <p:cNvSpPr txBox="1">
            <a:spLocks/>
          </p:cNvSpPr>
          <p:nvPr/>
        </p:nvSpPr>
        <p:spPr>
          <a:xfrm>
            <a:off x="7496423" y="2499212"/>
            <a:ext cx="4315295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Diapositivas 19-24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0A6222F-4BE2-014A-900B-1106F57C77ED}"/>
              </a:ext>
            </a:extLst>
          </p:cNvPr>
          <p:cNvSpPr txBox="1">
            <a:spLocks/>
          </p:cNvSpPr>
          <p:nvPr/>
        </p:nvSpPr>
        <p:spPr>
          <a:xfrm>
            <a:off x="7496423" y="3344409"/>
            <a:ext cx="4525123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25-37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DD61E2D-6C79-7C49-BB76-5F8458E5DEA5}"/>
              </a:ext>
            </a:extLst>
          </p:cNvPr>
          <p:cNvSpPr txBox="1">
            <a:spLocks/>
          </p:cNvSpPr>
          <p:nvPr/>
        </p:nvSpPr>
        <p:spPr>
          <a:xfrm>
            <a:off x="7466030" y="4182587"/>
            <a:ext cx="4677728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38-45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7805379-951B-8C47-BBED-71649D3DCFA4}"/>
              </a:ext>
            </a:extLst>
          </p:cNvPr>
          <p:cNvSpPr txBox="1">
            <a:spLocks/>
          </p:cNvSpPr>
          <p:nvPr/>
        </p:nvSpPr>
        <p:spPr>
          <a:xfrm>
            <a:off x="7466030" y="4990401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4" action="ppaction://hlinksldjump"/>
              </a:rPr>
              <a:t>Diapositivas 46-61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4B148F-A84C-5E47-905A-37150436C7DE}"/>
              </a:ext>
            </a:extLst>
          </p:cNvPr>
          <p:cNvSpPr txBox="1"/>
          <p:nvPr/>
        </p:nvSpPr>
        <p:spPr>
          <a:xfrm>
            <a:off x="911156" y="2499213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B. Alcance global de la malnutrición maternal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5DC822-D9F8-E549-9C33-769BD6816792}"/>
              </a:ext>
            </a:extLst>
          </p:cNvPr>
          <p:cNvSpPr txBox="1"/>
          <p:nvPr/>
        </p:nvSpPr>
        <p:spPr>
          <a:xfrm>
            <a:off x="-3245" y="3328133"/>
            <a:ext cx="6880295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C. Pruebas sobre la suplementación con micronutrientes múltiples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79F45-F6D8-074E-87FE-32B9AC2284FD}"/>
              </a:ext>
            </a:extLst>
          </p:cNvPr>
          <p:cNvSpPr txBox="1"/>
          <p:nvPr/>
        </p:nvSpPr>
        <p:spPr>
          <a:xfrm>
            <a:off x="911156" y="4137475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D. Impacto nacional y caso de investigación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24CC7-E181-9E49-BD34-A92E419DFEF2}"/>
              </a:ext>
            </a:extLst>
          </p:cNvPr>
          <p:cNvSpPr txBox="1"/>
          <p:nvPr/>
        </p:nvSpPr>
        <p:spPr>
          <a:xfrm>
            <a:off x="911156" y="4956608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E. Introducción y ampliación de los SMM (suplementos de micronutrientes múltiples)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21B24E-3CD7-B22E-702D-3CBA6B93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Secciones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C2FD5-4968-0940-B9DE-3A6F2723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2EDBA-FD24-F241-BE9B-08FB43568445}"/>
              </a:ext>
            </a:extLst>
          </p:cNvPr>
          <p:cNvSpPr/>
          <p:nvPr/>
        </p:nvSpPr>
        <p:spPr>
          <a:xfrm>
            <a:off x="-3243" y="166135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E68440C3-FC03-634C-B363-AA35F2E7EF99}"/>
              </a:ext>
            </a:extLst>
          </p:cNvPr>
          <p:cNvSpPr/>
          <p:nvPr/>
        </p:nvSpPr>
        <p:spPr>
          <a:xfrm>
            <a:off x="-3244" y="1661349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10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F4BB2-7FCC-3645-A607-78E79AB67B17}"/>
              </a:ext>
            </a:extLst>
          </p:cNvPr>
          <p:cNvSpPr txBox="1"/>
          <p:nvPr/>
        </p:nvSpPr>
        <p:spPr>
          <a:xfrm>
            <a:off x="911156" y="1661340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A. Embarazo y nutrición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9BE77FE-37F2-5E48-AAEF-95160EA4D69D}"/>
              </a:ext>
            </a:extLst>
          </p:cNvPr>
          <p:cNvSpPr txBox="1">
            <a:spLocks/>
          </p:cNvSpPr>
          <p:nvPr/>
        </p:nvSpPr>
        <p:spPr>
          <a:xfrm>
            <a:off x="7496424" y="1670290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4" action="ppaction://hlinksldjump"/>
              </a:rPr>
              <a:t>Diapositivas 6-18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5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ECB42-3ACE-3C47-BD3B-7A73A81C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Introducción y ampliación de los SMM (suplementos de micronutrientes múltiples)</a:t>
            </a:r>
          </a:p>
        </p:txBody>
      </p:sp>
    </p:spTree>
    <p:extLst>
      <p:ext uri="{BB962C8B-B14F-4D97-AF65-F5344CB8AC3E}">
        <p14:creationId xmlns:p14="http://schemas.microsoft.com/office/powerpoint/2010/main" val="85432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AADC-2D04-3847-A1A0-035E2A88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 implementación de SMM suele seguir un </a:t>
            </a:r>
            <a:br>
              <a:rPr lang="en-US"/>
            </a:br>
            <a:r>
              <a:rPr lang="es-es"/>
              <a:t>programa en tres fases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572760E-B673-C241-BD33-803171FC5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634417"/>
              </p:ext>
            </p:extLst>
          </p:nvPr>
        </p:nvGraphicFramePr>
        <p:xfrm>
          <a:off x="704850" y="1816100"/>
          <a:ext cx="10782300" cy="394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F90FD-D43F-BA4F-BEEE-02E325C9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7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D6779D9-E13F-0441-88AB-80CF8478D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>
                <a:hlinkClick r:id="rId8"/>
              </a:rPr>
              <a:t>Sitio web del HMHB Consortium</a:t>
            </a:r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80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4196-DD94-5244-B5A6-43BD1AD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Exploración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96E75884-C7D1-874B-AFB7-06D5E206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es-es"/>
              <a:t>Crear un entorno que permita la implementación de SMM a través del análisis del panorama.</a:t>
            </a:r>
          </a:p>
          <a:p>
            <a:pPr lvl="1" rtl="0"/>
            <a:r>
              <a:rPr lang="es-es"/>
              <a:t>Realizar un análisis del panorama </a:t>
            </a:r>
          </a:p>
          <a:p>
            <a:pPr lvl="1" rtl="0"/>
            <a:r>
              <a:rPr lang="es-es"/>
              <a:t>Emprender iniciativas exploratorias  </a:t>
            </a:r>
          </a:p>
          <a:p>
            <a:pPr lvl="1" rtl="0"/>
            <a:r>
              <a:rPr lang="es-es"/>
              <a:t>Evaluar el panorama regulatorio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DE5B-FAC6-7E48-A52A-49A71173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8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261E6D1-175F-1645-80E5-D458A31C5B4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27474177"/>
              </p:ext>
            </p:extLst>
          </p:nvPr>
        </p:nvGraphicFramePr>
        <p:xfrm>
          <a:off x="6165850" y="292100"/>
          <a:ext cx="5321300" cy="621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244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4196-DD94-5244-B5A6-43BD1AD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Fase 1: Exploración (continuación)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96E75884-C7D1-874B-AFB7-06D5E206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685" cy="3944620"/>
          </a:xfrm>
        </p:spPr>
        <p:txBody>
          <a:bodyPr rtlCol="0"/>
          <a:lstStyle/>
          <a:p>
            <a:pPr lvl="0" rtl="0"/>
            <a:r>
              <a:rPr lang="es-es" dirty="0"/>
              <a:t>Crear un entorno que permita la implementación de SMM con actividades promocionales.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DE5B-FAC6-7E48-A52A-49A71173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dirty="0" smtClean="0"/>
              <a:pPr rtl="0"/>
              <a:t>9</a:t>
            </a:fld>
            <a:endParaRPr lang="en-US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D08F7CFD-9CD6-EA2E-4376-A0728737A46F}"/>
              </a:ext>
            </a:extLst>
          </p:cNvPr>
          <p:cNvSpPr txBox="1">
            <a:spLocks/>
          </p:cNvSpPr>
          <p:nvPr/>
        </p:nvSpPr>
        <p:spPr>
          <a:xfrm>
            <a:off x="704090" y="2691130"/>
            <a:ext cx="4148414" cy="109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 i="0" kern="1200">
                <a:solidFill>
                  <a:schemeClr val="accent4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346075" indent="-346075" algn="l" defTabSz="914400" rtl="0" eaLnBrk="1" latinLnBrk="0" hangingPunct="1">
              <a:lnSpc>
                <a:spcPct val="140000"/>
              </a:lnSpc>
              <a:spcBef>
                <a:spcPts val="6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465138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33375" rtl="0">
              <a:lnSpc>
                <a:spcPct val="110000"/>
              </a:lnSpc>
              <a:spcBef>
                <a:spcPts val="1800"/>
              </a:spcBef>
            </a:pPr>
            <a:r>
              <a:rPr lang="es-es" sz="2200" dirty="0"/>
              <a:t>Recopilar datos que demuestren la necesidad del uso de SMM.</a:t>
            </a:r>
          </a:p>
        </p:txBody>
      </p:sp>
      <p:sp>
        <p:nvSpPr>
          <p:cNvPr id="10" name="Content Placeholder 24">
            <a:extLst>
              <a:ext uri="{FF2B5EF4-FFF2-40B4-BE49-F238E27FC236}">
                <a16:creationId xmlns:a16="http://schemas.microsoft.com/office/drawing/2014/main" id="{150A8CE9-2297-8CF9-5FCB-FB3351A25E82}"/>
              </a:ext>
            </a:extLst>
          </p:cNvPr>
          <p:cNvSpPr txBox="1">
            <a:spLocks/>
          </p:cNvSpPr>
          <p:nvPr/>
        </p:nvSpPr>
        <p:spPr>
          <a:xfrm>
            <a:off x="615174" y="3788410"/>
            <a:ext cx="4148414" cy="109728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33375" rtl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</a:pPr>
            <a:r>
              <a:rPr lang="es-es" sz="2200" dirty="0"/>
              <a:t>Convocar a las partes interesadas y facilitar la comprensión de las pruebas.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F8E28615-2FA6-EFF8-99FA-624D6956E683}"/>
              </a:ext>
            </a:extLst>
          </p:cNvPr>
          <p:cNvSpPr txBox="1">
            <a:spLocks/>
          </p:cNvSpPr>
          <p:nvPr/>
        </p:nvSpPr>
        <p:spPr>
          <a:xfrm>
            <a:off x="5930917" y="2341388"/>
            <a:ext cx="4478444" cy="109728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33375" rtl="0">
              <a:lnSpc>
                <a:spcPct val="10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</a:pPr>
            <a:r>
              <a:rPr lang="es-es" sz="2200" dirty="0"/>
              <a:t>Establecer un consenso sobre la necesidad de la transición de suplementos de hierro y ácido fólico a SMM. </a:t>
            </a:r>
          </a:p>
          <a:p>
            <a:pPr rtl="0"/>
            <a:endParaRPr lang="en-US" sz="2000" dirty="0"/>
          </a:p>
        </p:txBody>
      </p:sp>
      <p:sp>
        <p:nvSpPr>
          <p:cNvPr id="15" name="Content Placeholder 22">
            <a:extLst>
              <a:ext uri="{FF2B5EF4-FFF2-40B4-BE49-F238E27FC236}">
                <a16:creationId xmlns:a16="http://schemas.microsoft.com/office/drawing/2014/main" id="{4D2D5966-6CDD-1783-8FDB-42C18FBF0281}"/>
              </a:ext>
            </a:extLst>
          </p:cNvPr>
          <p:cNvSpPr txBox="1">
            <a:spLocks/>
          </p:cNvSpPr>
          <p:nvPr/>
        </p:nvSpPr>
        <p:spPr>
          <a:xfrm>
            <a:off x="5930917" y="3963956"/>
            <a:ext cx="4478444" cy="109728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33375" rtl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</a:pPr>
            <a:r>
              <a:rPr lang="es-es" dirty="0"/>
              <a:t>Abogar por la inclusión de SMM en una lista nacional de medicamentos esenciales. </a:t>
            </a:r>
          </a:p>
        </p:txBody>
      </p:sp>
    </p:spTree>
    <p:extLst>
      <p:ext uri="{BB962C8B-B14F-4D97-AF65-F5344CB8AC3E}">
        <p14:creationId xmlns:p14="http://schemas.microsoft.com/office/powerpoint/2010/main" val="211132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231F20"/>
      </a:dk1>
      <a:lt1>
        <a:srgbClr val="FFFFFF"/>
      </a:lt1>
      <a:dk2>
        <a:srgbClr val="8D9EBC"/>
      </a:dk2>
      <a:lt2>
        <a:srgbClr val="E7E6E6"/>
      </a:lt2>
      <a:accent1>
        <a:srgbClr val="510C76"/>
      </a:accent1>
      <a:accent2>
        <a:srgbClr val="005D83"/>
      </a:accent2>
      <a:accent3>
        <a:srgbClr val="8DC6E8"/>
      </a:accent3>
      <a:accent4>
        <a:srgbClr val="BB913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71A718AD66E418366A732CB5B3C94" ma:contentTypeVersion="14" ma:contentTypeDescription="Create a new document." ma:contentTypeScope="" ma:versionID="62191ea93eb9fec6f97b14791765dc9a">
  <xsd:schema xmlns:xsd="http://www.w3.org/2001/XMLSchema" xmlns:xs="http://www.w3.org/2001/XMLSchema" xmlns:p="http://schemas.microsoft.com/office/2006/metadata/properties" xmlns:ns2="7b2e77cc-b64d-4fc4-9f64-616f45c1eaef" xmlns:ns3="d537de1d-b239-4fda-943d-5a7369d64260" targetNamespace="http://schemas.microsoft.com/office/2006/metadata/properties" ma:root="true" ma:fieldsID="0f3cb2cd82f6ea476b6fabd53b48af8d" ns2:_="" ns3:_="">
    <xsd:import namespace="7b2e77cc-b64d-4fc4-9f64-616f45c1eaef"/>
    <xsd:import namespace="d537de1d-b239-4fda-943d-5a7369d6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e77cc-b64d-4fc4-9f64-616f45c1e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601fe5-46c3-4c52-950a-a1c6b911b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7de1d-b239-4fda-943d-5a7369d642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8058eb-4c34-4092-b693-1c1087b6fe7a}" ma:internalName="TaxCatchAll" ma:showField="CatchAllData" ma:web="d537de1d-b239-4fda-943d-5a7369d64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e77cc-b64d-4fc4-9f64-616f45c1eaef">
      <Terms xmlns="http://schemas.microsoft.com/office/infopath/2007/PartnerControls"/>
    </lcf76f155ced4ddcb4097134ff3c332f>
    <TaxCatchAll xmlns="d537de1d-b239-4fda-943d-5a7369d64260" xsi:nil="true"/>
    <MediaLengthInSeconds xmlns="7b2e77cc-b64d-4fc4-9f64-616f45c1eaef" xsi:nil="true"/>
  </documentManagement>
</p:properties>
</file>

<file path=customXml/itemProps1.xml><?xml version="1.0" encoding="utf-8"?>
<ds:datastoreItem xmlns:ds="http://schemas.openxmlformats.org/officeDocument/2006/customXml" ds:itemID="{6A9026E2-14AF-42B6-8D69-41F271086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038E0-5466-4C4A-8D92-D6D95FE56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e77cc-b64d-4fc4-9f64-616f45c1eaef"/>
    <ds:schemaRef ds:uri="d537de1d-b239-4fda-943d-5a7369d64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14F81B-439E-44B8-B8C5-40754976F3B9}">
  <ds:schemaRefs>
    <ds:schemaRef ds:uri="48b7a5f7-693b-40b9-9241-b87a04459d91"/>
    <ds:schemaRef ds:uri="51f11aba-dad9-430b-a39f-9be2f41d8c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b2e77cc-b64d-4fc4-9f64-616f45c1eaef"/>
    <ds:schemaRef ds:uri="d537de1d-b239-4fda-943d-5a7369d642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3470</Words>
  <Application>Microsoft Macintosh PowerPoint</Application>
  <PresentationFormat>Widescreen</PresentationFormat>
  <Paragraphs>263</Paragraphs>
  <Slides>21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Avenir</vt:lpstr>
      <vt:lpstr>Avenir Black</vt:lpstr>
      <vt:lpstr>Avenir Book</vt:lpstr>
      <vt:lpstr>Avenir Medium</vt:lpstr>
      <vt:lpstr>Avenir Oblique</vt:lpstr>
      <vt:lpstr>Calibri</vt:lpstr>
      <vt:lpstr>System Font Regular</vt:lpstr>
      <vt:lpstr>Times New Roman</vt:lpstr>
      <vt:lpstr>Verdana</vt:lpstr>
      <vt:lpstr>Wingdings</vt:lpstr>
      <vt:lpstr>Office Theme</vt:lpstr>
      <vt:lpstr>Avances en la suplementación con micronutrientes múltiples</vt:lpstr>
      <vt:lpstr>Cómo usar esta presentación</vt:lpstr>
      <vt:lpstr>Públicos para esta presentación</vt:lpstr>
      <vt:lpstr>Objetivos por cumplir</vt:lpstr>
      <vt:lpstr>Secciones</vt:lpstr>
      <vt:lpstr>Introducción y ampliación de los SMM (suplementos de micronutrientes múltiples)</vt:lpstr>
      <vt:lpstr>La implementación de SMM suele seguir un  programa en tres fases</vt:lpstr>
      <vt:lpstr>Exploración</vt:lpstr>
      <vt:lpstr>Fase 1: Exploración (continuación)</vt:lpstr>
      <vt:lpstr>Fase 2: Implementación inicial</vt:lpstr>
      <vt:lpstr>Fase 3: Ampliación</vt:lpstr>
      <vt:lpstr>Estudio de caso</vt:lpstr>
      <vt:lpstr> El estudio de SUMMIT evaluó los efectos de los SMM en comparación con los suplementos de hierro y ácido fólico:</vt:lpstr>
      <vt:lpstr> Fase 1: Crear un entorno que permita la implementación de SMM a través del análisis del panorama y la promoción.</vt:lpstr>
      <vt:lpstr>Fase 2: Diseñar y probar la estrategia de implementación a través de la investigación de la implementación y el avance de las relaciones de adquisición.</vt:lpstr>
      <vt:lpstr>Fase 3: Planificación e integración sólidas para ampliar el uso a nivel subnacional o nacional.</vt:lpstr>
      <vt:lpstr>Siguientes pasos</vt:lpstr>
      <vt:lpstr>Seguimos en contacto</vt:lpstr>
      <vt:lpstr>Publicaciones principales</vt:lpstr>
      <vt:lpstr>Recursos de Healthy Mothers Healthy Babies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Wilkes, Stephen</dc:creator>
  <cp:lastModifiedBy>Rijuta Pandav</cp:lastModifiedBy>
  <cp:revision>6</cp:revision>
  <cp:lastPrinted>2022-04-18T20:29:19Z</cp:lastPrinted>
  <dcterms:created xsi:type="dcterms:W3CDTF">2020-12-11T21:28:37Z</dcterms:created>
  <dcterms:modified xsi:type="dcterms:W3CDTF">2022-08-11T16:31:36Z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mplianceAssetId" pid="2">
    <vt:lpwstr/>
  </property>
  <property fmtid="{D5CDD505-2E9C-101B-9397-08002B2CF9AE}" name="ContentTypeId" pid="3">
    <vt:lpwstr>0x010100D4871A718AD66E418366A732CB5B3C94</vt:lpwstr>
  </property>
  <property fmtid="{D5CDD505-2E9C-101B-9397-08002B2CF9AE}" name="MediaServiceImageTags" pid="4">
    <vt:lpwstr/>
  </property>
  <property fmtid="{D5CDD505-2E9C-101B-9397-08002B2CF9AE}" name="NXPowerLiteLastOptimized" pid="5">
    <vt:lpwstr>1945890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S9.1.4</vt:lpwstr>
  </property>
  <property fmtid="{D5CDD505-2E9C-101B-9397-08002B2CF9AE}" name="TemplateUrl" pid="8">
    <vt:lpwstr/>
  </property>
  <property fmtid="{D5CDD505-2E9C-101B-9397-08002B2CF9AE}" name="TriggerFlowInfo" pid="9">
    <vt:lpwstr/>
  </property>
  <property fmtid="{D5CDD505-2E9C-101B-9397-08002B2CF9AE}" name="_ExtendedDescription" pid="10">
    <vt:lpwstr/>
  </property>
  <property fmtid="{D5CDD505-2E9C-101B-9397-08002B2CF9AE}" name="_SharedFileIndex" pid="11">
    <vt:lpwstr/>
  </property>
  <property fmtid="{D5CDD505-2E9C-101B-9397-08002B2CF9AE}" name="_SourceUrl" pid="12">
    <vt:lpwstr/>
  </property>
  <property fmtid="{D5CDD505-2E9C-101B-9397-08002B2CF9AE}" name="xd_ProgID" pid="13">
    <vt:lpwstr/>
  </property>
  <property fmtid="{D5CDD505-2E9C-101B-9397-08002B2CF9AE}" name="xd_Signature" pid="14">
    <vt:lpwstr/>
  </property>
</Properties>
</file>