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461" r:id="rId6"/>
    <p:sldId id="268" r:id="rId7"/>
    <p:sldId id="449" r:id="rId8"/>
    <p:sldId id="284" r:id="rId9"/>
    <p:sldId id="263" r:id="rId10"/>
    <p:sldId id="286" r:id="rId11"/>
    <p:sldId id="429" r:id="rId12"/>
    <p:sldId id="289" r:id="rId13"/>
    <p:sldId id="281" r:id="rId14"/>
    <p:sldId id="430" r:id="rId15"/>
    <p:sldId id="450" r:id="rId16"/>
    <p:sldId id="459" r:id="rId17"/>
    <p:sldId id="413" r:id="rId18"/>
    <p:sldId id="317" r:id="rId19"/>
    <p:sldId id="363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B46415-425E-A6B9-C6D2-CFFE5A9E871A}" name="Tanuja Rastogi" initials="TR" userId="S::tanuja.rastogi@micronutrientforum.org::188f5d63-05b7-4baa-a8d3-37fb2a4eca8c" providerId="AD"/>
  <p188:author id="{E7AE3717-754D-3F0B-0DA5-42512090E62B}" name="Katie Stevenson (GMMB)" initials="KS(" userId="S::katie.stevenson@gmmb.com::6ad4bb77-81fb-4804-b5e0-5f5e034699a7" providerId="AD"/>
  <p188:author id="{8443ED59-20C7-4FDF-8DCA-8A14D1AA1C8C}" name="Microsoft Office User" initials="MOU" userId="Microsoft Office User" providerId="None"/>
  <p188:author id="{0958B961-CA18-E034-D284-F058DFC5CAEB}" name="Martin Mwangi" initials="MM" userId="S::martin.mwangi@micronutrientforum.org::ad76daae-8d18-49be-af3d-21c658b6b216" providerId="AD"/>
  <p188:author id="{BF91956F-E5CF-C343-483F-3B65FCF51168}" name="Gayatri Surendranathan (GMMB)" initials="GS(" userId="S::gayatri.surendranathan@gmmb.com::17b7d75d-0feb-41b1-b904-28189f41b97e" providerId="AD"/>
  <p188:author id="{32E122AA-98CF-53C2-8681-768A50C6F415}" name="Marti van Liere" initials="MvL" userId="S::marti.vanliere@micronutrientforum.org::d9317d54-23ab-4447-8af1-612c0676d77e" providerId="AD"/>
  <p188:author id="{60A5C1B9-F0D9-F5E6-1B40-FCEF1F8AAA8C}" name="Megan Bourassa" initials="MB" userId="S::megan.bourassa@micronutrientforum.org::363739d5-65aa-47ac-af5e-ba8a47e65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A5D"/>
    <a:srgbClr val="510C76"/>
    <a:srgbClr val="8DC6E8"/>
    <a:srgbClr val="EDE6F1"/>
    <a:srgbClr val="E5EEF3"/>
    <a:srgbClr val="D1CECE"/>
    <a:srgbClr val="5B9BD5"/>
    <a:srgbClr val="FF2F92"/>
    <a:srgbClr val="005D83"/>
    <a:srgbClr val="BB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122" autoAdjust="0"/>
  </p:normalViewPr>
  <p:slideViewPr>
    <p:cSldViewPr snapToGrid="0">
      <p:cViewPr varScale="1">
        <p:scale>
          <a:sx n="87" d="100"/>
          <a:sy n="87" d="100"/>
        </p:scale>
        <p:origin x="1536" y="192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FFBE1-A409-BABD-427C-72B57C1D6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C4739-B5F1-B616-1EA3-93487A0FDD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0DF060-5BE5-AC45-8FD3-74A61DD61823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70804-3EF5-144E-9977-302608E30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BA0A-B500-AFC0-CC28-AFAA76D3C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B253E-FF82-6F42-BFD4-4B44230A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51612432-5752-AC44-AD1D-D5F2B1E85F8E}" type="datetimeFigureOut">
              <a:rPr lang="en-US" smtClean="0"/>
              <a:pPr rtl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D8CF51D6-4450-1B41-B25A-621927D22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Existe un consenso mundial de que debemos abordar la desnutrición y el hambre con urgencia. Este objetivo está al alcance siempre y cuando</a:t>
            </a:r>
            <a:r>
              <a:rPr lang="es-es" sz="1200" b="1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invirtamos y entreguemos un paquete de intervenciones de nutrición materna basadas en las pruebas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s-es" sz="1200" b="0" i="0" u="none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para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mejorar la salud y el bienestar de las mujeres y reducir la mortalidad materna, neonatal e infantil.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/>
              <a:t>Objetivos de Desarrollo Sostenible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de las Naciones Unidas para 2030: </a:t>
            </a:r>
            <a:r>
              <a:rPr lang="es-es"/>
              <a:t>Un compromiso global para abordar la desnutrición y el hambre para 2030 es parte de los Objetivos de Desarrollo Sostenible (ODS) de las Naciones Unidas </a:t>
            </a:r>
            <a:br>
              <a:rPr lang="en-US"/>
            </a:b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Metas de la Asamblea Mundial de la Salud (WHA) para 2025: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La WHA respaldó un plan sobre nutrición de madres, lactantes y niños pequeños, en el que se especificó un conjunto de seis objetivos globales de nutrición que para 2025 apuntan a: 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lograr una reducción del 40 % en el número de niños menores de 5 años con retraso en el crecimiento;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lograr una reducción del 50 % de la anemia en mujeres en edad reproductiva;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lograr una reducción del 30 % del bajo peso al nacer;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velar por que no aumente la obesidad infantil;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aumentar la tasa de lactancia materna exclusiva en los primeros 6 meses hasta por lo menos el 50 %;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reducir y mantener el desaprovechamiento infantil a menos del 5 %.</a:t>
            </a:r>
          </a:p>
          <a:p>
            <a:pPr marL="228600" lvl="1" indent="-228600" rtl="0">
              <a:buFont typeface="+mj-lt"/>
              <a:buAutoNum type="arabicPeriod"/>
            </a:pPr>
            <a:endParaRPr lang="en-US" sz="18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lvl="1" indent="0" rtl="0">
              <a:buFont typeface="+mj-lt"/>
              <a:buNone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https://www.who.int/publications/i/item/WHO-NMH-NHD-14.2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suplementos de micronutrientes múltiples (SMM) deben ser una parte central de ese paquete, ya que es una intervención eficaz, rentable, segura y asequible para mujeres desnutridas con dietas deficientes.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En la siguiente sección, analizaremos las pruebas para explicar por qué los SMM es una intervención tan crítica.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3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1" rtl="0"/>
            <a:r>
              <a:rPr lang="es-es"/>
              <a:t>Esta presentación ha sido preparada por el Consorcio Healthy Mothers Heathy Babies. Nuestro objetivo es garantizar que 75 millones de mujeres embarazadas más tengan acceso a SMM para 2030 para que las madres y los bebés puedan alcanzar su máximo potencial. Para obtener más información, visite nuestro sitio web, síganos en las redes sociales y contacte con nosotros en esta dirección de correo electrónico.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i="1"/>
              <a:t>Esta diapositiva actúa como un marcador de posición para la bienvenida e introducción del presentador. Añada aquí un resumen de los objetivos de la reunión o la orden del día.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s-es" i="1" dirty="0"/>
              <a:t>El presentador puede presenta cada sección o saltarse algunas para llegar a las que sean relevantes para el público.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/>
              <a:t>Sección B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En esta sección veremos:</a:t>
            </a:r>
          </a:p>
          <a:p>
            <a:pPr rtl="0"/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alcance del problema de la desnutrición materna a escala mundial: cuántas mujeres y niños se ven afectados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Cómo nos afectan a todos las consecuencias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Por qué es tan importante un compromiso mundial para abordar la desnutrición materna</a:t>
            </a:r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 desnutrición materna tiene tres </a:t>
            </a:r>
            <a:r>
              <a:rPr lang="es-es">
                <a:solidFill>
                  <a:srgbClr val="FF0000"/>
                </a:solidFill>
              </a:rPr>
              <a:t>indicadores </a:t>
            </a:r>
            <a:r>
              <a:rPr lang="es-es"/>
              <a:t>principales: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/>
              <a:t>1) Bajo índice de masa corporal (IMC): </a:t>
            </a:r>
            <a:r>
              <a:rPr lang="es-es" sz="1200" b="0">
                <a:solidFill>
                  <a:schemeClr val="bg1"/>
                </a:solidFill>
              </a:rPr>
              <a:t>Las mujeres embarazadas con bajo peso tienen un mayor riesgo de parto prematuro. </a:t>
            </a:r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/>
              <a:t>2) Anemia: Los niños nacidos de madres anémicas tienen más probabilidades de nacer demasiado pronto o demasiado pequeños y tienen un mayor riesgo de muerte.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/>
              <a:t>3) El retraso del crecimiento (que supone tener una baja estatura) </a:t>
            </a:r>
            <a:r>
              <a:rPr lang="es-es" sz="1200" b="0"/>
              <a:t>es un indicador de desnutrición, lo que conlleva graves riesgos para la salud de las mujeres y aumenta el riesgo de que su hijo nazca con retraso del crecimiento.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Recuerde también que una mujer puede tener obesidad y aun así estar malnutrida.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A nivel mundial, muchas mujeres en edad reproductiva carecen de acceso </a:t>
            </a:r>
            <a:r>
              <a:rPr lang="es-es" sz="1200" b="0"/>
              <a:t>a dietas y servicios de nutrición de calidad.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/>
              <a:t>La pandemia de la COVID-19 ya ha agravado esta falta de acceso. El consorcio Stand 4 Nutrition proyecta que la desnutrición infantil puede alcanzar los niveles estimados más "pesimistas", con </a:t>
            </a:r>
            <a:r>
              <a:rPr lang="es-es" sz="1200" b="1" u="sng"/>
              <a:t>además</a:t>
            </a:r>
            <a:r>
              <a:rPr lang="es-es" sz="1200" b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0"/>
              <a:t>283 000 muertes infantiles en los próximos 3 años (250 muertes infantiles al día)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0"/>
              <a:t>13,6 millones de niños con alto riesgo de muerte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0"/>
              <a:t>3,6 millones de niños con deficiencias físicas y cognitivas de por vida debido al retraso del crecimiento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0"/>
              <a:t>4,8 millones más de mujeres con anemia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6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La mala nutrición en la infancia y la niñez genera desventajas económicas para el individuo que duran más de 30 años y se pasan de generación en generación.</a:t>
            </a:r>
          </a:p>
          <a:p>
            <a:pPr rtl="0"/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Lo contrario también es cierto: una buena nutrición está vinculada a una mejor cognición, lo que se traduce en un mejor rendimiento escolar y una mayor productividad.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Una buena nutrición supone beneficios económicos a largo plazo a escala individual, nacional y global.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Invertir en nutrición podría alcanzar los 5,7 billones de dólares al año en ganancias económicas para la sociedad para 2030.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Book" panose="02000503020000020003" pitchFamily="2" charset="0"/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638175"/>
            <a:ext cx="6068852" cy="3200926"/>
          </a:xfrm>
        </p:spPr>
        <p:txBody>
          <a:bodyPr rtlCol="0" anchor="b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933080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Advancing Multiple Micronutrient Supplementation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429559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7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731EE9-943A-BC4C-9C35-FD4B084861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30FC3EB-DFD2-314C-A6F8-74AA299CA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668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A3C04E75-E6A6-7546-A5D3-D37BB90C7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1984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48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 flipV="1">
            <a:off x="0" y="0"/>
            <a:ext cx="12192000" cy="30226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4877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27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>
            <a:off x="0" y="3022600"/>
            <a:ext cx="12192000" cy="38354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086787"/>
            <a:ext cx="9668354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688" y="1918268"/>
            <a:ext cx="2167963" cy="146554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788" y="1918268"/>
            <a:ext cx="2112071" cy="82768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F9D347C-3AAD-274B-8649-5E45007EA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0399" y="1916320"/>
            <a:ext cx="2319259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E2B37D-6711-0728-88CC-BA454E54B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9546" y="1916320"/>
            <a:ext cx="2204848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8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136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271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27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601884"/>
            <a:ext cx="10783822" cy="1076445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2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85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47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516532"/>
            <a:ext cx="5243001" cy="5244188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tabLst/>
              <a:defRPr sz="3600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2pPr>
            <a:lvl3pPr>
              <a:buClrTx/>
              <a:defRPr sz="24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1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9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3651525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961854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8525" y="5982259"/>
            <a:ext cx="522011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1961856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2349" y="610452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663" y="61045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2349" y="3313256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31325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2232" y="4664657"/>
            <a:ext cx="4535537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664658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387112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4013826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939" y="72156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7" y="5982259"/>
            <a:ext cx="3530592" cy="582821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72124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86939" y="2078105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526" y="2077894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86939" y="343465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434545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886939" y="4791196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79119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205164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016344"/>
            <a:ext cx="545502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365A6F-C67A-B245-974C-FF1FA25DE8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364070"/>
            <a:ext cx="4013827" cy="532229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Clr>
                <a:srgbClr val="510C76"/>
              </a:buClr>
              <a:buNone/>
              <a:defRPr sz="3800">
                <a:solidFill>
                  <a:schemeClr val="accent5"/>
                </a:solidFill>
              </a:defRPr>
            </a:lvl1pPr>
            <a:lvl2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83677" y="364071"/>
            <a:ext cx="5904232" cy="550170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460812"/>
            <a:ext cx="5391911" cy="3299908"/>
          </a:xfrm>
          <a:solidFill>
            <a:schemeClr val="accent5"/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bg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CEC0E-1B68-BBFA-75D8-B379CAB9A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329" y="1627094"/>
            <a:ext cx="10783822" cy="725581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B16481-2623-2F13-E623-8319F833F4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240" y="2460812"/>
            <a:ext cx="5391911" cy="3299908"/>
          </a:xfrm>
          <a:solidFill>
            <a:schemeClr val="accent5">
              <a:lumMod val="40000"/>
              <a:lumOff val="60000"/>
            </a:schemeClr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tx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96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292608"/>
            <a:ext cx="5137912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5137911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46075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979916-07E1-6844-B41A-497E88FD9B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6106" y="292608"/>
            <a:ext cx="5321807" cy="6216632"/>
          </a:xfrm>
          <a:noFill/>
        </p:spPr>
        <p:txBody>
          <a:bodyPr lIns="274320" tIns="274320" rIns="274320" bIns="18288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sz="1800" b="0">
                <a:solidFill>
                  <a:schemeClr val="accent4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1800">
                <a:solidFill>
                  <a:schemeClr val="accent4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2000">
                <a:solidFill>
                  <a:schemeClr val="accent4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5" y="6106904"/>
            <a:ext cx="4460125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17" y="5377169"/>
            <a:ext cx="3033561" cy="84265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33375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622300" indent="-3429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631949"/>
            <a:ext cx="10783822" cy="36512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2103509"/>
            <a:ext cx="10783822" cy="363689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9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4088" y="1631949"/>
            <a:ext cx="5276088" cy="4210051"/>
          </a:xfrm>
          <a:solidFill>
            <a:schemeClr val="tx2"/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36EE2F-D386-CC44-8E68-6F3CBC4814B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1826" y="3830557"/>
            <a:ext cx="5276088" cy="2011443"/>
          </a:xfr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EF48F3-82BE-9845-A752-1C63697D411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11826" y="1631949"/>
            <a:ext cx="5276088" cy="2011443"/>
          </a:xfrm>
          <a:solidFill>
            <a:schemeClr val="tx2">
              <a:lumMod val="75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</p:spTree>
    <p:extLst>
      <p:ext uri="{BB962C8B-B14F-4D97-AF65-F5344CB8AC3E}">
        <p14:creationId xmlns:p14="http://schemas.microsoft.com/office/powerpoint/2010/main" val="74061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6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3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021863"/>
            <a:ext cx="12192000" cy="383613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919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472" y="193581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0647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0821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0825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268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5" y="6125192"/>
            <a:ext cx="96650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CC07BE4-6D92-9744-B5B3-DA7392B1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38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916820"/>
            <a:ext cx="12192000" cy="394118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8167" y="907656"/>
            <a:ext cx="1734457" cy="173445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5389" y="945136"/>
            <a:ext cx="1734457" cy="1734457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2156" y="945136"/>
            <a:ext cx="1734457" cy="1734457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8167" y="3089861"/>
            <a:ext cx="2240280" cy="2673609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4935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6BA1CD-BA39-C640-8CE8-DBBA582D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52157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B13D82-23A6-EA4F-971A-739FCABF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01445"/>
            <a:ext cx="3012506" cy="2178147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24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00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92D4B-B048-704B-8B84-0FF78D54EE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9700" y="6128172"/>
            <a:ext cx="814922" cy="365125"/>
          </a:xfrm>
        </p:spPr>
        <p:txBody>
          <a:bodyPr lIns="0" tIns="0" rIns="0" bIns="0" rtlCol="0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raphic 5">
            <a:extLst>
              <a:ext uri="{FF2B5EF4-FFF2-40B4-BE49-F238E27FC236}">
                <a16:creationId xmlns:a16="http://schemas.microsoft.com/office/drawing/2014/main" id="{24F025D3-1715-964B-BBAF-3AFCAA02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726C69-278F-DB4C-80F0-B5C0AAE75544}"/>
              </a:ext>
            </a:extLst>
          </p:cNvPr>
          <p:cNvSpPr/>
          <p:nvPr userDrawn="1"/>
        </p:nvSpPr>
        <p:spPr>
          <a:xfrm>
            <a:off x="8128006" y="0"/>
            <a:ext cx="4063994" cy="3428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295D9-22B8-BE43-BD83-D6FC29CF1134}"/>
              </a:ext>
            </a:extLst>
          </p:cNvPr>
          <p:cNvSpPr/>
          <p:nvPr userDrawn="1"/>
        </p:nvSpPr>
        <p:spPr>
          <a:xfrm>
            <a:off x="1" y="0"/>
            <a:ext cx="4063994" cy="3428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2256BF-D339-1247-B0CD-27A35E99B9B9}"/>
              </a:ext>
            </a:extLst>
          </p:cNvPr>
          <p:cNvSpPr/>
          <p:nvPr userDrawn="1"/>
        </p:nvSpPr>
        <p:spPr>
          <a:xfrm>
            <a:off x="4063992" y="3429003"/>
            <a:ext cx="4063994" cy="3428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ADA274-57D1-0D4C-9D29-27ED218C5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29001"/>
            <a:ext cx="4063995" cy="342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F06B51-6A1A-4C42-8473-137D65B1A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997" y="1"/>
            <a:ext cx="4064001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149DA-3F57-344E-A4E7-A0258CB4A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2" y="3428999"/>
            <a:ext cx="4064008" cy="342900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10FE3-2A7E-E844-B1EA-E61D6DDD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28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7386842-6718-0B48-BC42-B977F23C2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2735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F499DE-4DAD-5448-AA20-50D31E2A9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0" y="4078932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9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889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225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5561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FE9C-50DD-3973-C8F9-70DC37D639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3" y="6075665"/>
            <a:ext cx="8552374" cy="438150"/>
          </a:xfrm>
          <a:ln>
            <a:solidFill>
              <a:schemeClr val="bg1"/>
            </a:solidFill>
          </a:ln>
        </p:spPr>
        <p:txBody>
          <a:bodyPr lIns="91440" tIns="91440" rIns="91440" bIns="91440" rtlCol="0" anchor="ctr" anchorCtr="0">
            <a:normAutofit/>
          </a:bodyPr>
          <a:lstStyle>
            <a:lvl1pPr marL="0" indent="0" algn="ctr">
              <a:buNone/>
              <a:defRPr sz="1300" b="0" i="1">
                <a:solidFill>
                  <a:schemeClr val="bg1"/>
                </a:solidFill>
                <a:latin typeface="Avenir Oblique" panose="02000503020000020003" pitchFamily="2" charset="0"/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1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1485212"/>
            <a:ext cx="569596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2621996"/>
            <a:ext cx="570867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3758780"/>
            <a:ext cx="5695963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64F42D0-4824-240B-D61C-69D7844AA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2596" y="4895565"/>
            <a:ext cx="5697947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5107-A790-4714-698A-0435DBEB2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136" y="2406622"/>
            <a:ext cx="3452870" cy="2481932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00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488F21-E980-CC44-802B-D518BB52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0AE317-7DCA-2847-9139-09D2878A490A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74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3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01C7CB-0829-664B-91F2-AFB519CFD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1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3174A-52B1-7C48-A246-60BAF08A5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D1FBF-4AF5-164A-8B4F-9782D1FFE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1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194952-C3F0-3445-986F-B669BBC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1221650"/>
            <a:ext cx="10338516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81D47E-0594-654F-AE65-739A3697F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3B35D-3AA2-FC44-B4AC-55DE921B442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337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36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9F8CEE0-672B-1346-BA71-6FF62288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EB5D18-CF26-1147-AB33-37D99BCBFE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A40B8A-D93F-3B40-AAB2-4237E6497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31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4A8E8D-61B8-5F43-A848-02CA1016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221650"/>
            <a:ext cx="10326377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E62E8D-F2D4-494B-A70D-93A04835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543A7-C52A-2C4E-B120-42BE62E76396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6039BD-6802-174D-B2B6-97C695818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5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E0E8D98-16C0-6741-914C-F9BF1146BB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39DE3-F577-F944-BA5A-8C9C615C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AFB99B-488A-FA4C-B302-EA314B4D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63415F-C3CE-B043-9356-123275769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40445-EA20-6444-83AE-E1069477C3A1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25DD77C-17F0-C346-87DC-0D7490EFB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tx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97B88E-FF49-D44E-B03B-C9E0E3A248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4DA06-7E0D-2949-8108-6B20645C6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61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54C9B3-9621-F54C-BACC-608785E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3" y="1221650"/>
            <a:ext cx="10080457" cy="274320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56BF86-C950-DA43-A6C0-902DAE89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E59D2-07CC-B047-BF44-AC9D6DD5B74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6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9579D9-5084-144F-A45F-F85CF03AFD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4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4225E05-D934-C44D-B11F-CD3575A109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2BCA6-4968-FC47-B85A-BC970BBB9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62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755404"/>
            <a:ext cx="12192000" cy="41025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130299"/>
            <a:ext cx="6644999" cy="1369073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2992176"/>
            <a:ext cx="6644999" cy="2694562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2000"/>
            </a:lvl2pPr>
            <a:lvl3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800"/>
            </a:lvl3pPr>
            <a:lvl4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4pPr>
            <a:lvl5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130300"/>
            <a:ext cx="3593591" cy="450858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346075" indent="-3333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631265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06904"/>
            <a:ext cx="9604371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CFC3C-807A-BD41-B077-01B9EE34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2ED9-8ECE-E54F-BD0C-E9EE2BE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126B-FD4E-7A45-9946-10822FE2B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CBD-45D2-5346-8F80-A7CA5055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9AB0-F337-D345-89BB-619F0F11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710" r:id="rId3"/>
    <p:sldLayoutId id="2147483651" r:id="rId4"/>
    <p:sldLayoutId id="2147483675" r:id="rId5"/>
    <p:sldLayoutId id="2147483676" r:id="rId6"/>
    <p:sldLayoutId id="2147483650" r:id="rId7"/>
    <p:sldLayoutId id="2147483707" r:id="rId8"/>
    <p:sldLayoutId id="2147483689" r:id="rId9"/>
    <p:sldLayoutId id="2147483709" r:id="rId10"/>
    <p:sldLayoutId id="2147483698" r:id="rId11"/>
    <p:sldLayoutId id="2147483688" r:id="rId12"/>
    <p:sldLayoutId id="2147483699" r:id="rId13"/>
    <p:sldLayoutId id="2147483700" r:id="rId14"/>
    <p:sldLayoutId id="2147483691" r:id="rId15"/>
    <p:sldLayoutId id="2147483692" r:id="rId16"/>
    <p:sldLayoutId id="2147483684" r:id="rId17"/>
    <p:sldLayoutId id="2147483702" r:id="rId18"/>
    <p:sldLayoutId id="2147483704" r:id="rId19"/>
    <p:sldLayoutId id="2147483682" r:id="rId20"/>
    <p:sldLayoutId id="2147483686" r:id="rId21"/>
    <p:sldLayoutId id="2147483706" r:id="rId22"/>
    <p:sldLayoutId id="2147483705" r:id="rId23"/>
    <p:sldLayoutId id="2147483703" r:id="rId24"/>
    <p:sldLayoutId id="2147483673" r:id="rId25"/>
    <p:sldLayoutId id="2147483693" r:id="rId26"/>
    <p:sldLayoutId id="2147483690" r:id="rId27"/>
    <p:sldLayoutId id="2147483672" r:id="rId28"/>
    <p:sldLayoutId id="2147483694" r:id="rId29"/>
    <p:sldLayoutId id="2147483695" r:id="rId30"/>
    <p:sldLayoutId id="2147483696" r:id="rId31"/>
    <p:sldLayoutId id="2147483697" r:id="rId32"/>
    <p:sldLayoutId id="2147483671" r:id="rId33"/>
    <p:sldLayoutId id="2147483708" r:id="rId34"/>
    <p:sldLayoutId id="2147483683" r:id="rId35"/>
    <p:sldLayoutId id="2147483685" r:id="rId36"/>
    <p:sldLayoutId id="2147483668" r:id="rId37"/>
    <p:sldLayoutId id="2147483655" r:id="rId38"/>
    <p:sldLayoutId id="2147483701" r:id="rId39"/>
    <p:sldLayoutId id="2147483669" r:id="rId40"/>
    <p:sldLayoutId id="2147483677" r:id="rId41"/>
    <p:sldLayoutId id="2147483660" r:id="rId42"/>
    <p:sldLayoutId id="2147483678" r:id="rId43"/>
    <p:sldLayoutId id="2147483661" r:id="rId44"/>
    <p:sldLayoutId id="2147483679" r:id="rId45"/>
    <p:sldLayoutId id="2147483663" r:id="rId46"/>
    <p:sldLayoutId id="2147483680" r:id="rId47"/>
    <p:sldLayoutId id="2147483662" r:id="rId48"/>
    <p:sldLayoutId id="2147483681" r:id="rId4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knowledge-hub/use-of-mms-for-maternal-nutrition-and-birth-outcomes-during-covid/" TargetMode="External"/><Relationship Id="rId3" Type="http://schemas.openxmlformats.org/officeDocument/2006/relationships/hyperlink" Target="https://hmhbconsortium.org/knowledge-hub/preventing-and-controlling-micronutrient-deficiencies-in-populations-affected-by-an-emergency/" TargetMode="External"/><Relationship Id="rId7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mhbconsortium.org/knowledge-hub/who-nutritional-interventions-update-multiple-micronutrient-supplements-during-pregnancy/" TargetMode="External"/><Relationship Id="rId11" Type="http://schemas.openxmlformats.org/officeDocument/2006/relationships/hyperlink" Target="https://pubmed.ncbi.nlm.nih.gov/35466910/" TargetMode="External"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/><Relationship Id="rId10" Type="http://schemas.openxmlformats.org/officeDocument/2006/relationships/hyperlink" Target="https://nyaspubs.onlinelibrary.wiley.com/doi/10.1111/nyas.14756" TargetMode="External"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an-n4g-side-event-powering-women-promising-futures-watch-now/" TargetMode="External"/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hmhbconsortium.org/nn4g-commitment-gui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hmhbconsortium.org/announcing-healthy-mothers-healthy-babies-new-consortium-will-harness-action-to-improve-maternal-nutrition/" TargetMode="External"/><Relationship Id="rId5" Type="http://schemas.openxmlformats.org/officeDocument/2006/relationships/hyperlink" Target="https://hmhbconsortium.org/content/user_files/2021/11/EML_MMS_Brief-23-Nov.pdf" TargetMode="External"/><Relationship Id="rId10" Type="http://schemas.openxmlformats.org/officeDocument/2006/relationships/hyperlink" Target="http://www.hmhbconsortium.org/" TargetMode="External"/><Relationship Id="rId4" Type="http://schemas.openxmlformats.org/officeDocument/2006/relationships/hyperlink" Target="https://hmhbconsortium.org/view-the-new-world-map-on-mms-activities/" TargetMode="External"/><Relationship Id="rId9" Type="http://schemas.openxmlformats.org/officeDocument/2006/relationships/hyperlink" Target="https://hmhbconsortium.org/maternal-nutrition-in-focus-at-figo-world-congress-21-28-october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HMHB@micronutrientforum.org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hyperlink" Target="https://www.who.int/data/gho/data/indicators" TargetMode="External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hyperlink" Target="https://pubmed.ncbi.nlm.nih.gov/31134643/" TargetMode="External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hyperlink" Target="https://www.unicef.org/media/114561/file/Maternal%20Nutrition%20Programming%20Guidance.pdf" TargetMode="External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s://www.unicef.org/media/114561/file/Maternal%20Nutrition%20Programming%20Guidance.pdf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../../ADVOCACY/HMHB%20documents%20for%20GMMB/Final%20materials%20from%20GMMB/).%20https:/doi.org/10.1038/s43016-021-00319-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mcwomenshealth.biomedcentral.com/articles/10.1186/s12905-015-0189-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3D9A-B7AE-124A-8AAC-4FA98644C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Avances en la suplementación con micronutrientes múltiples</a:t>
            </a:r>
          </a:p>
        </p:txBody>
      </p:sp>
      <p:pic>
        <p:nvPicPr>
          <p:cNvPr descr="A person sitting on a bed&#10;&#10;Description automatically generated with medium confidence" id="10" name="Picture Placeholder 9">
            <a:extLst>
              <a:ext uri="{FF2B5EF4-FFF2-40B4-BE49-F238E27FC236}">
                <a16:creationId xmlns:a16="http://schemas.microsoft.com/office/drawing/2014/main" id="{425C2027-33DF-1941-93D8-A7DADDEDBEA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DAA4-6C61-D542-931A-59B7DB478DA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0979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A682-F0A4-3A3F-B616-DE6916E1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Es posible mejorar la malnutrición materna cuando invertimos en las mujeres y ofrecemos un paquete de intervenciones de nutrición materna basadas en pruebas.</a:t>
            </a:r>
          </a:p>
        </p:txBody>
      </p:sp>
      <p:pic>
        <p:nvPicPr>
          <p:cNvPr descr="A picture containing person, tree, outdoor, little&#10;&#10;Description automatically generated" id="7" name="Picture Placeholder 6">
            <a:extLst>
              <a:ext uri="{FF2B5EF4-FFF2-40B4-BE49-F238E27FC236}">
                <a16:creationId xmlns:a16="http://schemas.microsoft.com/office/drawing/2014/main" id="{5DFBA33B-74D0-473A-55A5-3CA27A3970CB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/>
          <a:srcRect r="-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6955468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A7DA9-36AF-2A97-37AF-AE2A9C129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es-es"/>
              <a:t>Los suplementos de micronutrientes múltiples (SMM), </a:t>
            </a:r>
            <a:r>
              <a:rPr b="1" lang="es-es">
                <a:latin charset="0" panose="02000503020000020003" pitchFamily="2" typeface="Avenir Black"/>
              </a:rPr>
              <a:t>comúnmente conocidos como multivitaminas prenatales</a:t>
            </a:r>
            <a:r>
              <a:rPr lang="es-es"/>
              <a:t>, son una de las intervenciones nutricionales más impactantes que mejoran significativamente la salud materna y </a:t>
            </a:r>
            <a:br>
              <a:rPr lang="en-US"/>
            </a:br>
            <a:r>
              <a:rPr lang="es-es"/>
              <a:t>el parto.</a:t>
            </a:r>
          </a:p>
        </p:txBody>
      </p:sp>
      <p:pic>
        <p:nvPicPr>
          <p:cNvPr descr="A picture containing child, person, little&#10;&#10;Description automatically generated" id="5" name="Picture Placeholder 4">
            <a:extLst>
              <a:ext uri="{FF2B5EF4-FFF2-40B4-BE49-F238E27FC236}">
                <a16:creationId xmlns:a16="http://schemas.microsoft.com/office/drawing/2014/main" id="{D74127C5-7C80-34CA-EA68-C0515475D734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/>
          <a:srcRect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353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Siguientes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los siguientes pasos o los conceptos principales de la presentación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Seguimos en contacto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URL del sitio web, identificadores sociales y/o dirección de correo electrónico.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679849"/>
          </a:xfrm>
          <a:noFill/>
        </p:spPr>
        <p:txBody>
          <a:bodyPr rtlCol="0" anchor="b">
            <a:normAutofit/>
          </a:bodyPr>
          <a:lstStyle/>
          <a:p>
            <a:pPr rtl="0"/>
            <a:r>
              <a:rPr lang="es-es"/>
              <a:t>Publicaciones principales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2DA9F4-D392-D247-A5F4-43B41B38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97975"/>
            <a:ext cx="10783822" cy="4646335"/>
          </a:xfrm>
        </p:spPr>
        <p:txBody>
          <a:bodyPr rtlCol="0">
            <a:noAutofit/>
          </a:bodyPr>
          <a:lstStyle/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Bloem et al, 2007. </a:t>
            </a:r>
            <a:r>
              <a:rPr lang="es-es" sz="1400" u="sng">
                <a:hlinkClick r:id="rId3"/>
              </a:rPr>
              <a:t>Prevención y control de las deficiencias de micronutrientes en poblaciones afectadas por una emergencia.</a:t>
            </a:r>
            <a:r>
              <a:rPr lang="es-es" sz="1400"/>
              <a:t> OMS, WFP,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Smith et al, 2017.</a:t>
            </a:r>
            <a:r>
              <a:rPr lang="es-es" sz="1400">
                <a:solidFill>
                  <a:srgbClr val="FF0000"/>
                </a:solidFill>
              </a:rPr>
              <a:t> </a:t>
            </a:r>
            <a:r>
              <a:rPr lang="es-es" sz="1400">
                <a:hlinkClick r:id="rId4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 sz="1400"/>
              <a:t> Lancet Global Health.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Prado et al, 2017. </a:t>
            </a:r>
            <a:r>
              <a:rPr lang="es-es" sz="1400">
                <a:hlinkClick r:id="rId5"/>
              </a:rPr>
              <a:t>La suplementación materna con micronutrientes múltiples y otras influencias biomédicas y socioambientales en la cognición de los niños de 9 a 12 años en Indonesia: seguimiento del ensayo aleatorizado SUMMIT</a:t>
            </a:r>
            <a:r>
              <a:rPr lang="es-es" sz="1400"/>
              <a:t>. </a:t>
            </a:r>
            <a:endParaRPr lang="en-IN" sz="1400" i="1"/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Recomendaciones de atención prenatal de la OMS para una experiencia positiva del embarazo. Julio 2020. </a:t>
            </a:r>
            <a:r>
              <a:rPr lang="es-es" sz="1400" u="sng">
                <a:hlinkClick r:id="rId6"/>
              </a:rPr>
              <a:t>Actualización de intervenciones nutricionales: suplementos de micronutrientes múltiples durante el embarazo.</a:t>
            </a:r>
            <a:r>
              <a:rPr lang="es-es" sz="1400"/>
              <a:t> Organización Mundial de la Salud.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Perumal et al. Julio 2021. </a:t>
            </a:r>
            <a:r>
              <a:rPr lang="es-es" sz="1400">
                <a:hlinkClick r:id="rId7"/>
              </a:rPr>
              <a:t>Impacto de la ampliación de las intervenciones de nutrición prenatal en los resultados del capital humano en países de ingresos medios y bajos: un análisis de modelado.</a:t>
            </a:r>
            <a:r>
              <a:rPr lang="es-es" sz="1400"/>
              <a:t> American Journal of Clinical Nutrition.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May 2020. </a:t>
            </a:r>
            <a:r>
              <a:rPr lang="es-es" sz="1400">
                <a:hlinkClick r:id="rId8"/>
              </a:rPr>
              <a:t>Uso de SMM para la nutrición materna y los resultados del parto durante la COVID-19</a:t>
            </a:r>
            <a:r>
              <a:rPr lang="es-es" sz="1400"/>
              <a:t>. (en inglés) MMS TAG.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Dalmiya et al. Enero 2022. </a:t>
            </a:r>
            <a:r>
              <a:rPr lang="es-es" sz="1400">
                <a:hlinkClick r:id="rId9"/>
              </a:rPr>
              <a:t>Nutrición materna: Prevención de la malnutrición en mujeres antes y durante el embarazo y durante la lactancia.</a:t>
            </a:r>
            <a:r>
              <a:rPr lang="es-es" sz="1400"/>
              <a:t>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0"/>
              </a:rPr>
              <a:t>Comparativa entre los suplementos de micronutrientes múltiples y los suplementos de hierro y ácido fólico, y resultados de anemia materna: un análisis de la dosis de hierro.</a:t>
            </a:r>
            <a:r>
              <a:rPr lang="es-es" sz="1400"/>
              <a:t> Ann. N.Y. Acad. Sci.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1"/>
              </a:rPr>
              <a:t>Efecto de los suplementos de micronutrientes múltiples frente a los suplementos de hierro y ácido fólico sobre la mortalidad neonatal: un nuevo análisis por dosis de hierro.</a:t>
            </a:r>
            <a:r>
              <a:rPr lang="es-es" sz="1400"/>
              <a:t> Public Health Nutr.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/>
          </a:p>
          <a:p>
            <a:pPr rtl="0">
              <a:spcBef>
                <a:spcPts val="600"/>
              </a:spcBef>
            </a:pPr>
            <a:endParaRPr lang="en-CH" sz="12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63C983-A8E3-E64A-8EEE-BDCD0CF60461}"/>
              </a:ext>
            </a:extLst>
          </p:cNvPr>
          <p:cNvSpPr txBox="1">
            <a:spLocks/>
          </p:cNvSpPr>
          <p:nvPr/>
        </p:nvSpPr>
        <p:spPr>
          <a:xfrm>
            <a:off x="6457293" y="1620491"/>
            <a:ext cx="5174129" cy="444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83A476F-4742-D349-B438-F48986EC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rtlCol="0"/>
          <a:lstStyle/>
          <a:p>
            <a:pPr rtl="0"/>
            <a:fld id="{60553ECD-7F6D-420D-93CA-D8D15EB427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Recursos de Healthy Mothers Healthy Babies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3"/>
              </a:rPr>
              <a:t>Knowledge Hub de HMHB</a:t>
            </a:r>
            <a:endParaRPr lang="en-US" sz="2000"/>
          </a:p>
          <a:p>
            <a:pPr rtl="0"/>
            <a:r>
              <a:rPr lang="es-es" sz="2000">
                <a:hlinkClick r:id="rId3"/>
              </a:rPr>
              <a:t>Knowledge Bytes de HMHB</a:t>
            </a:r>
            <a:endParaRPr lang="en-US" sz="2000"/>
          </a:p>
          <a:p>
            <a:pPr rtl="0"/>
            <a:r>
              <a:rPr lang="es-es" sz="2000">
                <a:hlinkClick r:id="rId4"/>
              </a:rPr>
              <a:t>Mapa del mundo interactivo de SMM de HMHB</a:t>
            </a:r>
            <a:endParaRPr lang="en-US" sz="2000"/>
          </a:p>
          <a:p>
            <a:pPr rtl="0"/>
            <a:r>
              <a:rPr lang="es-es" sz="2000">
                <a:hlinkClick r:id="rId5"/>
              </a:rPr>
              <a:t>Preguntas frecuentes de HMHB y resumen de defensa de la inclusión de SMM en la lista de medicamentos esenciales </a:t>
            </a:r>
            <a:endParaRPr lang="en-US" sz="2000"/>
          </a:p>
          <a:p>
            <a:pPr rtl="0"/>
            <a:r>
              <a:rPr lang="es-es" sz="2000">
                <a:hlinkClick r:id="rId6"/>
              </a:rPr>
              <a:t>Vídeo de lanzamiento de HMHB</a:t>
            </a:r>
            <a:endParaRPr lang="en-US" sz="20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CC64-8E2E-2146-A154-373D1B534B2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7"/>
              </a:rPr>
              <a:t>Guía de compromisos de HMHB para la nutrición para el crecimiento</a:t>
            </a:r>
            <a:endParaRPr lang="en-US" sz="2000"/>
          </a:p>
          <a:p>
            <a:pPr rtl="0"/>
            <a:r>
              <a:rPr lang="es-es" sz="2000">
                <a:hlinkClick r:id="rId8"/>
              </a:rPr>
              <a:t>Ver el evento paralelo HMHB Powering Women, Promising Futures Nutrition for Growth</a:t>
            </a:r>
            <a:endParaRPr lang="en-US" sz="2000"/>
          </a:p>
          <a:p>
            <a:pPr rtl="0"/>
            <a:r>
              <a:rPr lang="es-es" sz="2000">
                <a:hlinkClick r:id="rId9"/>
              </a:rPr>
              <a:t>Maternal Nutrition in Focus: HMHB at FIGO 2021 World Conference</a:t>
            </a:r>
            <a:endParaRPr lang="en-US" sz="2000"/>
          </a:p>
          <a:p>
            <a:pPr marL="0" indent="0" rtl="0">
              <a:buNone/>
            </a:pPr>
            <a:endParaRPr lang="en-US" sz="2000"/>
          </a:p>
          <a:p>
            <a:pPr rt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D8ED9-3574-ED49-BB16-8305E574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6B18-B6B9-F826-EA12-E534DBA913A0}"/>
              </a:ext>
            </a:extLst>
          </p:cNvPr>
          <p:cNvSpPr txBox="1"/>
          <p:nvPr/>
        </p:nvSpPr>
        <p:spPr>
          <a:xfrm>
            <a:off x="6447933" y="4798243"/>
            <a:ext cx="473360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¡Únete a nosotros! Visita 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para hacerte miembro. </a:t>
            </a:r>
          </a:p>
        </p:txBody>
      </p:sp>
    </p:spTree>
    <p:extLst>
      <p:ext uri="{BB962C8B-B14F-4D97-AF65-F5344CB8AC3E}">
        <p14:creationId xmlns:p14="http://schemas.microsoft.com/office/powerpoint/2010/main" val="410267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89B2-82FC-1349-8F91-D60404F3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Sigue el Consortium en</a:t>
            </a:r>
            <a:br>
              <a:rPr lang="en-US"/>
            </a:br>
            <a:r>
              <a:rPr lang="es-es"/>
              <a:t>HMHBconsortium.org</a:t>
            </a:r>
            <a:endParaRPr lang="en-CH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C68CF1-6E5E-6548-8632-1696A83DB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Contacto</a:t>
            </a:r>
            <a:br>
              <a:rPr lang="en-US"/>
            </a:br>
            <a:r>
              <a:rPr lang="es-es"/>
              <a:t>HMHB@micronutrientforum.org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297FA-0B70-2B4B-9492-43E4C327D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/>
              <a:t>Síguenos</a:t>
            </a:r>
            <a:br>
              <a:rPr lang="en-US"/>
            </a:br>
            <a:r>
              <a:rPr lang="es-es"/>
              <a:t>@hmhbconsortium</a:t>
            </a:r>
          </a:p>
        </p:txBody>
      </p:sp>
    </p:spTree>
    <p:extLst>
      <p:ext uri="{BB962C8B-B14F-4D97-AF65-F5344CB8AC3E}">
        <p14:creationId xmlns:p14="http://schemas.microsoft.com/office/powerpoint/2010/main" val="92936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5FA9A-7142-724A-9FFA-A49259080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Facilitar el diálogo y crear consenso</a:t>
            </a:r>
          </a:p>
          <a:p>
            <a:pPr lvl="1" rtl="0"/>
            <a:r>
              <a:rPr lang="es-es"/>
              <a:t>Consulte estas diapositivas como recurso para todo aquel que quiera compartir las pruebas y los beneficios de los SMM para las mujeres embarazadas y sus hijos. Nuestro objetivo consiste en aportar a la persona que vaya a presentar estas diapositivas mensajes relevantes que pueda compartir con los encargados de la toma de decisiones o aquellas personas que estén pensando en probar, ampliar o implementar el uso de SMM.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8B8C-DAEC-DE46-BF33-D6EC8F4E7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Diálogo personalizado</a:t>
            </a:r>
          </a:p>
          <a:p>
            <a:pPr lvl="1" rtl="0"/>
            <a:r>
              <a:rPr lang="es-es"/>
              <a:t>Se incluyen notas de apoyo a la presentación con cada diapositiva, pero la idea no es leerlas de manera literal. Modifique y añada sus propias notas de presentación para que sean relevantes para su público.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6237-B9F8-2E44-9C8B-4D92EBFA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ADÁPTELAS a su público.</a:t>
            </a:r>
          </a:p>
          <a:p>
            <a:pPr lvl="1" rtl="0"/>
            <a:r>
              <a:rPr lang="es-es"/>
              <a:t>El texto en rojo se debe personalizar y después cambiarlo a negro. Las diapositivas con la etiqueta «Impacto nacional y caso de inversión» se deben personalizar con datos y estadísticas relevantes de su país y para su público. Se pueden eliminar o reordenar diapositivas o secciones enteras. Encontrará recursos adicionales al final de la presentación. 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Cómo usar esta presentación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8BF600-E561-4C00-1973-8B53D9494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2" y="6075665"/>
            <a:ext cx="8662333" cy="43815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>
                <a:latin typeface="Avenir Oblique"/>
              </a:rPr>
              <a:t>¡Queremos saber su opinión! Póngase en contacto con </a:t>
            </a:r>
            <a:r>
              <a:rPr lang="es-es">
                <a:latin typeface="Avenir Obli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HMHBConsortium@micronutrientforum.org</a:t>
            </a:r>
            <a:r>
              <a:rPr lang="es-es">
                <a:latin typeface="Avenir Oblique"/>
              </a:rPr>
              <a:t> si tiene alguna pregunta o si necesita asistencia adicional.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5991BB-6269-2D49-9CBB-CF95289F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742" y="1439868"/>
            <a:ext cx="767942" cy="76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F96E99-6A6A-5B40-990B-CCF87C0A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6382" y="1568324"/>
            <a:ext cx="704658" cy="7046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6FB0AC-08A0-D69A-0255-E2746CC35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6544" y="14028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91E36-D535-E270-8C50-B1DF9DC4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Defensores y profesionales de la salud pública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3442-DE00-AAE7-9E7C-FEF475F65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Funcionarios nacionales en el área de salud y ONG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F57877-D8B3-B375-A8B0-B07EA717E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Investigación y ámbito académico</a:t>
            </a:r>
          </a:p>
          <a:p>
            <a:pPr lvl="1" rtl="0"/>
            <a:r>
              <a:rPr lang="es-es"/>
              <a:t>B-D son secciones sugeridas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Públicos para esta presentación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4480D6-0942-583B-FDA6-95783439F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Proveedores y distribuidores locales</a:t>
            </a:r>
          </a:p>
          <a:p>
            <a:pPr lvl="1" rtl="0"/>
            <a:r>
              <a:rPr lang="es-es"/>
              <a:t>B es sección sugerida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A9391-9A4C-AA47-5332-CACA62AE6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152" y="1485212"/>
            <a:ext cx="3419854" cy="4324753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Esta presentación ofrece un resumen de la nutrición materna y las pruebas de los suplementos de micronutrientes múltiples (SMM), con mensajes principales y diapositivas que se pueden personalizar con datos relevantes para cada país que respalden la implementación, prueba y ampliación de los SMM. </a:t>
            </a:r>
          </a:p>
          <a:p>
            <a:pPr rtl="0"/>
            <a:endParaRPr lang="en-US"/>
          </a:p>
          <a:p>
            <a:pPr rtl="0"/>
            <a:r>
              <a:rPr lang="es-es"/>
              <a:t>Puede incluir (u omitir) secciones específicas de la presentación. Se incluyen aquí las secciones sugeridas para cada público. Consulte la sección de descripciones en la diapositiva 5.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7CF5731-D668-D9DC-4295-1A21AEF5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0" y="1452860"/>
            <a:ext cx="864139" cy="8641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9CA792C-FB73-EB0C-D332-8DB4F935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03" y="2406622"/>
            <a:ext cx="1045634" cy="104563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F923B0D-9436-18DD-0295-35C8759DF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73" y="3850934"/>
            <a:ext cx="730092" cy="73009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3C1800C-E20A-4A4A-0432-DA66F5ABF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70" y="480926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Objetivos por cumplir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agenda de la reunión o los objetivos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90407-B725-1AC5-2205-1EE3E0CABF84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EB53A86-8F8F-A740-B831-559E0BA6086F}"/>
              </a:ext>
            </a:extLst>
          </p:cNvPr>
          <p:cNvSpPr/>
          <p:nvPr/>
        </p:nvSpPr>
        <p:spPr>
          <a:xfrm>
            <a:off x="-3243" y="3318346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BBA67E-7F19-D145-B2DA-B80AB5117E0C}"/>
              </a:ext>
            </a:extLst>
          </p:cNvPr>
          <p:cNvSpPr/>
          <p:nvPr/>
        </p:nvSpPr>
        <p:spPr>
          <a:xfrm>
            <a:off x="-3243" y="413748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DBB5C-2423-1B4A-B937-77591D477A46}"/>
              </a:ext>
            </a:extLst>
          </p:cNvPr>
          <p:cNvSpPr/>
          <p:nvPr/>
        </p:nvSpPr>
        <p:spPr>
          <a:xfrm>
            <a:off x="-3243" y="4956614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2DAA39-D444-B740-8579-C6B3A263D9B2}"/>
              </a:ext>
            </a:extLst>
          </p:cNvPr>
          <p:cNvSpPr/>
          <p:nvPr/>
        </p:nvSpPr>
        <p:spPr>
          <a:xfrm>
            <a:off x="-3243" y="2499212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72BCB42-E523-DA44-9C01-69D7ADAB4653}"/>
              </a:ext>
            </a:extLst>
          </p:cNvPr>
          <p:cNvSpPr/>
          <p:nvPr/>
        </p:nvSpPr>
        <p:spPr>
          <a:xfrm>
            <a:off x="-3244" y="2499212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AD88EFCF-DFEA-E242-91FE-811553BA0BDD}"/>
              </a:ext>
            </a:extLst>
          </p:cNvPr>
          <p:cNvSpPr/>
          <p:nvPr/>
        </p:nvSpPr>
        <p:spPr>
          <a:xfrm>
            <a:off x="-3244" y="3318345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A95340D4-4313-5343-BA0B-193865B718E5}"/>
              </a:ext>
            </a:extLst>
          </p:cNvPr>
          <p:cNvSpPr/>
          <p:nvPr/>
        </p:nvSpPr>
        <p:spPr>
          <a:xfrm>
            <a:off x="-3244" y="4137478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DF0B89F6-C70C-CA4C-9176-AE0081026EEF}"/>
              </a:ext>
            </a:extLst>
          </p:cNvPr>
          <p:cNvSpPr/>
          <p:nvPr/>
        </p:nvSpPr>
        <p:spPr>
          <a:xfrm>
            <a:off x="-3244" y="4956611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DAC04A2-D084-1F4F-A0E6-08BB8650D386}"/>
              </a:ext>
            </a:extLst>
          </p:cNvPr>
          <p:cNvSpPr txBox="1">
            <a:spLocks/>
          </p:cNvSpPr>
          <p:nvPr/>
        </p:nvSpPr>
        <p:spPr>
          <a:xfrm>
            <a:off x="7496423" y="2499212"/>
            <a:ext cx="4315295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Diapositivas 19-24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0A6222F-4BE2-014A-900B-1106F57C77ED}"/>
              </a:ext>
            </a:extLst>
          </p:cNvPr>
          <p:cNvSpPr txBox="1">
            <a:spLocks/>
          </p:cNvSpPr>
          <p:nvPr/>
        </p:nvSpPr>
        <p:spPr>
          <a:xfrm>
            <a:off x="7496423" y="3344409"/>
            <a:ext cx="4525123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25-37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DD61E2D-6C79-7C49-BB76-5F8458E5DEA5}"/>
              </a:ext>
            </a:extLst>
          </p:cNvPr>
          <p:cNvSpPr txBox="1">
            <a:spLocks/>
          </p:cNvSpPr>
          <p:nvPr/>
        </p:nvSpPr>
        <p:spPr>
          <a:xfrm>
            <a:off x="7466030" y="4182587"/>
            <a:ext cx="4677728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38-45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7805379-951B-8C47-BBED-71649D3DCFA4}"/>
              </a:ext>
            </a:extLst>
          </p:cNvPr>
          <p:cNvSpPr txBox="1">
            <a:spLocks/>
          </p:cNvSpPr>
          <p:nvPr/>
        </p:nvSpPr>
        <p:spPr>
          <a:xfrm>
            <a:off x="7466030" y="4990401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46-61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4B148F-A84C-5E47-905A-37150436C7DE}"/>
              </a:ext>
            </a:extLst>
          </p:cNvPr>
          <p:cNvSpPr txBox="1"/>
          <p:nvPr/>
        </p:nvSpPr>
        <p:spPr>
          <a:xfrm>
            <a:off x="911156" y="2499213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B. Alcance global de la malnutrición maternal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5DC822-D9F8-E549-9C33-769BD6816792}"/>
              </a:ext>
            </a:extLst>
          </p:cNvPr>
          <p:cNvSpPr txBox="1"/>
          <p:nvPr/>
        </p:nvSpPr>
        <p:spPr>
          <a:xfrm>
            <a:off x="-3245" y="3328133"/>
            <a:ext cx="6880295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C. Pruebas sobre la suplementación con micronutrientes múltiples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79F45-F6D8-074E-87FE-32B9AC2284FD}"/>
              </a:ext>
            </a:extLst>
          </p:cNvPr>
          <p:cNvSpPr txBox="1"/>
          <p:nvPr/>
        </p:nvSpPr>
        <p:spPr>
          <a:xfrm>
            <a:off x="911156" y="4137475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D. Impacto nacional y caso de investigación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24CC7-E181-9E49-BD34-A92E419DFEF2}"/>
              </a:ext>
            </a:extLst>
          </p:cNvPr>
          <p:cNvSpPr txBox="1"/>
          <p:nvPr/>
        </p:nvSpPr>
        <p:spPr>
          <a:xfrm>
            <a:off x="911156" y="4956608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E. Introducción y ampliación de los SMM (suplementos de micronutrientes múltiples)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21B24E-3CD7-B22E-702D-3CBA6B93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Secciones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C2FD5-4968-0940-B9DE-3A6F2723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EDBA-FD24-F241-BE9B-08FB43568445}"/>
              </a:ext>
            </a:extLst>
          </p:cNvPr>
          <p:cNvSpPr/>
          <p:nvPr/>
        </p:nvSpPr>
        <p:spPr>
          <a:xfrm>
            <a:off x="-3243" y="166135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68440C3-FC03-634C-B363-AA35F2E7EF99}"/>
              </a:ext>
            </a:extLst>
          </p:cNvPr>
          <p:cNvSpPr/>
          <p:nvPr/>
        </p:nvSpPr>
        <p:spPr>
          <a:xfrm>
            <a:off x="-3244" y="1661349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10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F4BB2-7FCC-3645-A607-78E79AB67B17}"/>
              </a:ext>
            </a:extLst>
          </p:cNvPr>
          <p:cNvSpPr txBox="1"/>
          <p:nvPr/>
        </p:nvSpPr>
        <p:spPr>
          <a:xfrm>
            <a:off x="911156" y="1661340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A. Embarazo y nutrición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9BE77FE-37F2-5E48-AAEF-95160EA4D69D}"/>
              </a:ext>
            </a:extLst>
          </p:cNvPr>
          <p:cNvSpPr txBox="1">
            <a:spLocks/>
          </p:cNvSpPr>
          <p:nvPr/>
        </p:nvSpPr>
        <p:spPr>
          <a:xfrm>
            <a:off x="7496424" y="1670290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Diapositivas 6-18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0063E8-88EC-B047-94C1-7AB7F6C0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1"/>
            <a:ext cx="6724400" cy="2207349"/>
          </a:xfrm>
        </p:spPr>
        <p:txBody>
          <a:bodyPr rtlCol="0"/>
          <a:lstStyle/>
          <a:p>
            <a:pPr rtl="0"/>
            <a:r>
              <a:rPr lang="es-es" b="1">
                <a:cs typeface="Arial" panose="020B0604020202020204" pitchFamily="34" charset="0"/>
              </a:rPr>
              <a:t>Alcance global de la malnutrición maternal</a:t>
            </a:r>
          </a:p>
        </p:txBody>
      </p:sp>
    </p:spTree>
    <p:extLst>
      <p:ext uri="{BB962C8B-B14F-4D97-AF65-F5344CB8AC3E}">
        <p14:creationId xmlns:p14="http://schemas.microsoft.com/office/powerpoint/2010/main" val="288443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F628-C533-FC4E-B1A5-2B533B04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En todo el mundo hay muchas mujeres que no tienen acceso a dietas nutritivas...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B4CB0B-7C72-5848-BD23-F5A67155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7</a:t>
            </a:fld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6FF795D-9E61-654F-A8EE-FB52377A5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732808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Fuentes: </a:t>
            </a:r>
            <a:r>
              <a:rPr lang="es-es">
                <a:hlinkClick r:id="rId3"/>
              </a:rPr>
              <a:t>Sitio web de indicadores del Observatorio Mundial de la Salud de la OMS</a:t>
            </a:r>
            <a:br>
              <a:rPr lang="en-US"/>
            </a:br>
            <a:r>
              <a:rPr lang="es-es"/>
              <a:t>Dalmiya et al, 2022. </a:t>
            </a:r>
            <a:r>
              <a:rPr lang="es-es">
                <a:hlinkClick r:id="rId4"/>
              </a:rPr>
              <a:t>Orientación Programática de UNICEF. Prevención de la malnutrición en mujeres antes y durante el embarazo y durante la lactancia. </a:t>
            </a:r>
            <a:r>
              <a:rPr lang="es-es"/>
              <a:t>Fondo de las Naciones Unidas para la Infancia.</a:t>
            </a:r>
            <a:br>
              <a:rPr lang="en-US"/>
            </a:br>
            <a:r>
              <a:rPr lang="es-es"/>
              <a:t>Bourassa et al. 2019. </a:t>
            </a:r>
            <a:r>
              <a:rPr lang="es-es">
                <a:hlinkClick r:id="rId5"/>
              </a:rPr>
              <a:t>Análisis de las pruebas relacionadas con el uso de la suplementación con micronutrientes múltiples antes del nacimiento en países de ingresos medios y bajos</a:t>
            </a:r>
            <a:r>
              <a:rPr lang="es-es"/>
              <a:t>. (en inglés) Anales de la Academia de Ciencias de Nueva York.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6562-8A7B-A245-8B01-5E1E0822E3AE}"/>
              </a:ext>
            </a:extLst>
          </p:cNvPr>
          <p:cNvSpPr>
            <a:spLocks noGrp="1"/>
          </p:cNvSpPr>
          <p:nvPr>
            <p:ph idx="15"/>
          </p:nvPr>
        </p:nvSpPr>
        <p:spPr>
          <a:solidFill>
            <a:schemeClr val="accent1"/>
          </a:solidFill>
        </p:spPr>
        <p:txBody>
          <a:bodyPr rtlCol="0"/>
          <a:lstStyle/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r>
              <a:rPr lang="es-es"/>
              <a:t>170 millones de mujeres (1 de cada 10) en </a:t>
            </a:r>
            <a:br>
              <a:rPr lang="en-US"/>
            </a:br>
            <a:r>
              <a:rPr lang="es-es"/>
              <a:t>edad reproductiva tienen un peso por debajo del adecuado. </a:t>
            </a:r>
          </a:p>
          <a:p>
            <a:pPr rtl="0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B5F3419-3D28-0A4F-A1F9-10C2E89FB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72056" y="3830557"/>
            <a:ext cx="5276088" cy="201144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rtlCol="0"/>
          <a:lstStyle/>
          <a:p>
            <a:pPr algn="l" rtl="0">
              <a:spcBef>
                <a:spcPts val="0"/>
              </a:spcBef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En el sur y sureste de Asia, 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el retraso en el crecimiento </a:t>
            </a:r>
          </a:p>
          <a:p>
            <a:pPr algn="l" rtl="0">
              <a:spcBef>
                <a:spcPts val="0"/>
              </a:spcBef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(poca estatura) 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afecta al 35 % de las mujeres.</a:t>
            </a:r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F76EE6-1188-6944-B23D-92EB871CEBCC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rtl="0"/>
            <a:endParaRPr lang="en-US"/>
          </a:p>
          <a:p>
            <a:pPr rtl="0"/>
            <a:endParaRPr lang="en-US"/>
          </a:p>
          <a:p>
            <a:pPr rtl="0"/>
            <a:r>
              <a:rPr lang="es-es"/>
              <a:t>570 millones de mujeres (1 de cada 3) en </a:t>
            </a:r>
            <a:br>
              <a:rPr lang="en-US"/>
            </a:br>
            <a:r>
              <a:rPr lang="es-es"/>
              <a:t>edad reproductiva padecen anemia.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A8BA1E8-488C-D5A5-2FE1-17CDFE405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35026" y="1876509"/>
            <a:ext cx="705624" cy="8684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2D10E9C-72E7-898A-1676-17CAA308C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09574" y="1876509"/>
            <a:ext cx="705624" cy="86846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67BDA0E-75F3-D240-AA0E-BD31924334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72300" y="1876509"/>
            <a:ext cx="705624" cy="86846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C14D42A-E6E5-3A01-C172-663D6A4EAA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997849" y="2104536"/>
            <a:ext cx="792235" cy="97505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CD6232E-311B-41D5-7690-6B5191DD46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13175" y="2104536"/>
            <a:ext cx="792235" cy="97505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0FEF504-EF8C-78C5-2F03-90FCFAE0DB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28501" y="2104536"/>
            <a:ext cx="792235" cy="975059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9983B46-F4E9-9886-8F6C-00D6DED3BF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43826" y="2104536"/>
            <a:ext cx="792235" cy="97505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03B2311-9091-6146-B9F3-66A4A7ED9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82523" y="3343027"/>
            <a:ext cx="792235" cy="97505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A7235E89-854D-753C-BCD4-08FF7AB3C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997849" y="3343027"/>
            <a:ext cx="792235" cy="97505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000B8A15-2BC6-AAF4-4F20-DB16756DFF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13175" y="3343027"/>
            <a:ext cx="792235" cy="975059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4B1798D3-8301-7DE3-3D41-C3EFA819FB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28501" y="3343027"/>
            <a:ext cx="792235" cy="97505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708939A-7BF8-93E6-2802-2060D464C8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43826" y="3343027"/>
            <a:ext cx="792235" cy="97505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EA2E763-EE3A-DA72-E785-D8AE71230F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82523" y="2104536"/>
            <a:ext cx="792235" cy="97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6F7DB7E-B6F3-2A04-48F2-9909D25BA5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75115" y="3926584"/>
            <a:ext cx="2167214" cy="1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5688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ED08-13AD-574A-A7A9-4D9EDD04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...y no tienen acceso a servicios sanitarios </a:t>
            </a:r>
            <a:br>
              <a:rPr lang="en-GB"/>
            </a:br>
            <a:r>
              <a:rPr lang="es-es"/>
              <a:t>y de nutrición de calidad</a:t>
            </a:r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7BAAADD-7A24-BA45-A886-8220AA764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731886"/>
            <a:ext cx="4534022" cy="12545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b="1" dirty="0" lang="es-es">
                <a:latin charset="0" panose="02000503020000020003" pitchFamily="2" typeface="Avenir Black"/>
              </a:rPr>
              <a:t>Solo el 59 %</a:t>
            </a:r>
            <a:r>
              <a:rPr dirty="0" lang="es-es"/>
              <a:t> de las embarazadas acuden a cuatro citas de cuidado prenatal. Desde 2016, la OMS recomienda o</a:t>
            </a:r>
            <a:r>
              <a:rPr b="1" dirty="0" lang="es-es">
                <a:latin charset="0" panose="02000503020000020003" pitchFamily="2" typeface="Avenir Black"/>
              </a:rPr>
              <a:t> ocho citas de cuidado prenatal, algo que resulta aún más lejano para estas mujeres</a:t>
            </a:r>
            <a:r>
              <a:rPr dirty="0" lang="es-es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354C64-0E29-9F44-BD80-31A37877694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8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F2D001-B7C0-594D-9DDD-8841A6D9FBBD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>
          <a:xfrm>
            <a:off x="5786223" y="5982259"/>
            <a:ext cx="5220116" cy="1254512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Fuentes: Dalmiya et al, 2022. </a:t>
            </a:r>
            <a:r>
              <a:rPr lang="es-es">
                <a:hlinkClick r:id="rId3"/>
              </a:rPr>
              <a:t>Orientación Programática de UNICEF. Prevención de la malnutrición en mujeres antes y durante el embarazo y durante la lactancia.</a:t>
            </a:r>
            <a:r>
              <a:rPr lang="es-es"/>
              <a:t> Fondo de las Naciones Unidas para la Infancia.</a:t>
            </a:r>
            <a:br>
              <a:rPr lang="en-US"/>
            </a:br>
            <a:r>
              <a:rPr lang="es-es"/>
              <a:t>Osendarp et al. 2021. </a:t>
            </a:r>
            <a:r>
              <a:rPr lang="es-es">
                <a:hlinkClick r:id="rId4"/>
              </a:rPr>
              <a:t>La crisis de la COVID-19 aumentará la malnutrición materna e infantil y la mortalidad infantil en países de ingresos medios y bajos</a:t>
            </a:r>
            <a:r>
              <a:rPr lang="es-es"/>
              <a:t>. (en inglés) Nat Food.</a:t>
            </a:r>
          </a:p>
          <a:p>
            <a:pPr rtl="0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4EE844C-8D0D-DF49-9106-DE0E78EE1F1A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5"/>
          <a:srcRect b="1"/>
          <a:stretch/>
        </p:blipFill>
        <p:spPr/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3D73A88-083A-1440-B2EF-4E304714BAB7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rtl="0"/>
            <a:r>
              <a:rPr b="1" lang="es-es">
                <a:latin charset="0" panose="02000503020000020003" pitchFamily="2" typeface="Avenir Black"/>
              </a:rPr>
              <a:t>Solo el 38 %</a:t>
            </a:r>
            <a:r>
              <a:rPr lang="es-es"/>
              <a:t> de las mujeres reciben más de 90 comprimidos de ácido fólico y hierro durante el embarazo.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F16D19F-D504-AF48-B332-7E6DFCD531A2}"/>
              </a:ext>
            </a:extLst>
          </p:cNvPr>
          <p:cNvPicPr>
            <a:picLocks noChangeAspect="1" noGrp="1"/>
          </p:cNvPicPr>
          <p:nvPr>
            <p:ph idx="18" sz="quarter" type="pic"/>
          </p:nvPr>
        </p:nvPicPr>
        <p:blipFill>
          <a:blip r:embed="rId6"/>
          <a:srcRect r="-1"/>
          <a:stretch/>
        </p:blipFill>
        <p:spPr/>
      </p:pic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59F17211-D31D-629C-BA58-4A15A40E66E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9986" y="3112289"/>
            <a:ext cx="4534022" cy="1254512"/>
          </a:xfrm>
        </p:spPr>
        <p:txBody>
          <a:bodyPr rtlCol="0">
            <a:normAutofit/>
          </a:bodyPr>
          <a:lstStyle/>
          <a:p>
            <a:pPr rtl="0"/>
            <a:r>
              <a:rPr dirty="0" lang="es-es"/>
              <a:t>Cada año, </a:t>
            </a:r>
            <a:r>
              <a:rPr b="1" dirty="0" lang="es-es">
                <a:latin charset="0" panose="02000503020000020003" pitchFamily="2" typeface="Avenir Black"/>
              </a:rPr>
              <a:t>20 millones de bebé padecen insuficiencia ponderal al nacer</a:t>
            </a:r>
            <a:r>
              <a:rPr dirty="0" lang="es-es"/>
              <a:t>, un indicio temprano de una mala nutrición en la madre y en el feto.</a:t>
            </a:r>
          </a:p>
        </p:txBody>
      </p:sp>
      <p:pic>
        <p:nvPicPr>
          <p:cNvPr descr="A person kissing a baby&#10;&#10;Description automatically generated" id="12" name="Picture Placeholder 11">
            <a:extLst>
              <a:ext uri="{FF2B5EF4-FFF2-40B4-BE49-F238E27FC236}">
                <a16:creationId xmlns:a16="http://schemas.microsoft.com/office/drawing/2014/main" id="{DE52CE91-C7FE-BF5D-594C-7974947D24E3}"/>
              </a:ext>
            </a:extLst>
          </p:cNvPr>
          <p:cNvPicPr>
            <a:picLocks noChangeAspect="1" noGrp="1"/>
          </p:cNvPicPr>
          <p:nvPr>
            <p:ph idx="20" sz="quarter" type="pic"/>
          </p:nvPr>
        </p:nvPicPr>
        <p:blipFill>
          <a:blip r:embed="rId7"/>
          <a:srcRect/>
          <a:stretch>
            <a:fillRect/>
          </a:stretch>
        </p:blipFill>
        <p:spPr/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A898B52C-BB94-2B02-1C3A-25B109ABB456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 rtlCol="0"/>
          <a:lstStyle/>
          <a:p>
            <a:pPr rtl="0"/>
            <a:r>
              <a:rPr lang="es-es"/>
              <a:t>Debido a la COVID-19, </a:t>
            </a:r>
            <a:r>
              <a:rPr b="1" lang="es-es">
                <a:latin charset="0" panose="02000503020000020003" pitchFamily="2" typeface="Avenir Black"/>
              </a:rPr>
              <a:t>está disminuyendo el acceso a dietas y servicios de calidad, lo cual está agravando la situación</a:t>
            </a:r>
            <a:r>
              <a:rPr lang="es-es"/>
              <a:t>. </a:t>
            </a:r>
          </a:p>
        </p:txBody>
      </p:sp>
      <p:pic>
        <p:nvPicPr>
          <p:cNvPr descr="A close-up of a baby's feet&#10;&#10;Description automatically generated" id="4" name="Picture Placeholder 3">
            <a:extLst>
              <a:ext uri="{FF2B5EF4-FFF2-40B4-BE49-F238E27FC236}">
                <a16:creationId xmlns:a16="http://schemas.microsoft.com/office/drawing/2014/main" id="{E5DF42CD-7499-C0F4-F1A0-093BF942E86A}"/>
              </a:ext>
            </a:extLst>
          </p:cNvPr>
          <p:cNvPicPr>
            <a:picLocks noChangeAspect="1" noGrp="1"/>
          </p:cNvPicPr>
          <p:nvPr>
            <p:ph idx="22" sz="quarter" type="pic"/>
          </p:nvPr>
        </p:nvPicPr>
        <p:blipFill>
          <a:blip r:embed="rId8"/>
          <a:srcRect b="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0578806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740F-4F41-2943-9F74-D1957FA0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 nutrición deficiente materna tiene consecuencias funestas para las comunidades y el mundo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725062-C909-1242-882D-28A9146A3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1" rtl="0"/>
            <a:r>
              <a:rPr lang="es-es"/>
              <a:t>Las consecuencias económicas de la mala nutrición pueden afectar a una persona durante más de 30 años y a sus familias durante generaciones.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840A7-5A13-8047-9794-88B530A8A77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9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984045-7EE0-DC47-9E4A-EDF92536D5D6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Fuente: Halim et al, 2015. </a:t>
            </a:r>
            <a:r>
              <a:rPr lang="es-es">
                <a:hlinkClick r:id="rId3"/>
              </a:rPr>
              <a:t>Las consecuencias económicas de intervenciones nutricionales maternas e infantiles seleccionadas en países de ingresos medios y bajos: Un análisis sistemático de las publicaciones recientes, 2000-2013.</a:t>
            </a:r>
            <a:r>
              <a:rPr lang="es-es"/>
              <a:t> BMC Women’s Health.</a:t>
            </a:r>
            <a:endParaRPr lang="en-IN"/>
          </a:p>
        </p:txBody>
      </p:sp>
      <p:pic>
        <p:nvPicPr>
          <p:cNvPr descr="A person carrying a child&#10;&#10;Description automatically generated with medium confidence" id="15" name="Picture Placeholder 14">
            <a:extLst>
              <a:ext uri="{FF2B5EF4-FFF2-40B4-BE49-F238E27FC236}">
                <a16:creationId xmlns:a16="http://schemas.microsoft.com/office/drawing/2014/main" id="{646B2569-DF60-FE4C-B11B-EE1DF1BAC31E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 rotWithShape="1">
          <a:blip r:embed="rId4"/>
          <a:srcRect r="-19"/>
          <a:stretch/>
        </p:blipFill>
        <p:spPr/>
      </p:pic>
      <p:pic>
        <p:nvPicPr>
          <p:cNvPr descr="A picture containing floor, person&#10;&#10;Description automatically generated" id="17" name="Picture Placeholder 16">
            <a:extLst>
              <a:ext uri="{FF2B5EF4-FFF2-40B4-BE49-F238E27FC236}">
                <a16:creationId xmlns:a16="http://schemas.microsoft.com/office/drawing/2014/main" id="{1A3D6A9C-D3AA-9D48-96C7-663FA876F280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 rotWithShape="1">
          <a:blip r:embed="rId5"/>
          <a:srcRect b="47"/>
          <a:stretch/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D762C5A-109F-B042-8CCE-BA17B210052A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6"/>
          <a:srcRect b="-1"/>
          <a:stretch/>
        </p:blipFill>
        <p:spPr>
          <a:xfrm>
            <a:off x="686410" y="4623273"/>
            <a:ext cx="1010611" cy="1010611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4ADA11-BA36-E740-A8A0-3C29A57998C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>
            <a:normAutofit lnSpcReduction="10000"/>
          </a:bodyPr>
          <a:lstStyle/>
          <a:p>
            <a:pPr lvl="1" rtl="0"/>
            <a:r>
              <a:rPr lang="es-es"/>
              <a:t>La buena nutrición está relacionada con un mejor rendimiento escolar y una mayor productividad. Esto supone beneficios económicos a largo plazo a escala individual, nacional y global.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B4B3BE-AC0B-6C45-B6C5-4B7FC35588BA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/>
          <a:lstStyle/>
          <a:p>
            <a:pPr lvl="1" rtl="0"/>
            <a:r>
              <a:rPr lang="es-es"/>
              <a:t>Invertir en nutrición podría alcanzar los 5,7 billones de dólares al año en ganancias económicas para la sociedad para 2030.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108C1-AC33-E040-8B0A-9DB6D2BDEEB0}"/>
              </a:ext>
            </a:extLst>
          </p:cNvPr>
          <p:cNvSpPr txBox="1"/>
          <p:nvPr/>
        </p:nvSpPr>
        <p:spPr>
          <a:xfrm>
            <a:off x="179109" y="-697584"/>
            <a:ext cx="18473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rtl="0"/>
            <a:endParaRPr lang="en-US">
              <a:latin charset="0" panose="02000503020000020003" pitchFamily="2"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5189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231F20"/>
      </a:dk1>
      <a:lt1>
        <a:srgbClr val="FFFFFF"/>
      </a:lt1>
      <a:dk2>
        <a:srgbClr val="8D9EBC"/>
      </a:dk2>
      <a:lt2>
        <a:srgbClr val="E7E6E6"/>
      </a:lt2>
      <a:accent1>
        <a:srgbClr val="510C76"/>
      </a:accent1>
      <a:accent2>
        <a:srgbClr val="005D83"/>
      </a:accent2>
      <a:accent3>
        <a:srgbClr val="8DC6E8"/>
      </a:accent3>
      <a:accent4>
        <a:srgbClr val="BB913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14" ma:contentTypeDescription="Create a new document." ma:contentTypeScope="" ma:versionID="62191ea93eb9fec6f97b14791765dc9a">
  <xsd:schema xmlns:xsd="http://www.w3.org/2001/XMLSchema" xmlns:xs="http://www.w3.org/2001/XMLSchema" xmlns:p="http://schemas.microsoft.com/office/2006/metadata/properties" xmlns:ns2="7b2e77cc-b64d-4fc4-9f64-616f45c1eaef" xmlns:ns3="d537de1d-b239-4fda-943d-5a7369d64260" targetNamespace="http://schemas.microsoft.com/office/2006/metadata/properties" ma:root="true" ma:fieldsID="0f3cb2cd82f6ea476b6fabd53b48af8d" ns2:_="" ns3:_=""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  <MediaLengthInSeconds xmlns="7b2e77cc-b64d-4fc4-9f64-616f45c1eaef" xsi:nil="true"/>
  </documentManagement>
</p:properties>
</file>

<file path=customXml/itemProps1.xml><?xml version="1.0" encoding="utf-8"?>
<ds:datastoreItem xmlns:ds="http://schemas.openxmlformats.org/officeDocument/2006/customXml" ds:itemID="{6A9026E2-14AF-42B6-8D69-41F271086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038E0-5466-4C4A-8D92-D6D95FE56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e77cc-b64d-4fc4-9f64-616f45c1eaef"/>
    <ds:schemaRef ds:uri="d537de1d-b239-4fda-943d-5a7369d64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14F81B-439E-44B8-B8C5-40754976F3B9}">
  <ds:schemaRefs>
    <ds:schemaRef ds:uri="48b7a5f7-693b-40b9-9241-b87a04459d91"/>
    <ds:schemaRef ds:uri="51f11aba-dad9-430b-a39f-9be2f41d8c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b2e77cc-b64d-4fc4-9f64-616f45c1eaef"/>
    <ds:schemaRef ds:uri="d537de1d-b239-4fda-943d-5a7369d642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2416</Words>
  <Application>Microsoft Macintosh PowerPoint</Application>
  <PresentationFormat>Widescreen</PresentationFormat>
  <Paragraphs>187</Paragraphs>
  <Slides>16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Avenir</vt:lpstr>
      <vt:lpstr>Avenir Black</vt:lpstr>
      <vt:lpstr>Avenir Book</vt:lpstr>
      <vt:lpstr>Avenir Oblique</vt:lpstr>
      <vt:lpstr>Calibri</vt:lpstr>
      <vt:lpstr>System Font Regular</vt:lpstr>
      <vt:lpstr>Wingdings</vt:lpstr>
      <vt:lpstr>Office Theme</vt:lpstr>
      <vt:lpstr>Avances en la suplementación con micronutrientes múltiples</vt:lpstr>
      <vt:lpstr>Cómo usar esta presentación</vt:lpstr>
      <vt:lpstr>Públicos para esta presentación</vt:lpstr>
      <vt:lpstr>Objetivos por cumplir</vt:lpstr>
      <vt:lpstr>Secciones</vt:lpstr>
      <vt:lpstr>Alcance global de la malnutrición maternal</vt:lpstr>
      <vt:lpstr>En todo el mundo hay muchas mujeres que no tienen acceso a dietas nutritivas...</vt:lpstr>
      <vt:lpstr>...y no tienen acceso a servicios sanitarios  y de nutrición de calidad</vt:lpstr>
      <vt:lpstr>La nutrición deficiente materna tiene consecuencias funestas para las comunidades y el mundo</vt:lpstr>
      <vt:lpstr>PowerPoint Presentation</vt:lpstr>
      <vt:lpstr>PowerPoint Presentation</vt:lpstr>
      <vt:lpstr>Siguientes pasos</vt:lpstr>
      <vt:lpstr>Seguimos en contacto</vt:lpstr>
      <vt:lpstr>Publicaciones principales</vt:lpstr>
      <vt:lpstr>Recursos de Healthy Mothers Healthy Babies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Wilkes, Stephen</dc:creator>
  <cp:lastModifiedBy>Rijuta Pandav</cp:lastModifiedBy>
  <cp:revision>7</cp:revision>
  <cp:lastPrinted>2022-04-18T20:29:19Z</cp:lastPrinted>
  <dcterms:created xsi:type="dcterms:W3CDTF">2020-12-11T21:28:37Z</dcterms:created>
  <dcterms:modified xsi:type="dcterms:W3CDTF">2022-08-11T16:28:11Z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mplianceAssetId" pid="2">
    <vt:lpwstr/>
  </property>
  <property fmtid="{D5CDD505-2E9C-101B-9397-08002B2CF9AE}" name="ContentTypeId" pid="3">
    <vt:lpwstr>0x010100D4871A718AD66E418366A732CB5B3C94</vt:lpwstr>
  </property>
  <property fmtid="{D5CDD505-2E9C-101B-9397-08002B2CF9AE}" name="MediaServiceImageTags" pid="4">
    <vt:lpwstr/>
  </property>
  <property fmtid="{D5CDD505-2E9C-101B-9397-08002B2CF9AE}" name="NXPowerLiteLastOptimized" pid="5">
    <vt:lpwstr>2676808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S9.1.4</vt:lpwstr>
  </property>
  <property fmtid="{D5CDD505-2E9C-101B-9397-08002B2CF9AE}" name="TemplateUrl" pid="8">
    <vt:lpwstr/>
  </property>
  <property fmtid="{D5CDD505-2E9C-101B-9397-08002B2CF9AE}" name="TriggerFlowInfo" pid="9">
    <vt:lpwstr/>
  </property>
  <property fmtid="{D5CDD505-2E9C-101B-9397-08002B2CF9AE}" name="_ExtendedDescription" pid="10">
    <vt:lpwstr/>
  </property>
  <property fmtid="{D5CDD505-2E9C-101B-9397-08002B2CF9AE}" name="_SharedFileIndex" pid="11">
    <vt:lpwstr/>
  </property>
  <property fmtid="{D5CDD505-2E9C-101B-9397-08002B2CF9AE}" name="_SourceUrl" pid="12">
    <vt:lpwstr/>
  </property>
  <property fmtid="{D5CDD505-2E9C-101B-9397-08002B2CF9AE}" name="xd_ProgID" pid="13">
    <vt:lpwstr/>
  </property>
  <property fmtid="{D5CDD505-2E9C-101B-9397-08002B2CF9AE}" name="xd_Signature" pid="14">
    <vt:lpwstr/>
  </property>
</Properties>
</file>