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461" r:id="rId6"/>
    <p:sldId id="268" r:id="rId7"/>
    <p:sldId id="449" r:id="rId8"/>
    <p:sldId id="284" r:id="rId9"/>
    <p:sldId id="422" r:id="rId10"/>
    <p:sldId id="277" r:id="rId11"/>
    <p:sldId id="420" r:id="rId12"/>
    <p:sldId id="260" r:id="rId13"/>
    <p:sldId id="273" r:id="rId14"/>
    <p:sldId id="466" r:id="rId15"/>
    <p:sldId id="467" r:id="rId16"/>
    <p:sldId id="468" r:id="rId17"/>
    <p:sldId id="469" r:id="rId18"/>
    <p:sldId id="470" r:id="rId19"/>
    <p:sldId id="460" r:id="rId20"/>
    <p:sldId id="456" r:id="rId21"/>
    <p:sldId id="445" r:id="rId22"/>
    <p:sldId id="450" r:id="rId23"/>
    <p:sldId id="459" r:id="rId24"/>
    <p:sldId id="413" r:id="rId25"/>
    <p:sldId id="317" r:id="rId26"/>
    <p:sldId id="363" r:id="rId27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FB46415-425E-A6B9-C6D2-CFFE5A9E871A}" name="Tanuja Rastogi" initials="TR" userId="S::tanuja.rastogi@micronutrientforum.org::188f5d63-05b7-4baa-a8d3-37fb2a4eca8c" providerId="AD"/>
  <p188:author id="{E7AE3717-754D-3F0B-0DA5-42512090E62B}" name="Katie Stevenson (GMMB)" initials="KS(" userId="S::katie.stevenson@gmmb.com::6ad4bb77-81fb-4804-b5e0-5f5e034699a7" providerId="AD"/>
  <p188:author id="{8443ED59-20C7-4FDF-8DCA-8A14D1AA1C8C}" name="Microsoft Office User" initials="MOU" userId="Microsoft Office User" providerId="None"/>
  <p188:author id="{0958B961-CA18-E034-D284-F058DFC5CAEB}" name="Martin Mwangi" initials="MM" userId="S::martin.mwangi@micronutrientforum.org::ad76daae-8d18-49be-af3d-21c658b6b216" providerId="AD"/>
  <p188:author id="{BF91956F-E5CF-C343-483F-3B65FCF51168}" name="Gayatri Surendranathan (GMMB)" initials="GS(" userId="S::gayatri.surendranathan@gmmb.com::17b7d75d-0feb-41b1-b904-28189f41b97e" providerId="AD"/>
  <p188:author id="{32E122AA-98CF-53C2-8681-768A50C6F415}" name="Marti van Liere" initials="MvL" userId="S::marti.vanliere@micronutrientforum.org::d9317d54-23ab-4447-8af1-612c0676d77e" providerId="AD"/>
  <p188:author id="{60A5C1B9-F0D9-F5E6-1B40-FCEF1F8AAA8C}" name="Megan Bourassa" initials="MB" userId="S::megan.bourassa@micronutrientforum.org::363739d5-65aa-47ac-af5e-ba8a47e650f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6A5D"/>
    <a:srgbClr val="510C76"/>
    <a:srgbClr val="8DC6E8"/>
    <a:srgbClr val="EDE6F1"/>
    <a:srgbClr val="E5EEF3"/>
    <a:srgbClr val="D1CECE"/>
    <a:srgbClr val="5B9BD5"/>
    <a:srgbClr val="FF2F92"/>
    <a:srgbClr val="005D83"/>
    <a:srgbClr val="BB91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9122" autoAdjust="0"/>
  </p:normalViewPr>
  <p:slideViewPr>
    <p:cSldViewPr snapToGrid="0">
      <p:cViewPr varScale="1">
        <p:scale>
          <a:sx n="87" d="100"/>
          <a:sy n="87" d="100"/>
        </p:scale>
        <p:origin x="1536" y="192"/>
      </p:cViewPr>
      <p:guideLst>
        <p:guide orient="horz" pos="2184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BFFBE1-A409-BABD-427C-72B57C1D69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CC4739-B5F1-B616-1EA3-93487A0FDD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0DF060-5BE5-AC45-8FD3-74A61DD61823}" type="datetimeFigureOut">
              <a:rPr lang="en-US" smtClean="0"/>
              <a:t>8/11/22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670804-3EF5-144E-9977-302608E300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FABA0A-B500-AFC0-CC28-AFAA76D3C8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CB253E-FF82-6F42-BFD4-4B44230A1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56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venir Book" panose="02000503020000020003" pitchFamily="2" charset="0"/>
              </a:defRPr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venir Book" panose="02000503020000020003" pitchFamily="2" charset="0"/>
              </a:defRPr>
            </a:lvl1pPr>
          </a:lstStyle>
          <a:p>
            <a:pPr rtl="0"/>
            <a:fld id="{51612432-5752-AC44-AD1D-D5F2B1E85F8E}" type="datetimeFigureOut">
              <a:rPr lang="en-US" smtClean="0"/>
              <a:pPr rtl="0"/>
              <a:t>8/11/22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venir Book" panose="02000503020000020003" pitchFamily="2" charset="0"/>
              </a:defRPr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venir Book" panose="02000503020000020003" pitchFamily="2" charset="0"/>
              </a:defRPr>
            </a:lvl1pPr>
          </a:lstStyle>
          <a:p>
            <a:pPr rtl="0"/>
            <a:fld id="{D8CF51D6-4450-1B41-B25A-621927D229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17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venir Book" panose="02000503020000020003" pitchFamily="2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97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Una mala nutrición afecta a la madre </a:t>
            </a:r>
            <a:r>
              <a:rPr lang="es-es" sz="1200" b="0" i="0" u="sng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y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 a su bebé.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La anemia afecta </a:t>
            </a:r>
            <a:r>
              <a:rPr lang="es-es">
                <a:latin typeface="Century Gothic" panose="020B0502020202020204" pitchFamily="34" charset="0"/>
              </a:rPr>
              <a:t>al 33 % de las mujeres, y la </a:t>
            </a:r>
            <a:r>
              <a:rPr lang="es-es"/>
              <a:t>anemia severa</a:t>
            </a:r>
            <a:r>
              <a:rPr lang="es-es" sz="12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rPr>
              <a:t> es especialmente peligrosa durante el embarazo. El 20 % de los fallecimientos maternos están relacionados con la anemia.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nutrición insuficiente en los primeros 1000 días puede provocar un daño irreversible en el crecimiento del cerebro del bebé, que puede afectar a su capacidad de aprendizaje y manutención, lo cual puede hacer que sea más difícil para un hijo y su familia salir de la pobreza. También puede fundar las bases de problemas futuros, como obesidad, diabetes y otras enfermedades crónicas que pueden suponer problemas de salud de por vida.</a:t>
            </a:r>
            <a:endParaRPr lang="en-US" sz="1200" b="0" i="0" kern="1200">
              <a:solidFill>
                <a:schemeClr val="tx1"/>
              </a:solidFill>
              <a:latin typeface="Avenir Book" panose="02000503020000020003" pitchFamily="2" charset="0"/>
              <a:ea typeface="+mn-ea"/>
              <a:cs typeface="+mn-cs"/>
            </a:endParaRPr>
          </a:p>
          <a:p>
            <a:pPr rtl="0"/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>
                <a:latin typeface="Avenir Black" panose="02000503020000020003" pitchFamily="2" charset="0"/>
              </a:rPr>
              <a:t>El problema de la malnutrición materna cada vez es mayor. Debido a la COVID-19 y las alteraciones del sistema de reparto de alimentos, se espera que los índices de malnutrición en madres y niños pequeños aumenten bruscamente en los próximos tres años.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36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En el siguiente bloque de diapositivas, veremos cómo la malnutrición de las mujeres, fruto de una alimentación, saludo y cuidado inadecuados, se manifiesta a lo largo de la vida de una mujer y de la de su hijo.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rtl="0"/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Durante la adolescencia (cuando las mujeres tienen entre 10 y 19 años), hay varios factores del crecimiento que precisan de una buena nutrición:</a:t>
            </a:r>
          </a:p>
          <a:p>
            <a:pPr rtl="0"/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Darán el estirón y verán cambios, en un periodo de rápido crecimiento físico (estatura y peso) y cambios psicológicos, que culminan con la madurez sexual.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Entre los 10 y los 25 años, su cerebro pasa por una serie de cambios que tienen importantes implicaciones para su comportamiento.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La adolescencia es un periodo de rápido desarrollo cognitivo y social.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rtl="0"/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00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Una buena nutrición es importante en cualquier momento de la vida de una mujer.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Las mujeres adultas pueden decidir entre formar una familia o no. Sea cual sea su elección, es importante contar con una buena nutrición para garantizar buena salud, bienestar y desarrollo físico e intelectual.</a:t>
            </a: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rtl="0"/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rtl="0"/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En aquellas mujeres que deciden quedarse embarazadas, existen varios micronutrientes que tienen una función principal en el periodo antes de la concepción. </a:t>
            </a:r>
          </a:p>
          <a:p>
            <a:pPr rtl="0"/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rtl="0"/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El más conocido es el ácido fólico, pero otras vitaminas del grupo B, la vitamina A y minerales como el hierro, el zinc y el cobre, también son importantes durante esta etapa.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8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Una mujer que padece malnutrición, al quedarse embarazada, tiene un mayor riesgo de que se su embarazo acaben en aborto espontáneo, inducido o mortinato.</a:t>
            </a:r>
          </a:p>
          <a:p>
            <a:pPr rtl="0"/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El cuidado prenatal debería incluir micronutrientes, como el ácido fólico, evitar el consumo de drogas, tabaco y alcohol, y practicar ejercicio con regularidad, hacerse análisis de sangre y físicos con frecuencia.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Las complicaciones del embarazo pueden incluir trastornos de presión arterial alta, diabetes gestacional, anemia por deficiencia de hierro y náuseas y vómitos intensos.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>
                <a:latin typeface="Avenir Book" panose="02000503020000020003" pitchFamily="2" charset="0"/>
              </a:rPr>
              <a:t>La mala nutrición puede incluso conducir a un mayor riesgo 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de muerte materna por sangrado, infecciones, enfermedades hipertensivas del embarazo, parto obstruido, aborto espontáneo, aborto o embarazo ectópico.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Recuerde también que una mujer puede tener obesidad y aun así tener deficiencia de micronutrientes. La obesidad antes y durante el embarazo aumenta el riesgo de infertilidad, hipertensión relacionada con el embarazo, diabetes gestacional, bebés grandes para la edad gestacional, malformaciones congénitas y mortinato. 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rtl="0"/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rtl="0"/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83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La buena nutrición también es importante para la salud de su bebé: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4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</a:rPr>
              <a:t>El yodo es esencial en las primeras 16 semanas de embarazo; sin él, los abortos espontáneos y los mortinatos son más comunes, y el desarrollo del cerebro y la cognición del bebé se ven afectados.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El ácido fólico previene los defectos de la epineura.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El zinc reduce el riesgo de parto prematuro.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Después del parto, una buena nutrición sigue siendo importante para la madre.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Una nutrición adecuada es clave para ayudarla a recuperarse y proporcionarle suficientes alimentos, energía y nutrientes para amamantar a su hijo.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Los embarazos consecutivos, especialmente cuando una mujer vuelve a quedarse embarazada rápidamente, pueden provocar el agotamiento de las reservas nutricionales y reducir sus posibilidades de contar con una salud, bienestar, educación e ingresos óptimos.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rtl="0"/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La Organización Mundial de la Salud (OMS) describe el período posnatal como la fase más crítica y, sin embargo, la más descuidada en la vida de las madres y los bebés: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La mayoría de las muertes maternas y neonatales ocurren durante este período.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El período posparto se puede dividir en tres etapas bien diferenciadas: </a:t>
            </a:r>
            <a:r>
              <a:rPr lang="es-es" sz="24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1) la fase inicial o aguda, de 8 a 19 horas después del parto; 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2) el posparto subagudo, que dura de dos a seis semanas, y 3) el posparto tardío, que puede durar hasta ocho meses.</a:t>
            </a:r>
          </a:p>
          <a:p>
            <a:pPr marL="171450" lvl="1" indent="-171450" rtl="0">
              <a:buFont typeface="Arial" panose="020B0604020202020204" pitchFamily="34" charset="0"/>
              <a:buChar char="•"/>
            </a:pPr>
            <a:r>
              <a:rPr lang="es-es" sz="18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</a:rPr>
              <a:t>En el posparto subagudo, del 87 % al 94 % de las mujeres informal de al menos un problema de salud.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rtl="0"/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1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Resumen: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La nutrición y la salud de una mujer afectan a la próxima generación de niños y el ciclo continúa, y sigue afectando generación tras generación.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Ahora considere el impacto global de la desnutrición femenina en los aproximadamente 225 millones de embarazos que ocurren cada año en países de ingresos bajos y medios.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rtl="0"/>
            <a:endParaRPr lang="en-US"/>
          </a:p>
          <a:p>
            <a:pPr rtl="0"/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22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causa fundamental de la desnutrición materna se puede atribuir a la desigualdad de género: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/>
              <a:t>Las mujeres que carecen de autonomía ven obstaculizada su capacidad para acceder a los servicios de salud y nutrición. Si tiene acceso, la calidad de los servicios puede ser deficiente o inasequible.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/>
              <a:t>Las iniciativas de salud dirigidas a las mujeres a menudo se consideran de baja prioridad, y muchas mujeres tienen poco poder de decisión cuando se trata de opciones de alimentos y servicios, y también de sus opciones para los niños.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/>
              <a:t>A menudo, las mujeres comen las últimas y las menores cantidades en términos de alimentos nutritivos. 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El hambre oculta es una forma de desnutrición que ocurre cuando la ingesta y la absorción de vitaminas y minerales (como zinc, yodo y hierro) son demasiado bajas para mantener una buena salud y desarrollo.</a:t>
            </a:r>
            <a:endParaRPr lang="en-US"/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67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sz="1200" b="0" i="1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El presentador puede reproducir el vídeo, si lo desea, haciendo clic en este enlace: Women’s Voices from Ethiopia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: https://www.youtube.com/watch?v=z7NguonMqTI&amp;list=PLtHECG2JBpsod1V1bU2_2_iyR-s9Wok97&amp;index=30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082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1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El presentador puede reproducir el vídeo, si lo desea, haciendo clic en este enlace: Women’s Voices from India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: https://www.youtube.com/watch?v=c7LgGBw8us0&amp;list=PLtHECG2JBpsod1V1bU2_2_iyR-s9Wok97&amp;index=29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460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u="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1ADBB7B-F3B9-4F4B-88DD-5AF3BBA9591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63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Revise las instrucciones en esta diapositiva para ver cómo usar/personalizar esta presentación. Después, elimine esta diapositiva antes de la presentación.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087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1ADBB7B-F3B9-4F4B-88DD-5AF3BBA9591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342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1" rtl="0"/>
            <a:r>
              <a:rPr lang="es-es"/>
              <a:t>Esta presentación ha sido preparada por el Consorcio Healthy Mothers Heathy Babies. Nuestro objetivo es garantizar que 75 millones de mujeres embarazadas más tengan acceso a SMM para 2030 para que las madres y los bebés puedan alcanzar su máximo potencial. Para obtener más información, visite nuestro sitio web, síganos en las redes sociales y contacte con nosotros en esta dirección de correo electrónico.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 rtl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9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Revise las instrucciones en esta diapositiva para ver cómo usar/personalizar esta presentación. Después, elimine esta diapositiva antes de la presentación.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49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i="1"/>
              <a:t>Esta diapositiva actúa como un marcador de posición para la bienvenida e introducción del presentador. Añada aquí un resumen de los objetivos de la reunión o la orden del día.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96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indent="0" rtl="0">
              <a:buFont typeface="Arial" panose="020B0604020202020204" pitchFamily="34" charset="0"/>
              <a:buNone/>
            </a:pPr>
            <a:r>
              <a:rPr lang="es-es" i="1" dirty="0"/>
              <a:t>El presentador puede presenta cada sección o saltarse algunas para llegar a las que sean relevantes para el público.</a:t>
            </a:r>
          </a:p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40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i="1" u="sng"/>
              <a:t>Sección A</a:t>
            </a:r>
          </a:p>
          <a:p>
            <a:pPr rtl="0"/>
            <a:endParaRPr lang="en-US" i="1"/>
          </a:p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rtl="0"/>
            <a:r>
              <a:rPr lang="es-es"/>
              <a:t>En esta sección veremos:</a:t>
            </a:r>
          </a:p>
          <a:p>
            <a:pPr rtl="0"/>
            <a:endParaRPr lang="en-US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Lo que significa tener una nutrición materna saludable y la importancia de los micronutrientes para la madre y su bebé.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Las consecuencias de la malnutrición materna y el impacto que esto tiene en su vida y en la de su bebé.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Las causas principales de la malnutrición materna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43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rtl="0"/>
            <a:r>
              <a:rPr lang="es-es"/>
              <a:t>Una buena nutrición es importante, sobre todo durante el embarazo. </a:t>
            </a:r>
          </a:p>
          <a:p>
            <a:pPr rtl="0"/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Las mujeres embarazadas necesitan más </a:t>
            </a:r>
            <a:r>
              <a:rPr lang="es-es" sz="1200" b="1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nutrientes, tanto macro como micro,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 para garantizar un crecimiento y desarrollo rápido del feto; además, son más susceptibles a las malas consecuencias de una dieta pobre y de las deficiencias de nutrientes.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t>Hay viarias clases principales de nutrientes que se pueden agrupar como </a:t>
            </a:r>
            <a:r>
              <a:rPr lang="es-es" sz="1200" b="1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macronutrientes</a:t>
            </a:r>
            <a:r>
              <a:t> o </a:t>
            </a:r>
            <a:r>
              <a:rPr lang="es-es" sz="1200" b="1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micronutrientes</a:t>
            </a:r>
            <a:r>
              <a:t>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Los macronutrientes son los carbohidratos, las grasas, las proteínas; estos proporcionan energía.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Los </a:t>
            </a:r>
            <a:r>
              <a:rPr lang="es-es" sz="1200" b="1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micronutrientes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 son minerales y vitaminas (que solo se necesitan en pequeñas cantidades); elaboraremos el concepto de micronutrientes con más detalle en las siguientes dos diapositivas.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rtl="0"/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rtl="0"/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rtl="0"/>
            <a:endParaRPr lang="en-US"/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72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>
                <a:solidFill>
                  <a:schemeClr val="tx2"/>
                </a:solidFill>
              </a:rPr>
              <a:t>Los micronutrientes son fundamentales </a:t>
            </a:r>
            <a:r>
              <a:rPr lang="es-es"/>
              <a:t>para las madres 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Se sabe que muchas vitaminas y minerales diferentes, entre ellos el hierro y la vitamina A, tienen una función importante para garantizar una buena salud durante el embarazo.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Durante la gestación, las mujeres necesitan niveles superiores de vitamina A para favorecer el crecimiento y desarrollo del feto.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Las mujeres necesitan de media 2,5 veces más hierro que los hombres, esta necesidad aumenta aún más durante el embarazo.</a:t>
            </a:r>
            <a:br>
              <a:rPr lang="en-U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</a:b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Aunque falte información sobre el estado de los micronutrientes (excepto aquella relacionada con el hierro y la vitamina A), existen varios estudios que sugieren que las mujeres tienen carencia de muchos micronutrientes que son imprescindibles; se enuncian en esta diapositiva. 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46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rtl="0">
              <a:defRPr/>
            </a:pPr>
            <a:r>
              <a:rPr lang="es-es">
                <a:solidFill>
                  <a:schemeClr val="tx2"/>
                </a:solidFill>
                <a:latin typeface="Avenir Book"/>
              </a:rPr>
              <a:t>Los micronutrientes son fundamentales </a:t>
            </a:r>
            <a:r>
              <a:rPr lang="es-es">
                <a:latin typeface="Avenir Book"/>
              </a:rPr>
              <a:t>para sus bebés. 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Avenir Book"/>
              </a:rPr>
              <a:t>Los micronutrientes favorecen el desarrollo y crecimiento de la placenta, el desarrollo del sistema nervioso del feto, del cerebro y de los ojos, entre otros muchos mecanismos fundamentales del cuerpo humano.</a:t>
            </a:r>
            <a:r>
              <a:rPr lang="es-es">
                <a:latin typeface="Avenir Book"/>
              </a:rPr>
              <a:t> </a:t>
            </a: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Los efectos de una nutrición pobre son graves y pueden incluir:</a:t>
            </a:r>
          </a:p>
          <a:p>
            <a:pPr marL="228600" indent="-228600" rtl="0">
              <a:spcBef>
                <a:spcPts val="500"/>
              </a:spcBef>
              <a:buClr>
                <a:srgbClr val="510C76"/>
              </a:buClr>
              <a:buFont typeface="Arial" panose="020B0604020202020204" pitchFamily="34" charset="0"/>
              <a:buChar char="•"/>
            </a:pPr>
            <a:r>
              <a:rPr lang="es-es" sz="1200">
                <a:latin typeface="Avenir Book" panose="02000503020000020003" pitchFamily="2" charset="0"/>
              </a:rPr>
              <a:t>Bajo peso corporal, pequeño para la edad gestacional </a:t>
            </a:r>
          </a:p>
          <a:p>
            <a:pPr marL="228600" indent="-228600" rtl="0">
              <a:spcBef>
                <a:spcPts val="500"/>
              </a:spcBef>
              <a:buClr>
                <a:srgbClr val="510C76"/>
              </a:buClr>
              <a:buFont typeface="Arial" panose="020B0604020202020204" pitchFamily="34" charset="0"/>
              <a:buChar char="•"/>
            </a:pPr>
            <a:r>
              <a:rPr lang="es-es" sz="1200">
                <a:latin typeface="Avenir Book" panose="02000503020000020003" pitchFamily="2" charset="0"/>
              </a:rPr>
              <a:t>Parto prematuro, parto de un feto muerto</a:t>
            </a:r>
          </a:p>
          <a:p>
            <a:pPr marL="228600" indent="-228600" rtl="0">
              <a:spcBef>
                <a:spcPts val="500"/>
              </a:spcBef>
              <a:buClr>
                <a:srgbClr val="510C76"/>
              </a:buClr>
              <a:buFont typeface="Arial" panose="020B0604020202020204" pitchFamily="34" charset="0"/>
              <a:buChar char="•"/>
            </a:pPr>
            <a:r>
              <a:rPr lang="es-es" sz="1200">
                <a:latin typeface="Avenir Book" panose="02000503020000020003" pitchFamily="2" charset="0"/>
              </a:rPr>
              <a:t>Espina bífida, defectos congénitos</a:t>
            </a:r>
          </a:p>
          <a:p>
            <a:pPr marL="228600" indent="-228600" rtl="0">
              <a:spcBef>
                <a:spcPts val="500"/>
              </a:spcBef>
              <a:buClr>
                <a:srgbClr val="510C76"/>
              </a:buClr>
              <a:buFont typeface="Arial" panose="020B0604020202020204" pitchFamily="34" charset="0"/>
              <a:buChar char="•"/>
            </a:pPr>
            <a:r>
              <a:rPr lang="es-es" sz="1200">
                <a:latin typeface="Avenir Book" panose="02000503020000020003" pitchFamily="2" charset="0"/>
              </a:rPr>
              <a:t>Mortalidad y morbilidad infantil</a:t>
            </a:r>
          </a:p>
          <a:p>
            <a:pPr marL="228600" indent="-228600" rtl="0">
              <a:spcBef>
                <a:spcPts val="500"/>
              </a:spcBef>
              <a:buClr>
                <a:srgbClr val="510C76"/>
              </a:buClr>
              <a:buFont typeface="Arial" panose="020B0604020202020204" pitchFamily="34" charset="0"/>
              <a:buChar char="•"/>
            </a:pPr>
            <a:r>
              <a:rPr lang="es-es" sz="1200">
                <a:latin typeface="Avenir Book" panose="02000503020000020003" pitchFamily="2" charset="0"/>
              </a:rPr>
              <a:t>Crecimiento y desarrollo físico y cognitivo deficiente después del parto</a:t>
            </a:r>
          </a:p>
          <a:p>
            <a:pPr marL="228600" indent="-228600" rtl="0">
              <a:spcBef>
                <a:spcPts val="500"/>
              </a:spcBef>
              <a:buClr>
                <a:srgbClr val="510C76"/>
              </a:buClr>
              <a:buFont typeface="Arial" panose="020B0604020202020204" pitchFamily="34" charset="0"/>
              <a:buChar char="•"/>
            </a:pPr>
            <a:endParaRPr lang="en-CH" sz="1200">
              <a:latin typeface="Avenir Book" panose="02000503020000020003" pitchFamily="2" charset="0"/>
            </a:endParaRPr>
          </a:p>
          <a:p>
            <a:pPr marL="0" indent="0" rtl="0">
              <a:spcBef>
                <a:spcPts val="500"/>
              </a:spcBef>
              <a:buClr>
                <a:srgbClr val="510C76"/>
              </a:buClr>
              <a:buFont typeface="Arial" panose="020B0604020202020204" pitchFamily="34" charset="0"/>
              <a:buNone/>
            </a:pPr>
            <a:r>
              <a:rPr lang="es-es" sz="1200">
                <a:latin typeface="Avenir Book" panose="02000503020000020003" pitchFamily="2" charset="0"/>
              </a:rPr>
              <a:t>Las consecuencias de una mala nutrición también son graves para la madre, que puede acabar padeciendo anemia, tener un mayor riesgo de hemorragia, eclampsia, septicemia y otras complicaciones durante el parto, que pueden hasta suponer el fallecimiento de la madre.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en-US"/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8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41EC4-8049-3249-BA31-6E75D6C72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9" y="638175"/>
            <a:ext cx="6068852" cy="3200926"/>
          </a:xfrm>
        </p:spPr>
        <p:txBody>
          <a:bodyPr rtlCol="0" anchor="b">
            <a:noAutofit/>
          </a:bodyPr>
          <a:lstStyle>
            <a:lvl1pPr algn="l">
              <a:defRPr sz="5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C8E2E-7845-E046-B324-0E971BC12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041" y="3933080"/>
            <a:ext cx="6068852" cy="1198302"/>
          </a:xfrm>
        </p:spPr>
        <p:txBody>
          <a:bodyPr rtlCol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3B4D0-F35A-CB4C-85E1-99C44E61C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78255-1F91-0F42-9D2A-C303DCB7D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Advancing Multiple Micronutrient Supplementation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2FCA8-394D-B24B-A662-AA66CD7DA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435F625-BA6A-CF47-B29E-D53FD63C4A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1417" y="5377169"/>
            <a:ext cx="3033561" cy="842656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E05A78A-53E3-DF4E-9499-C12392A2C0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78995" y="0"/>
            <a:ext cx="4813005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71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chemeClr val="accent4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16100"/>
            <a:ext cx="10783822" cy="3944620"/>
          </a:xfrm>
        </p:spPr>
        <p:txBody>
          <a:bodyPr lIns="0" tIns="0" rIns="0" bIns="0" rtlCol="0">
            <a:normAutofit/>
          </a:bodyPr>
          <a:lstStyle>
            <a:lvl1pPr marL="342900" indent="-34290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0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5" y="6086787"/>
            <a:ext cx="9429559" cy="44257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777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90" y="4389120"/>
            <a:ext cx="5268448" cy="1528984"/>
          </a:xfrm>
        </p:spPr>
        <p:txBody>
          <a:bodyPr lIns="0" tIns="0" rIns="0" bIns="0" rtlCol="0">
            <a:norm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Clr>
                <a:srgbClr val="510C76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14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2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731EE9-943A-BC4C-9C35-FD4B0848616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19462" y="4389120"/>
            <a:ext cx="5268448" cy="1528984"/>
          </a:xfrm>
        </p:spPr>
        <p:txBody>
          <a:bodyPr lIns="0" tIns="0" rIns="0" bIns="0" rtlCol="0">
            <a:norm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Clr>
                <a:srgbClr val="510C76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14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2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0072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4224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 rtl="0"/>
            <a:fld id="{C4B37875-7933-F345-AE65-E0AB5E984F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4783" y="6056389"/>
            <a:ext cx="538267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810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 rtl="0"/>
            <a:fld id="{C4B37875-7933-F345-AE65-E0AB5E984F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4783" y="6056389"/>
            <a:ext cx="538267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030FC3EB-DFD2-314C-A6F8-74AA299CA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3668" y="4820504"/>
            <a:ext cx="4856348" cy="1232906"/>
          </a:xfrm>
        </p:spPr>
        <p:txBody>
          <a:bodyPr lIns="0" tIns="0" rIns="0" bIns="0" rtlCol="0">
            <a:normAutofit/>
          </a:bodyPr>
          <a:lstStyle>
            <a:lvl1pPr marL="7938" indent="0" algn="ctr">
              <a:lnSpc>
                <a:spcPct val="100000"/>
              </a:lnSpc>
              <a:spcAft>
                <a:spcPts val="0"/>
              </a:spcAft>
              <a:buNone/>
              <a:tabLst/>
              <a:defRPr sz="2000" b="0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6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A3C04E75-E6A6-7546-A5D3-D37BB90C70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41984" y="4820504"/>
            <a:ext cx="4856348" cy="1232906"/>
          </a:xfrm>
        </p:spPr>
        <p:txBody>
          <a:bodyPr lIns="0" tIns="0" rIns="0" bIns="0" rtlCol="0">
            <a:normAutofit/>
          </a:bodyPr>
          <a:lstStyle>
            <a:lvl1pPr marL="7938" indent="0" algn="ctr">
              <a:lnSpc>
                <a:spcPct val="100000"/>
              </a:lnSpc>
              <a:spcAft>
                <a:spcPts val="0"/>
              </a:spcAft>
              <a:buNone/>
              <a:tabLst/>
              <a:defRPr sz="2000" b="1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6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41483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7902A2-02A9-104E-AD91-307C84058118}"/>
              </a:ext>
            </a:extLst>
          </p:cNvPr>
          <p:cNvSpPr/>
          <p:nvPr userDrawn="1"/>
        </p:nvSpPr>
        <p:spPr>
          <a:xfrm flipV="1">
            <a:off x="0" y="0"/>
            <a:ext cx="12192000" cy="3022600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 algn="ctr"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spcBef>
                <a:spcPts val="0"/>
              </a:spcBef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3C3D50-5444-4F46-8BDF-BE2550E12F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34877" y="2147028"/>
            <a:ext cx="4705523" cy="731838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tabLst/>
              <a:defRPr sz="2200" b="1">
                <a:solidFill>
                  <a:schemeClr val="accent1"/>
                </a:solidFill>
              </a:defRPr>
            </a:lvl1pPr>
            <a:lvl2pPr marL="0" indent="0" algn="ctr">
              <a:buNone/>
              <a:tabLst/>
              <a:defRPr sz="2200">
                <a:solidFill>
                  <a:schemeClr val="accent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7EF8982-F964-2A47-A9FC-4C5E6AC21B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1600" y="2147028"/>
            <a:ext cx="4705523" cy="731838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tabLst/>
              <a:defRPr sz="2200" b="1">
                <a:solidFill>
                  <a:schemeClr val="accent1"/>
                </a:solidFill>
              </a:defRPr>
            </a:lvl1pPr>
            <a:lvl2pPr marL="0" indent="0" algn="ctr">
              <a:buNone/>
              <a:tabLst/>
              <a:defRPr sz="2200">
                <a:solidFill>
                  <a:schemeClr val="accent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72705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7902A2-02A9-104E-AD91-307C84058118}"/>
              </a:ext>
            </a:extLst>
          </p:cNvPr>
          <p:cNvSpPr/>
          <p:nvPr userDrawn="1"/>
        </p:nvSpPr>
        <p:spPr>
          <a:xfrm>
            <a:off x="0" y="3022600"/>
            <a:ext cx="12192000" cy="38354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 algn="ctr">
              <a:defRPr sz="4000">
                <a:solidFill>
                  <a:schemeClr val="accent5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086787"/>
            <a:ext cx="9668354" cy="44257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spcBef>
                <a:spcPts val="0"/>
              </a:spcBef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3C3D50-5444-4F46-8BDF-BE2550E12F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4688" y="1918268"/>
            <a:ext cx="2167963" cy="1465544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tabLst/>
              <a:defRPr sz="1800" b="0">
                <a:solidFill>
                  <a:schemeClr val="tx1"/>
                </a:solidFill>
              </a:defRPr>
            </a:lvl1pPr>
            <a:lvl2pPr marL="0" indent="0" algn="l">
              <a:buNone/>
              <a:tabLst/>
              <a:defRPr sz="1800" b="0">
                <a:solidFill>
                  <a:schemeClr val="tx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7EF8982-F964-2A47-A9FC-4C5E6AC21B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61788" y="1918268"/>
            <a:ext cx="2112071" cy="827684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tabLst/>
              <a:defRPr sz="1800" b="0">
                <a:solidFill>
                  <a:schemeClr val="tx1"/>
                </a:solidFill>
              </a:defRPr>
            </a:lvl1pPr>
            <a:lvl2pPr marL="0" indent="0" algn="l">
              <a:buNone/>
              <a:tabLst/>
              <a:defRPr sz="1800" b="0">
                <a:solidFill>
                  <a:schemeClr val="tx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F9D347C-3AAD-274B-8649-5E45007EAD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0399" y="1916320"/>
            <a:ext cx="2319259" cy="927750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tabLst/>
              <a:defRPr sz="1800" b="0">
                <a:solidFill>
                  <a:schemeClr val="tx1"/>
                </a:solidFill>
              </a:defRPr>
            </a:lvl1pPr>
            <a:lvl2pPr marL="0" indent="0" algn="l">
              <a:buNone/>
              <a:tabLst/>
              <a:defRPr sz="1800" b="0">
                <a:solidFill>
                  <a:schemeClr val="tx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6E2B37D-6711-0728-88CC-BA454E54B6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229546" y="1916320"/>
            <a:ext cx="2204848" cy="927750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tabLst/>
              <a:defRPr sz="1800" b="0">
                <a:solidFill>
                  <a:schemeClr val="tx1"/>
                </a:solidFill>
              </a:defRPr>
            </a:lvl1pPr>
            <a:lvl2pPr marL="0" indent="0" algn="l">
              <a:buNone/>
              <a:tabLst/>
              <a:defRPr sz="1800" b="0">
                <a:solidFill>
                  <a:schemeClr val="tx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381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774" y="1884360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5" y="6125192"/>
            <a:ext cx="9646765" cy="36576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2128EABD-CCDF-214E-9B69-9B3E0F7A75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4089" y="1884360"/>
            <a:ext cx="1010611" cy="1010611"/>
          </a:xfrm>
          <a:prstGeom prst="ellipse">
            <a:avLst/>
          </a:prstGeom>
          <a:solidFill>
            <a:schemeClr val="accent1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A96CC7A1-47ED-0741-995C-52BA1CC7A95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6411" y="3253816"/>
            <a:ext cx="1010611" cy="1010611"/>
          </a:xfrm>
          <a:prstGeom prst="ellipse">
            <a:avLst/>
          </a:prstGeom>
          <a:solidFill>
            <a:schemeClr val="accent1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FCF4738D-1190-2246-BA80-77B131731A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410" y="4623273"/>
            <a:ext cx="1010611" cy="1010611"/>
          </a:xfrm>
          <a:prstGeom prst="ellipse">
            <a:avLst/>
          </a:prstGeom>
          <a:solidFill>
            <a:schemeClr val="accent1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DC6C6CD-C655-674D-BCD4-02A3C920CBA2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2064774" y="3253816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B7FEB0C-EF6B-4643-8E9B-EB2DE8266108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064774" y="4623272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71366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774" y="1884360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tx2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5" y="6125192"/>
            <a:ext cx="9646765" cy="36576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2128EABD-CCDF-214E-9B69-9B3E0F7A75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4089" y="1884360"/>
            <a:ext cx="1010611" cy="1010611"/>
          </a:xfrm>
          <a:prstGeom prst="ellipse">
            <a:avLst/>
          </a:prstGeo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A96CC7A1-47ED-0741-995C-52BA1CC7A95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6411" y="3253816"/>
            <a:ext cx="1010611" cy="1010611"/>
          </a:xfrm>
          <a:prstGeom prst="ellipse">
            <a:avLst/>
          </a:prstGeo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FCF4738D-1190-2246-BA80-77B131731A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410" y="4623273"/>
            <a:ext cx="1010611" cy="1010611"/>
          </a:xfrm>
          <a:prstGeom prst="ellipse">
            <a:avLst/>
          </a:prstGeo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DC6C6CD-C655-674D-BCD4-02A3C920CBA2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2064774" y="3253816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tx2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B7FEB0C-EF6B-4643-8E9B-EB2DE8266108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064774" y="4623272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tx2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22716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774" y="1884360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accent5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5" y="6125192"/>
            <a:ext cx="9646765" cy="36576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2128EABD-CCDF-214E-9B69-9B3E0F7A75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4089" y="1884360"/>
            <a:ext cx="1010611" cy="1010611"/>
          </a:xfrm>
          <a:prstGeom prst="ellipse">
            <a:avLst/>
          </a:prstGeom>
          <a:solidFill>
            <a:schemeClr val="accent5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A96CC7A1-47ED-0741-995C-52BA1CC7A95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6411" y="3253816"/>
            <a:ext cx="1010611" cy="1010611"/>
          </a:xfrm>
          <a:prstGeom prst="ellipse">
            <a:avLst/>
          </a:prstGeom>
          <a:solidFill>
            <a:schemeClr val="accent5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FCF4738D-1190-2246-BA80-77B131731A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410" y="4623273"/>
            <a:ext cx="1010611" cy="1010611"/>
          </a:xfrm>
          <a:prstGeom prst="ellipse">
            <a:avLst/>
          </a:prstGeom>
          <a:solidFill>
            <a:schemeClr val="accent5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DC6C6CD-C655-674D-BCD4-02A3C920CBA2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2064774" y="3253816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accent5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B7FEB0C-EF6B-4643-8E9B-EB2DE8266108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064774" y="4623272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accent5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276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41EC4-8049-3249-BA31-6E75D6C72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9" y="1146362"/>
            <a:ext cx="6068852" cy="2614132"/>
          </a:xfrm>
        </p:spPr>
        <p:txBody>
          <a:bodyPr rtlCol="0" anchor="b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C8E2E-7845-E046-B324-0E971BC12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041" y="3854473"/>
            <a:ext cx="6068852" cy="1198302"/>
          </a:xfrm>
        </p:spPr>
        <p:txBody>
          <a:bodyPr rtlCol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3B4D0-F35A-CB4C-85E1-99C44E61C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78255-1F91-0F42-9D2A-C303DCB7D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2FCA8-394D-B24B-A662-AA66CD7DA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435F625-BA6A-CF47-B29E-D53FD63C4A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1417" y="5377169"/>
            <a:ext cx="3033561" cy="842656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E05A78A-53E3-DF4E-9499-C12392A2C0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78995" y="0"/>
            <a:ext cx="4813005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19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601884"/>
            <a:ext cx="10783822" cy="1076445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00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7020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5391911" cy="13966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2011680"/>
            <a:ext cx="5391911" cy="3749039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10C76"/>
              </a:buClr>
              <a:buNone/>
              <a:tabLst/>
              <a:defRPr sz="2400">
                <a:solidFill>
                  <a:schemeClr val="tx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10C76"/>
              </a:buClr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4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96E8CB-4E6B-7A4F-B204-C3D619DEEC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77354" y="0"/>
            <a:ext cx="5814645" cy="6858000"/>
          </a:xfr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6350" indent="-6350" algn="ctr"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2828523-ED1E-834F-AAE3-A99540E66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086787"/>
            <a:ext cx="4714123" cy="44257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0522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5391911" cy="13966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2011680"/>
            <a:ext cx="5391911" cy="3749039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10C76"/>
              </a:buClr>
              <a:buNone/>
              <a:tabLst/>
              <a:defRPr sz="2400">
                <a:solidFill>
                  <a:schemeClr val="tx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96E8CB-4E6B-7A4F-B204-C3D619DEEC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77354" y="0"/>
            <a:ext cx="5814645" cy="6858000"/>
          </a:xfrm>
          <a:solidFill>
            <a:schemeClr val="accent2"/>
          </a:solidFill>
        </p:spPr>
        <p:txBody>
          <a:bodyPr rtlCol="0" anchor="ctr" anchorCtr="0">
            <a:normAutofit/>
          </a:bodyPr>
          <a:lstStyle>
            <a:lvl1pPr marL="6350" indent="-6350" algn="ctr"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2828523-ED1E-834F-AAE3-A99540E66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086787"/>
            <a:ext cx="4714123" cy="44257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1853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5391911" cy="13966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chemeClr val="accent5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2011680"/>
            <a:ext cx="5391911" cy="3749039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10C76"/>
              </a:buClr>
              <a:buNone/>
              <a:tabLst/>
              <a:defRPr sz="2400">
                <a:solidFill>
                  <a:schemeClr val="tx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10C76"/>
              </a:buClr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4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96E8CB-4E6B-7A4F-B204-C3D619DEEC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77354" y="0"/>
            <a:ext cx="5814645" cy="6858000"/>
          </a:xfrm>
          <a:solidFill>
            <a:schemeClr val="accent5"/>
          </a:solidFill>
        </p:spPr>
        <p:txBody>
          <a:bodyPr rtlCol="0" anchor="ctr" anchorCtr="0">
            <a:normAutofit/>
          </a:bodyPr>
          <a:lstStyle>
            <a:lvl1pPr marL="6350" indent="-6350" algn="ctr"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2828523-ED1E-834F-AAE3-A99540E66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4714123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6479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516532"/>
            <a:ext cx="5243001" cy="5244188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None/>
              <a:tabLst/>
              <a:defRPr sz="3600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/>
              <a:defRPr sz="3600">
                <a:solidFill>
                  <a:schemeClr val="bg1"/>
                </a:solidFill>
              </a:defRPr>
            </a:lvl2pPr>
            <a:lvl3pPr>
              <a:buClrTx/>
              <a:defRPr sz="2400">
                <a:solidFill>
                  <a:schemeClr val="bg1"/>
                </a:solidFill>
              </a:defRPr>
            </a:lvl3pPr>
            <a:lvl4pPr>
              <a:buClrTx/>
              <a:defRPr sz="2000">
                <a:solidFill>
                  <a:schemeClr val="bg1"/>
                </a:solidFill>
              </a:defRPr>
            </a:lvl4pPr>
            <a:lvl5pPr>
              <a:buClrTx/>
              <a:defRPr sz="20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4783" y="6056389"/>
            <a:ext cx="538267" cy="50869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96E8CB-4E6B-7A4F-B204-C3D619DEEC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77354" y="0"/>
            <a:ext cx="5814645" cy="6858000"/>
          </a:xfrm>
          <a:solidFill>
            <a:schemeClr val="tx1"/>
          </a:solidFill>
        </p:spPr>
        <p:txBody>
          <a:bodyPr rtlCol="0" anchor="ctr" anchorCtr="0">
            <a:normAutofit/>
          </a:bodyPr>
          <a:lstStyle>
            <a:lvl1pPr marL="6350" indent="-6350" algn="ctr"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2828523-ED1E-834F-AAE3-A99540E66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4714123" cy="36576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6697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E6130F-B0C2-0B4F-99D3-83868EA127EA}"/>
              </a:ext>
            </a:extLst>
          </p:cNvPr>
          <p:cNvSpPr/>
          <p:nvPr userDrawn="1"/>
        </p:nvSpPr>
        <p:spPr>
          <a:xfrm>
            <a:off x="0" y="0"/>
            <a:ext cx="5104436" cy="685800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90" y="367049"/>
            <a:ext cx="3651525" cy="5322290"/>
          </a:xfrm>
        </p:spPr>
        <p:txBody>
          <a:bodyPr lIns="0" tIns="0" rIns="0" bIns="0" rtlCol="0" anchor="ctr" anchorCtr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2349" y="1961854"/>
            <a:ext cx="4534022" cy="1254512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19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2828523-ED1E-834F-AAE3-A99540E66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08525" y="5982259"/>
            <a:ext cx="5220116" cy="582821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74C6FF0-ABDA-0040-A382-1B88B72C47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08663" y="1961856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/>
              <a:t>Icon Goes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3074455-242D-254B-86BB-013B37872EBE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952349" y="610452"/>
            <a:ext cx="4534022" cy="1254512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19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3BB4A329-8A91-5C48-94EE-99224CDA347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08663" y="610453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/>
              <a:t>Icon Goes Here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7F78ECB-71A4-764E-B96C-8D602536DB1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952349" y="3313256"/>
            <a:ext cx="4534022" cy="1254512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19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C37890FC-1F6C-354D-863D-27C6B0AC13E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08663" y="3313257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/>
              <a:t>Icon Goes Here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194B609-9483-E24D-A154-97257D401157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952232" y="4664657"/>
            <a:ext cx="4535537" cy="1254512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19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C7F3A802-881B-5C49-954F-70F9BBCD278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808525" y="4664658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/>
              <a:t>Icon Goes Here</a:t>
            </a:r>
          </a:p>
        </p:txBody>
      </p:sp>
    </p:spTree>
    <p:extLst>
      <p:ext uri="{BB962C8B-B14F-4D97-AF65-F5344CB8AC3E}">
        <p14:creationId xmlns:p14="http://schemas.microsoft.com/office/powerpoint/2010/main" val="3871126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E6130F-B0C2-0B4F-99D3-83868EA127EA}"/>
              </a:ext>
            </a:extLst>
          </p:cNvPr>
          <p:cNvSpPr/>
          <p:nvPr userDrawn="1"/>
        </p:nvSpPr>
        <p:spPr>
          <a:xfrm>
            <a:off x="0" y="0"/>
            <a:ext cx="5104436" cy="685800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90" y="367049"/>
            <a:ext cx="4013826" cy="5322290"/>
          </a:xfrm>
        </p:spPr>
        <p:txBody>
          <a:bodyPr lIns="0" tIns="0" rIns="0" bIns="0" rtlCol="0" anchor="ctr" anchorCtr="0">
            <a:normAutofit/>
          </a:bodyPr>
          <a:lstStyle>
            <a:lvl1pPr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6939" y="721560"/>
            <a:ext cx="4600970" cy="109728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0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2828523-ED1E-834F-AAE3-A99540E66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7" y="5982259"/>
            <a:ext cx="3530592" cy="582821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74C6FF0-ABDA-0040-A382-1B88B72C47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08663" y="721243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/>
              <a:t>Icon Goes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3074455-242D-254B-86BB-013B37872EBE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886939" y="2078105"/>
            <a:ext cx="4600970" cy="109728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0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3BB4A329-8A91-5C48-94EE-99224CDA347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08526" y="2077894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/>
              <a:t>Icon Goes Here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7F78ECB-71A4-764E-B96C-8D602536DB1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886939" y="3434650"/>
            <a:ext cx="4600970" cy="109728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0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C37890FC-1F6C-354D-863D-27C6B0AC13E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08663" y="3434545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/>
              <a:t>Icon Goes Here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194B609-9483-E24D-A154-97257D401157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886939" y="4791196"/>
            <a:ext cx="4600970" cy="109728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0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C7F3A802-881B-5C49-954F-70F9BBCD278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808525" y="4791197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/>
              <a:t>Icon Goes Here</a:t>
            </a:r>
          </a:p>
        </p:txBody>
      </p:sp>
    </p:spTree>
    <p:extLst>
      <p:ext uri="{BB962C8B-B14F-4D97-AF65-F5344CB8AC3E}">
        <p14:creationId xmlns:p14="http://schemas.microsoft.com/office/powerpoint/2010/main" val="2051649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E6130F-B0C2-0B4F-99D3-83868EA127EA}"/>
              </a:ext>
            </a:extLst>
          </p:cNvPr>
          <p:cNvSpPr/>
          <p:nvPr userDrawn="1"/>
        </p:nvSpPr>
        <p:spPr>
          <a:xfrm>
            <a:off x="0" y="0"/>
            <a:ext cx="5104436" cy="68580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accent5"/>
              </a:solidFill>
            </a:endParaRP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2828523-ED1E-834F-AAE3-A99540E66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83677" y="6016344"/>
            <a:ext cx="5455026" cy="582821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6365A6F-C67A-B245-974C-FF1FA25DE8D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04089" y="364070"/>
            <a:ext cx="4013827" cy="5322290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Clr>
                <a:srgbClr val="510C76"/>
              </a:buClr>
              <a:buNone/>
              <a:defRPr sz="3800">
                <a:solidFill>
                  <a:schemeClr val="accent5"/>
                </a:solidFill>
              </a:defRPr>
            </a:lvl1pPr>
            <a:lvl2pPr marL="9525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10C76"/>
              </a:buClr>
              <a:buFont typeface="System Font Regular"/>
              <a:buNone/>
              <a:tabLst/>
              <a:defRPr sz="200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3074455-242D-254B-86BB-013B37872EBE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583677" y="364071"/>
            <a:ext cx="5904232" cy="5501708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0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6767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chemeClr val="accent5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2460812"/>
            <a:ext cx="5391911" cy="3299908"/>
          </a:xfrm>
          <a:solidFill>
            <a:schemeClr val="accent5"/>
          </a:solidFill>
        </p:spPr>
        <p:txBody>
          <a:bodyPr lIns="274320" tIns="274320" rIns="274320" bIns="274320" rtlCol="0" anchor="ctr" anchorCtr="0">
            <a:normAutofit/>
          </a:bodyPr>
          <a:lstStyle>
            <a:lvl1pPr marL="7938" indent="-7938">
              <a:lnSpc>
                <a:spcPct val="100000"/>
              </a:lnSpc>
              <a:spcBef>
                <a:spcPts val="1800"/>
              </a:spcBef>
              <a:buClrTx/>
              <a:buNone/>
              <a:tabLst/>
              <a:defRPr sz="2800" b="0">
                <a:solidFill>
                  <a:schemeClr val="bg1"/>
                </a:solidFill>
              </a:defRPr>
            </a:lvl1pPr>
            <a:lvl2pPr marL="236538" indent="-228600">
              <a:lnSpc>
                <a:spcPct val="14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tabLst/>
              <a:defRPr sz="2800">
                <a:solidFill>
                  <a:schemeClr val="bg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Tx/>
              <a:buFont typeface="System Font Regular"/>
              <a:buChar char="–"/>
              <a:tabLst/>
              <a:defRPr sz="2400">
                <a:solidFill>
                  <a:schemeClr val="bg1"/>
                </a:solidFill>
              </a:defRPr>
            </a:lvl3pPr>
            <a:lvl4pPr>
              <a:buClrTx/>
              <a:defRPr sz="1800">
                <a:solidFill>
                  <a:schemeClr val="bg1"/>
                </a:solidFill>
              </a:defRPr>
            </a:lvl4pPr>
            <a:lvl5pPr>
              <a:buClrTx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3F377A1-D966-D541-8A66-434EC2E238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3CEC0E-1B68-BBFA-75D8-B379CAB9AE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3329" y="1627094"/>
            <a:ext cx="10783822" cy="725581"/>
          </a:xfr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2B16481-2623-2F13-E623-8319F833F49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5240" y="2460812"/>
            <a:ext cx="5391911" cy="3299908"/>
          </a:xfrm>
          <a:solidFill>
            <a:schemeClr val="accent5">
              <a:lumMod val="40000"/>
              <a:lumOff val="60000"/>
            </a:schemeClr>
          </a:solidFill>
        </p:spPr>
        <p:txBody>
          <a:bodyPr lIns="274320" tIns="274320" rIns="274320" bIns="274320" rtlCol="0" anchor="ctr" anchorCtr="0">
            <a:normAutofit/>
          </a:bodyPr>
          <a:lstStyle>
            <a:lvl1pPr marL="7938" indent="-7938">
              <a:lnSpc>
                <a:spcPct val="100000"/>
              </a:lnSpc>
              <a:spcBef>
                <a:spcPts val="1800"/>
              </a:spcBef>
              <a:buClrTx/>
              <a:buNone/>
              <a:tabLst/>
              <a:defRPr sz="2800" b="0">
                <a:solidFill>
                  <a:schemeClr val="tx1"/>
                </a:solidFill>
              </a:defRPr>
            </a:lvl1pPr>
            <a:lvl2pPr marL="236538" indent="-228600">
              <a:lnSpc>
                <a:spcPct val="14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tabLst/>
              <a:defRPr sz="2800">
                <a:solidFill>
                  <a:schemeClr val="tx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Tx/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Tx/>
              <a:defRPr sz="1800">
                <a:solidFill>
                  <a:schemeClr val="tx1"/>
                </a:solidFill>
              </a:defRPr>
            </a:lvl4pPr>
            <a:lvl5pPr>
              <a:buClrTx/>
              <a:defRPr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79614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9" y="292608"/>
            <a:ext cx="5137912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16100"/>
            <a:ext cx="5137911" cy="3944620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Clr>
                <a:schemeClr val="accent4"/>
              </a:buClr>
              <a:buFont typeface="Wingdings" pitchFamily="2" charset="2"/>
              <a:buNone/>
              <a:tabLst/>
              <a:defRPr sz="2400" b="0">
                <a:solidFill>
                  <a:schemeClr val="accent4"/>
                </a:solidFill>
              </a:defRPr>
            </a:lvl1pPr>
            <a:lvl2pPr marL="346075" indent="-346075">
              <a:lnSpc>
                <a:spcPct val="140000"/>
              </a:lnSpc>
              <a:spcBef>
                <a:spcPts val="600"/>
              </a:spcBef>
              <a:buClr>
                <a:schemeClr val="accent4"/>
              </a:buClr>
              <a:buFont typeface="Wingdings" pitchFamily="2" charset="2"/>
              <a:buChar char="ü"/>
              <a:tabLst/>
              <a:defRPr sz="2400">
                <a:solidFill>
                  <a:schemeClr val="tx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>
                <a:schemeClr val="accent4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 sz="2400"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 sz="2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979916-07E1-6844-B41A-497E88FD9B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6106" y="292608"/>
            <a:ext cx="5321807" cy="6216632"/>
          </a:xfrm>
          <a:noFill/>
        </p:spPr>
        <p:txBody>
          <a:bodyPr lIns="274320" tIns="274320" rIns="274320" bIns="18288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System Font Regular"/>
              <a:buNone/>
              <a:defRPr sz="1800" b="0">
                <a:solidFill>
                  <a:schemeClr val="accent4"/>
                </a:solidFill>
              </a:defRPr>
            </a:lvl1pPr>
            <a:lvl2pPr marL="236538" indent="-228600">
              <a:lnSpc>
                <a:spcPct val="140000"/>
              </a:lnSpc>
              <a:spcBef>
                <a:spcPts val="600"/>
              </a:spcBef>
              <a:buClr>
                <a:schemeClr val="bg1"/>
              </a:buClr>
              <a:buFont typeface="System Font Regular"/>
              <a:buChar char="–"/>
              <a:tabLst/>
              <a:defRPr sz="1800">
                <a:solidFill>
                  <a:schemeClr val="accent4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System Font Regular"/>
              <a:buChar char="–"/>
              <a:tabLst/>
              <a:defRPr sz="2000">
                <a:solidFill>
                  <a:schemeClr val="accent4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accent4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accent4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3F377A1-D966-D541-8A66-434EC2E238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5" y="6106904"/>
            <a:ext cx="4460125" cy="402336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7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41EC4-8049-3249-BA31-6E75D6C72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9" y="1146362"/>
            <a:ext cx="6068852" cy="2614132"/>
          </a:xfrm>
        </p:spPr>
        <p:txBody>
          <a:bodyPr rtlCol="0" anchor="b">
            <a:noAutofit/>
          </a:bodyPr>
          <a:lstStyle>
            <a:lvl1pPr algn="l">
              <a:defRPr sz="60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C8E2E-7845-E046-B324-0E971BC12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041" y="3854473"/>
            <a:ext cx="6068852" cy="1198302"/>
          </a:xfrm>
        </p:spPr>
        <p:txBody>
          <a:bodyPr rtlCol="0"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3B4D0-F35A-CB4C-85E1-99C44E61C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78255-1F91-0F42-9D2A-C303DCB7D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2FCA8-394D-B24B-A662-AA66CD7DA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435F625-BA6A-CF47-B29E-D53FD63C4A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91417" y="5377169"/>
            <a:ext cx="3033561" cy="842655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E05A78A-53E3-DF4E-9499-C12392A2C0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78995" y="0"/>
            <a:ext cx="4813005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152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16100"/>
            <a:ext cx="10783822" cy="3944620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Clr>
                <a:schemeClr val="accent4"/>
              </a:buClr>
              <a:buFont typeface="Wingdings" pitchFamily="2" charset="2"/>
              <a:buNone/>
              <a:tabLst/>
              <a:defRPr sz="2400" b="0">
                <a:solidFill>
                  <a:schemeClr val="accent4"/>
                </a:solidFill>
              </a:defRPr>
            </a:lvl1pPr>
            <a:lvl2pPr marL="346075" indent="-333375">
              <a:lnSpc>
                <a:spcPct val="110000"/>
              </a:lnSpc>
              <a:spcBef>
                <a:spcPts val="1800"/>
              </a:spcBef>
              <a:buClr>
                <a:schemeClr val="accent4"/>
              </a:buClr>
              <a:buFont typeface="Wingdings" pitchFamily="2" charset="2"/>
              <a:buChar char="ü"/>
              <a:tabLst/>
              <a:defRPr sz="2400">
                <a:solidFill>
                  <a:schemeClr val="tx1"/>
                </a:solidFill>
              </a:defRPr>
            </a:lvl2pPr>
            <a:lvl3pPr marL="622300" indent="-342900">
              <a:lnSpc>
                <a:spcPct val="100000"/>
              </a:lnSpc>
              <a:spcBef>
                <a:spcPts val="600"/>
              </a:spcBef>
              <a:buClr>
                <a:schemeClr val="accent4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 sz="2400"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 sz="2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3F377A1-D966-D541-8A66-434EC2E238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9767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631949"/>
            <a:ext cx="10783822" cy="365125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Clr>
                <a:srgbClr val="510C76"/>
              </a:buClr>
              <a:buFont typeface="Wingdings" pitchFamily="2" charset="2"/>
              <a:buNone/>
              <a:tabLst/>
              <a:defRPr sz="1800" b="0">
                <a:solidFill>
                  <a:schemeClr val="tx1"/>
                </a:solidFill>
              </a:defRPr>
            </a:lvl1pPr>
            <a:lvl2pPr marL="7938" indent="0">
              <a:lnSpc>
                <a:spcPct val="140000"/>
              </a:lnSpc>
              <a:spcBef>
                <a:spcPts val="600"/>
              </a:spcBef>
              <a:buClr>
                <a:srgbClr val="510C76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3F377A1-D966-D541-8A66-434EC2E238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EAE7F7-5241-1F42-9A17-AE8091C4FDC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04089" y="2103509"/>
            <a:ext cx="10783822" cy="363689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Clr>
                <a:srgbClr val="510C76"/>
              </a:buClr>
              <a:buFont typeface="Wingdings" pitchFamily="2" charset="2"/>
              <a:buNone/>
              <a:tabLst/>
              <a:defRPr sz="1800" b="0">
                <a:solidFill>
                  <a:schemeClr val="tx1"/>
                </a:solidFill>
              </a:defRPr>
            </a:lvl1pPr>
            <a:lvl2pPr marL="7938" indent="0">
              <a:lnSpc>
                <a:spcPct val="140000"/>
              </a:lnSpc>
              <a:spcBef>
                <a:spcPts val="600"/>
              </a:spcBef>
              <a:buClr>
                <a:srgbClr val="510C76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45945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3F377A1-D966-D541-8A66-434EC2E238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9688646" cy="36576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EAE7F7-5241-1F42-9A17-AE8091C4FDC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04088" y="1631949"/>
            <a:ext cx="5276088" cy="4210051"/>
          </a:xfrm>
          <a:solidFill>
            <a:schemeClr val="tx2"/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1800"/>
              </a:spcBef>
              <a:buClr>
                <a:srgbClr val="510C76"/>
              </a:buClr>
              <a:buFont typeface="Wingdings" pitchFamily="2" charset="2"/>
              <a:buNone/>
              <a:tabLst/>
              <a:defRPr sz="1800" b="0">
                <a:solidFill>
                  <a:schemeClr val="bg1"/>
                </a:solidFill>
              </a:defRPr>
            </a:lvl1pPr>
            <a:lvl2pPr marL="7938" indent="0">
              <a:lnSpc>
                <a:spcPct val="140000"/>
              </a:lnSpc>
              <a:spcBef>
                <a:spcPts val="600"/>
              </a:spcBef>
              <a:buClr>
                <a:srgbClr val="510C76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5pPr>
          </a:lstStyle>
          <a:p>
            <a:pPr algn="ctr" rtl="0"/>
            <a:r>
              <a:rPr lang="es-es">
                <a:latin typeface="Avenir Book" panose="02000503020000020003" pitchFamily="2" charset="0"/>
              </a:rPr>
              <a:t>Placeholder for data/findings/evidence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136EE2F-D386-CC44-8E68-6F3CBC4814B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11826" y="3830557"/>
            <a:ext cx="5276088" cy="2011443"/>
          </a:xfr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1800"/>
              </a:spcBef>
              <a:buClr>
                <a:srgbClr val="510C76"/>
              </a:buClr>
              <a:buFont typeface="Wingdings" pitchFamily="2" charset="2"/>
              <a:buNone/>
              <a:tabLst/>
              <a:defRPr sz="1800" b="0">
                <a:solidFill>
                  <a:schemeClr val="bg1"/>
                </a:solidFill>
              </a:defRPr>
            </a:lvl1pPr>
            <a:lvl2pPr marL="7938" indent="0">
              <a:lnSpc>
                <a:spcPct val="140000"/>
              </a:lnSpc>
              <a:spcBef>
                <a:spcPts val="600"/>
              </a:spcBef>
              <a:buClr>
                <a:srgbClr val="510C76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5pPr>
          </a:lstStyle>
          <a:p>
            <a:pPr algn="ctr" rtl="0"/>
            <a:r>
              <a:rPr lang="es-es">
                <a:latin typeface="Avenir Book" panose="02000503020000020003" pitchFamily="2" charset="0"/>
              </a:rPr>
              <a:t>Placeholder for data/findings/evidence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4EF48F3-82BE-9845-A752-1C63697D411E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211826" y="1631949"/>
            <a:ext cx="5276088" cy="2011443"/>
          </a:xfrm>
          <a:solidFill>
            <a:schemeClr val="tx2">
              <a:lumMod val="75000"/>
            </a:schemeClr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1800"/>
              </a:spcBef>
              <a:buClr>
                <a:srgbClr val="510C76"/>
              </a:buClr>
              <a:buFont typeface="Wingdings" pitchFamily="2" charset="2"/>
              <a:buNone/>
              <a:tabLst/>
              <a:defRPr sz="1800" b="0">
                <a:solidFill>
                  <a:schemeClr val="bg1"/>
                </a:solidFill>
              </a:defRPr>
            </a:lvl1pPr>
            <a:lvl2pPr marL="7938" indent="0">
              <a:lnSpc>
                <a:spcPct val="140000"/>
              </a:lnSpc>
              <a:spcBef>
                <a:spcPts val="600"/>
              </a:spcBef>
              <a:buClr>
                <a:srgbClr val="510C76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5pPr>
          </a:lstStyle>
          <a:p>
            <a:pPr algn="ctr" rtl="0"/>
            <a:r>
              <a:rPr lang="es-es">
                <a:latin typeface="Avenir Book" panose="02000503020000020003" pitchFamily="2" charset="0"/>
              </a:rPr>
              <a:t>Placeholder for data/findings/evidence</a:t>
            </a:r>
          </a:p>
        </p:txBody>
      </p:sp>
    </p:spTree>
    <p:extLst>
      <p:ext uri="{BB962C8B-B14F-4D97-AF65-F5344CB8AC3E}">
        <p14:creationId xmlns:p14="http://schemas.microsoft.com/office/powerpoint/2010/main" val="740611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095DF-C431-7D4D-87E7-860FBEC58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541" y="6128173"/>
            <a:ext cx="310896" cy="362146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92300"/>
            <a:ext cx="5303519" cy="386842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defRPr sz="14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12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pic>
        <p:nvPicPr>
          <p:cNvPr id="8" name="Graphic 5">
            <a:extLst>
              <a:ext uri="{FF2B5EF4-FFF2-40B4-BE49-F238E27FC236}">
                <a16:creationId xmlns:a16="http://schemas.microsoft.com/office/drawing/2014/main" id="{663A7546-15E5-DF48-B998-8A51E311E0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AE0BAE0-EB47-CA49-BFA6-DB94EE8B3C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84394" y="1892300"/>
            <a:ext cx="5303519" cy="386842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defRPr sz="14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12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73914E1-5257-AE4C-83D4-CAC532372D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36635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095DF-C431-7D4D-87E7-860FBEC58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541" y="6128173"/>
            <a:ext cx="310896" cy="362146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92300"/>
            <a:ext cx="5303519" cy="386842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100000"/>
              </a:lnSpc>
              <a:spcBef>
                <a:spcPts val="1800"/>
              </a:spcBef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pic>
        <p:nvPicPr>
          <p:cNvPr id="8" name="Graphic 5">
            <a:extLst>
              <a:ext uri="{FF2B5EF4-FFF2-40B4-BE49-F238E27FC236}">
                <a16:creationId xmlns:a16="http://schemas.microsoft.com/office/drawing/2014/main" id="{663A7546-15E5-DF48-B998-8A51E311E0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AE0BAE0-EB47-CA49-BFA6-DB94EE8B3C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84394" y="1892300"/>
            <a:ext cx="5303519" cy="386842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100000"/>
              </a:lnSpc>
              <a:spcBef>
                <a:spcPts val="1800"/>
              </a:spcBef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73914E1-5257-AE4C-83D4-CAC532372D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3734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D48E74-DED2-0544-B353-77169B052497}"/>
              </a:ext>
            </a:extLst>
          </p:cNvPr>
          <p:cNvSpPr/>
          <p:nvPr userDrawn="1"/>
        </p:nvSpPr>
        <p:spPr>
          <a:xfrm>
            <a:off x="0" y="3021863"/>
            <a:ext cx="12192000" cy="3836137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653763-9A04-284C-AB6A-16F153BB5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3919" y="4305300"/>
            <a:ext cx="2787082" cy="1338799"/>
          </a:xfrm>
        </p:spPr>
        <p:txBody>
          <a:bodyPr lIns="0" tIns="0" rIns="0" bIns="0" rtlCol="0">
            <a:noAutofit/>
          </a:bodyPr>
          <a:lstStyle>
            <a:lvl1pPr marL="350838" indent="-342900">
              <a:lnSpc>
                <a:spcPct val="100000"/>
              </a:lnSpc>
              <a:spcAft>
                <a:spcPts val="800"/>
              </a:spcAft>
              <a:buClr>
                <a:schemeClr val="accent5"/>
              </a:buClr>
              <a:buFont typeface="Wingdings" pitchFamily="2" charset="2"/>
              <a:buChar char="ü"/>
              <a:tabLst/>
              <a:defRPr sz="2000" b="1" i="0">
                <a:latin typeface="Avenir Black" panose="02000503020000020003" pitchFamily="2" charset="0"/>
              </a:defRPr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90A1ED7-4B90-A448-A39E-01ABB52C6C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800472" y="1935813"/>
            <a:ext cx="2090707" cy="2090707"/>
          </a:xfrm>
          <a:prstGeom prst="ellipse">
            <a:avLst/>
          </a:prstGeom>
          <a:solidFill>
            <a:schemeClr val="accent5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Icon/Image</a:t>
            </a:r>
          </a:p>
        </p:txBody>
      </p:sp>
      <p:pic>
        <p:nvPicPr>
          <p:cNvPr id="14" name="Graphic 5">
            <a:extLst>
              <a:ext uri="{FF2B5EF4-FFF2-40B4-BE49-F238E27FC236}">
                <a16:creationId xmlns:a16="http://schemas.microsoft.com/office/drawing/2014/main" id="{4092FD95-284F-0C4F-80F2-066F1A14CA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48D2515C-135F-374B-AEB5-320CA557D3B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50647" y="1973293"/>
            <a:ext cx="2090707" cy="2090707"/>
          </a:xfrm>
          <a:prstGeom prst="ellipse">
            <a:avLst/>
          </a:prstGeom>
          <a:solidFill>
            <a:schemeClr val="accent5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Icon/Image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D0079E99-F9C8-E04C-9F71-91E15F51307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00821" y="1973293"/>
            <a:ext cx="2090707" cy="2090707"/>
          </a:xfrm>
          <a:prstGeom prst="ellipse">
            <a:avLst/>
          </a:prstGeom>
          <a:solidFill>
            <a:schemeClr val="accent5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Icon/Image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E8841CE-0AD5-3E49-8DE5-98209BB5D1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00825" y="4305300"/>
            <a:ext cx="2787082" cy="1338799"/>
          </a:xfrm>
        </p:spPr>
        <p:txBody>
          <a:bodyPr lIns="0" tIns="0" rIns="0" bIns="0" rtlCol="0">
            <a:noAutofit/>
          </a:bodyPr>
          <a:lstStyle>
            <a:lvl1pPr marL="350838" indent="-342900">
              <a:lnSpc>
                <a:spcPct val="100000"/>
              </a:lnSpc>
              <a:spcAft>
                <a:spcPts val="800"/>
              </a:spcAft>
              <a:buClr>
                <a:schemeClr val="accent5"/>
              </a:buClr>
              <a:buFont typeface="Wingdings" pitchFamily="2" charset="2"/>
              <a:buChar char="ü"/>
              <a:tabLst/>
              <a:defRPr sz="2000" b="1" i="0">
                <a:latin typeface="Avenir Black" panose="02000503020000020003" pitchFamily="2" charset="0"/>
              </a:defRPr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23818C8-0C9F-9242-8822-5894751FA0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54268" y="4305300"/>
            <a:ext cx="2787082" cy="1338799"/>
          </a:xfrm>
        </p:spPr>
        <p:txBody>
          <a:bodyPr lIns="0" tIns="0" rIns="0" bIns="0" rtlCol="0">
            <a:noAutofit/>
          </a:bodyPr>
          <a:lstStyle>
            <a:lvl1pPr marL="350838" indent="-342900">
              <a:lnSpc>
                <a:spcPct val="100000"/>
              </a:lnSpc>
              <a:spcAft>
                <a:spcPts val="800"/>
              </a:spcAft>
              <a:buClr>
                <a:schemeClr val="accent5"/>
              </a:buClr>
              <a:buFont typeface="Wingdings" pitchFamily="2" charset="2"/>
              <a:buChar char="ü"/>
              <a:tabLst/>
              <a:defRPr sz="2000" b="1" i="0">
                <a:latin typeface="Avenir Black" panose="02000503020000020003" pitchFamily="2" charset="0"/>
              </a:defRPr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D5DB4EC-B120-1C42-8F25-DBB557D78F5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181541" y="6128173"/>
            <a:ext cx="310896" cy="362146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D17387FD-2788-6E41-A9A4-A52EAF46E09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81875" y="6125192"/>
            <a:ext cx="9665065" cy="36576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0CC07BE4-6D92-9744-B5B3-DA7392B1F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 algn="ctr">
              <a:defRPr sz="4000">
                <a:solidFill>
                  <a:schemeClr val="accent5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93896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D48E74-DED2-0544-B353-77169B052497}"/>
              </a:ext>
            </a:extLst>
          </p:cNvPr>
          <p:cNvSpPr/>
          <p:nvPr userDrawn="1"/>
        </p:nvSpPr>
        <p:spPr>
          <a:xfrm>
            <a:off x="0" y="2916820"/>
            <a:ext cx="12192000" cy="3941180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90A1ED7-4B90-A448-A39E-01ABB52C6C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48167" y="907656"/>
            <a:ext cx="1734457" cy="1734457"/>
          </a:xfrm>
          <a:prstGeom prst="ellipse">
            <a:avLst/>
          </a:prstGeom>
          <a:solidFill>
            <a:schemeClr val="accent1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pic>
        <p:nvPicPr>
          <p:cNvPr id="14" name="Graphic 5">
            <a:extLst>
              <a:ext uri="{FF2B5EF4-FFF2-40B4-BE49-F238E27FC236}">
                <a16:creationId xmlns:a16="http://schemas.microsoft.com/office/drawing/2014/main" id="{4092FD95-284F-0C4F-80F2-066F1A14CA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48D2515C-135F-374B-AEB5-320CA557D3B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15389" y="945136"/>
            <a:ext cx="1734457" cy="1734457"/>
          </a:xfrm>
          <a:prstGeom prst="ellipse">
            <a:avLst/>
          </a:prstGeo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D0079E99-F9C8-E04C-9F71-91E15F51307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52156" y="945136"/>
            <a:ext cx="1734457" cy="1734457"/>
          </a:xfrm>
          <a:prstGeom prst="ellipse">
            <a:avLst/>
          </a:prstGeom>
          <a:solidFill>
            <a:schemeClr val="accent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E8841CE-0AD5-3E49-8DE5-98209BB5D1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48167" y="3089861"/>
            <a:ext cx="2240280" cy="2673609"/>
          </a:xfrm>
        </p:spPr>
        <p:txBody>
          <a:bodyPr lIns="0" tIns="0" rIns="0" bIns="0" rtlCol="0">
            <a:noAutofit/>
          </a:bodyPr>
          <a:lstStyle>
            <a:lvl1pPr marL="7938" indent="0">
              <a:lnSpc>
                <a:spcPct val="100000"/>
              </a:lnSpc>
              <a:spcAft>
                <a:spcPts val="800"/>
              </a:spcAft>
              <a:buNone/>
              <a:tabLst/>
              <a:defRPr sz="1700"/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23818C8-0C9F-9242-8822-5894751FA0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84935" y="3089861"/>
            <a:ext cx="2240280" cy="2670048"/>
          </a:xfrm>
        </p:spPr>
        <p:txBody>
          <a:bodyPr lIns="0" tIns="0" rIns="0" bIns="0" rtlCol="0">
            <a:noAutofit/>
          </a:bodyPr>
          <a:lstStyle>
            <a:lvl1pPr marL="7938" indent="0">
              <a:lnSpc>
                <a:spcPct val="100000"/>
              </a:lnSpc>
              <a:spcAft>
                <a:spcPts val="800"/>
              </a:spcAft>
              <a:buNone/>
              <a:tabLst/>
              <a:defRPr sz="1700"/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0C6BA1CD-BA39-C640-8CE8-DBBA582D56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252157" y="3089861"/>
            <a:ext cx="2240280" cy="2670048"/>
          </a:xfrm>
        </p:spPr>
        <p:txBody>
          <a:bodyPr lIns="0" tIns="0" rIns="0" bIns="0" rtlCol="0">
            <a:noAutofit/>
          </a:bodyPr>
          <a:lstStyle>
            <a:lvl1pPr marL="7938" indent="0">
              <a:lnSpc>
                <a:spcPct val="100000"/>
              </a:lnSpc>
              <a:spcAft>
                <a:spcPts val="800"/>
              </a:spcAft>
              <a:buNone/>
              <a:tabLst/>
              <a:defRPr sz="1700"/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D5DB4EC-B120-1C42-8F25-DBB557D78F5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181541" y="6128173"/>
            <a:ext cx="310896" cy="362146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D17387FD-2788-6E41-A9A4-A52EAF46E09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BB13D82-23A6-EA4F-971A-739FCABF5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501445"/>
            <a:ext cx="3012506" cy="2178147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24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00009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1A92D4B-B048-704B-8B84-0FF78D54EE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409700" y="6128172"/>
            <a:ext cx="814922" cy="365125"/>
          </a:xfrm>
        </p:spPr>
        <p:txBody>
          <a:bodyPr lIns="0" tIns="0" rIns="0" bIns="0" rtlCol="0"/>
          <a:lstStyle>
            <a:lvl1pPr algn="l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rtl="0"/>
            <a:fld id="{C4B37875-7933-F345-AE65-E0AB5E984F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1" name="Graphic 5">
            <a:extLst>
              <a:ext uri="{FF2B5EF4-FFF2-40B4-BE49-F238E27FC236}">
                <a16:creationId xmlns:a16="http://schemas.microsoft.com/office/drawing/2014/main" id="{24F025D3-1715-964B-BBAF-3AFCAA028F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4783" y="6056389"/>
            <a:ext cx="538267" cy="50869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6726C69-278F-DB4C-80F0-B5C0AAE75544}"/>
              </a:ext>
            </a:extLst>
          </p:cNvPr>
          <p:cNvSpPr/>
          <p:nvPr userDrawn="1"/>
        </p:nvSpPr>
        <p:spPr>
          <a:xfrm>
            <a:off x="8128006" y="0"/>
            <a:ext cx="4063994" cy="34289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A295D9-22B8-BE43-BD83-D6FC29CF1134}"/>
              </a:ext>
            </a:extLst>
          </p:cNvPr>
          <p:cNvSpPr/>
          <p:nvPr userDrawn="1"/>
        </p:nvSpPr>
        <p:spPr>
          <a:xfrm>
            <a:off x="1" y="0"/>
            <a:ext cx="4063994" cy="3428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D2256BF-D339-1247-B0CD-27A35E99B9B9}"/>
              </a:ext>
            </a:extLst>
          </p:cNvPr>
          <p:cNvSpPr/>
          <p:nvPr userDrawn="1"/>
        </p:nvSpPr>
        <p:spPr>
          <a:xfrm>
            <a:off x="4063992" y="3429003"/>
            <a:ext cx="4063994" cy="3428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DADA274-57D1-0D4C-9D29-27ED218C53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3429001"/>
            <a:ext cx="4063995" cy="34289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F06B51-6A1A-4C42-8473-137D65B1AE4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3997" y="1"/>
            <a:ext cx="4064001" cy="3429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C2149DA-3F57-344E-A4E7-A0258CB4A3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7992" y="3428999"/>
            <a:ext cx="4064008" cy="3429003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D710FE3-2A7E-E844-B1EA-E61D6DDD54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728" y="649934"/>
            <a:ext cx="3694538" cy="2129138"/>
          </a:xfrm>
          <a:noFill/>
        </p:spPr>
        <p:txBody>
          <a:bodyPr rtlCol="0" anchor="ctr" anchorCtr="0">
            <a:noAutofit/>
          </a:bodyPr>
          <a:lstStyle>
            <a:lvl1pPr marL="9525" indent="0" algn="ctr">
              <a:spcAft>
                <a:spcPts val="600"/>
              </a:spcAft>
              <a:buNone/>
              <a:tabLst/>
              <a:defRPr sz="1800" b="0" i="0" cap="none" baseline="0">
                <a:solidFill>
                  <a:schemeClr val="bg1"/>
                </a:solidFill>
                <a:latin typeface="Avenir" panose="02000503020000020003" pitchFamily="2" charset="0"/>
              </a:defRPr>
            </a:lvl1pPr>
            <a:lvl2pPr marL="9525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200">
                <a:solidFill>
                  <a:schemeClr val="bg1"/>
                </a:solidFill>
              </a:defRPr>
            </a:lvl2pPr>
            <a:lvl3pPr marL="9525" indent="0" algn="ctr">
              <a:buNone/>
              <a:tabLst/>
              <a:defRPr sz="1600">
                <a:solidFill>
                  <a:schemeClr val="bg1"/>
                </a:solidFill>
              </a:defRPr>
            </a:lvl3pPr>
            <a:lvl4pPr marL="9525" indent="0" algn="ctr">
              <a:buNone/>
              <a:tabLst/>
              <a:defRPr sz="1400">
                <a:solidFill>
                  <a:schemeClr val="bg1"/>
                </a:solidFill>
              </a:defRPr>
            </a:lvl4pPr>
            <a:lvl5pPr marL="9525" indent="0" algn="ctr">
              <a:buNone/>
              <a:tabLst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C7386842-6718-0B48-BC42-B977F23C22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12735" y="649934"/>
            <a:ext cx="3694538" cy="2129138"/>
          </a:xfrm>
          <a:noFill/>
        </p:spPr>
        <p:txBody>
          <a:bodyPr rtlCol="0" anchor="ctr" anchorCtr="0">
            <a:noAutofit/>
          </a:bodyPr>
          <a:lstStyle>
            <a:lvl1pPr marL="9525" indent="0" algn="ctr">
              <a:spcAft>
                <a:spcPts val="600"/>
              </a:spcAft>
              <a:buNone/>
              <a:tabLst/>
              <a:defRPr sz="1800" b="0" i="0" cap="none" baseline="0">
                <a:solidFill>
                  <a:schemeClr val="bg1"/>
                </a:solidFill>
                <a:latin typeface="Avenir" panose="02000503020000020003" pitchFamily="2" charset="0"/>
              </a:defRPr>
            </a:lvl1pPr>
            <a:lvl2pPr marL="9525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200">
                <a:solidFill>
                  <a:schemeClr val="bg1"/>
                </a:solidFill>
              </a:defRPr>
            </a:lvl2pPr>
            <a:lvl3pPr marL="9525" indent="0" algn="ctr">
              <a:buNone/>
              <a:tabLst/>
              <a:defRPr sz="1600">
                <a:solidFill>
                  <a:schemeClr val="bg1"/>
                </a:solidFill>
              </a:defRPr>
            </a:lvl3pPr>
            <a:lvl4pPr marL="9525" indent="0" algn="ctr">
              <a:buNone/>
              <a:tabLst/>
              <a:defRPr sz="1400">
                <a:solidFill>
                  <a:schemeClr val="bg1"/>
                </a:solidFill>
              </a:defRPr>
            </a:lvl4pPr>
            <a:lvl5pPr marL="9525" indent="0" algn="ctr">
              <a:buNone/>
              <a:tabLst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31F499DE-4DAD-5448-AA20-50D31E2A90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48720" y="4078932"/>
            <a:ext cx="3694538" cy="2129138"/>
          </a:xfrm>
          <a:noFill/>
        </p:spPr>
        <p:txBody>
          <a:bodyPr rtlCol="0" anchor="ctr" anchorCtr="0">
            <a:noAutofit/>
          </a:bodyPr>
          <a:lstStyle>
            <a:lvl1pPr marL="9525" indent="0" algn="ctr">
              <a:spcAft>
                <a:spcPts val="600"/>
              </a:spcAft>
              <a:buNone/>
              <a:tabLst/>
              <a:defRPr sz="1800" b="0" i="0" cap="none" baseline="0">
                <a:solidFill>
                  <a:schemeClr val="bg1"/>
                </a:solidFill>
                <a:latin typeface="Avenir" panose="02000503020000020003" pitchFamily="2" charset="0"/>
              </a:defRPr>
            </a:lvl1pPr>
            <a:lvl2pPr marL="9525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200">
                <a:solidFill>
                  <a:schemeClr val="bg1"/>
                </a:solidFill>
              </a:defRPr>
            </a:lvl2pPr>
            <a:lvl3pPr marL="9525" indent="0" algn="ctr">
              <a:buNone/>
              <a:tabLst/>
              <a:defRPr sz="1600">
                <a:solidFill>
                  <a:schemeClr val="bg1"/>
                </a:solidFill>
              </a:defRPr>
            </a:lvl3pPr>
            <a:lvl4pPr marL="9525" indent="0" algn="ctr">
              <a:buNone/>
              <a:tabLst/>
              <a:defRPr sz="1400">
                <a:solidFill>
                  <a:schemeClr val="bg1"/>
                </a:solidFill>
              </a:defRPr>
            </a:lvl4pPr>
            <a:lvl5pPr marL="9525" indent="0" algn="ctr">
              <a:buNone/>
              <a:tabLst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00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29" grpId="0" animBg="1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04F6506-7A1F-4142-880A-BED727BD12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147A2DA-8526-634B-8DEB-352560EF7C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4889" y="2503953"/>
            <a:ext cx="3341551" cy="3267627"/>
          </a:xfrm>
        </p:spPr>
        <p:txBody>
          <a:bodyPr lIns="0" tIns="0" rIns="0" bIns="0" rtlCol="0">
            <a:normAutofit/>
          </a:bodyPr>
          <a:lstStyle>
            <a:lvl1pPr marL="7938" indent="0" algn="ctr">
              <a:lnSpc>
                <a:spcPct val="100000"/>
              </a:lnSpc>
              <a:spcAft>
                <a:spcPts val="0"/>
              </a:spcAft>
              <a:buNone/>
              <a:tabLst/>
              <a:defRPr sz="1800" b="0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6AD743E8-C04A-FD46-9D11-ED11D6E92A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5225" y="2503953"/>
            <a:ext cx="3341551" cy="3267627"/>
          </a:xfrm>
        </p:spPr>
        <p:txBody>
          <a:bodyPr lIns="0" tIns="0" rIns="0" bIns="0" rtlCol="0">
            <a:normAutofit/>
          </a:bodyPr>
          <a:lstStyle>
            <a:lvl1pPr marL="7938" indent="0" algn="ctr">
              <a:lnSpc>
                <a:spcPct val="100000"/>
              </a:lnSpc>
              <a:spcAft>
                <a:spcPts val="0"/>
              </a:spcAft>
              <a:buNone/>
              <a:tabLst/>
              <a:defRPr sz="1800" b="1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12BFE393-6881-9140-BDEB-168AEE35DC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35561" y="2503953"/>
            <a:ext cx="3341551" cy="3267627"/>
          </a:xfrm>
        </p:spPr>
        <p:txBody>
          <a:bodyPr lIns="0" tIns="0" rIns="0" bIns="0" rtlCol="0">
            <a:normAutofit/>
          </a:bodyPr>
          <a:lstStyle>
            <a:lvl1pPr marL="7938" indent="0" algn="ctr">
              <a:lnSpc>
                <a:spcPct val="100000"/>
              </a:lnSpc>
              <a:spcAft>
                <a:spcPts val="0"/>
              </a:spcAft>
              <a:buNone/>
              <a:tabLst/>
              <a:defRPr sz="1800" b="0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FC5A2AC-6943-1D41-831E-1F51547C22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89" y="6055076"/>
            <a:ext cx="539656" cy="510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D10440-E921-B145-94C6-E2505F187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739"/>
          </a:xfrm>
        </p:spPr>
        <p:txBody>
          <a:bodyPr rtlCol="0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97FE9C-50DD-3973-C8F9-70DC37D639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19813" y="6075665"/>
            <a:ext cx="8552374" cy="438150"/>
          </a:xfrm>
          <a:ln>
            <a:solidFill>
              <a:schemeClr val="bg1"/>
            </a:solidFill>
          </a:ln>
        </p:spPr>
        <p:txBody>
          <a:bodyPr lIns="91440" tIns="91440" rIns="91440" bIns="91440" rtlCol="0" anchor="ctr" anchorCtr="0">
            <a:normAutofit/>
          </a:bodyPr>
          <a:lstStyle>
            <a:lvl1pPr marL="0" indent="0" algn="ctr">
              <a:buNone/>
              <a:defRPr sz="1300" b="0" i="1">
                <a:solidFill>
                  <a:schemeClr val="bg1"/>
                </a:solidFill>
                <a:latin typeface="Avenir Oblique" panose="02000503020000020003" pitchFamily="2" charset="0"/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73122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04F6506-7A1F-4142-880A-BED727BD12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147A2DA-8526-634B-8DEB-352560EF7C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2598" y="1485212"/>
            <a:ext cx="5695962" cy="914400"/>
          </a:xfrm>
        </p:spPr>
        <p:txBody>
          <a:bodyPr lIns="0" tIns="0" rIns="0" bIns="0" rtlCol="0" anchor="ctr" anchorCtr="0">
            <a:normAutofit/>
          </a:bodyPr>
          <a:lstStyle>
            <a:lvl1pPr marL="7938" indent="0" algn="l">
              <a:lnSpc>
                <a:spcPct val="100000"/>
              </a:lnSpc>
              <a:spcAft>
                <a:spcPts val="0"/>
              </a:spcAft>
              <a:buNone/>
              <a:tabLst/>
              <a:defRPr sz="1800" b="0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l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6AD743E8-C04A-FD46-9D11-ED11D6E92A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33033" y="2621996"/>
            <a:ext cx="5708672" cy="914400"/>
          </a:xfrm>
        </p:spPr>
        <p:txBody>
          <a:bodyPr lIns="0" tIns="0" rIns="0" bIns="0" rtlCol="0" anchor="ctr" anchorCtr="0">
            <a:normAutofit/>
          </a:bodyPr>
          <a:lstStyle>
            <a:lvl1pPr marL="7938" indent="0" algn="l">
              <a:lnSpc>
                <a:spcPct val="100000"/>
              </a:lnSpc>
              <a:spcAft>
                <a:spcPts val="0"/>
              </a:spcAft>
              <a:buNone/>
              <a:tabLst/>
              <a:defRPr sz="1800" b="1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l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12BFE393-6881-9140-BDEB-168AEE35DC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42598" y="3758780"/>
            <a:ext cx="5695963" cy="914400"/>
          </a:xfrm>
        </p:spPr>
        <p:txBody>
          <a:bodyPr lIns="0" tIns="0" rIns="0" bIns="0" rtlCol="0" anchor="ctr" anchorCtr="0">
            <a:normAutofit/>
          </a:bodyPr>
          <a:lstStyle>
            <a:lvl1pPr marL="7938" indent="0" algn="l">
              <a:lnSpc>
                <a:spcPct val="100000"/>
              </a:lnSpc>
              <a:spcAft>
                <a:spcPts val="0"/>
              </a:spcAft>
              <a:buNone/>
              <a:tabLst/>
              <a:defRPr sz="1800" b="0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l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FC5A2AC-6943-1D41-831E-1F51547C22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89" y="6055076"/>
            <a:ext cx="539656" cy="510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D10440-E921-B145-94C6-E2505F187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739"/>
          </a:xfrm>
        </p:spPr>
        <p:txBody>
          <a:bodyPr rtlCol="0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564F42D0-4824-240B-D61C-69D7844AAE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42596" y="4895565"/>
            <a:ext cx="5697947" cy="914400"/>
          </a:xfrm>
        </p:spPr>
        <p:txBody>
          <a:bodyPr lIns="0" tIns="0" rIns="0" bIns="0" rtlCol="0" anchor="ctr" anchorCtr="0">
            <a:normAutofit/>
          </a:bodyPr>
          <a:lstStyle>
            <a:lvl1pPr marL="7938" indent="0" algn="l">
              <a:lnSpc>
                <a:spcPct val="100000"/>
              </a:lnSpc>
              <a:spcAft>
                <a:spcPts val="0"/>
              </a:spcAft>
              <a:buNone/>
              <a:tabLst/>
              <a:defRPr sz="1800" b="0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l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7E5107-A790-4714-698A-0435DBEB2F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41136" y="2406622"/>
            <a:ext cx="3452870" cy="2481932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100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D48E74-DED2-0544-B353-77169B052497}"/>
              </a:ext>
            </a:extLst>
          </p:cNvPr>
          <p:cNvSpPr/>
          <p:nvPr userDrawn="1"/>
        </p:nvSpPr>
        <p:spPr>
          <a:xfrm>
            <a:off x="0" y="3557016"/>
            <a:ext cx="12192000" cy="330098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C8D23C-6E02-B240-8D91-867DE3E8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471" y="1475150"/>
            <a:ext cx="6644999" cy="1953850"/>
          </a:xfrm>
        </p:spPr>
        <p:txBody>
          <a:bodyPr lIns="0" tIns="0" rIns="0" bIns="0" rtlCol="0" anchor="b">
            <a:norm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653763-9A04-284C-AB6A-16F153BB5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19217" y="3703319"/>
            <a:ext cx="6644999" cy="1935563"/>
          </a:xfrm>
        </p:spPr>
        <p:txBody>
          <a:bodyPr lIns="0" tIns="0" rIns="0" bIns="0" rtlCol="0">
            <a:noAutofit/>
          </a:bodyPr>
          <a:lstStyle>
            <a:lvl1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200"/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90A1ED7-4B90-A448-A39E-01ABB52C6C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4089" y="1475150"/>
            <a:ext cx="3593591" cy="4163732"/>
          </a:xfr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pic>
        <p:nvPicPr>
          <p:cNvPr id="14" name="Graphic 5">
            <a:extLst>
              <a:ext uri="{FF2B5EF4-FFF2-40B4-BE49-F238E27FC236}">
                <a16:creationId xmlns:a16="http://schemas.microsoft.com/office/drawing/2014/main" id="{4092FD95-284F-0C4F-80F2-066F1A14CA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961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solidFill>
          <a:srgbClr val="510C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8D23C-6E02-B240-8D91-867DE3E8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221650"/>
            <a:ext cx="8229600" cy="2560320"/>
          </a:xfrm>
        </p:spPr>
        <p:txBody>
          <a:bodyPr rtlCol="0"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E488F21-E980-CC44-802B-D518BB5276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89" y="6055076"/>
            <a:ext cx="539656" cy="51000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0AE317-7DCA-2847-9139-09D2878A490A}"/>
              </a:ext>
            </a:extLst>
          </p:cNvPr>
          <p:cNvSpPr/>
          <p:nvPr userDrawn="1"/>
        </p:nvSpPr>
        <p:spPr>
          <a:xfrm>
            <a:off x="11338560" y="0"/>
            <a:ext cx="853440" cy="6858000"/>
          </a:xfrm>
          <a:prstGeom prst="rect">
            <a:avLst/>
          </a:prstGeom>
          <a:solidFill>
            <a:srgbClr val="743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5230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bg>
      <p:bgPr>
        <a:solidFill>
          <a:srgbClr val="510C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601C7CB-0829-664B-91F2-AFB519CFD6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338560" cy="6858000"/>
          </a:xfrm>
          <a:solidFill>
            <a:schemeClr val="accent1">
              <a:lumMod val="50000"/>
            </a:schemeClr>
          </a:solidFill>
        </p:spPr>
        <p:txBody>
          <a:bodyPr rtlCol="0" anchor="t" anchorCtr="0"/>
          <a:lstStyle>
            <a:lvl1pPr marL="0" indent="0" algn="l">
              <a:buNone/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1C3174A-52B1-7C48-A246-60BAF08A5E9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98979"/>
            <a:ext cx="11338560" cy="3359021"/>
          </a:xfrm>
          <a:gradFill>
            <a:gsLst>
              <a:gs pos="0">
                <a:schemeClr val="tx1">
                  <a:alpha val="0"/>
                </a:schemeClr>
              </a:gs>
              <a:gs pos="99000">
                <a:schemeClr val="tx1"/>
              </a:gs>
            </a:gsLst>
            <a:lin ang="5400000" scaled="1"/>
          </a:gradFill>
        </p:spPr>
        <p:txBody>
          <a:bodyPr rtlCol="0" anchor="b" anchorCtr="0">
            <a:normAutofit/>
          </a:bodyPr>
          <a:lstStyle>
            <a:lvl1pPr marL="0" indent="0">
              <a:buNone/>
              <a:defRPr sz="1050"/>
            </a:lvl1pPr>
          </a:lstStyle>
          <a:p>
            <a:pPr rtl="0"/>
            <a:r>
              <a:rPr lang="es-es"/>
              <a:t>Adjustable Gradient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2D1FBF-4AF5-164A-8B4F-9782D1FFE9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088" y="4141952"/>
            <a:ext cx="10147414" cy="2137549"/>
          </a:xfrm>
        </p:spPr>
        <p:txBody>
          <a:bodyPr lIns="0" tIns="0" rIns="0" bIns="0" rtlCol="0" anchor="b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5110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005D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F194952-C3F0-3445-986F-B669BBC4F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6" y="1221650"/>
            <a:ext cx="10338516" cy="2560320"/>
          </a:xfrm>
        </p:spPr>
        <p:txBody>
          <a:bodyPr rtlCol="0"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C81D47E-0594-654F-AE65-739A3697F2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89" y="6055076"/>
            <a:ext cx="539656" cy="5100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AA3B35D-3AA2-FC44-B4AC-55DE921B4428}"/>
              </a:ext>
            </a:extLst>
          </p:cNvPr>
          <p:cNvSpPr/>
          <p:nvPr userDrawn="1"/>
        </p:nvSpPr>
        <p:spPr>
          <a:xfrm>
            <a:off x="11338560" y="0"/>
            <a:ext cx="853440" cy="6858000"/>
          </a:xfrm>
          <a:prstGeom prst="rect">
            <a:avLst/>
          </a:prstGeom>
          <a:solidFill>
            <a:srgbClr val="337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2364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bg>
      <p:bgPr>
        <a:solidFill>
          <a:srgbClr val="005D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39F8CEE0-672B-1346-BA71-6FF622882C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338560" cy="6858000"/>
          </a:xfrm>
          <a:solidFill>
            <a:schemeClr val="accent2">
              <a:lumMod val="50000"/>
            </a:schemeClr>
          </a:solidFill>
        </p:spPr>
        <p:txBody>
          <a:bodyPr rtlCol="0" anchor="t" anchorCtr="0"/>
          <a:lstStyle>
            <a:lvl1pPr marL="0" indent="0" algn="l">
              <a:buNone/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07EB5D18-CF26-1147-AB33-37D99BCBFE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98979"/>
            <a:ext cx="11338560" cy="3359021"/>
          </a:xfrm>
          <a:gradFill>
            <a:gsLst>
              <a:gs pos="0">
                <a:schemeClr val="tx1">
                  <a:alpha val="0"/>
                </a:schemeClr>
              </a:gs>
              <a:gs pos="99000">
                <a:schemeClr val="tx1"/>
              </a:gs>
            </a:gsLst>
            <a:lin ang="5400000" scaled="1"/>
          </a:gradFill>
        </p:spPr>
        <p:txBody>
          <a:bodyPr rtlCol="0" anchor="b" anchorCtr="0">
            <a:normAutofit/>
          </a:bodyPr>
          <a:lstStyle>
            <a:lvl1pPr marL="0" indent="0">
              <a:buNone/>
              <a:defRPr sz="1050"/>
            </a:lvl1pPr>
          </a:lstStyle>
          <a:p>
            <a:pPr rtl="0"/>
            <a:r>
              <a:rPr lang="es-es"/>
              <a:t>Adjustable Gradient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A40B8A-D93F-3B40-AAB2-4237E64978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088" y="4141952"/>
            <a:ext cx="10147414" cy="2137549"/>
          </a:xfrm>
        </p:spPr>
        <p:txBody>
          <a:bodyPr lIns="0" tIns="0" rIns="0" bIns="0" rtlCol="0" anchor="b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06317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64A8E8D-61B8-5F43-A848-02CA1016D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1221650"/>
            <a:ext cx="10326377" cy="2560320"/>
          </a:xfrm>
        </p:spPr>
        <p:txBody>
          <a:bodyPr rtlCol="0"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8E62E8D-F2D4-494B-A70D-93A048352C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89" y="6055076"/>
            <a:ext cx="539656" cy="5100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2543A7-C52A-2C4E-B120-42BE62E76396}"/>
              </a:ext>
            </a:extLst>
          </p:cNvPr>
          <p:cNvSpPr/>
          <p:nvPr userDrawn="1"/>
        </p:nvSpPr>
        <p:spPr>
          <a:xfrm>
            <a:off x="11338560" y="0"/>
            <a:ext cx="85344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660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5D6039BD-6802-174D-B2B6-97C6958181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338560" cy="6858000"/>
          </a:xfrm>
          <a:solidFill>
            <a:schemeClr val="accent5">
              <a:lumMod val="50000"/>
            </a:schemeClr>
          </a:solidFill>
        </p:spPr>
        <p:txBody>
          <a:bodyPr rtlCol="0" anchor="t" anchorCtr="0"/>
          <a:lstStyle>
            <a:lvl1pPr marL="0" indent="0" algn="l">
              <a:buNone/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BE0E8D98-16C0-6741-914C-F9BF1146BB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98979"/>
            <a:ext cx="11338560" cy="3359021"/>
          </a:xfrm>
          <a:gradFill>
            <a:gsLst>
              <a:gs pos="0">
                <a:schemeClr val="tx1">
                  <a:alpha val="0"/>
                </a:schemeClr>
              </a:gs>
              <a:gs pos="99000">
                <a:schemeClr val="tx1"/>
              </a:gs>
            </a:gsLst>
            <a:lin ang="5400000" scaled="1"/>
          </a:gradFill>
        </p:spPr>
        <p:txBody>
          <a:bodyPr rtlCol="0" anchor="b" anchorCtr="0">
            <a:normAutofit/>
          </a:bodyPr>
          <a:lstStyle>
            <a:lvl1pPr marL="0" indent="0">
              <a:buNone/>
              <a:defRPr sz="1050"/>
            </a:lvl1pPr>
          </a:lstStyle>
          <a:p>
            <a:pPr rtl="0"/>
            <a:r>
              <a:rPr lang="es-es"/>
              <a:t>Adjustable Gradient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4439DE3-F577-F944-BA5A-8C9C615C0D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088" y="4141952"/>
            <a:ext cx="10147414" cy="2137549"/>
          </a:xfrm>
        </p:spPr>
        <p:txBody>
          <a:bodyPr lIns="0" tIns="0" rIns="0" bIns="0" rtlCol="0" anchor="b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69821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rgbClr val="8D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9AFB99B-488A-FA4C-B302-EA314B4D0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221650"/>
            <a:ext cx="8229600" cy="2560320"/>
          </a:xfrm>
        </p:spPr>
        <p:txBody>
          <a:bodyPr rtlCol="0"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263415F-C3CE-B043-9356-123275769E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89" y="6055076"/>
            <a:ext cx="539656" cy="5100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8640445-EA20-6444-83AE-E1069477C3A1}"/>
              </a:ext>
            </a:extLst>
          </p:cNvPr>
          <p:cNvSpPr/>
          <p:nvPr userDrawn="1"/>
        </p:nvSpPr>
        <p:spPr>
          <a:xfrm>
            <a:off x="11338560" y="0"/>
            <a:ext cx="85344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524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Header">
    <p:bg>
      <p:bgPr>
        <a:solidFill>
          <a:srgbClr val="8D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325DD77C-17F0-C346-87DC-0D7490EFB1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338560" cy="6858000"/>
          </a:xfrm>
          <a:solidFill>
            <a:schemeClr val="tx2">
              <a:lumMod val="50000"/>
            </a:schemeClr>
          </a:solidFill>
        </p:spPr>
        <p:txBody>
          <a:bodyPr rtlCol="0" anchor="t" anchorCtr="0"/>
          <a:lstStyle>
            <a:lvl1pPr marL="0" indent="0" algn="l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1D97B88E-FF49-D44E-B03B-C9E0E3A248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98979"/>
            <a:ext cx="11338560" cy="3359021"/>
          </a:xfrm>
          <a:gradFill>
            <a:gsLst>
              <a:gs pos="0">
                <a:schemeClr val="tx1">
                  <a:alpha val="0"/>
                </a:schemeClr>
              </a:gs>
              <a:gs pos="99000">
                <a:schemeClr val="tx1"/>
              </a:gs>
            </a:gsLst>
            <a:lin ang="5400000" scaled="1"/>
          </a:gradFill>
        </p:spPr>
        <p:txBody>
          <a:bodyPr rtlCol="0" anchor="b" anchorCtr="0">
            <a:normAutofit/>
          </a:bodyPr>
          <a:lstStyle>
            <a:lvl1pPr marL="0" indent="0">
              <a:buNone/>
              <a:defRPr sz="1050"/>
            </a:lvl1pPr>
          </a:lstStyle>
          <a:p>
            <a:pPr rtl="0"/>
            <a:r>
              <a:rPr lang="es-es"/>
              <a:t>Adjustable Gradient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D4DA06-7E0D-2949-8108-6B20645C6A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088" y="4141952"/>
            <a:ext cx="10147414" cy="2137549"/>
          </a:xfrm>
        </p:spPr>
        <p:txBody>
          <a:bodyPr lIns="0" tIns="0" rIns="0" bIns="0" rtlCol="0" anchor="b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86127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rgbClr val="BB91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754C9B3-9621-F54C-BACC-608785EE9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3" y="1221650"/>
            <a:ext cx="10080457" cy="2743200"/>
          </a:xfrm>
        </p:spPr>
        <p:txBody>
          <a:bodyPr rtlCol="0"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A56BF86-C950-DA43-A6C0-902DAE8968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89" y="6055076"/>
            <a:ext cx="539656" cy="51000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4EE59D2-07CC-B047-BF44-AC9D6DD5B748}"/>
              </a:ext>
            </a:extLst>
          </p:cNvPr>
          <p:cNvSpPr/>
          <p:nvPr userDrawn="1"/>
        </p:nvSpPr>
        <p:spPr>
          <a:xfrm>
            <a:off x="11338560" y="0"/>
            <a:ext cx="85344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7665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ection Header">
    <p:bg>
      <p:bgPr>
        <a:solidFill>
          <a:srgbClr val="BB91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09579D9-5084-144F-A45F-F85CF03AFD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338560" cy="6858000"/>
          </a:xfrm>
          <a:solidFill>
            <a:schemeClr val="accent4">
              <a:lumMod val="50000"/>
            </a:schemeClr>
          </a:solidFill>
        </p:spPr>
        <p:txBody>
          <a:bodyPr rtlCol="0" anchor="t" anchorCtr="0"/>
          <a:lstStyle>
            <a:lvl1pPr marL="0" indent="0" algn="l">
              <a:buNone/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C4225E05-D934-C44D-B11F-CD3575A1094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98979"/>
            <a:ext cx="11338560" cy="3359021"/>
          </a:xfrm>
          <a:gradFill>
            <a:gsLst>
              <a:gs pos="0">
                <a:schemeClr val="tx1">
                  <a:alpha val="0"/>
                </a:schemeClr>
              </a:gs>
              <a:gs pos="99000">
                <a:schemeClr val="tx1"/>
              </a:gs>
            </a:gsLst>
            <a:lin ang="5400000" scaled="1"/>
          </a:gradFill>
        </p:spPr>
        <p:txBody>
          <a:bodyPr rtlCol="0" anchor="b" anchorCtr="0">
            <a:normAutofit/>
          </a:bodyPr>
          <a:lstStyle>
            <a:lvl1pPr marL="0" indent="0">
              <a:buNone/>
              <a:defRPr sz="1050"/>
            </a:lvl1pPr>
          </a:lstStyle>
          <a:p>
            <a:pPr rtl="0"/>
            <a:r>
              <a:rPr lang="es-es"/>
              <a:t>Adjustable Gradient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AE2BCA6-4968-FC47-B85A-BC970BBB9E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088" y="4141952"/>
            <a:ext cx="10147414" cy="2137549"/>
          </a:xfrm>
        </p:spPr>
        <p:txBody>
          <a:bodyPr lIns="0" tIns="0" rIns="0" bIns="0" rtlCol="0" anchor="b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4627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D48E74-DED2-0544-B353-77169B052497}"/>
              </a:ext>
            </a:extLst>
          </p:cNvPr>
          <p:cNvSpPr/>
          <p:nvPr userDrawn="1"/>
        </p:nvSpPr>
        <p:spPr>
          <a:xfrm>
            <a:off x="0" y="3557016"/>
            <a:ext cx="12192000" cy="3300984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C8D23C-6E02-B240-8D91-867DE3E8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471" y="1475150"/>
            <a:ext cx="6644999" cy="1953850"/>
          </a:xfrm>
        </p:spPr>
        <p:txBody>
          <a:bodyPr lIns="0" tIns="0" rIns="0" bIns="0" rtlCol="0" anchor="b">
            <a:normAutofit/>
          </a:bodyPr>
          <a:lstStyle>
            <a:lvl1pPr>
              <a:defRPr sz="3200" b="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653763-9A04-284C-AB6A-16F153BB5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19217" y="3703319"/>
            <a:ext cx="6644999" cy="1935563"/>
          </a:xfrm>
        </p:spPr>
        <p:txBody>
          <a:bodyPr lIns="0" tIns="0" rIns="0" bIns="0" rtlCol="0">
            <a:noAutofit/>
          </a:bodyPr>
          <a:lstStyle>
            <a:lvl1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200"/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90A1ED7-4B90-A448-A39E-01ABB52C6C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4089" y="1475150"/>
            <a:ext cx="3593591" cy="4163732"/>
          </a:xfr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pic>
        <p:nvPicPr>
          <p:cNvPr id="14" name="Graphic 5">
            <a:extLst>
              <a:ext uri="{FF2B5EF4-FFF2-40B4-BE49-F238E27FC236}">
                <a16:creationId xmlns:a16="http://schemas.microsoft.com/office/drawing/2014/main" id="{4092FD95-284F-0C4F-80F2-066F1A14CA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7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D48E74-DED2-0544-B353-77169B052497}"/>
              </a:ext>
            </a:extLst>
          </p:cNvPr>
          <p:cNvSpPr/>
          <p:nvPr userDrawn="1"/>
        </p:nvSpPr>
        <p:spPr>
          <a:xfrm>
            <a:off x="0" y="2755404"/>
            <a:ext cx="12192000" cy="4102595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C8D23C-6E02-B240-8D91-867DE3E8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471" y="1130299"/>
            <a:ext cx="6644999" cy="1369073"/>
          </a:xfrm>
        </p:spPr>
        <p:txBody>
          <a:bodyPr lIns="0" tIns="0" rIns="0" bIns="0" rtlCol="0" anchor="b">
            <a:norm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653763-9A04-284C-AB6A-16F153BB5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19217" y="2992176"/>
            <a:ext cx="6644999" cy="2694562"/>
          </a:xfrm>
        </p:spPr>
        <p:txBody>
          <a:bodyPr lIns="0" tIns="0" rIns="0" bIns="0" rtlCol="0">
            <a:noAutofit/>
          </a:bodyPr>
          <a:lstStyle>
            <a:lvl1pPr marL="350838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2400"/>
            </a:lvl1pPr>
            <a:lvl2pPr marL="7938" indent="0">
              <a:lnSpc>
                <a:spcPct val="120000"/>
              </a:lnSpc>
              <a:spcAft>
                <a:spcPts val="600"/>
              </a:spcAft>
              <a:buNone/>
              <a:tabLst/>
              <a:defRPr sz="2000"/>
            </a:lvl2pPr>
            <a:lvl3pPr marL="7938" indent="0">
              <a:lnSpc>
                <a:spcPct val="120000"/>
              </a:lnSpc>
              <a:spcAft>
                <a:spcPts val="600"/>
              </a:spcAft>
              <a:buNone/>
              <a:tabLst/>
              <a:defRPr sz="1800"/>
            </a:lvl3pPr>
            <a:lvl4pPr marL="7938" indent="0">
              <a:lnSpc>
                <a:spcPct val="120000"/>
              </a:lnSpc>
              <a:spcAft>
                <a:spcPts val="600"/>
              </a:spcAft>
              <a:buNone/>
              <a:tabLst/>
              <a:defRPr sz="1600"/>
            </a:lvl4pPr>
            <a:lvl5pPr marL="7938" indent="0">
              <a:lnSpc>
                <a:spcPct val="120000"/>
              </a:lnSpc>
              <a:spcAft>
                <a:spcPts val="600"/>
              </a:spcAft>
              <a:buNone/>
              <a:tabLst/>
              <a:defRPr sz="1600"/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90A1ED7-4B90-A448-A39E-01ABB52C6C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4089" y="1130300"/>
            <a:ext cx="3593591" cy="4508582"/>
          </a:xfr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pic>
        <p:nvPicPr>
          <p:cNvPr id="14" name="Graphic 5">
            <a:extLst>
              <a:ext uri="{FF2B5EF4-FFF2-40B4-BE49-F238E27FC236}">
                <a16:creationId xmlns:a16="http://schemas.microsoft.com/office/drawing/2014/main" id="{4092FD95-284F-0C4F-80F2-066F1A14CA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16100"/>
            <a:ext cx="10783822" cy="394462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0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9582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16100"/>
            <a:ext cx="10783822" cy="394462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510C76"/>
              </a:buClr>
              <a:buNone/>
              <a:defRPr sz="2400">
                <a:solidFill>
                  <a:schemeClr val="tx1"/>
                </a:solidFill>
              </a:defRPr>
            </a:lvl1pPr>
            <a:lvl2pPr marL="346075" indent="-3333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5" y="6086787"/>
            <a:ext cx="9631265" cy="44257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16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16100"/>
            <a:ext cx="10783822" cy="3944620"/>
          </a:xfrm>
        </p:spPr>
        <p:txBody>
          <a:bodyPr lIns="0" tIns="0" rIns="0" bIns="0" rtlCol="0">
            <a:normAutofit/>
          </a:bodyPr>
          <a:lstStyle>
            <a:lvl1pPr marL="342900" indent="-34290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0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5" y="6106904"/>
            <a:ext cx="9604371" cy="402336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826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5CFC3C-807A-BD41-B077-01B9EE343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C2ED9-8ECE-E54F-BD0C-E9EE2BED7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F126B-FD4E-7A45-9946-10822FE2B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pPr rt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14CBD-45D2-5346-8F80-A7CA5055A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19AB0-F337-D345-89BB-619F0F116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pPr rtl="0"/>
            <a:fld id="{C4B37875-7933-F345-AE65-E0AB5E984F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6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710" r:id="rId3"/>
    <p:sldLayoutId id="2147483651" r:id="rId4"/>
    <p:sldLayoutId id="2147483675" r:id="rId5"/>
    <p:sldLayoutId id="2147483676" r:id="rId6"/>
    <p:sldLayoutId id="2147483650" r:id="rId7"/>
    <p:sldLayoutId id="2147483707" r:id="rId8"/>
    <p:sldLayoutId id="2147483689" r:id="rId9"/>
    <p:sldLayoutId id="2147483709" r:id="rId10"/>
    <p:sldLayoutId id="2147483698" r:id="rId11"/>
    <p:sldLayoutId id="2147483688" r:id="rId12"/>
    <p:sldLayoutId id="2147483699" r:id="rId13"/>
    <p:sldLayoutId id="2147483700" r:id="rId14"/>
    <p:sldLayoutId id="2147483691" r:id="rId15"/>
    <p:sldLayoutId id="2147483692" r:id="rId16"/>
    <p:sldLayoutId id="2147483684" r:id="rId17"/>
    <p:sldLayoutId id="2147483702" r:id="rId18"/>
    <p:sldLayoutId id="2147483704" r:id="rId19"/>
    <p:sldLayoutId id="2147483682" r:id="rId20"/>
    <p:sldLayoutId id="2147483686" r:id="rId21"/>
    <p:sldLayoutId id="2147483706" r:id="rId22"/>
    <p:sldLayoutId id="2147483705" r:id="rId23"/>
    <p:sldLayoutId id="2147483703" r:id="rId24"/>
    <p:sldLayoutId id="2147483673" r:id="rId25"/>
    <p:sldLayoutId id="2147483693" r:id="rId26"/>
    <p:sldLayoutId id="2147483690" r:id="rId27"/>
    <p:sldLayoutId id="2147483672" r:id="rId28"/>
    <p:sldLayoutId id="2147483694" r:id="rId29"/>
    <p:sldLayoutId id="2147483695" r:id="rId30"/>
    <p:sldLayoutId id="2147483696" r:id="rId31"/>
    <p:sldLayoutId id="2147483697" r:id="rId32"/>
    <p:sldLayoutId id="2147483671" r:id="rId33"/>
    <p:sldLayoutId id="2147483708" r:id="rId34"/>
    <p:sldLayoutId id="2147483683" r:id="rId35"/>
    <p:sldLayoutId id="2147483685" r:id="rId36"/>
    <p:sldLayoutId id="2147483668" r:id="rId37"/>
    <p:sldLayoutId id="2147483655" r:id="rId38"/>
    <p:sldLayoutId id="2147483701" r:id="rId39"/>
    <p:sldLayoutId id="2147483669" r:id="rId40"/>
    <p:sldLayoutId id="2147483677" r:id="rId41"/>
    <p:sldLayoutId id="2147483660" r:id="rId42"/>
    <p:sldLayoutId id="2147483678" r:id="rId43"/>
    <p:sldLayoutId id="2147483661" r:id="rId44"/>
    <p:sldLayoutId id="2147483679" r:id="rId45"/>
    <p:sldLayoutId id="2147483663" r:id="rId46"/>
    <p:sldLayoutId id="2147483680" r:id="rId47"/>
    <p:sldLayoutId id="2147483662" r:id="rId48"/>
    <p:sldLayoutId id="2147483681" r:id="rId4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venir Boo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https://hmhbconsortium.org/knowledge-hub/modifiers-of-the-effect-of-maternal-multiple-micronutrient-supplementation-on-stillbirth-birth-outcomes-and-infant-mortality/" TargetMode="External" Type="http://schemas.openxmlformats.org/officeDocument/2006/relationships/hyperlink"/><Relationship Id="rId7" Target="../media/image32.jpe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17.xml" Type="http://schemas.openxmlformats.org/officeDocument/2006/relationships/slideLayout"/><Relationship Id="rId6" Target="../media/image31.jpeg" Type="http://schemas.openxmlformats.org/officeDocument/2006/relationships/image"/><Relationship Id="rId5" Target="../media/image30.jpeg" Type="http://schemas.openxmlformats.org/officeDocument/2006/relationships/image"/><Relationship Id="rId4" Target="../../ADVOCACY/HMHB%20documents%20for%20GMMB/Final%20materials%20from%20GMMB/).%20https:/doi.org/10.1038/s43016-021-00319-4" TargetMode="External" Type="http://schemas.openxmlformats.org/officeDocument/2006/relationships/hyperlink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hyperlink" Target="https://www.nature.com/articles/nrendo.2016.37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Relationship Id="rId14" Type="http://schemas.openxmlformats.org/officeDocument/2006/relationships/hyperlink" Target="https://www.sciencedirect.com/science/article/abs/pii/S002072921160004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86/s12889-015-1449-3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 ?><Relationships xmlns="http://schemas.openxmlformats.org/package/2006/relationships"><Relationship Id="rId3" Target="https://www.youtube.com/watch?v=z7NguonMqTI&amp;list=PLtHECG2JBpsod1V1bU2_2_iyR-s9Wok97&amp;index=30" TargetMode="External" Type="http://schemas.openxmlformats.org/officeDocument/2006/relationships/hyperlink"/><Relationship Id="rId2" Target="../notesSlides/notesSlide17.xml" Type="http://schemas.openxmlformats.org/officeDocument/2006/relationships/notesSlide"/><Relationship Id="rId1" Target="../slideLayouts/slideLayout21.xml" Type="http://schemas.openxmlformats.org/officeDocument/2006/relationships/slideLayout"/><Relationship Id="rId4" Target="../media/image46.jpe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3" Target="https://www.youtube.com/watch?v=c7LgGBw8us0&amp;list=PLtHECG2JBpsod1V1bU2_2_iyR-s9Wok97&amp;index=29" TargetMode="External" Type="http://schemas.openxmlformats.org/officeDocument/2006/relationships/hyperlink"/><Relationship Id="rId2" Target="../notesSlides/notesSlide18.xml" Type="http://schemas.openxmlformats.org/officeDocument/2006/relationships/notesSlide"/><Relationship Id="rId1" Target="../slideLayouts/slideLayout21.xml" Type="http://schemas.openxmlformats.org/officeDocument/2006/relationships/slideLayout"/><Relationship Id="rId4" Target="../media/image47.jpeg" Type="http://schemas.openxmlformats.org/officeDocument/2006/relationships/image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mailto:HMHB@micronutrientforum.org" TargetMode="External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hmhbconsortium.org/knowledge-hub/use-of-mms-for-maternal-nutrition-and-birth-outcomes-during-covid/" TargetMode="External"/><Relationship Id="rId3" Type="http://schemas.openxmlformats.org/officeDocument/2006/relationships/hyperlink" Target="https://hmhbconsortium.org/knowledge-hub/preventing-and-controlling-micronutrient-deficiencies-in-populations-affected-by-an-emergency/" TargetMode="External"/><Relationship Id="rId7" Type="http://schemas.openxmlformats.org/officeDocument/2006/relationships/hyperlink" Target="../../ADVOCACY/HMHB%20documents%20for%20GMMB/Final%20materials%20from%20GMMB/3.20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mhbconsortium.org/knowledge-hub/who-nutritional-interventions-update-multiple-micronutrient-supplements-during-pregnancy/" TargetMode="External"/><Relationship Id="rId11" Type="http://schemas.openxmlformats.org/officeDocument/2006/relationships/hyperlink" Target="https://pubmed.ncbi.nlm.nih.gov/35466910/" TargetMode="External"/><Relationship Id="rId5" Type="http://schemas.openxmlformats.org/officeDocument/2006/relationships/hyperlink" Target="https://hmhbconsortium.org/knowledge-hub/maternal-multiple-micronutrient-supplementation-and-other-biomedical-and-socioenvironmental-influences-on-childrens-cognition-at-age-9-12-years-in-indonesia-follow-up-of-the-summit-randomis/" TargetMode="External"/><Relationship Id="rId10" Type="http://schemas.openxmlformats.org/officeDocument/2006/relationships/hyperlink" Target="https://nyaspubs.onlinelibrary.wiley.com/doi/10.1111/nyas.14756" TargetMode="External"/><Relationship Id="rId4" Type="http://schemas.openxmlformats.org/officeDocument/2006/relationships/hyperlink" Target="https://hmhbconsortium.org/knowledge-hub/modifiers-of-the-effect-of-maternal-multiple-micronutrient-supplementation-on-stillbirth-birth-outcomes-and-infant-mortality/" TargetMode="External"/><Relationship Id="rId9" Type="http://schemas.openxmlformats.org/officeDocument/2006/relationships/hyperlink" Target="https://hmhbconsortium.org/knowledge-hub/maternal-nutrition-prevention-of-malnutrition-in-women-before-and-during-pregnancy-and-while-breastfeeding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hmhbconsortium.org/an-n4g-side-event-powering-women-promising-futures-watch-now/" TargetMode="External"/><Relationship Id="rId3" Type="http://schemas.openxmlformats.org/officeDocument/2006/relationships/hyperlink" Target="https://hmhbconsortium.org/knowledge-hub/" TargetMode="External"/><Relationship Id="rId7" Type="http://schemas.openxmlformats.org/officeDocument/2006/relationships/hyperlink" Target="https://hmhbconsortium.org/nn4g-commitment-guide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3.xml"/><Relationship Id="rId6" Type="http://schemas.openxmlformats.org/officeDocument/2006/relationships/hyperlink" Target="https://hmhbconsortium.org/announcing-healthy-mothers-healthy-babies-new-consortium-will-harness-action-to-improve-maternal-nutrition/" TargetMode="External"/><Relationship Id="rId5" Type="http://schemas.openxmlformats.org/officeDocument/2006/relationships/hyperlink" Target="https://hmhbconsortium.org/content/user_files/2021/11/EML_MMS_Brief-23-Nov.pdf" TargetMode="External"/><Relationship Id="rId10" Type="http://schemas.openxmlformats.org/officeDocument/2006/relationships/hyperlink" Target="http://www.hmhbconsortium.org/" TargetMode="External"/><Relationship Id="rId4" Type="http://schemas.openxmlformats.org/officeDocument/2006/relationships/hyperlink" Target="https://hmhbconsortium.org/view-the-new-world-map-on-mms-activities/" TargetMode="External"/><Relationship Id="rId9" Type="http://schemas.openxmlformats.org/officeDocument/2006/relationships/hyperlink" Target="https://hmhbconsortium.org/maternal-nutrition-in-focus-at-figo-world-congress-21-28-october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ncbi.nlm.nih.gov/pmc/articles/PMC5104202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1134643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www.ncbi.nlm.nih.gov/pmc/articles/PMC5104202/" TargetMode="Externa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F3D9A-B7AE-124A-8AAC-4FA98644C8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/>
              <a:t>Avances en la suplementación con micronutrientes múltiples</a:t>
            </a:r>
          </a:p>
        </p:txBody>
      </p:sp>
      <p:pic>
        <p:nvPicPr>
          <p:cNvPr descr="A person sitting on a bed&#10;&#10;Description automatically generated with medium confidence" id="10" name="Picture Placeholder 9">
            <a:extLst>
              <a:ext uri="{FF2B5EF4-FFF2-40B4-BE49-F238E27FC236}">
                <a16:creationId xmlns:a16="http://schemas.microsoft.com/office/drawing/2014/main" id="{425C2027-33DF-1941-93D8-A7DADDEDBEA5}"/>
              </a:ext>
            </a:extLst>
          </p:cNvPr>
          <p:cNvPicPr>
            <a:picLocks noChangeAspect="1" noGrp="1"/>
          </p:cNvPicPr>
          <p:nvPr>
            <p:ph idx="13" sz="quarter" type="pic"/>
          </p:nvPr>
        </p:nvPicPr>
        <p:blipFill rotWithShape="1">
          <a:blip cstate="screen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"/>
          <a:stretch/>
        </p:blipFill>
        <p:spPr/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0DAA4-6C61-D542-931A-59B7DB478DA2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50979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2740F-4F41-2943-9F74-D1957FA05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La nutrición deficiente materna tiene consecuencias funestas para la madre y para el bebé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49A3C77-7C7C-7A44-B233-1475F2E22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1" rtl="0"/>
            <a:r>
              <a:rPr dirty="0" lang="es-es"/>
              <a:t>Las mujeres que padecen malnutrición con anemia grave tienen el doble de probabilidades de fallecer durante o poco después del parto.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31DCF3-7C0B-914F-A885-0A04F9BE054B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1984045-7EE0-DC47-9E4A-EDF92536D5D6}"/>
              </a:ext>
            </a:extLst>
          </p:cNvPr>
          <p:cNvSpPr>
            <a:spLocks noGrp="1"/>
          </p:cNvSpPr>
          <p:nvPr>
            <p:ph idx="13" sz="quarter" type="body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es-es"/>
              <a:t>Fuentes: Smith et al, 2017.</a:t>
            </a:r>
            <a:r>
              <a:rPr lang="es-es">
                <a:solidFill>
                  <a:srgbClr val="FF0000"/>
                </a:solidFill>
              </a:rPr>
              <a:t> </a:t>
            </a:r>
            <a:r>
              <a:rPr lang="es-es">
                <a:hlinkClick r:id="rId3"/>
              </a:rPr>
              <a:t>Modificadores del efecto de la suplementación materna con múltiples micronutrientes en la muerte fetal, los resultados del nacimiento y la mortalidad infantil: un metanálisis de datos de pacientes individuales de 17 ensayos aleatorios en países de ingresos medios y bajos. (en inglés)</a:t>
            </a:r>
            <a:r>
              <a:rPr lang="es-es"/>
              <a:t> Lancet Global Health. </a:t>
            </a:r>
            <a:br>
              <a:rPr lang="en-US"/>
            </a:br>
            <a:r>
              <a:rPr lang="es-es"/>
              <a:t>Osendarp et al. 2021. </a:t>
            </a:r>
            <a:r>
              <a:rPr lang="es-es">
                <a:hlinkClick r:id="rId4"/>
              </a:rPr>
              <a:t>La crisis de la COVID-19 aumentará la malnutrición materna e infantil y la mortalidad infantil en países de ingresos medios y bajos</a:t>
            </a:r>
            <a:r>
              <a:rPr lang="es-es"/>
              <a:t>. (en inglés) Nat Food.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FE2AFC1-FB47-5748-9611-FC4CC56E515B}"/>
              </a:ext>
            </a:extLst>
          </p:cNvPr>
          <p:cNvPicPr>
            <a:picLocks noChangeAspect="1" noGrp="1"/>
          </p:cNvPicPr>
          <p:nvPr>
            <p:ph idx="14" sz="quarter" type="pic"/>
          </p:nvPr>
        </p:nvPicPr>
        <p:blipFill>
          <a:blip r:embed="rId5"/>
          <a:srcRect r="-51"/>
          <a:stretch/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9E048DBF-CBC5-7B43-B7A6-E773180F3B84}"/>
              </a:ext>
            </a:extLst>
          </p:cNvPr>
          <p:cNvPicPr>
            <a:picLocks noChangeAspect="1" noGrp="1"/>
          </p:cNvPicPr>
          <p:nvPr>
            <p:ph idx="15" sz="quarter" type="pic"/>
          </p:nvPr>
        </p:nvPicPr>
        <p:blipFill>
          <a:blip r:embed="rId6"/>
          <a:srcRect r="29"/>
          <a:stretch/>
        </p:blipFill>
        <p:spPr/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758C93-8F06-C640-8F84-11CA32769645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 rtlCol="0"/>
          <a:lstStyle/>
          <a:p>
            <a:pPr lvl="1" rtl="0"/>
            <a:r>
              <a:rPr lang="es-es"/>
              <a:t>La falta de micronutrientes puede tener un impacto a lo largo de toda la vida en el desarrollo físico, mental y emocional del bebé.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F3A1E558-7141-82E8-E761-DFBA19AA7941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 rtlCol="0"/>
          <a:lstStyle/>
          <a:p>
            <a:pPr lvl="1" rtl="0"/>
            <a:r>
              <a:rPr dirty="0" lang="es-es"/>
              <a:t>Debido a la COVID-19, se espera que los índices de malnutrición en madres y niños pequeños aumenten bruscamente en los próximos tres años.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A108C1-AC33-E040-8B0A-9DB6D2BDEEB0}"/>
              </a:ext>
            </a:extLst>
          </p:cNvPr>
          <p:cNvSpPr txBox="1"/>
          <p:nvPr/>
        </p:nvSpPr>
        <p:spPr>
          <a:xfrm>
            <a:off x="179109" y="-697584"/>
            <a:ext cx="184731" cy="36933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rtl="0"/>
            <a:endParaRPr lang="en-US">
              <a:latin charset="0" panose="02000503020000020003" pitchFamily="2" typeface="Avenir Book"/>
            </a:endParaRPr>
          </a:p>
        </p:txBody>
      </p:sp>
      <p:pic>
        <p:nvPicPr>
          <p:cNvPr id="18" name="Picture Placeholder 10">
            <a:extLst>
              <a:ext uri="{FF2B5EF4-FFF2-40B4-BE49-F238E27FC236}">
                <a16:creationId xmlns:a16="http://schemas.microsoft.com/office/drawing/2014/main" id="{6094A43A-CF1F-7344-83FB-2D631C5959A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"/>
          <a:stretch/>
        </p:blipFill>
        <p:spPr>
          <a:xfrm>
            <a:off x="686409" y="4623272"/>
            <a:ext cx="1010611" cy="1010611"/>
          </a:xfrm>
          <a:prstGeom prst="ellipse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932694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2D58A4E-6676-A722-1D00-D63D7661D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01018" y="1865375"/>
            <a:ext cx="837499" cy="196531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8EC0388-4D91-6D47-A9CE-11E2EEB62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Consecuencias en la vida de una mujer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AE724DE-86F8-EC49-B053-3E05BD003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s-es"/>
              <a:t>Estatura baja</a:t>
            </a:r>
          </a:p>
          <a:p>
            <a:pPr rtl="0"/>
            <a:r>
              <a:rPr lang="es-es"/>
              <a:t>Desarrollo cognitivo perjudicado</a:t>
            </a:r>
          </a:p>
          <a:p>
            <a:pPr rtl="0"/>
            <a:r>
              <a:rPr lang="es-es"/>
              <a:t>Anemia y otras deficiencias de micronutrientes </a:t>
            </a:r>
            <a:endParaRPr lang="en-US"/>
          </a:p>
          <a:p>
            <a:pPr rtl="0"/>
            <a:r>
              <a:rPr lang="es-es"/>
              <a:t>Fatiga y bienestar alterado</a:t>
            </a:r>
            <a:endParaRPr lang="en-US"/>
          </a:p>
          <a:p>
            <a:pPr rtl="0"/>
            <a:r>
              <a:rPr lang="es-es"/>
              <a:t>Falta de productividad y rendimiento escolar</a:t>
            </a:r>
            <a:endParaRPr lang="en-CH"/>
          </a:p>
          <a:p>
            <a:pPr rtl="0"/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BA7D1-C109-8C4D-831C-A0D606B2C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C8C4A27-8A67-2D43-B276-9AB6164B078B}"/>
              </a:ext>
            </a:extLst>
          </p:cNvPr>
          <p:cNvSpPr txBox="1"/>
          <p:nvPr/>
        </p:nvSpPr>
        <p:spPr>
          <a:xfrm>
            <a:off x="1084133" y="3227832"/>
            <a:ext cx="1113948" cy="28257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s-es" sz="1200">
                <a:solidFill>
                  <a:schemeClr val="bg1"/>
                </a:solidFill>
                <a:latin typeface="Avenir Book" panose="02000503020000020003" pitchFamily="2" charset="0"/>
              </a:rPr>
              <a:t>Adolescencia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AC125-74B3-8F47-952B-D53FD5D93FD6}"/>
              </a:ext>
            </a:extLst>
          </p:cNvPr>
          <p:cNvSpPr txBox="1"/>
          <p:nvPr/>
        </p:nvSpPr>
        <p:spPr>
          <a:xfrm>
            <a:off x="773656" y="3906730"/>
            <a:ext cx="3990368" cy="307777"/>
          </a:xfrm>
          <a:prstGeom prst="homePlate">
            <a:avLst/>
          </a:prstGeom>
          <a:solidFill>
            <a:schemeClr val="accent1"/>
          </a:solidFill>
        </p:spPr>
        <p:txBody>
          <a:bodyPr wrap="square" rtlCol="0" anchor="ctr" anchorCtr="0">
            <a:spAutoFit/>
          </a:bodyPr>
          <a:lstStyle/>
          <a:p>
            <a:pPr algn="ctr" rtl="0"/>
            <a:r>
              <a:rPr lang="es-es" sz="1400" b="1">
                <a:solidFill>
                  <a:schemeClr val="bg1"/>
                </a:solidFill>
                <a:latin typeface="Avenir Black" panose="02000503020000020003" pitchFamily="2" charset="0"/>
              </a:rPr>
              <a:t>ALIMENTOS, SALUD Y CUIDADOS INADECUADOS </a:t>
            </a:r>
          </a:p>
        </p:txBody>
      </p:sp>
    </p:spTree>
    <p:extLst>
      <p:ext uri="{BB962C8B-B14F-4D97-AF65-F5344CB8AC3E}">
        <p14:creationId xmlns:p14="http://schemas.microsoft.com/office/powerpoint/2010/main" val="966285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913E7FE2-CB0B-7BBC-31AA-538D51A7B17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01018" y="1865375"/>
            <a:ext cx="837499" cy="196531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6D17D94-ECFA-ED11-EF9C-9D7D18723B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607146" y="1865376"/>
            <a:ext cx="853480" cy="196531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1723E75-DFA8-4C50-8AE4-62388693644B}"/>
              </a:ext>
            </a:extLst>
          </p:cNvPr>
          <p:cNvCxnSpPr>
            <a:cxnSpLocks/>
          </p:cNvCxnSpPr>
          <p:nvPr/>
        </p:nvCxnSpPr>
        <p:spPr>
          <a:xfrm>
            <a:off x="1794123" y="2788920"/>
            <a:ext cx="590262" cy="0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28EC0388-4D91-6D47-A9CE-11E2EEB62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Consecuencias en la vida de una mujer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AE724DE-86F8-EC49-B053-3E05BD003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s-es">
                <a:solidFill>
                  <a:schemeClr val="bg2">
                    <a:lumMod val="50000"/>
                  </a:schemeClr>
                </a:solidFill>
              </a:rPr>
              <a:t>Estatura baja</a:t>
            </a:r>
          </a:p>
          <a:p>
            <a:pPr rtl="0"/>
            <a:r>
              <a:rPr lang="es-es">
                <a:solidFill>
                  <a:schemeClr val="bg2">
                    <a:lumMod val="50000"/>
                  </a:schemeClr>
                </a:solidFill>
              </a:rPr>
              <a:t>Desarrollo cognitivo perjudicado</a:t>
            </a:r>
          </a:p>
          <a:p>
            <a:pPr rtl="0"/>
            <a:r>
              <a:rPr lang="es-es">
                <a:solidFill>
                  <a:schemeClr val="bg2">
                    <a:lumMod val="50000"/>
                  </a:schemeClr>
                </a:solidFill>
              </a:rPr>
              <a:t>Anemia y otras deficiencias de micronutrientes 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  <a:p>
            <a:pPr rtl="0"/>
            <a:r>
              <a:rPr lang="es-es">
                <a:solidFill>
                  <a:schemeClr val="bg2">
                    <a:lumMod val="50000"/>
                  </a:schemeClr>
                </a:solidFill>
              </a:rPr>
              <a:t>Fatiga y bienestar alterado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  <a:p>
            <a:pPr rtl="0"/>
            <a:r>
              <a:rPr lang="es-es">
                <a:solidFill>
                  <a:schemeClr val="bg2">
                    <a:lumMod val="50000"/>
                  </a:schemeClr>
                </a:solidFill>
              </a:rPr>
              <a:t>Falta de productividad y rendimiento escolar</a:t>
            </a:r>
            <a:endParaRPr lang="en-CH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BA7D1-C109-8C4D-831C-A0D606B2C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1BE23FC2-5C73-E14E-96AA-CC131CED152A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 rtlCol="0"/>
          <a:lstStyle/>
          <a:p>
            <a:pPr rtl="0"/>
            <a:r>
              <a:rPr lang="es-es"/>
              <a:t>Bajo IMC antes del embarazo</a:t>
            </a:r>
            <a:endParaRPr lang="en-CH"/>
          </a:p>
          <a:p>
            <a:pPr rtl="0"/>
            <a:r>
              <a:rPr lang="es-es"/>
              <a:t>Ingresos más bajos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C8C4A27-8A67-2D43-B276-9AB6164B078B}"/>
              </a:ext>
            </a:extLst>
          </p:cNvPr>
          <p:cNvSpPr txBox="1"/>
          <p:nvPr/>
        </p:nvSpPr>
        <p:spPr>
          <a:xfrm>
            <a:off x="1084133" y="3227832"/>
            <a:ext cx="1113948" cy="282578"/>
          </a:xfrm>
          <a:prstGeom prst="rect">
            <a:avLst/>
          </a:prstGeom>
          <a:solidFill>
            <a:srgbClr val="EDE6F1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s-es" sz="1200">
                <a:solidFill>
                  <a:schemeClr val="bg1"/>
                </a:solidFill>
                <a:latin typeface="Avenir Book" panose="02000503020000020003" pitchFamily="2" charset="0"/>
              </a:rPr>
              <a:t>Adolescencia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E44141C-D7A1-0C42-8136-D1FCAA9E702D}"/>
              </a:ext>
            </a:extLst>
          </p:cNvPr>
          <p:cNvSpPr txBox="1"/>
          <p:nvPr/>
        </p:nvSpPr>
        <p:spPr>
          <a:xfrm>
            <a:off x="2957263" y="3227832"/>
            <a:ext cx="1245804" cy="28257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s-es" sz="1200">
                <a:solidFill>
                  <a:schemeClr val="bg1"/>
                </a:solidFill>
                <a:latin typeface="Avenir Book" panose="02000503020000020003" pitchFamily="2" charset="0"/>
              </a:rPr>
              <a:t>Antes de la concepción</a:t>
            </a:r>
            <a:endParaRPr lang="en-CH" sz="120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408220-30C4-9249-97DD-21CCD39C485E}"/>
              </a:ext>
            </a:extLst>
          </p:cNvPr>
          <p:cNvSpPr txBox="1"/>
          <p:nvPr/>
        </p:nvSpPr>
        <p:spPr>
          <a:xfrm>
            <a:off x="773656" y="3901809"/>
            <a:ext cx="5124224" cy="307777"/>
          </a:xfrm>
          <a:prstGeom prst="homePlate">
            <a:avLst/>
          </a:prstGeom>
          <a:solidFill>
            <a:schemeClr val="accent1"/>
          </a:solidFill>
        </p:spPr>
        <p:txBody>
          <a:bodyPr wrap="square" rtlCol="0" anchor="ctr" anchorCtr="0">
            <a:spAutoFit/>
          </a:bodyPr>
          <a:lstStyle/>
          <a:p>
            <a:pPr algn="ctr" rtl="0"/>
            <a:r>
              <a:rPr lang="es-es" sz="1400" b="1">
                <a:solidFill>
                  <a:schemeClr val="bg1"/>
                </a:solidFill>
                <a:latin typeface="Avenir Black" panose="02000503020000020003" pitchFamily="2" charset="0"/>
              </a:rPr>
              <a:t>ALIMENTOS, SALUD Y CUIDADOS INADECUADOS </a:t>
            </a:r>
          </a:p>
        </p:txBody>
      </p:sp>
    </p:spTree>
    <p:extLst>
      <p:ext uri="{BB962C8B-B14F-4D97-AF65-F5344CB8AC3E}">
        <p14:creationId xmlns:p14="http://schemas.microsoft.com/office/powerpoint/2010/main" val="3920404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99934F0D-74C1-9F31-F413-1ADC86CA4FB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01018" y="1865375"/>
            <a:ext cx="837499" cy="1965312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EC92CD6-3EB2-742A-1D44-7EF9D11A5A1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607146" y="1865376"/>
            <a:ext cx="853480" cy="196531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56A19350-72B9-15E4-D2EB-2ECE79EC04BD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82514" y="1865375"/>
            <a:ext cx="1090632" cy="1965312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09A46A-59D2-F74E-2110-79826C2C044E}"/>
              </a:ext>
            </a:extLst>
          </p:cNvPr>
          <p:cNvCxnSpPr>
            <a:cxnSpLocks/>
          </p:cNvCxnSpPr>
          <p:nvPr/>
        </p:nvCxnSpPr>
        <p:spPr>
          <a:xfrm>
            <a:off x="1794123" y="2788920"/>
            <a:ext cx="590262" cy="0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725CE79-39FE-ABBF-B50D-1095C9F6CBDF}"/>
              </a:ext>
            </a:extLst>
          </p:cNvPr>
          <p:cNvCxnSpPr>
            <a:cxnSpLocks/>
          </p:cNvCxnSpPr>
          <p:nvPr/>
        </p:nvCxnSpPr>
        <p:spPr>
          <a:xfrm>
            <a:off x="3523996" y="2791864"/>
            <a:ext cx="590262" cy="0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28EC0388-4D91-6D47-A9CE-11E2EEB62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Consecuencias en la vida de una mujer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AE724DE-86F8-EC49-B053-3E05BD003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s-es">
                <a:solidFill>
                  <a:schemeClr val="bg2">
                    <a:lumMod val="50000"/>
                  </a:schemeClr>
                </a:solidFill>
              </a:rPr>
              <a:t>Estatura baja</a:t>
            </a:r>
          </a:p>
          <a:p>
            <a:pPr rtl="0"/>
            <a:r>
              <a:rPr lang="es-es">
                <a:solidFill>
                  <a:schemeClr val="bg2">
                    <a:lumMod val="50000"/>
                  </a:schemeClr>
                </a:solidFill>
              </a:rPr>
              <a:t>Desarrollo cognitivo perjudicado</a:t>
            </a:r>
          </a:p>
          <a:p>
            <a:pPr rtl="0"/>
            <a:r>
              <a:rPr lang="es-es">
                <a:solidFill>
                  <a:schemeClr val="bg2">
                    <a:lumMod val="50000"/>
                  </a:schemeClr>
                </a:solidFill>
              </a:rPr>
              <a:t>Anemia y otras deficiencias de micronutrientes 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  <a:p>
            <a:pPr rtl="0"/>
            <a:r>
              <a:rPr lang="es-es">
                <a:solidFill>
                  <a:schemeClr val="bg2">
                    <a:lumMod val="50000"/>
                  </a:schemeClr>
                </a:solidFill>
              </a:rPr>
              <a:t>Fatiga y bienestar alterado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  <a:p>
            <a:pPr rtl="0"/>
            <a:r>
              <a:rPr lang="es-es">
                <a:solidFill>
                  <a:schemeClr val="bg2">
                    <a:lumMod val="50000"/>
                  </a:schemeClr>
                </a:solidFill>
              </a:rPr>
              <a:t>Falta de productividad y rendimiento escolar</a:t>
            </a:r>
            <a:endParaRPr lang="en-CH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BA7D1-C109-8C4D-831C-A0D606B2C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1BE23FC2-5C73-E14E-96AA-CC131CED152A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 rtlCol="0"/>
          <a:lstStyle/>
          <a:p>
            <a:pPr rtl="0"/>
            <a:r>
              <a:rPr lang="es-es">
                <a:solidFill>
                  <a:schemeClr val="bg2">
                    <a:lumMod val="50000"/>
                  </a:schemeClr>
                </a:solidFill>
              </a:rPr>
              <a:t>Bajo IMC antes del embarazo</a:t>
            </a:r>
            <a:endParaRPr lang="en-CH">
              <a:solidFill>
                <a:schemeClr val="bg2">
                  <a:lumMod val="50000"/>
                </a:schemeClr>
              </a:solidFill>
            </a:endParaRPr>
          </a:p>
          <a:p>
            <a:pPr rtl="0"/>
            <a:r>
              <a:rPr lang="es-es">
                <a:solidFill>
                  <a:schemeClr val="bg2">
                    <a:lumMod val="50000"/>
                  </a:schemeClr>
                </a:solidFill>
              </a:rPr>
              <a:t>Ingresos más bajos</a:t>
            </a:r>
          </a:p>
          <a:p>
            <a:pPr rtl="0"/>
            <a:r>
              <a:rPr lang="es-es"/>
              <a:t>Parto obstruido o prolongado</a:t>
            </a:r>
          </a:p>
          <a:p>
            <a:pPr rtl="0"/>
            <a:r>
              <a:rPr lang="es-es"/>
              <a:t>Eclampsia y preeclampsia</a:t>
            </a:r>
          </a:p>
          <a:p>
            <a:pPr rtl="0"/>
            <a:r>
              <a:rPr lang="es-es"/>
              <a:t>Mortalidad materna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C8C4A27-8A67-2D43-B276-9AB6164B078B}"/>
              </a:ext>
            </a:extLst>
          </p:cNvPr>
          <p:cNvSpPr txBox="1"/>
          <p:nvPr/>
        </p:nvSpPr>
        <p:spPr>
          <a:xfrm>
            <a:off x="1084133" y="3227832"/>
            <a:ext cx="1113948" cy="282578"/>
          </a:xfrm>
          <a:prstGeom prst="rect">
            <a:avLst/>
          </a:prstGeom>
          <a:solidFill>
            <a:srgbClr val="EDE6F1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s-es" sz="1200">
                <a:solidFill>
                  <a:schemeClr val="bg1"/>
                </a:solidFill>
                <a:latin typeface="Avenir Book" panose="02000503020000020003" pitchFamily="2" charset="0"/>
              </a:rPr>
              <a:t>Adolescencia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E44141C-D7A1-0C42-8136-D1FCAA9E702D}"/>
              </a:ext>
            </a:extLst>
          </p:cNvPr>
          <p:cNvSpPr txBox="1"/>
          <p:nvPr/>
        </p:nvSpPr>
        <p:spPr>
          <a:xfrm>
            <a:off x="2957263" y="3227832"/>
            <a:ext cx="1245804" cy="282578"/>
          </a:xfrm>
          <a:prstGeom prst="rect">
            <a:avLst/>
          </a:prstGeom>
          <a:solidFill>
            <a:srgbClr val="EDE6F1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s-es" sz="1200">
                <a:solidFill>
                  <a:schemeClr val="bg1"/>
                </a:solidFill>
                <a:latin typeface="Avenir Book" panose="02000503020000020003" pitchFamily="2" charset="0"/>
              </a:rPr>
              <a:t>Antes de la concepción</a:t>
            </a:r>
            <a:endParaRPr lang="en-CH" sz="120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F803AFB-84A1-854A-86F4-B9F8257002C1}"/>
              </a:ext>
            </a:extLst>
          </p:cNvPr>
          <p:cNvSpPr txBox="1"/>
          <p:nvPr/>
        </p:nvSpPr>
        <p:spPr>
          <a:xfrm>
            <a:off x="4684474" y="3227832"/>
            <a:ext cx="956428" cy="2825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s-es" sz="1200">
                <a:solidFill>
                  <a:schemeClr val="bg1"/>
                </a:solidFill>
                <a:latin typeface="Avenir Book" panose="02000503020000020003" pitchFamily="2" charset="0"/>
              </a:rPr>
              <a:t>Embarazo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D8B530-32E6-23D9-D242-DD8CDE008E93}"/>
              </a:ext>
            </a:extLst>
          </p:cNvPr>
          <p:cNvSpPr txBox="1"/>
          <p:nvPr/>
        </p:nvSpPr>
        <p:spPr>
          <a:xfrm>
            <a:off x="773656" y="3901809"/>
            <a:ext cx="6825210" cy="307777"/>
          </a:xfrm>
          <a:prstGeom prst="homePlate">
            <a:avLst/>
          </a:prstGeom>
          <a:solidFill>
            <a:schemeClr val="accent1"/>
          </a:solidFill>
        </p:spPr>
        <p:txBody>
          <a:bodyPr wrap="square" rtlCol="0" anchor="ctr" anchorCtr="0">
            <a:spAutoFit/>
          </a:bodyPr>
          <a:lstStyle/>
          <a:p>
            <a:pPr algn="ctr" rtl="0"/>
            <a:r>
              <a:rPr lang="es-es" sz="1400" b="1">
                <a:solidFill>
                  <a:schemeClr val="bg1"/>
                </a:solidFill>
                <a:latin typeface="Avenir Black" panose="02000503020000020003" pitchFamily="2" charset="0"/>
              </a:rPr>
              <a:t>ALIMENTOS, SALUD Y CUIDADOS INADECUADOS </a:t>
            </a:r>
          </a:p>
        </p:txBody>
      </p:sp>
    </p:spTree>
    <p:extLst>
      <p:ext uri="{BB962C8B-B14F-4D97-AF65-F5344CB8AC3E}">
        <p14:creationId xmlns:p14="http://schemas.microsoft.com/office/powerpoint/2010/main" val="801784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83B8BF1D-A5DB-99FF-B826-3313DD99EC6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01018" y="1865375"/>
            <a:ext cx="837499" cy="1965312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58F16BCE-E4FB-CF61-2169-599E5332179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607146" y="1865376"/>
            <a:ext cx="853480" cy="196531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93B6C265-8BE2-E5C8-EB11-E94594F4938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82514" y="1865375"/>
            <a:ext cx="1090632" cy="1965312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E8FED1E1-F37C-A48C-7E1E-47A6CBDC6C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28659" y="1865375"/>
            <a:ext cx="1075684" cy="196531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8EC0388-4D91-6D47-A9CE-11E2EEB62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Consecuencias en la vida de una mujer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BA7D1-C109-8C4D-831C-A0D606B2C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C8C4A27-8A67-2D43-B276-9AB6164B078B}"/>
              </a:ext>
            </a:extLst>
          </p:cNvPr>
          <p:cNvSpPr txBox="1"/>
          <p:nvPr/>
        </p:nvSpPr>
        <p:spPr>
          <a:xfrm>
            <a:off x="1084133" y="3227832"/>
            <a:ext cx="1113948" cy="282578"/>
          </a:xfrm>
          <a:prstGeom prst="rect">
            <a:avLst/>
          </a:prstGeom>
          <a:solidFill>
            <a:srgbClr val="EDE6F1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s-es" sz="1200">
                <a:solidFill>
                  <a:schemeClr val="bg1"/>
                </a:solidFill>
                <a:latin typeface="Avenir Book" panose="02000503020000020003" pitchFamily="2" charset="0"/>
              </a:rPr>
              <a:t>Adolescencia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E44141C-D7A1-0C42-8136-D1FCAA9E702D}"/>
              </a:ext>
            </a:extLst>
          </p:cNvPr>
          <p:cNvSpPr txBox="1"/>
          <p:nvPr/>
        </p:nvSpPr>
        <p:spPr>
          <a:xfrm>
            <a:off x="2957263" y="3227832"/>
            <a:ext cx="1245804" cy="282578"/>
          </a:xfrm>
          <a:prstGeom prst="rect">
            <a:avLst/>
          </a:prstGeom>
          <a:solidFill>
            <a:srgbClr val="EDE6F1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s-es" sz="1200">
                <a:solidFill>
                  <a:schemeClr val="bg1"/>
                </a:solidFill>
                <a:latin typeface="Avenir Book" panose="02000503020000020003" pitchFamily="2" charset="0"/>
              </a:rPr>
              <a:t>Antes de la concepción</a:t>
            </a:r>
            <a:endParaRPr lang="en-CH" sz="120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F803AFB-84A1-854A-86F4-B9F8257002C1}"/>
              </a:ext>
            </a:extLst>
          </p:cNvPr>
          <p:cNvSpPr txBox="1"/>
          <p:nvPr/>
        </p:nvSpPr>
        <p:spPr>
          <a:xfrm>
            <a:off x="4684474" y="3227832"/>
            <a:ext cx="956428" cy="282576"/>
          </a:xfrm>
          <a:prstGeom prst="rect">
            <a:avLst/>
          </a:prstGeom>
          <a:solidFill>
            <a:srgbClr val="EDE6F1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s-es" sz="1200">
                <a:solidFill>
                  <a:schemeClr val="bg1"/>
                </a:solidFill>
                <a:latin typeface="Avenir Book" panose="02000503020000020003" pitchFamily="2" charset="0"/>
              </a:rPr>
              <a:t>Embarazo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5D760A-00E3-3A48-6F1C-D3371098833A}"/>
              </a:ext>
            </a:extLst>
          </p:cNvPr>
          <p:cNvSpPr txBox="1"/>
          <p:nvPr/>
        </p:nvSpPr>
        <p:spPr>
          <a:xfrm>
            <a:off x="773656" y="3901809"/>
            <a:ext cx="6825210" cy="307777"/>
          </a:xfrm>
          <a:prstGeom prst="homePlate">
            <a:avLst/>
          </a:prstGeom>
          <a:solidFill>
            <a:schemeClr val="accent1"/>
          </a:solidFill>
        </p:spPr>
        <p:txBody>
          <a:bodyPr wrap="square" rtlCol="0" anchor="ctr" anchorCtr="0">
            <a:spAutoFit/>
          </a:bodyPr>
          <a:lstStyle/>
          <a:p>
            <a:pPr algn="ctr" rtl="0"/>
            <a:r>
              <a:rPr lang="es-es" sz="1400" b="1">
                <a:solidFill>
                  <a:schemeClr val="bg1"/>
                </a:solidFill>
                <a:latin typeface="Avenir Black" panose="02000503020000020003" pitchFamily="2" charset="0"/>
              </a:rPr>
              <a:t>ALIMENTOS, SALUD Y CUIDADOS INADECUADOS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1F493F-8591-E890-0BD6-6C2E120E4E4A}"/>
              </a:ext>
            </a:extLst>
          </p:cNvPr>
          <p:cNvSpPr txBox="1"/>
          <p:nvPr/>
        </p:nvSpPr>
        <p:spPr>
          <a:xfrm>
            <a:off x="6488601" y="3229750"/>
            <a:ext cx="956401" cy="28257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s-es" sz="1200">
                <a:solidFill>
                  <a:schemeClr val="bg1"/>
                </a:solidFill>
                <a:latin typeface="Avenir Book" panose="02000503020000020003" pitchFamily="2" charset="0"/>
              </a:rPr>
              <a:t>Posparto</a:t>
            </a:r>
            <a:endParaRPr lang="en-CH" sz="120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5E54C9A2-7863-56C5-6F0C-51CDB0C65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90" y="4389120"/>
            <a:ext cx="5268448" cy="1528984"/>
          </a:xfrm>
        </p:spPr>
        <p:txBody>
          <a:bodyPr rtlCol="0"/>
          <a:lstStyle/>
          <a:p>
            <a:pPr rtl="0"/>
            <a:r>
              <a:rPr lang="es-es">
                <a:solidFill>
                  <a:schemeClr val="bg2">
                    <a:lumMod val="50000"/>
                  </a:schemeClr>
                </a:solidFill>
              </a:rPr>
              <a:t>Estatura baja</a:t>
            </a:r>
          </a:p>
          <a:p>
            <a:pPr rtl="0"/>
            <a:r>
              <a:rPr lang="es-es">
                <a:solidFill>
                  <a:schemeClr val="bg2">
                    <a:lumMod val="50000"/>
                  </a:schemeClr>
                </a:solidFill>
              </a:rPr>
              <a:t>Desarrollo cognitivo perjudicado</a:t>
            </a:r>
          </a:p>
          <a:p>
            <a:pPr rtl="0"/>
            <a:r>
              <a:rPr lang="es-es">
                <a:solidFill>
                  <a:schemeClr val="bg2">
                    <a:lumMod val="50000"/>
                  </a:schemeClr>
                </a:solidFill>
              </a:rPr>
              <a:t>Anemia y otras deficiencias de micronutrientes 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  <a:p>
            <a:pPr rtl="0"/>
            <a:r>
              <a:rPr lang="es-es">
                <a:solidFill>
                  <a:schemeClr val="bg2">
                    <a:lumMod val="50000"/>
                  </a:schemeClr>
                </a:solidFill>
              </a:rPr>
              <a:t>Fatiga y bienestar alterado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  <a:p>
            <a:pPr rtl="0"/>
            <a:r>
              <a:rPr lang="es-es">
                <a:solidFill>
                  <a:schemeClr val="bg2">
                    <a:lumMod val="50000"/>
                  </a:schemeClr>
                </a:solidFill>
              </a:rPr>
              <a:t>Falta de productividad y rendimiento escolar</a:t>
            </a:r>
            <a:endParaRPr lang="en-CH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" name="Content Placeholder 25">
            <a:extLst>
              <a:ext uri="{FF2B5EF4-FFF2-40B4-BE49-F238E27FC236}">
                <a16:creationId xmlns:a16="http://schemas.microsoft.com/office/drawing/2014/main" id="{2F2BBEFF-9D08-53A0-3919-5CEA66091B8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19462" y="4389120"/>
            <a:ext cx="5268448" cy="1528984"/>
          </a:xfrm>
        </p:spPr>
        <p:txBody>
          <a:bodyPr rtlCol="0">
            <a:normAutofit/>
          </a:bodyPr>
          <a:lstStyle/>
          <a:p>
            <a:pPr rtl="0"/>
            <a:r>
              <a:rPr lang="es-es">
                <a:solidFill>
                  <a:schemeClr val="bg2">
                    <a:lumMod val="50000"/>
                  </a:schemeClr>
                </a:solidFill>
              </a:rPr>
              <a:t>Bajo IMC antes del embarazo</a:t>
            </a:r>
            <a:endParaRPr lang="en-CH">
              <a:solidFill>
                <a:schemeClr val="bg2">
                  <a:lumMod val="50000"/>
                </a:schemeClr>
              </a:solidFill>
            </a:endParaRPr>
          </a:p>
          <a:p>
            <a:pPr rtl="0"/>
            <a:r>
              <a:rPr lang="es-es">
                <a:solidFill>
                  <a:schemeClr val="bg2">
                    <a:lumMod val="50000"/>
                  </a:schemeClr>
                </a:solidFill>
              </a:rPr>
              <a:t>Ingresos más bajos</a:t>
            </a:r>
          </a:p>
          <a:p>
            <a:pPr rtl="0"/>
            <a:r>
              <a:rPr lang="es-es">
                <a:solidFill>
                  <a:schemeClr val="bg2">
                    <a:lumMod val="50000"/>
                  </a:schemeClr>
                </a:solidFill>
              </a:rPr>
              <a:t>Parto obstruido o prolongado</a:t>
            </a:r>
          </a:p>
          <a:p>
            <a:pPr rtl="0"/>
            <a:r>
              <a:rPr lang="es-es">
                <a:solidFill>
                  <a:schemeClr val="bg2">
                    <a:lumMod val="50000"/>
                  </a:schemeClr>
                </a:solidFill>
              </a:rPr>
              <a:t>Eclampsia y preeclampsia</a:t>
            </a:r>
          </a:p>
          <a:p>
            <a:pPr rtl="0"/>
            <a:r>
              <a:rPr lang="es-es">
                <a:solidFill>
                  <a:schemeClr val="bg2">
                    <a:lumMod val="50000"/>
                  </a:schemeClr>
                </a:solidFill>
              </a:rPr>
              <a:t>Mortalidad materna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FC041FB-6C2B-6A96-CEC4-79C12966F25B}"/>
              </a:ext>
            </a:extLst>
          </p:cNvPr>
          <p:cNvCxnSpPr>
            <a:cxnSpLocks/>
          </p:cNvCxnSpPr>
          <p:nvPr/>
        </p:nvCxnSpPr>
        <p:spPr>
          <a:xfrm>
            <a:off x="1794123" y="2788920"/>
            <a:ext cx="590262" cy="0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6B167B0-885E-F10E-5FB7-D7F3C048E3EE}"/>
              </a:ext>
            </a:extLst>
          </p:cNvPr>
          <p:cNvCxnSpPr>
            <a:cxnSpLocks/>
          </p:cNvCxnSpPr>
          <p:nvPr/>
        </p:nvCxnSpPr>
        <p:spPr>
          <a:xfrm>
            <a:off x="3523996" y="2791864"/>
            <a:ext cx="590262" cy="0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3B4AC36-FF3B-64A9-B36E-ADBABB2C2142}"/>
              </a:ext>
            </a:extLst>
          </p:cNvPr>
          <p:cNvCxnSpPr>
            <a:cxnSpLocks/>
          </p:cNvCxnSpPr>
          <p:nvPr/>
        </p:nvCxnSpPr>
        <p:spPr>
          <a:xfrm>
            <a:off x="5471013" y="2788920"/>
            <a:ext cx="590262" cy="0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03373BB-06C6-7655-A932-6BFDD53EED45}"/>
              </a:ext>
            </a:extLst>
          </p:cNvPr>
          <p:cNvCxnSpPr/>
          <p:nvPr/>
        </p:nvCxnSpPr>
        <p:spPr>
          <a:xfrm>
            <a:off x="5787342" y="2788920"/>
            <a:ext cx="0" cy="1109945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AF3DB43F-043E-2D50-86CC-A1243E226CAB}"/>
              </a:ext>
            </a:extLst>
          </p:cNvPr>
          <p:cNvSpPr/>
          <p:nvPr/>
        </p:nvSpPr>
        <p:spPr>
          <a:xfrm>
            <a:off x="7887110" y="2083919"/>
            <a:ext cx="3959150" cy="2125667"/>
          </a:xfrm>
          <a:prstGeom prst="roundRect">
            <a:avLst>
              <a:gd name="adj" fmla="val 6630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445CF46-AB8B-F9D4-3D32-CBAE8E865BA6}"/>
              </a:ext>
            </a:extLst>
          </p:cNvPr>
          <p:cNvSpPr txBox="1"/>
          <p:nvPr/>
        </p:nvSpPr>
        <p:spPr>
          <a:xfrm>
            <a:off x="8996465" y="2279946"/>
            <a:ext cx="2762902" cy="17979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228600" indent="-228600" rtl="0">
              <a:spcBef>
                <a:spcPts val="500"/>
              </a:spcBef>
              <a:buClr>
                <a:srgbClr val="510C76"/>
              </a:buClr>
            </a:pPr>
            <a:r>
              <a:rPr lang="es-es" sz="1200" b="1">
                <a:latin typeface="Avenir Book" panose="02000503020000020003" pitchFamily="2" charset="0"/>
              </a:rPr>
              <a:t>Consecuencias para bebés y niños:</a:t>
            </a:r>
          </a:p>
          <a:p>
            <a:pPr marL="228600" indent="-228600" rtl="0">
              <a:spcBef>
                <a:spcPts val="500"/>
              </a:spcBef>
              <a:buClr>
                <a:srgbClr val="510C76"/>
              </a:buClr>
              <a:buFont typeface="Arial" panose="020B0604020202020204" pitchFamily="34" charset="0"/>
              <a:buChar char="•"/>
            </a:pPr>
            <a:r>
              <a:rPr lang="es-es" sz="1200">
                <a:latin typeface="Avenir Book" panose="02000503020000020003" pitchFamily="2" charset="0"/>
              </a:rPr>
              <a:t>Bajo peso corporal, pequeño para la edad gestacional </a:t>
            </a:r>
          </a:p>
          <a:p>
            <a:pPr marL="228600" indent="-228600" rtl="0">
              <a:spcBef>
                <a:spcPts val="500"/>
              </a:spcBef>
              <a:buClr>
                <a:srgbClr val="510C76"/>
              </a:buClr>
              <a:buFont typeface="Arial" panose="020B0604020202020204" pitchFamily="34" charset="0"/>
              <a:buChar char="•"/>
            </a:pPr>
            <a:r>
              <a:rPr lang="es-es" sz="1200">
                <a:latin typeface="Avenir Book" panose="02000503020000020003" pitchFamily="2" charset="0"/>
              </a:rPr>
              <a:t>Parto prematuro, parto de un feto muerto</a:t>
            </a:r>
          </a:p>
          <a:p>
            <a:pPr marL="228600" indent="-228600" rtl="0">
              <a:spcBef>
                <a:spcPts val="500"/>
              </a:spcBef>
              <a:buClr>
                <a:srgbClr val="510C76"/>
              </a:buClr>
              <a:buFont typeface="Arial" panose="020B0604020202020204" pitchFamily="34" charset="0"/>
              <a:buChar char="•"/>
            </a:pPr>
            <a:r>
              <a:rPr lang="es-es" sz="1200">
                <a:latin typeface="Avenir Book" panose="02000503020000020003" pitchFamily="2" charset="0"/>
              </a:rPr>
              <a:t>Espina bífida, defectos congénitos</a:t>
            </a:r>
          </a:p>
          <a:p>
            <a:pPr marL="228600" indent="-228600" rtl="0">
              <a:spcBef>
                <a:spcPts val="500"/>
              </a:spcBef>
              <a:buClr>
                <a:srgbClr val="510C76"/>
              </a:buClr>
              <a:buFont typeface="Arial" panose="020B0604020202020204" pitchFamily="34" charset="0"/>
              <a:buChar char="•"/>
            </a:pPr>
            <a:r>
              <a:rPr lang="es-es" sz="1200">
                <a:latin typeface="Avenir Book" panose="02000503020000020003" pitchFamily="2" charset="0"/>
              </a:rPr>
              <a:t>Mortalidad y morbilidad infantil</a:t>
            </a:r>
          </a:p>
          <a:p>
            <a:pPr marL="228600" indent="-228600" rtl="0">
              <a:spcBef>
                <a:spcPts val="500"/>
              </a:spcBef>
              <a:buClr>
                <a:srgbClr val="510C76"/>
              </a:buClr>
              <a:buFont typeface="Arial" panose="020B0604020202020204" pitchFamily="34" charset="0"/>
              <a:buChar char="•"/>
            </a:pPr>
            <a:r>
              <a:rPr lang="es-es" sz="1200">
                <a:latin typeface="Avenir Book" panose="02000503020000020003" pitchFamily="2" charset="0"/>
              </a:rPr>
              <a:t>Crecimiento y desarrollo físico y cognitivo deficiente después del parto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703B5AF-5F66-EC89-0A35-BAA612F4BAF5}"/>
              </a:ext>
            </a:extLst>
          </p:cNvPr>
          <p:cNvSpPr/>
          <p:nvPr/>
        </p:nvSpPr>
        <p:spPr>
          <a:xfrm>
            <a:off x="8050897" y="3299309"/>
            <a:ext cx="748530" cy="141289"/>
          </a:xfrm>
          <a:prstGeom prst="ellipse">
            <a:avLst/>
          </a:prstGeom>
          <a:solidFill>
            <a:schemeClr val="accent1">
              <a:alpha val="2505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EE9AD39E-6C07-EF68-E4B9-0DC4ACBD75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99405" y="2196094"/>
            <a:ext cx="776006" cy="123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99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EC0388-4D91-6D47-A9CE-11E2EEB62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Consecuencias en la vida de una mujer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AE724DE-86F8-EC49-B053-3E05BD003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s-es"/>
              <a:t>Estatura baja</a:t>
            </a:r>
          </a:p>
          <a:p>
            <a:pPr rtl="0"/>
            <a:r>
              <a:rPr lang="es-es"/>
              <a:t>Desarrollo cognitivo perjudicado</a:t>
            </a:r>
          </a:p>
          <a:p>
            <a:pPr rtl="0"/>
            <a:r>
              <a:rPr lang="es-es"/>
              <a:t>Anemia y otras deficiencias de micronutrientes </a:t>
            </a:r>
            <a:endParaRPr lang="en-US"/>
          </a:p>
          <a:p>
            <a:pPr rtl="0"/>
            <a:r>
              <a:rPr lang="es-es"/>
              <a:t>Fatiga y bienestar alterado</a:t>
            </a:r>
            <a:endParaRPr lang="en-US"/>
          </a:p>
          <a:p>
            <a:pPr rtl="0"/>
            <a:r>
              <a:rPr lang="es-es"/>
              <a:t>Falta de productividad y rendimiento escolar</a:t>
            </a:r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BA7D1-C109-8C4D-831C-A0D606B2C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1BE23FC2-5C73-E14E-96AA-CC131CED152A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/>
              <a:t>Bajo IMC antes del embarazo</a:t>
            </a:r>
            <a:endParaRPr lang="en-CH"/>
          </a:p>
          <a:p>
            <a:pPr rtl="0"/>
            <a:r>
              <a:rPr lang="es-es"/>
              <a:t>Ingresos más bajos</a:t>
            </a:r>
          </a:p>
          <a:p>
            <a:pPr rtl="0"/>
            <a:r>
              <a:rPr lang="es-es"/>
              <a:t>Parto obstruido o prolongado</a:t>
            </a:r>
          </a:p>
          <a:p>
            <a:pPr rtl="0"/>
            <a:r>
              <a:rPr lang="es-es"/>
              <a:t>Eclampsia y preeclampsia</a:t>
            </a:r>
          </a:p>
          <a:p>
            <a:pPr rtl="0"/>
            <a:r>
              <a:rPr lang="es-es"/>
              <a:t>Mortalidad materna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F399DD6-ED9F-55EA-BA25-50A779C03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01018" y="1865375"/>
            <a:ext cx="837499" cy="196531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7E18C1D-34B5-5C1D-74E8-B4C6DFB232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607146" y="1865376"/>
            <a:ext cx="853480" cy="196531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71A9C79-960A-A9AA-1AF9-0A5EC66717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82514" y="1865375"/>
            <a:ext cx="1090632" cy="196531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ABE4982-8A5D-1714-FDC3-E0DBDD3C76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28659" y="1865375"/>
            <a:ext cx="1075684" cy="196531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C8C4A27-8A67-2D43-B276-9AB6164B078B}"/>
              </a:ext>
            </a:extLst>
          </p:cNvPr>
          <p:cNvSpPr txBox="1"/>
          <p:nvPr/>
        </p:nvSpPr>
        <p:spPr>
          <a:xfrm>
            <a:off x="1084133" y="3227832"/>
            <a:ext cx="1113948" cy="28257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s-es" sz="1200">
                <a:solidFill>
                  <a:schemeClr val="bg1"/>
                </a:solidFill>
                <a:latin typeface="Avenir Book" panose="02000503020000020003" pitchFamily="2" charset="0"/>
              </a:rPr>
              <a:t>Adolescencia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E44141C-D7A1-0C42-8136-D1FCAA9E702D}"/>
              </a:ext>
            </a:extLst>
          </p:cNvPr>
          <p:cNvSpPr txBox="1"/>
          <p:nvPr/>
        </p:nvSpPr>
        <p:spPr>
          <a:xfrm>
            <a:off x="2957263" y="3229750"/>
            <a:ext cx="1245804" cy="28257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s-es" sz="1200">
                <a:solidFill>
                  <a:schemeClr val="bg1"/>
                </a:solidFill>
                <a:latin typeface="Avenir Book" panose="02000503020000020003" pitchFamily="2" charset="0"/>
              </a:rPr>
              <a:t>Antes de la concepción</a:t>
            </a:r>
            <a:endParaRPr lang="en-CH" sz="120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F803AFB-84A1-854A-86F4-B9F8257002C1}"/>
              </a:ext>
            </a:extLst>
          </p:cNvPr>
          <p:cNvSpPr txBox="1"/>
          <p:nvPr/>
        </p:nvSpPr>
        <p:spPr>
          <a:xfrm>
            <a:off x="4684474" y="3229751"/>
            <a:ext cx="956428" cy="2825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s-es" sz="1200">
                <a:solidFill>
                  <a:schemeClr val="bg1"/>
                </a:solidFill>
                <a:latin typeface="Avenir Book" panose="02000503020000020003" pitchFamily="2" charset="0"/>
              </a:rPr>
              <a:t>Embarazo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4828A1D-C4C3-D440-AD76-D17D3FD603D1}"/>
              </a:ext>
            </a:extLst>
          </p:cNvPr>
          <p:cNvSpPr txBox="1"/>
          <p:nvPr/>
        </p:nvSpPr>
        <p:spPr>
          <a:xfrm>
            <a:off x="6488601" y="3229750"/>
            <a:ext cx="956401" cy="28257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s-es" sz="1200">
                <a:solidFill>
                  <a:schemeClr val="bg1"/>
                </a:solidFill>
                <a:latin typeface="Avenir Book" panose="02000503020000020003" pitchFamily="2" charset="0"/>
              </a:rPr>
              <a:t>Posparto</a:t>
            </a:r>
            <a:endParaRPr lang="en-CH" sz="120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A17B4D6-6436-E64E-80AB-10670D781CAB}"/>
              </a:ext>
            </a:extLst>
          </p:cNvPr>
          <p:cNvCxnSpPr>
            <a:cxnSpLocks/>
          </p:cNvCxnSpPr>
          <p:nvPr/>
        </p:nvCxnSpPr>
        <p:spPr>
          <a:xfrm>
            <a:off x="1794123" y="2788920"/>
            <a:ext cx="590262" cy="0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C3C21B5-666B-3945-9954-7183E53D42E4}"/>
              </a:ext>
            </a:extLst>
          </p:cNvPr>
          <p:cNvCxnSpPr>
            <a:cxnSpLocks/>
          </p:cNvCxnSpPr>
          <p:nvPr/>
        </p:nvCxnSpPr>
        <p:spPr>
          <a:xfrm>
            <a:off x="3523996" y="2791864"/>
            <a:ext cx="590262" cy="0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71F846D3-06D5-E247-872D-AAB5BA99099E}"/>
              </a:ext>
            </a:extLst>
          </p:cNvPr>
          <p:cNvSpPr txBox="1"/>
          <p:nvPr/>
        </p:nvSpPr>
        <p:spPr>
          <a:xfrm>
            <a:off x="773656" y="3901809"/>
            <a:ext cx="6825210" cy="307777"/>
          </a:xfrm>
          <a:prstGeom prst="homePlate">
            <a:avLst/>
          </a:prstGeom>
          <a:solidFill>
            <a:schemeClr val="accent1"/>
          </a:solidFill>
        </p:spPr>
        <p:txBody>
          <a:bodyPr wrap="square" rtlCol="0" anchor="ctr" anchorCtr="0">
            <a:spAutoFit/>
          </a:bodyPr>
          <a:lstStyle/>
          <a:p>
            <a:pPr algn="ctr" rtl="0"/>
            <a:r>
              <a:rPr lang="es-es" sz="1400" b="1">
                <a:solidFill>
                  <a:schemeClr val="bg1"/>
                </a:solidFill>
                <a:latin typeface="Avenir Black" panose="02000503020000020003" pitchFamily="2" charset="0"/>
              </a:rPr>
              <a:t>ALIMENTOS, SALUD Y CUIDADOS INADECUADOS 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49838205-3B1B-7D52-DFF4-F84BC4EF0BAE}"/>
              </a:ext>
            </a:extLst>
          </p:cNvPr>
          <p:cNvSpPr/>
          <p:nvPr/>
        </p:nvSpPr>
        <p:spPr>
          <a:xfrm>
            <a:off x="7887110" y="2083919"/>
            <a:ext cx="3959150" cy="2125667"/>
          </a:xfrm>
          <a:prstGeom prst="roundRect">
            <a:avLst>
              <a:gd name="adj" fmla="val 6630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2477622-BBE6-27C6-810D-F4F5AB10287D}"/>
              </a:ext>
            </a:extLst>
          </p:cNvPr>
          <p:cNvSpPr txBox="1"/>
          <p:nvPr/>
        </p:nvSpPr>
        <p:spPr>
          <a:xfrm>
            <a:off x="8996465" y="2279946"/>
            <a:ext cx="2762902" cy="17979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228600" indent="-228600" rtl="0">
              <a:spcBef>
                <a:spcPts val="500"/>
              </a:spcBef>
              <a:buClr>
                <a:srgbClr val="510C76"/>
              </a:buClr>
            </a:pPr>
            <a:r>
              <a:rPr lang="es-es" sz="1200" b="1">
                <a:latin typeface="Avenir Book" panose="02000503020000020003" pitchFamily="2" charset="0"/>
              </a:rPr>
              <a:t>Consecuencias para bebés y niños:</a:t>
            </a:r>
          </a:p>
          <a:p>
            <a:pPr marL="228600" indent="-228600" rtl="0">
              <a:spcBef>
                <a:spcPts val="500"/>
              </a:spcBef>
              <a:buClr>
                <a:srgbClr val="510C76"/>
              </a:buClr>
              <a:buFont typeface="Arial" panose="020B0604020202020204" pitchFamily="34" charset="0"/>
              <a:buChar char="•"/>
            </a:pPr>
            <a:r>
              <a:rPr lang="es-es" sz="1200">
                <a:latin typeface="Avenir Book" panose="02000503020000020003" pitchFamily="2" charset="0"/>
              </a:rPr>
              <a:t>Bajo peso corporal, pequeño para la edad gestacional </a:t>
            </a:r>
          </a:p>
          <a:p>
            <a:pPr marL="228600" indent="-228600" rtl="0">
              <a:spcBef>
                <a:spcPts val="500"/>
              </a:spcBef>
              <a:buClr>
                <a:srgbClr val="510C76"/>
              </a:buClr>
              <a:buFont typeface="Arial" panose="020B0604020202020204" pitchFamily="34" charset="0"/>
              <a:buChar char="•"/>
            </a:pPr>
            <a:r>
              <a:rPr lang="es-es" sz="1200">
                <a:latin typeface="Avenir Book" panose="02000503020000020003" pitchFamily="2" charset="0"/>
              </a:rPr>
              <a:t>Parto prematuro, parto de un feto muerto</a:t>
            </a:r>
          </a:p>
          <a:p>
            <a:pPr marL="228600" indent="-228600" rtl="0">
              <a:spcBef>
                <a:spcPts val="500"/>
              </a:spcBef>
              <a:buClr>
                <a:srgbClr val="510C76"/>
              </a:buClr>
              <a:buFont typeface="Arial" panose="020B0604020202020204" pitchFamily="34" charset="0"/>
              <a:buChar char="•"/>
            </a:pPr>
            <a:r>
              <a:rPr lang="es-es" sz="1200">
                <a:latin typeface="Avenir Book" panose="02000503020000020003" pitchFamily="2" charset="0"/>
              </a:rPr>
              <a:t>Espina bífida, defectos congénitos</a:t>
            </a:r>
          </a:p>
          <a:p>
            <a:pPr marL="228600" indent="-228600" rtl="0">
              <a:spcBef>
                <a:spcPts val="500"/>
              </a:spcBef>
              <a:buClr>
                <a:srgbClr val="510C76"/>
              </a:buClr>
              <a:buFont typeface="Arial" panose="020B0604020202020204" pitchFamily="34" charset="0"/>
              <a:buChar char="•"/>
            </a:pPr>
            <a:r>
              <a:rPr lang="es-es" sz="1200">
                <a:latin typeface="Avenir Book" panose="02000503020000020003" pitchFamily="2" charset="0"/>
              </a:rPr>
              <a:t>Mortalidad y morbilidad infantil</a:t>
            </a:r>
          </a:p>
          <a:p>
            <a:pPr marL="228600" indent="-228600" rtl="0">
              <a:spcBef>
                <a:spcPts val="500"/>
              </a:spcBef>
              <a:buClr>
                <a:srgbClr val="510C76"/>
              </a:buClr>
              <a:buFont typeface="Arial" panose="020B0604020202020204" pitchFamily="34" charset="0"/>
              <a:buChar char="•"/>
            </a:pPr>
            <a:r>
              <a:rPr lang="es-es" sz="1200">
                <a:latin typeface="Avenir Book" panose="02000503020000020003" pitchFamily="2" charset="0"/>
              </a:rPr>
              <a:t>Crecimiento y desarrollo físico y cognitivo deficiente después del parto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024F982-A25F-FA41-C4DE-EE820AC553AA}"/>
              </a:ext>
            </a:extLst>
          </p:cNvPr>
          <p:cNvCxnSpPr>
            <a:cxnSpLocks/>
          </p:cNvCxnSpPr>
          <p:nvPr/>
        </p:nvCxnSpPr>
        <p:spPr>
          <a:xfrm>
            <a:off x="5471013" y="2788920"/>
            <a:ext cx="590262" cy="0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6165AD5-112E-482B-411F-84E955866DCD}"/>
              </a:ext>
            </a:extLst>
          </p:cNvPr>
          <p:cNvCxnSpPr/>
          <p:nvPr/>
        </p:nvCxnSpPr>
        <p:spPr>
          <a:xfrm>
            <a:off x="5787342" y="2788920"/>
            <a:ext cx="0" cy="1109945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48717303-15F1-8DC0-2F5C-389BBBA86C53}"/>
              </a:ext>
            </a:extLst>
          </p:cNvPr>
          <p:cNvSpPr/>
          <p:nvPr/>
        </p:nvSpPr>
        <p:spPr>
          <a:xfrm>
            <a:off x="8050897" y="3299309"/>
            <a:ext cx="748530" cy="141289"/>
          </a:xfrm>
          <a:prstGeom prst="ellipse">
            <a:avLst/>
          </a:prstGeom>
          <a:solidFill>
            <a:schemeClr val="accent1">
              <a:alpha val="2505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48546696-B6F6-19E4-0C92-1CCD946C75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99405" y="2196094"/>
            <a:ext cx="776006" cy="1232906"/>
          </a:xfrm>
          <a:prstGeom prst="rect">
            <a:avLst/>
          </a:prstGeom>
        </p:spPr>
      </p:pic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86E936AC-491D-6F41-112E-713EF1CE83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5" y="6125192"/>
            <a:ext cx="9646765" cy="365760"/>
          </a:xfrm>
        </p:spPr>
        <p:txBody>
          <a:bodyPr rtlCol="0">
            <a:normAutofit fontScale="92500"/>
          </a:bodyPr>
          <a:lstStyle/>
          <a:p>
            <a:pPr rtl="0"/>
            <a:r>
              <a:rPr lang="es-es"/>
              <a:t>Fuentes: Gernand et al. 2016. </a:t>
            </a:r>
            <a:r>
              <a:rPr lang="es-es">
                <a:hlinkClick r:id="rId13"/>
              </a:rPr>
              <a:t>Deficiencias de micronutrientes en el embarazo en todo el mundo: Efecto en la salud y prevención</a:t>
            </a:r>
            <a:r>
              <a:rPr lang="es-es"/>
              <a:t>. Nature Publishing Group.</a:t>
            </a:r>
            <a:br>
              <a:rPr lang="en-US"/>
            </a:br>
            <a:r>
              <a:rPr lang="es-es"/>
              <a:t>Aviram et al. 2011. </a:t>
            </a:r>
            <a:r>
              <a:rPr lang="es-es">
                <a:hlinkClick r:id="rId14"/>
              </a:rPr>
              <a:t>Obesidad materna: implicaciones para el resultado del embarazo y riesgos a largo plazo relacionados con la nutrición materna</a:t>
            </a:r>
            <a:r>
              <a:rPr lang="es-es"/>
              <a:t>. (en inglés) Int J Gynaecol Obstet.</a:t>
            </a:r>
          </a:p>
        </p:txBody>
      </p:sp>
    </p:spTree>
    <p:extLst>
      <p:ext uri="{BB962C8B-B14F-4D97-AF65-F5344CB8AC3E}">
        <p14:creationId xmlns:p14="http://schemas.microsoft.com/office/powerpoint/2010/main" val="1465654027"/>
      </p:ext>
    </p:extLst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362906-7436-ED44-B2C7-DB49EA681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Desigualdad de género en la nutrición de la mujer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EE3857B-91D2-A84C-905F-7AA17D2B5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es-es"/>
              <a:t>Servicios deficientes</a:t>
            </a:r>
          </a:p>
          <a:p>
            <a:pPr lvl="1" rtl="0"/>
            <a:r>
              <a:rPr lang="es-es"/>
              <a:t>A las mujeres les suelen faltar servicios sanitarios disponibles, accesibles y asequibles, así como intervenciones para cuidar como es debido de su salud.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7F25E-A7E2-5B4C-994F-0AE099F09055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254B8B-340F-CE49-9D98-E10EC670A9B9}"/>
              </a:ext>
            </a:extLst>
          </p:cNvPr>
          <p:cNvSpPr>
            <a:spLocks noGrp="1"/>
          </p:cNvSpPr>
          <p:nvPr>
            <p:ph idx="13" sz="quarter" type="body"/>
          </p:nvPr>
        </p:nvSpPr>
        <p:spPr/>
        <p:txBody>
          <a:bodyPr rtlCol="0">
            <a:normAutofit fontScale="92500" lnSpcReduction="20000"/>
          </a:bodyPr>
          <a:lstStyle/>
          <a:p>
            <a:pPr rtl="0"/>
            <a:r>
              <a:rPr lang="es-es"/>
              <a:t>Fuente: Brinda et al. 2015. </a:t>
            </a:r>
            <a:r>
              <a:rPr lang="es-es">
                <a:hlinkClick r:id="rId3"/>
              </a:rPr>
              <a:t>Asociación entre el índice de igualdad de género y las tasas de mortalidad infantil: un estudio internacional con 138 países</a:t>
            </a:r>
            <a:r>
              <a:rPr lang="es-es"/>
              <a:t>. (en inglés)
 BMC Public Health. 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0C14E491-9272-8F49-B261-FEDC38BFC5AA}"/>
              </a:ext>
            </a:extLst>
          </p:cNvPr>
          <p:cNvPicPr>
            <a:picLocks noChangeAspect="1" noGrp="1"/>
          </p:cNvPicPr>
          <p:nvPr>
            <p:ph idx="14" sz="quarter" type="pic"/>
          </p:nvPr>
        </p:nvPicPr>
        <p:blipFill rotWithShape="1">
          <a:blip r:embed="rId4"/>
          <a:srcRect r="44"/>
          <a:stretch/>
        </p:blipFill>
        <p:spPr/>
      </p:pic>
      <p:pic>
        <p:nvPicPr>
          <p:cNvPr descr="A person holding a baby&#10;&#10;Description automatically generated with medium confidence" id="20" name="Picture Placeholder 19">
            <a:extLst>
              <a:ext uri="{FF2B5EF4-FFF2-40B4-BE49-F238E27FC236}">
                <a16:creationId xmlns:a16="http://schemas.microsoft.com/office/drawing/2014/main" id="{5E96F0E1-DAFF-364A-8F08-7C6EBB462F4C}"/>
              </a:ext>
            </a:extLst>
          </p:cNvPr>
          <p:cNvPicPr>
            <a:picLocks noChangeAspect="1" noGrp="1"/>
          </p:cNvPicPr>
          <p:nvPr>
            <p:ph idx="15" sz="quarter" type="pic"/>
          </p:nvPr>
        </p:nvPicPr>
        <p:blipFill rotWithShape="1">
          <a:blip r:embed="rId5"/>
          <a:srcRect r="-46"/>
          <a:stretch/>
        </p:blipFill>
        <p:spPr/>
      </p:pic>
      <p:pic>
        <p:nvPicPr>
          <p:cNvPr descr="A person and a child playing with a toy&#10;&#10;Description automatically generated with low confidence" id="22" name="Picture Placeholder 21">
            <a:extLst>
              <a:ext uri="{FF2B5EF4-FFF2-40B4-BE49-F238E27FC236}">
                <a16:creationId xmlns:a16="http://schemas.microsoft.com/office/drawing/2014/main" id="{660D1E2F-F9BA-5045-83F3-039F5E96B47D}"/>
              </a:ext>
            </a:extLst>
          </p:cNvPr>
          <p:cNvPicPr>
            <a:picLocks noChangeAspect="1" noGrp="1"/>
          </p:cNvPicPr>
          <p:nvPr>
            <p:ph idx="16" sz="quarter" type="pic"/>
          </p:nvPr>
        </p:nvPicPr>
        <p:blipFill rotWithShape="1">
          <a:blip r:embed="rId6"/>
          <a:srcRect r="1"/>
          <a:stretch/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58FBFD-32AF-644D-9C96-042B6C688BBB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es-es"/>
              <a:t>Poco poder de toma de decisiones</a:t>
            </a:r>
          </a:p>
          <a:p>
            <a:pPr lvl="1" rtl="0"/>
            <a:r>
              <a:rPr lang="es-es"/>
              <a:t>Las políticas, las directrices y los programas relacionados con los programas de nutrición para mujeres tienen poca prioridad y están faltos de financiación.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5AEAE5-F520-C542-AD10-A6100DEC2C23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es-es"/>
              <a:t>Dietas de baja calidad</a:t>
            </a:r>
          </a:p>
          <a:p>
            <a:pPr lvl="1" rtl="0"/>
            <a:r>
              <a:rPr lang="es-es"/>
              <a:t>Las mujeres comen las últimas y la menor cantidad en términos de alimentos nutritivos, la comida de buena calidad es inasequible para ellas. </a:t>
            </a:r>
          </a:p>
        </p:txBody>
      </p:sp>
    </p:spTree>
    <p:extLst>
      <p:ext uri="{BB962C8B-B14F-4D97-AF65-F5344CB8AC3E}">
        <p14:creationId xmlns:p14="http://schemas.microsoft.com/office/powerpoint/2010/main" val="1509302338"/>
      </p:ext>
    </p:extLst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89461-11B3-F49A-7A0F-DC23CC8A7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>
                <a:solidFill>
                  <a:schemeClr val="accent2"/>
                </a:solidFill>
              </a:rPr>
              <a:t>Voces femeninas:</a:t>
            </a:r>
            <a:br>
              <a:rPr lang="en-US">
                <a:solidFill>
                  <a:schemeClr val="accent2"/>
                </a:solidFill>
              </a:rPr>
            </a:br>
            <a:r>
              <a:rPr lang="es-es">
                <a:solidFill>
                  <a:schemeClr val="accent2"/>
                </a:solidFill>
              </a:rPr>
              <a:t>Agurash de Etiopía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30828-A6CD-36F2-8A5A-27D38BAB8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indent="0" marL="0" rtl="0">
              <a:buNone/>
            </a:pPr>
            <a:r>
              <a:rPr b="1" i="1" lang="es-es"/>
              <a:t>«Soy la mujer de un granjero, por eso no descanso. </a:t>
            </a:r>
            <a:r>
              <a:rPr i="1" lang="es-es"/>
              <a:t>Trabajamos agachados todo el día en la granja y recorremos grandes distancias.</a:t>
            </a:r>
          </a:p>
          <a:p>
            <a:pPr indent="0" marL="0" rtl="0">
              <a:buNone/>
            </a:pPr>
            <a:r>
              <a:rPr i="1" lang="es-es"/>
              <a:t>Ahora me preocupan varias cosas sobre mi embarazo. Lo primero es mi salud. Y lo segundo es darle al bebé todo lo que necesita.</a:t>
            </a:r>
            <a:endParaRPr lang="en-US"/>
          </a:p>
          <a:p>
            <a:pPr indent="0" marL="0" rtl="0">
              <a:buNone/>
            </a:pPr>
            <a:r>
              <a:rPr i="1" lang="es-es"/>
              <a:t>Cuando se sirve la comida, me gusta que mi familia coma antes que yo. Si tengo hambre, no se lo digo a nadie, porque yo soy la que lleva la casa.</a:t>
            </a:r>
          </a:p>
          <a:p>
            <a:pPr indent="0" marL="0" rtl="0">
              <a:buNone/>
            </a:pPr>
            <a:r>
              <a:rPr i="1" lang="es-es"/>
              <a:t>Cuando los demás terminan, la mujer se puede comer las sobras. Si no quedan, también sobrevivirá a eso».</a:t>
            </a:r>
          </a:p>
          <a:p>
            <a:pPr rt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BD59F-7E1B-F236-C34D-B522FA418260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/>
              <a:t>17</a:t>
            </a:fld>
            <a:endParaRPr lang="en-US"/>
          </a:p>
        </p:txBody>
      </p:sp>
      <p:pic>
        <p:nvPicPr>
          <p:cNvPr descr="A picture containing person, outdoor&#10;&#10;Description automatically generated" id="14" name="Picture Placeholder 13">
            <a:hlinkClick r:id="rId3"/>
            <a:extLst>
              <a:ext uri="{FF2B5EF4-FFF2-40B4-BE49-F238E27FC236}">
                <a16:creationId xmlns:a16="http://schemas.microsoft.com/office/drawing/2014/main" id="{B37E34A0-914F-B77C-AF51-4F564AE7CD16}"/>
              </a:ext>
            </a:extLst>
          </p:cNvPr>
          <p:cNvPicPr>
            <a:picLocks noChangeAspect="1" noGrp="1"/>
          </p:cNvPicPr>
          <p:nvPr>
            <p:ph idx="4294967295" sz="quarter" type="pic"/>
          </p:nvPr>
        </p:nvPicPr>
        <p:blipFill rotWithShape="1">
          <a:blip r:embed="rId4"/>
          <a:srcRect r="111"/>
          <a:stretch/>
        </p:blipFill>
        <p:spPr>
          <a:xfrm>
            <a:off x="6718853" y="707775"/>
            <a:ext cx="4464259" cy="479137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992033-FEC1-0601-1A5F-8A2AD4C177BE}"/>
              </a:ext>
            </a:extLst>
          </p:cNvPr>
          <p:cNvSpPr txBox="1"/>
          <p:nvPr/>
        </p:nvSpPr>
        <p:spPr>
          <a:xfrm>
            <a:off x="6611399" y="5576053"/>
            <a:ext cx="4740080" cy="36933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rtl="0"/>
            <a:r>
              <a:rPr i="1" lang="es-es">
                <a:latin charset="0" panose="02000503020000020003" pitchFamily="2" typeface="Avenir Book"/>
              </a:rPr>
              <a:t>Agurash está en su tercer trimestre de embarazo</a:t>
            </a:r>
          </a:p>
        </p:txBody>
      </p:sp>
    </p:spTree>
    <p:extLst>
      <p:ext uri="{BB962C8B-B14F-4D97-AF65-F5344CB8AC3E}">
        <p14:creationId xmlns:p14="http://schemas.microsoft.com/office/powerpoint/2010/main" val="1754748242"/>
      </p:ext>
    </p:extLst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89461-11B3-F49A-7A0F-DC23CC8A7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>
                <a:solidFill>
                  <a:schemeClr val="accent2"/>
                </a:solidFill>
              </a:rPr>
              <a:t>Voces femeninas:</a:t>
            </a:r>
            <a:br>
              <a:rPr lang="en-US">
                <a:solidFill>
                  <a:schemeClr val="accent2"/>
                </a:solidFill>
              </a:rPr>
            </a:br>
            <a:r>
              <a:rPr lang="es-es">
                <a:solidFill>
                  <a:schemeClr val="accent2"/>
                </a:solidFill>
              </a:rPr>
              <a:t>Shakuntala de la India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30828-A6CD-36F2-8A5A-27D38BAB8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indent="0" marL="0" rtl="0">
              <a:lnSpc>
                <a:spcPct val="90000"/>
              </a:lnSpc>
              <a:buNone/>
            </a:pPr>
            <a:r>
              <a:rPr b="1" i="1" lang="es-es" sz="2400"/>
              <a:t>«Se podría decir que los trabajadores sanitarios como yo somos “hospitales ambulantes”.</a:t>
            </a:r>
          </a:p>
          <a:p>
            <a:pPr indent="0" marL="0" rtl="0">
              <a:lnSpc>
                <a:spcPct val="90000"/>
              </a:lnSpc>
              <a:buNone/>
            </a:pPr>
            <a:r>
              <a:rPr i="1" lang="es-es" sz="2400"/>
              <a:t>Las embarazadas en el pueblo no tienen para hacer dos comidas adecuadas al día. </a:t>
            </a:r>
          </a:p>
          <a:p>
            <a:pPr indent="0" marL="0" rtl="0">
              <a:lnSpc>
                <a:spcPct val="90000"/>
              </a:lnSpc>
              <a:buNone/>
            </a:pPr>
            <a:r>
              <a:rPr i="1" lang="es-es" sz="2400"/>
              <a:t>Cuando los demás terminan, a ellas solo les quedan las sobras. Ese es el principal motivo de la malnutrición en las embarazadas.</a:t>
            </a:r>
          </a:p>
          <a:p>
            <a:pPr indent="0" marL="0" rtl="0">
              <a:lnSpc>
                <a:spcPct val="90000"/>
              </a:lnSpc>
              <a:buNone/>
            </a:pPr>
            <a:r>
              <a:rPr i="1" lang="es-es" sz="2400"/>
              <a:t>Cuando dan a luz, sus bebés también padecen malnutrición».</a:t>
            </a:r>
          </a:p>
          <a:p>
            <a:pPr rt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BD59F-7E1B-F236-C34D-B522FA418260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/>
              <a:t>18</a:t>
            </a:fld>
            <a:endParaRPr lang="en-US"/>
          </a:p>
        </p:txBody>
      </p:sp>
      <p:pic>
        <p:nvPicPr>
          <p:cNvPr descr="A picture containing person, dress&#10;&#10;Description automatically generated" id="14" name="Picture Placeholder 13">
            <a:hlinkClick r:id="rId3"/>
            <a:extLst>
              <a:ext uri="{FF2B5EF4-FFF2-40B4-BE49-F238E27FC236}">
                <a16:creationId xmlns:a16="http://schemas.microsoft.com/office/drawing/2014/main" id="{02A6E9D4-B134-6C0A-DD97-77113ACE3D8F}"/>
              </a:ext>
            </a:extLst>
          </p:cNvPr>
          <p:cNvPicPr>
            <a:picLocks noChangeAspect="1" noGrp="1"/>
          </p:cNvPicPr>
          <p:nvPr>
            <p:ph idx="4294967295" sz="quarter" type="pic"/>
          </p:nvPr>
        </p:nvPicPr>
        <p:blipFill>
          <a:blip r:embed="rId4"/>
          <a:srcRect b="-67"/>
          <a:stretch>
            <a:fillRect/>
          </a:stretch>
        </p:blipFill>
        <p:spPr>
          <a:xfrm>
            <a:off x="7223760" y="1221293"/>
            <a:ext cx="3901393" cy="374903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DB3D66-835E-C867-5393-9CF150F1E90C}"/>
              </a:ext>
            </a:extLst>
          </p:cNvPr>
          <p:cNvSpPr txBox="1"/>
          <p:nvPr/>
        </p:nvSpPr>
        <p:spPr>
          <a:xfrm>
            <a:off x="7044536" y="5056471"/>
            <a:ext cx="4080617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rtl="0"/>
            <a:r>
              <a:rPr i="1" lang="es-es">
                <a:latin charset="0" panose="02000503020000020003" pitchFamily="2" typeface="Avenir Book"/>
              </a:rPr>
              <a:t>Shakuntala, trabajadora sanitaria (izquierda), pesa a una embarazada.</a:t>
            </a:r>
          </a:p>
        </p:txBody>
      </p:sp>
    </p:spTree>
    <p:extLst>
      <p:ext uri="{BB962C8B-B14F-4D97-AF65-F5344CB8AC3E}">
        <p14:creationId xmlns:p14="http://schemas.microsoft.com/office/powerpoint/2010/main" val="3016982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E7EFE-5C13-0D6F-9813-646EDEDF4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Siguientes pasos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68B30-8429-E12A-1115-0F463BD3C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s-es" i="1">
                <a:solidFill>
                  <a:srgbClr val="FF0000"/>
                </a:solidFill>
              </a:rPr>
              <a:t>Diapositiva opcional para añadir los siguientes pasos o los conceptos principales de la presentación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832C1-67B2-6121-BA25-1E5D0C09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 rtl="0"/>
              <a:t>19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E32368-581B-D4E0-C135-4161250A9CA6}"/>
              </a:ext>
            </a:extLst>
          </p:cNvPr>
          <p:cNvSpPr txBox="1"/>
          <p:nvPr/>
        </p:nvSpPr>
        <p:spPr>
          <a:xfrm>
            <a:off x="0" y="0"/>
            <a:ext cx="637735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rtl="0"/>
            <a:r>
              <a:rPr lang="es-es" sz="1600">
                <a:solidFill>
                  <a:srgbClr val="FF0000"/>
                </a:solidFill>
              </a:rPr>
              <a:t>PLANTILLA por adaptar. Eliminar este cuadro cuando se haya actualizado.</a:t>
            </a:r>
            <a:endParaRPr lang="en-CH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5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81A6841-8BB1-B34B-A188-18ED2401A5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15FA9A-7142-724A-9FFA-A49259080A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es-es"/>
              <a:t>Facilitar el diálogo y crear consenso</a:t>
            </a:r>
          </a:p>
          <a:p>
            <a:pPr lvl="1" rtl="0"/>
            <a:r>
              <a:rPr lang="es-es"/>
              <a:t>Consulte estas diapositivas como recurso para todo aquel que quiera compartir las pruebas y los beneficios de los SMM para las mujeres embarazadas y sus hijos. Nuestro objetivo consiste en aportar a la persona que vaya a presentar estas diapositivas mensajes relevantes que pueda compartir con los encargados de la toma de decisiones o aquellas personas que estén pensando en probar, ampliar o implementar el uso de SMM.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F8B8C-DAEC-DE46-BF33-D6EC8F4E70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es-es"/>
              <a:t>Diálogo personalizado</a:t>
            </a:r>
          </a:p>
          <a:p>
            <a:pPr lvl="1" rtl="0"/>
            <a:r>
              <a:rPr lang="es-es"/>
              <a:t>Se incluyen notas de apoyo a la presentación con cada diapositiva, pero la idea no es leerlas de manera literal. Modifique y añada sus propias notas de presentación para que sean relevantes para su público. 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C96237-B9F8-2E44-9C8B-4D92EBFA75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s-es"/>
              <a:t>ADÁPTELAS a su público.</a:t>
            </a:r>
          </a:p>
          <a:p>
            <a:pPr lvl="1" rtl="0"/>
            <a:r>
              <a:rPr lang="es-es"/>
              <a:t>El texto en rojo se debe personalizar y después cambiarlo a negro. Las diapositivas con la etiqueta «Impacto nacional y caso de inversión» se deben personalizar con datos y estadísticas relevantes de su país y para su público. Se pueden eliminar o reordenar diapositivas o secciones enteras. Encontrará recursos adicionales al final de la presentación. </a:t>
            </a:r>
          </a:p>
        </p:txBody>
      </p:sp>
      <p:sp>
        <p:nvSpPr>
          <p:cNvPr id="79" name="Title 78">
            <a:extLst>
              <a:ext uri="{FF2B5EF4-FFF2-40B4-BE49-F238E27FC236}">
                <a16:creationId xmlns:a16="http://schemas.microsoft.com/office/drawing/2014/main" id="{8EB2AA74-8FBC-EA4D-93C8-33D440B0C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Cómo usar esta presentación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88BF600-E561-4C00-1973-8B53D94944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19812" y="6075665"/>
            <a:ext cx="8662333" cy="438150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es-es">
                <a:latin typeface="Avenir Oblique"/>
              </a:rPr>
              <a:t>¡Queremos saber su opinión! Póngase en contacto con </a:t>
            </a:r>
            <a:r>
              <a:rPr lang="es-es">
                <a:latin typeface="Avenir Obliq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HMHBConsortium@micronutrientforum.org</a:t>
            </a:r>
            <a:r>
              <a:rPr lang="es-es">
                <a:latin typeface="Avenir Oblique"/>
              </a:rPr>
              <a:t> si tiene alguna pregunta o si necesita asistencia adicional.</a:t>
            </a:r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5D5991BB-6269-2D49-9CBB-CF95289F8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68742" y="1439868"/>
            <a:ext cx="767942" cy="76794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6F96E99-6A6A-5B40-990B-CCF87C0A60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36382" y="1568324"/>
            <a:ext cx="704658" cy="70465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06FB0AC-08A0-D69A-0255-E2746CC358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16544" y="1402836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11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E7EFE-5C13-0D6F-9813-646EDEDF4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Seguimos en contacto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68B30-8429-E12A-1115-0F463BD3C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s-es" i="1">
                <a:solidFill>
                  <a:srgbClr val="FF0000"/>
                </a:solidFill>
              </a:rPr>
              <a:t>Diapositiva opcional para añadir la URL del sitio web, identificadores sociales y/o dirección de correo electrónico.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832C1-67B2-6121-BA25-1E5D0C09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 rtl="0"/>
              <a:t>20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E32368-581B-D4E0-C135-4161250A9CA6}"/>
              </a:ext>
            </a:extLst>
          </p:cNvPr>
          <p:cNvSpPr txBox="1"/>
          <p:nvPr/>
        </p:nvSpPr>
        <p:spPr>
          <a:xfrm>
            <a:off x="0" y="0"/>
            <a:ext cx="637735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rtl="0"/>
            <a:r>
              <a:rPr lang="es-es" sz="1600">
                <a:solidFill>
                  <a:srgbClr val="FF0000"/>
                </a:solidFill>
              </a:rPr>
              <a:t>PLANTILLA por adaptar. Eliminar este cuadro cuando se haya actualizado.</a:t>
            </a:r>
            <a:endParaRPr lang="en-CH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443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474C-E7E8-8B4D-8D84-A533A0971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679849"/>
          </a:xfrm>
          <a:noFill/>
        </p:spPr>
        <p:txBody>
          <a:bodyPr rtlCol="0" anchor="b">
            <a:normAutofit/>
          </a:bodyPr>
          <a:lstStyle/>
          <a:p>
            <a:pPr rtl="0"/>
            <a:r>
              <a:rPr lang="es-es"/>
              <a:t>Publicaciones principales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82DA9F4-D392-D247-A5F4-43B41B383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1197975"/>
            <a:ext cx="10783822" cy="4646335"/>
          </a:xfrm>
        </p:spPr>
        <p:txBody>
          <a:bodyPr rtlCol="0">
            <a:noAutofit/>
          </a:bodyPr>
          <a:lstStyle/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Bloem et al, 2007. </a:t>
            </a:r>
            <a:r>
              <a:rPr lang="es-es" sz="1400" u="sng">
                <a:hlinkClick r:id="rId3"/>
              </a:rPr>
              <a:t>Prevención y control de las deficiencias de micronutrientes en poblaciones afectadas por una emergencia.</a:t>
            </a:r>
            <a:r>
              <a:rPr lang="es-es" sz="1400"/>
              <a:t> OMS, WFP, UNICEF. </a:t>
            </a:r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Smith et al, 2017.</a:t>
            </a:r>
            <a:r>
              <a:rPr lang="es-es" sz="1400">
                <a:solidFill>
                  <a:srgbClr val="FF0000"/>
                </a:solidFill>
              </a:rPr>
              <a:t> </a:t>
            </a:r>
            <a:r>
              <a:rPr lang="es-es" sz="1400">
                <a:hlinkClick r:id="rId4"/>
              </a:rPr>
              <a:t>Modificadores del efecto de la suplementación materna con múltiples micronutrientes en la muerte fetal, los resultados del nacimiento y la mortalidad infantil: un metanálisis de datos de pacientes individuales de 17 ensayos aleatorios en países de ingresos medios y bajos. (en inglés)</a:t>
            </a:r>
            <a:r>
              <a:rPr lang="es-es" sz="1400"/>
              <a:t> Lancet Global Health. </a:t>
            </a:r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Prado et al, 2017. </a:t>
            </a:r>
            <a:r>
              <a:rPr lang="es-es" sz="1400">
                <a:hlinkClick r:id="rId5"/>
              </a:rPr>
              <a:t>La suplementación materna con micronutrientes múltiples y otras influencias biomédicas y socioambientales en la cognición de los niños de 9 a 12 años en Indonesia: seguimiento del ensayo aleatorizado SUMMIT</a:t>
            </a:r>
            <a:r>
              <a:rPr lang="es-es" sz="1400"/>
              <a:t>. </a:t>
            </a:r>
            <a:endParaRPr lang="en-IN" sz="1400" i="1"/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Recomendaciones de atención prenatal de la OMS para una experiencia positiva del embarazo. Julio 2020. </a:t>
            </a:r>
            <a:r>
              <a:rPr lang="es-es" sz="1400" u="sng">
                <a:hlinkClick r:id="rId6"/>
              </a:rPr>
              <a:t>Actualización de intervenciones nutricionales: suplementos de micronutrientes múltiples durante el embarazo.</a:t>
            </a:r>
            <a:r>
              <a:rPr lang="es-es" sz="1400"/>
              <a:t> Organización Mundial de la Salud. </a:t>
            </a:r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Perumal et al. Julio 2021. </a:t>
            </a:r>
            <a:r>
              <a:rPr lang="es-es" sz="1400">
                <a:hlinkClick r:id="rId7"/>
              </a:rPr>
              <a:t>Impacto de la ampliación de las intervenciones de nutrición prenatal en los resultados del capital humano en países de ingresos medios y bajos: un análisis de modelado.</a:t>
            </a:r>
            <a:r>
              <a:rPr lang="es-es" sz="1400"/>
              <a:t> American Journal of Clinical Nutrition. </a:t>
            </a:r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May 2020. </a:t>
            </a:r>
            <a:r>
              <a:rPr lang="es-es" sz="1400">
                <a:hlinkClick r:id="rId8"/>
              </a:rPr>
              <a:t>Uso de SMM para la nutrición materna y los resultados del parto durante la COVID-19</a:t>
            </a:r>
            <a:r>
              <a:rPr lang="es-es" sz="1400"/>
              <a:t>. (en inglés) MMS TAG.</a:t>
            </a:r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Dalmiya et al. Enero 2022. </a:t>
            </a:r>
            <a:r>
              <a:rPr lang="es-es" sz="1400">
                <a:hlinkClick r:id="rId9"/>
              </a:rPr>
              <a:t>Nutrición materna: Prevención de la malnutrición en mujeres antes y durante el embarazo y durante la lactancia.</a:t>
            </a:r>
            <a:r>
              <a:rPr lang="es-es" sz="1400"/>
              <a:t> UNICEF. </a:t>
            </a:r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Gomes et al, 2022. </a:t>
            </a:r>
            <a:r>
              <a:rPr lang="es-es" sz="1400">
                <a:hlinkClick r:id="rId10"/>
              </a:rPr>
              <a:t>Comparativa entre los suplementos de micronutrientes múltiples y los suplementos de hierro y ácido fólico, y resultados de anemia materna: un análisis de la dosis de hierro.</a:t>
            </a:r>
            <a:r>
              <a:rPr lang="es-es" sz="1400"/>
              <a:t> Ann. N.Y. Acad. Sci.</a:t>
            </a:r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Gomes et al, 2022. </a:t>
            </a:r>
            <a:r>
              <a:rPr lang="es-es" sz="1400">
                <a:hlinkClick r:id="rId11"/>
              </a:rPr>
              <a:t>Efecto de los suplementos de micronutrientes múltiples frente a los suplementos de hierro y ácido fólico sobre la mortalidad neonatal: un nuevo análisis por dosis de hierro.</a:t>
            </a:r>
            <a:r>
              <a:rPr lang="es-es" sz="1400"/>
              <a:t> Public Health Nutr.</a:t>
            </a:r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/>
          </a:p>
          <a:p>
            <a:pPr marL="171450" indent="-171450" rtl="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000"/>
          </a:p>
          <a:p>
            <a:pPr marL="171450" indent="-171450" rtl="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000"/>
          </a:p>
          <a:p>
            <a:pPr marL="171450" indent="-171450" rtl="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/>
          </a:p>
          <a:p>
            <a:pPr rtl="0">
              <a:spcBef>
                <a:spcPts val="600"/>
              </a:spcBef>
            </a:pPr>
            <a:endParaRPr lang="en-CH" sz="120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663C983-A8E3-E64A-8EEE-BDCD0CF60461}"/>
              </a:ext>
            </a:extLst>
          </p:cNvPr>
          <p:cNvSpPr txBox="1">
            <a:spLocks/>
          </p:cNvSpPr>
          <p:nvPr/>
        </p:nvSpPr>
        <p:spPr>
          <a:xfrm>
            <a:off x="6457293" y="1620491"/>
            <a:ext cx="5174129" cy="44494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83A476F-4742-D349-B438-F48986EC2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rtlCol="0"/>
          <a:lstStyle/>
          <a:p>
            <a:pPr rtl="0"/>
            <a:fld id="{60553ECD-7F6D-420D-93CA-D8D15EB427A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28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474C-E7E8-8B4D-8D84-A533A0971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Recursos de Healthy Mothers Healthy Babies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D60F9-DD1E-4845-887C-6E305D7D0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s-es" sz="2000">
                <a:hlinkClick r:id="rId3"/>
              </a:rPr>
              <a:t>Knowledge Hub de HMHB</a:t>
            </a:r>
            <a:endParaRPr lang="en-US" sz="2000"/>
          </a:p>
          <a:p>
            <a:pPr rtl="0"/>
            <a:r>
              <a:rPr lang="es-es" sz="2000">
                <a:hlinkClick r:id="rId3"/>
              </a:rPr>
              <a:t>Knowledge Bytes de HMHB</a:t>
            </a:r>
            <a:endParaRPr lang="en-US" sz="2000"/>
          </a:p>
          <a:p>
            <a:pPr rtl="0"/>
            <a:r>
              <a:rPr lang="es-es" sz="2000">
                <a:hlinkClick r:id="rId4"/>
              </a:rPr>
              <a:t>Mapa del mundo interactivo de SMM de HMHB</a:t>
            </a:r>
            <a:endParaRPr lang="en-US" sz="2000"/>
          </a:p>
          <a:p>
            <a:pPr rtl="0"/>
            <a:r>
              <a:rPr lang="es-es" sz="2000">
                <a:hlinkClick r:id="rId5"/>
              </a:rPr>
              <a:t>Preguntas frecuentes de HMHB y resumen de defensa de la inclusión de SMM en la lista de medicamentos esenciales </a:t>
            </a:r>
            <a:endParaRPr lang="en-US" sz="2000"/>
          </a:p>
          <a:p>
            <a:pPr rtl="0"/>
            <a:r>
              <a:rPr lang="es-es" sz="2000">
                <a:hlinkClick r:id="rId6"/>
              </a:rPr>
              <a:t>Vídeo de lanzamiento de HMHB</a:t>
            </a:r>
            <a:endParaRPr lang="en-US" sz="2000"/>
          </a:p>
          <a:p>
            <a:pPr rtl="0"/>
            <a:endParaRPr lang="en-US"/>
          </a:p>
          <a:p>
            <a:pPr rtl="0"/>
            <a:endParaRPr lang="en-US"/>
          </a:p>
          <a:p>
            <a:pPr rtl="0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B6CC64-8E2E-2146-A154-373D1B534B2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rtlCol="0"/>
          <a:lstStyle/>
          <a:p>
            <a:pPr rtl="0"/>
            <a:r>
              <a:rPr lang="es-es" sz="2000">
                <a:hlinkClick r:id="rId7"/>
              </a:rPr>
              <a:t>Guía de compromisos de HMHB para la nutrición para el crecimiento</a:t>
            </a:r>
            <a:endParaRPr lang="en-US" sz="2000"/>
          </a:p>
          <a:p>
            <a:pPr rtl="0"/>
            <a:r>
              <a:rPr lang="es-es" sz="2000">
                <a:hlinkClick r:id="rId8"/>
              </a:rPr>
              <a:t>Ver el evento paralelo HMHB Powering Women, Promising Futures Nutrition for Growth</a:t>
            </a:r>
            <a:endParaRPr lang="en-US" sz="2000"/>
          </a:p>
          <a:p>
            <a:pPr rtl="0"/>
            <a:r>
              <a:rPr lang="es-es" sz="2000">
                <a:hlinkClick r:id="rId9"/>
              </a:rPr>
              <a:t>Maternal Nutrition in Focus: HMHB at FIGO 2021 World Conference</a:t>
            </a:r>
            <a:endParaRPr lang="en-US" sz="2000"/>
          </a:p>
          <a:p>
            <a:pPr marL="0" indent="0" rtl="0">
              <a:buNone/>
            </a:pPr>
            <a:endParaRPr lang="en-US" sz="2000"/>
          </a:p>
          <a:p>
            <a:pPr rtl="0"/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7D8ED9-3574-ED49-BB16-8305E5744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 rtl="0"/>
              <a:t>22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696B18-B6B9-F826-EA12-E534DBA913A0}"/>
              </a:ext>
            </a:extLst>
          </p:cNvPr>
          <p:cNvSpPr txBox="1"/>
          <p:nvPr/>
        </p:nvSpPr>
        <p:spPr>
          <a:xfrm>
            <a:off x="6447933" y="4798243"/>
            <a:ext cx="4733608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rtl="0"/>
            <a:r>
              <a:rPr lang="es-es" sz="2000">
                <a:solidFill>
                  <a:schemeClr val="bg1"/>
                </a:solidFill>
                <a:latin typeface="Avenir Book" panose="02000503020000020003" pitchFamily="2" charset="0"/>
              </a:rPr>
              <a:t>¡Únete a nosotros! Visita </a:t>
            </a:r>
            <a:r>
              <a:rPr lang="es-es" sz="2000">
                <a:solidFill>
                  <a:schemeClr val="accent1">
                    <a:lumMod val="20000"/>
                    <a:lumOff val="80000"/>
                  </a:schemeClr>
                </a:solidFill>
                <a:latin typeface="Avenir Book" panose="02000503020000020003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www.hmhbconsortium.org</a:t>
            </a:r>
            <a:r>
              <a:rPr lang="es-es" sz="2000">
                <a:solidFill>
                  <a:schemeClr val="accent1">
                    <a:lumMod val="20000"/>
                    <a:lumOff val="8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s-es" sz="2000">
                <a:solidFill>
                  <a:schemeClr val="bg1"/>
                </a:solidFill>
                <a:latin typeface="Avenir Book" panose="02000503020000020003" pitchFamily="2" charset="0"/>
              </a:rPr>
              <a:t>para hacerte miembro. </a:t>
            </a:r>
          </a:p>
        </p:txBody>
      </p:sp>
    </p:spTree>
    <p:extLst>
      <p:ext uri="{BB962C8B-B14F-4D97-AF65-F5344CB8AC3E}">
        <p14:creationId xmlns:p14="http://schemas.microsoft.com/office/powerpoint/2010/main" val="4102677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189B2-82FC-1349-8F91-D60404F374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es-es"/>
              <a:t>Sigue el Consortium en</a:t>
            </a:r>
            <a:br>
              <a:rPr lang="en-US"/>
            </a:br>
            <a:r>
              <a:rPr lang="es-es"/>
              <a:t>HMHBconsortium.org</a:t>
            </a:r>
            <a:endParaRPr lang="en-CH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1C68CF1-6E5E-6548-8632-1696A83DBD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es-es"/>
              <a:t>Contacto</a:t>
            </a:r>
            <a:br>
              <a:rPr lang="en-US"/>
            </a:br>
            <a:r>
              <a:rPr lang="es-es"/>
              <a:t>HMHB@micronutrientforum.org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3297FA-0B70-2B4B-9492-43E4C327D1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es-es"/>
              <a:t>Síguenos</a:t>
            </a:r>
            <a:br>
              <a:rPr lang="en-US"/>
            </a:br>
            <a:r>
              <a:rPr lang="es-es"/>
              <a:t>@hmhbconsortium</a:t>
            </a:r>
          </a:p>
        </p:txBody>
      </p:sp>
    </p:spTree>
    <p:extLst>
      <p:ext uri="{BB962C8B-B14F-4D97-AF65-F5344CB8AC3E}">
        <p14:creationId xmlns:p14="http://schemas.microsoft.com/office/powerpoint/2010/main" val="929364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81A6841-8BB1-B34B-A188-18ED2401A5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EF91E36-D535-E270-8C50-B1DF9DC49E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es-es"/>
              <a:t>Defensores y profesionales de la salud pública</a:t>
            </a:r>
          </a:p>
          <a:p>
            <a:pPr lvl="1" rtl="0"/>
            <a:r>
              <a:rPr lang="es-es"/>
              <a:t>A-E son secciones sugeridas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ECC3442-DE00-AAE7-9E7C-FEF475F650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es-es"/>
              <a:t>Funcionarios nacionales en el área de salud y ONG</a:t>
            </a:r>
          </a:p>
          <a:p>
            <a:pPr lvl="1" rtl="0"/>
            <a:r>
              <a:rPr lang="es-es"/>
              <a:t>A-E son secciones sugeridas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3F57877-D8B3-B375-A8B0-B07EA717E3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/>
              <a:t>Investigación y ámbito académico</a:t>
            </a:r>
          </a:p>
          <a:p>
            <a:pPr lvl="1" rtl="0"/>
            <a:r>
              <a:rPr lang="es-es"/>
              <a:t>B-D son secciones sugeridas</a:t>
            </a:r>
          </a:p>
        </p:txBody>
      </p:sp>
      <p:sp>
        <p:nvSpPr>
          <p:cNvPr id="79" name="Title 78">
            <a:extLst>
              <a:ext uri="{FF2B5EF4-FFF2-40B4-BE49-F238E27FC236}">
                <a16:creationId xmlns:a16="http://schemas.microsoft.com/office/drawing/2014/main" id="{8EB2AA74-8FBC-EA4D-93C8-33D440B0C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Públicos para esta presentación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84480D6-0942-583B-FDA6-95783439F6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/>
              <a:t>Proveedores y distribuidores locales</a:t>
            </a:r>
          </a:p>
          <a:p>
            <a:pPr lvl="1" rtl="0"/>
            <a:r>
              <a:rPr lang="es-es"/>
              <a:t>B es sección sugerida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7A9391-9A4C-AA47-5332-CACA62AE6C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74152" y="1485212"/>
            <a:ext cx="3419854" cy="4324753"/>
          </a:xfrm>
        </p:spPr>
        <p:txBody>
          <a:bodyPr rtlCol="0">
            <a:normAutofit/>
          </a:bodyPr>
          <a:lstStyle/>
          <a:p>
            <a:pPr rtl="0"/>
            <a:r>
              <a:rPr lang="es-es"/>
              <a:t>Esta presentación ofrece un resumen de la nutrición materna y las pruebas de los suplementos de micronutrientes múltiples (SMM), con mensajes principales y diapositivas que se pueden personalizar con datos relevantes para cada país que respalden la implementación, prueba y ampliación de los SMM. </a:t>
            </a:r>
          </a:p>
          <a:p>
            <a:pPr rtl="0"/>
            <a:endParaRPr lang="en-US"/>
          </a:p>
          <a:p>
            <a:pPr rtl="0"/>
            <a:r>
              <a:rPr lang="es-es"/>
              <a:t>Puede incluir (u omitir) secciones específicas de la presentación. Se incluyen aquí las secciones sugeridas para cada público. Consulte la sección de descripciones en la diapositiva 5.</a:t>
            </a: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17CF5731-D668-D9DC-4295-1A21AEF54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1050" y="1452860"/>
            <a:ext cx="864139" cy="864139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59CA792C-FB73-EB0C-D332-8DB4F935F1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0303" y="2406622"/>
            <a:ext cx="1045634" cy="1045634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0F923B0D-9436-18DD-0295-35C8759DF7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8073" y="3850934"/>
            <a:ext cx="730092" cy="730092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93C1800C-E20A-4A4A-0432-DA66F5ABFE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6870" y="4809263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33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E7EFE-5C13-0D6F-9813-646EDEDF4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Objetivos por cumplir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68B30-8429-E12A-1115-0F463BD3C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s-es" i="1">
                <a:solidFill>
                  <a:srgbClr val="FF0000"/>
                </a:solidFill>
              </a:rPr>
              <a:t>Diapositiva opcional para añadir la agenda de la reunión o los objetivos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832C1-67B2-6121-BA25-1E5D0C09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290407-B725-1AC5-2205-1EE3E0CABF84}"/>
              </a:ext>
            </a:extLst>
          </p:cNvPr>
          <p:cNvSpPr txBox="1"/>
          <p:nvPr/>
        </p:nvSpPr>
        <p:spPr>
          <a:xfrm>
            <a:off x="0" y="0"/>
            <a:ext cx="637735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rtl="0"/>
            <a:r>
              <a:rPr lang="es-es" sz="1600">
                <a:solidFill>
                  <a:srgbClr val="FF0000"/>
                </a:solidFill>
              </a:rPr>
              <a:t>PLANTILLA por adaptar. Eliminar este cuadro cuando se haya actualizado.</a:t>
            </a:r>
            <a:endParaRPr lang="en-CH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082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EB53A86-8F8F-A740-B831-559E0BA6086F}"/>
              </a:ext>
            </a:extLst>
          </p:cNvPr>
          <p:cNvSpPr/>
          <p:nvPr/>
        </p:nvSpPr>
        <p:spPr>
          <a:xfrm>
            <a:off x="-3243" y="3318346"/>
            <a:ext cx="12192000" cy="647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9BBA67E-7F19-D145-B2DA-B80AB5117E0C}"/>
              </a:ext>
            </a:extLst>
          </p:cNvPr>
          <p:cNvSpPr/>
          <p:nvPr/>
        </p:nvSpPr>
        <p:spPr>
          <a:xfrm>
            <a:off x="-3243" y="4137480"/>
            <a:ext cx="12192000" cy="647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4FDBB5C-2423-1B4A-B937-77591D477A46}"/>
              </a:ext>
            </a:extLst>
          </p:cNvPr>
          <p:cNvSpPr/>
          <p:nvPr/>
        </p:nvSpPr>
        <p:spPr>
          <a:xfrm>
            <a:off x="-3243" y="4956614"/>
            <a:ext cx="12192000" cy="647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12DAA39-D444-B740-8579-C6B3A263D9B2}"/>
              </a:ext>
            </a:extLst>
          </p:cNvPr>
          <p:cNvSpPr/>
          <p:nvPr/>
        </p:nvSpPr>
        <p:spPr>
          <a:xfrm>
            <a:off x="-3243" y="2499212"/>
            <a:ext cx="12192000" cy="647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37" name="Pentagon 36">
            <a:extLst>
              <a:ext uri="{FF2B5EF4-FFF2-40B4-BE49-F238E27FC236}">
                <a16:creationId xmlns:a16="http://schemas.microsoft.com/office/drawing/2014/main" id="{872BCB42-E523-DA44-9C01-69D7ADAB4653}"/>
              </a:ext>
            </a:extLst>
          </p:cNvPr>
          <p:cNvSpPr/>
          <p:nvPr/>
        </p:nvSpPr>
        <p:spPr>
          <a:xfrm>
            <a:off x="-3244" y="2499212"/>
            <a:ext cx="7122628" cy="647141"/>
          </a:xfrm>
          <a:prstGeom prst="homePlate">
            <a:avLst>
              <a:gd name="adj" fmla="val 3044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600">
              <a:latin typeface="Avenir Book" panose="02000503020000020003" pitchFamily="2" charset="0"/>
            </a:endParaRPr>
          </a:p>
        </p:txBody>
      </p:sp>
      <p:sp>
        <p:nvSpPr>
          <p:cNvPr id="38" name="Pentagon 37">
            <a:extLst>
              <a:ext uri="{FF2B5EF4-FFF2-40B4-BE49-F238E27FC236}">
                <a16:creationId xmlns:a16="http://schemas.microsoft.com/office/drawing/2014/main" id="{AD88EFCF-DFEA-E242-91FE-811553BA0BDD}"/>
              </a:ext>
            </a:extLst>
          </p:cNvPr>
          <p:cNvSpPr/>
          <p:nvPr/>
        </p:nvSpPr>
        <p:spPr>
          <a:xfrm>
            <a:off x="-3244" y="3318345"/>
            <a:ext cx="7122628" cy="647141"/>
          </a:xfrm>
          <a:prstGeom prst="homePlate">
            <a:avLst>
              <a:gd name="adj" fmla="val 30445"/>
            </a:avLst>
          </a:prstGeom>
          <a:solidFill>
            <a:srgbClr val="5B9BD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600">
              <a:latin typeface="Avenir Book" panose="02000503020000020003" pitchFamily="2" charset="0"/>
            </a:endParaRPr>
          </a:p>
        </p:txBody>
      </p:sp>
      <p:sp>
        <p:nvSpPr>
          <p:cNvPr id="39" name="Pentagon 38">
            <a:extLst>
              <a:ext uri="{FF2B5EF4-FFF2-40B4-BE49-F238E27FC236}">
                <a16:creationId xmlns:a16="http://schemas.microsoft.com/office/drawing/2014/main" id="{A95340D4-4313-5343-BA0B-193865B718E5}"/>
              </a:ext>
            </a:extLst>
          </p:cNvPr>
          <p:cNvSpPr/>
          <p:nvPr/>
        </p:nvSpPr>
        <p:spPr>
          <a:xfrm>
            <a:off x="-3244" y="4137478"/>
            <a:ext cx="7122628" cy="647141"/>
          </a:xfrm>
          <a:prstGeom prst="homePlate">
            <a:avLst>
              <a:gd name="adj" fmla="val 3044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600">
              <a:latin typeface="Avenir Book" panose="02000503020000020003" pitchFamily="2" charset="0"/>
            </a:endParaRPr>
          </a:p>
        </p:txBody>
      </p:sp>
      <p:sp>
        <p:nvSpPr>
          <p:cNvPr id="40" name="Pentagon 39">
            <a:extLst>
              <a:ext uri="{FF2B5EF4-FFF2-40B4-BE49-F238E27FC236}">
                <a16:creationId xmlns:a16="http://schemas.microsoft.com/office/drawing/2014/main" id="{DF0B89F6-C70C-CA4C-9176-AE0081026EEF}"/>
              </a:ext>
            </a:extLst>
          </p:cNvPr>
          <p:cNvSpPr/>
          <p:nvPr/>
        </p:nvSpPr>
        <p:spPr>
          <a:xfrm>
            <a:off x="-3244" y="4956611"/>
            <a:ext cx="7122628" cy="647141"/>
          </a:xfrm>
          <a:prstGeom prst="homePlate">
            <a:avLst>
              <a:gd name="adj" fmla="val 3044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600">
              <a:latin typeface="Avenir Book" panose="02000503020000020003" pitchFamily="2" charset="0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6DAC04A2-D084-1F4F-A0E6-08BB8650D386}"/>
              </a:ext>
            </a:extLst>
          </p:cNvPr>
          <p:cNvSpPr txBox="1">
            <a:spLocks/>
          </p:cNvSpPr>
          <p:nvPr/>
        </p:nvSpPr>
        <p:spPr>
          <a:xfrm>
            <a:off x="7496423" y="2499212"/>
            <a:ext cx="4315295" cy="647140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sz="2400">
                <a:latin typeface="Avenir Book" panose="02000503020000020003" pitchFamily="2" charset="0"/>
                <a:cs typeface="Arial" panose="020B0604020202020204" pitchFamily="34" charset="0"/>
                <a:hlinkClick r:id="rId3" action="ppaction://hlinksldjump"/>
              </a:rPr>
              <a:t>Diapositivas 19-24</a:t>
            </a:r>
            <a:endParaRPr lang="en-US" sz="240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90A6222F-4BE2-014A-900B-1106F57C77ED}"/>
              </a:ext>
            </a:extLst>
          </p:cNvPr>
          <p:cNvSpPr txBox="1">
            <a:spLocks/>
          </p:cNvSpPr>
          <p:nvPr/>
        </p:nvSpPr>
        <p:spPr>
          <a:xfrm>
            <a:off x="7496423" y="3344409"/>
            <a:ext cx="4525123" cy="647140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sz="2400">
                <a:latin typeface="Avenir Book" panose="02000503020000020003" pitchFamily="2" charset="0"/>
                <a:cs typeface="Arial" panose="020B0604020202020204" pitchFamily="34" charset="0"/>
                <a:hlinkClick r:id="" action="ppaction://noaction"/>
              </a:rPr>
              <a:t>Diapositivas 25-37</a:t>
            </a:r>
            <a:endParaRPr lang="en-US" sz="240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CDD61E2D-6C79-7C49-BB76-5F8458E5DEA5}"/>
              </a:ext>
            </a:extLst>
          </p:cNvPr>
          <p:cNvSpPr txBox="1">
            <a:spLocks/>
          </p:cNvSpPr>
          <p:nvPr/>
        </p:nvSpPr>
        <p:spPr>
          <a:xfrm>
            <a:off x="7466030" y="4182587"/>
            <a:ext cx="4677728" cy="647140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sz="2400">
                <a:latin typeface="Avenir Book" panose="02000503020000020003" pitchFamily="2" charset="0"/>
                <a:cs typeface="Arial" panose="020B0604020202020204" pitchFamily="34" charset="0"/>
                <a:hlinkClick r:id="" action="ppaction://noaction"/>
              </a:rPr>
              <a:t>Diapositivas 38-45</a:t>
            </a:r>
            <a:endParaRPr lang="en-US" sz="240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17805379-951B-8C47-BBED-71649D3DCFA4}"/>
              </a:ext>
            </a:extLst>
          </p:cNvPr>
          <p:cNvSpPr txBox="1">
            <a:spLocks/>
          </p:cNvSpPr>
          <p:nvPr/>
        </p:nvSpPr>
        <p:spPr>
          <a:xfrm>
            <a:off x="7466030" y="4990401"/>
            <a:ext cx="4525122" cy="647141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sz="2400">
                <a:latin typeface="Avenir Book" panose="02000503020000020003" pitchFamily="2" charset="0"/>
                <a:cs typeface="Arial" panose="020B0604020202020204" pitchFamily="34" charset="0"/>
                <a:hlinkClick r:id="" action="ppaction://noaction"/>
              </a:rPr>
              <a:t>Diapositivas 46-61</a:t>
            </a:r>
            <a:endParaRPr lang="en-US" sz="240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54B148F-A84C-5E47-905A-37150436C7DE}"/>
              </a:ext>
            </a:extLst>
          </p:cNvPr>
          <p:cNvSpPr txBox="1"/>
          <p:nvPr/>
        </p:nvSpPr>
        <p:spPr>
          <a:xfrm>
            <a:off x="911156" y="2499213"/>
            <a:ext cx="5965894" cy="6471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 rtl="0"/>
            <a:r>
              <a:rPr lang="es-es" sz="2000" b="1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B. Alcance global de la malnutrición maternal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15DC822-D9F8-E549-9C33-769BD6816792}"/>
              </a:ext>
            </a:extLst>
          </p:cNvPr>
          <p:cNvSpPr txBox="1"/>
          <p:nvPr/>
        </p:nvSpPr>
        <p:spPr>
          <a:xfrm>
            <a:off x="-3245" y="3328133"/>
            <a:ext cx="6880295" cy="6471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 rtl="0"/>
            <a:r>
              <a:rPr lang="es-es" sz="2000" b="1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C. Pruebas sobre la suplementación con micronutrientes múltiples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579F45-F6D8-074E-87FE-32B9AC2284FD}"/>
              </a:ext>
            </a:extLst>
          </p:cNvPr>
          <p:cNvSpPr txBox="1"/>
          <p:nvPr/>
        </p:nvSpPr>
        <p:spPr>
          <a:xfrm>
            <a:off x="911156" y="4137475"/>
            <a:ext cx="5965894" cy="6471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 rtl="0"/>
            <a:r>
              <a:rPr lang="es-es" sz="2000" b="1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D. Impacto nacional y caso de investigación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C24CC7-E181-9E49-BD34-A92E419DFEF2}"/>
              </a:ext>
            </a:extLst>
          </p:cNvPr>
          <p:cNvSpPr txBox="1"/>
          <p:nvPr/>
        </p:nvSpPr>
        <p:spPr>
          <a:xfrm>
            <a:off x="911156" y="4956608"/>
            <a:ext cx="5965894" cy="6471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 rtl="0"/>
            <a:r>
              <a:rPr lang="es-es" sz="2000" b="1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E. Introducción y ampliación de los SMM (suplementos de micronutrientes múltiples)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921B24E-3CD7-B22E-702D-3CBA6B936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Secciones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AC2FD5-4968-0940-B9DE-3A6F2723A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92EDBA-FD24-F241-BE9B-08FB43568445}"/>
              </a:ext>
            </a:extLst>
          </p:cNvPr>
          <p:cNvSpPr/>
          <p:nvPr/>
        </p:nvSpPr>
        <p:spPr>
          <a:xfrm>
            <a:off x="-3243" y="1661350"/>
            <a:ext cx="12192000" cy="647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26" name="Pentagon 25">
            <a:extLst>
              <a:ext uri="{FF2B5EF4-FFF2-40B4-BE49-F238E27FC236}">
                <a16:creationId xmlns:a16="http://schemas.microsoft.com/office/drawing/2014/main" id="{E68440C3-FC03-634C-B363-AA35F2E7EF99}"/>
              </a:ext>
            </a:extLst>
          </p:cNvPr>
          <p:cNvSpPr/>
          <p:nvPr/>
        </p:nvSpPr>
        <p:spPr>
          <a:xfrm>
            <a:off x="-3244" y="1661349"/>
            <a:ext cx="7122628" cy="647141"/>
          </a:xfrm>
          <a:prstGeom prst="homePlate">
            <a:avLst>
              <a:gd name="adj" fmla="val 30445"/>
            </a:avLst>
          </a:prstGeom>
          <a:solidFill>
            <a:srgbClr val="510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600">
              <a:latin typeface="Avenir Book" panose="02000503020000020003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9F4BB2-7FCC-3645-A607-78E79AB67B17}"/>
              </a:ext>
            </a:extLst>
          </p:cNvPr>
          <p:cNvSpPr txBox="1"/>
          <p:nvPr/>
        </p:nvSpPr>
        <p:spPr>
          <a:xfrm>
            <a:off x="911156" y="1661340"/>
            <a:ext cx="5965894" cy="6471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 rtl="0"/>
            <a:r>
              <a:rPr lang="es-es" sz="2000" b="1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A. Embarazo y nutrición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9BE77FE-37F2-5E48-AAEF-95160EA4D69D}"/>
              </a:ext>
            </a:extLst>
          </p:cNvPr>
          <p:cNvSpPr txBox="1">
            <a:spLocks/>
          </p:cNvSpPr>
          <p:nvPr/>
        </p:nvSpPr>
        <p:spPr>
          <a:xfrm>
            <a:off x="7496424" y="1670290"/>
            <a:ext cx="4525122" cy="647141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sz="2400">
                <a:latin typeface="Avenir Book" panose="02000503020000020003" pitchFamily="2" charset="0"/>
                <a:cs typeface="Arial" panose="020B0604020202020204" pitchFamily="34" charset="0"/>
                <a:hlinkClick r:id="rId4" action="ppaction://hlinksldjump"/>
              </a:rPr>
              <a:t>Diapositivas 6-18</a:t>
            </a:r>
            <a:endParaRPr lang="en-US" sz="240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754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0063E8-88EC-B047-94C1-7AB7F6C0C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b="1">
                <a:cs typeface="Arial" panose="020B0604020202020204" pitchFamily="34" charset="0"/>
              </a:rPr>
              <a:t>Embarazo y nutrición</a:t>
            </a:r>
          </a:p>
        </p:txBody>
      </p:sp>
    </p:spTree>
    <p:extLst>
      <p:ext uri="{BB962C8B-B14F-4D97-AF65-F5344CB8AC3E}">
        <p14:creationId xmlns:p14="http://schemas.microsoft.com/office/powerpoint/2010/main" val="3474619863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985AC-FDD6-EB41-8163-F1DC36034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Una buena nutrición es importante, sobre todo durante el embarazo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502A2-C7AE-B841-8985-6D82D2BC60CD}"/>
              </a:ext>
            </a:extLst>
          </p:cNvPr>
          <p:cNvSpPr>
            <a:spLocks noGrp="1"/>
          </p:cNvSpPr>
          <p:nvPr>
            <p:ph idx="10" sz="quarter" type="body"/>
          </p:nvPr>
        </p:nvSpPr>
        <p:spPr/>
        <p:txBody>
          <a:bodyPr rtlCol="0"/>
          <a:lstStyle/>
          <a:p>
            <a:pPr rtl="0"/>
            <a:r>
              <a:rPr lang="es-es"/>
              <a:t>El embarazo aumenta la necesidad de </a:t>
            </a:r>
            <a:r>
              <a:rPr b="1" lang="es-es">
                <a:latin charset="0" panose="02000503020000020003" pitchFamily="2" typeface="Avenir Black"/>
              </a:rPr>
              <a:t>energía</a:t>
            </a:r>
            <a:r>
              <a:rPr lang="es-es"/>
              <a:t>, </a:t>
            </a:r>
            <a:r>
              <a:rPr b="1" lang="es-es">
                <a:latin charset="0" panose="02000503020000020003" pitchFamily="2" typeface="Avenir Black"/>
              </a:rPr>
              <a:t>proteínas</a:t>
            </a:r>
            <a:r>
              <a:rPr lang="es-es"/>
              <a:t> y </a:t>
            </a:r>
            <a:r>
              <a:rPr b="1" lang="es-es">
                <a:latin charset="0" panose="02000503020000020003" pitchFamily="2" typeface="Avenir Black"/>
              </a:rPr>
              <a:t>micronutrientes</a:t>
            </a:r>
            <a:r>
              <a:rPr lang="es-es"/>
              <a:t> de una mujer.</a:t>
            </a:r>
          </a:p>
          <a:p>
            <a:pPr rtl="0"/>
            <a:r>
              <a:rPr lang="es-es"/>
              <a:t>Se produce un aumento medio de </a:t>
            </a:r>
            <a:r>
              <a:rPr b="1" lang="es-es">
                <a:latin charset="0" panose="02000503020000020003" pitchFamily="2" typeface="Avenir Black"/>
              </a:rPr>
              <a:t>300 calorías al día</a:t>
            </a:r>
            <a:r>
              <a:rPr lang="es-es"/>
              <a:t> debido al rápido crecimiento y desarrollo. </a:t>
            </a:r>
          </a:p>
        </p:txBody>
      </p:sp>
      <p:pic>
        <p:nvPicPr>
          <p:cNvPr descr="A person sitting on a bed&#10;&#10;Description automatically generated with medium confidence" id="7" name="Picture Placeholder 6">
            <a:extLst>
              <a:ext uri="{FF2B5EF4-FFF2-40B4-BE49-F238E27FC236}">
                <a16:creationId xmlns:a16="http://schemas.microsoft.com/office/drawing/2014/main" id="{FE5E1B9E-6EF8-2B49-8F7E-F8886B0F5FAF}"/>
              </a:ext>
            </a:extLst>
          </p:cNvPr>
          <p:cNvPicPr>
            <a:picLocks noChangeAspect="1" noGrp="1"/>
          </p:cNvPicPr>
          <p:nvPr>
            <p:ph idx="11" sz="quarter" type="pic"/>
          </p:nvPr>
        </p:nvPicPr>
        <p:blipFill rotWithShape="1">
          <a:blip cstate="screen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1"/>
          <a:stretch/>
        </p:blipFill>
        <p:spPr/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60ACA743-9B97-2D45-AE22-C66066C5FB28}"/>
              </a:ext>
            </a:extLst>
          </p:cNvPr>
          <p:cNvSpPr txBox="1">
            <a:spLocks/>
          </p:cNvSpPr>
          <p:nvPr/>
        </p:nvSpPr>
        <p:spPr>
          <a:xfrm>
            <a:off x="11093684" y="6185958"/>
            <a:ext cx="310896" cy="365125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fld id="{C4B37875-7933-F345-AE65-E0AB5E984F8B}" type="slidenum">
              <a:rPr lang="en-US" sz="1050">
                <a:solidFill>
                  <a:schemeClr val="bg2">
                    <a:lumMod val="75000"/>
                  </a:schemeClr>
                </a:solidFill>
                <a:latin charset="0" panose="02000503020000020003" pitchFamily="2" typeface="Avenir Book"/>
              </a:rPr>
              <a:pPr algn="r"/>
              <a:t>7</a:t>
            </a:fld>
            <a:endParaRPr lang="en-US" sz="1050">
              <a:solidFill>
                <a:schemeClr val="bg2">
                  <a:lumMod val="75000"/>
                </a:schemeClr>
              </a:solidFill>
              <a:latin charset="0" panose="02000503020000020003" pitchFamily="2" typeface="Avenir Book"/>
            </a:endParaRP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D6866AD7-4D14-7BC0-759F-BC3C17D05235}"/>
              </a:ext>
            </a:extLst>
          </p:cNvPr>
          <p:cNvSpPr txBox="1">
            <a:spLocks/>
          </p:cNvSpPr>
          <p:nvPr/>
        </p:nvSpPr>
        <p:spPr>
          <a:xfrm>
            <a:off x="1381876" y="6125192"/>
            <a:ext cx="5905044" cy="365760"/>
          </a:xfrm>
          <a:prstGeom prst="rect">
            <a:avLst/>
          </a:prstGeom>
        </p:spPr>
        <p:txBody>
          <a:bodyPr rtlCol="0"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b="0" i="0" kern="1200" sz="2800">
                <a:solidFill>
                  <a:schemeClr val="tx1"/>
                </a:solidFill>
                <a:latin charset="0" panose="02000503020000020003" pitchFamily="2" typeface="Avenir Book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b="0" i="0" kern="1200" sz="2400">
                <a:solidFill>
                  <a:schemeClr val="tx1"/>
                </a:solidFill>
                <a:latin charset="0" panose="02000503020000020003" pitchFamily="2" typeface="Avenir Book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b="0" i="0" kern="1200" sz="2000">
                <a:solidFill>
                  <a:schemeClr val="tx1"/>
                </a:solidFill>
                <a:latin charset="0" panose="02000503020000020003" pitchFamily="2" typeface="Avenir Book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b="0" i="0" kern="1200" sz="1800">
                <a:solidFill>
                  <a:schemeClr val="tx1"/>
                </a:solidFill>
                <a:latin charset="0" panose="02000503020000020003" pitchFamily="2" typeface="Avenir Book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b="0" i="0" kern="1200" sz="1800">
                <a:solidFill>
                  <a:schemeClr val="tx1"/>
                </a:solidFill>
                <a:latin charset="0" panose="02000503020000020003" pitchFamily="2" typeface="Avenir Book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US" sz="800">
              <a:solidFill>
                <a:prstClr val="black"/>
              </a:solidFill>
              <a:ea charset="0" panose="020B0604030504040204" pitchFamily="34" typeface="Verdana"/>
              <a:cs charset="0" panose="020B0604020202020204" pitchFamily="34" typeface="Arial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436E7E-1229-7190-B6FC-63A699BC8B5A}"/>
              </a:ext>
            </a:extLst>
          </p:cNvPr>
          <p:cNvSpPr txBox="1">
            <a:spLocks/>
          </p:cNvSpPr>
          <p:nvPr/>
        </p:nvSpPr>
        <p:spPr>
          <a:xfrm>
            <a:off x="1381876" y="6189319"/>
            <a:ext cx="9711808" cy="44257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b="0" i="0" kern="1200" sz="2800">
                <a:solidFill>
                  <a:schemeClr val="tx1"/>
                </a:solidFill>
                <a:latin charset="0" panose="02000503020000020003" pitchFamily="2" typeface="Avenir Book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b="0" i="0" kern="1200" sz="2400">
                <a:solidFill>
                  <a:schemeClr val="tx1"/>
                </a:solidFill>
                <a:latin charset="0" panose="02000503020000020003" pitchFamily="2" typeface="Avenir Book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b="0" i="0" kern="1200" sz="2000">
                <a:solidFill>
                  <a:schemeClr val="tx1"/>
                </a:solidFill>
                <a:latin charset="0" panose="02000503020000020003" pitchFamily="2" typeface="Avenir Book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b="0" i="0" kern="1200" sz="1800">
                <a:solidFill>
                  <a:schemeClr val="tx1"/>
                </a:solidFill>
                <a:latin charset="0" panose="02000503020000020003" pitchFamily="2" typeface="Avenir Book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b="0" i="0" kern="1200" sz="1800">
                <a:solidFill>
                  <a:schemeClr val="tx1"/>
                </a:solidFill>
                <a:latin charset="0" panose="02000503020000020003" pitchFamily="2" typeface="Avenir Book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 rtl="0">
              <a:buNone/>
            </a:pPr>
            <a:r>
              <a:rPr lang="es-es" sz="1050"/>
              <a:t>Fuente: Kominiarek et al. 2017. </a:t>
            </a:r>
            <a:r>
              <a:rPr lang="es-es" sz="1050">
                <a:hlinkClick r:id="rId4"/>
              </a:rPr>
              <a:t>Recomendaciones sobre la nutrición durante el embarazo y la lactancia</a:t>
            </a:r>
            <a:r>
              <a:rPr lang="es-es" sz="1050"/>
              <a:t>. (en inglés) Med Clin North Am.</a:t>
            </a:r>
          </a:p>
        </p:txBody>
      </p:sp>
    </p:spTree>
    <p:extLst>
      <p:ext uri="{BB962C8B-B14F-4D97-AF65-F5344CB8AC3E}">
        <p14:creationId xmlns:p14="http://schemas.microsoft.com/office/powerpoint/2010/main" val="365863855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D4671-2CA9-A740-9E3B-C6159E8BF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s-es"/>
              <a:t>Los micronutrientes son fundamentales para las madres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05439D43-D1F5-8747-97AF-16266A443E20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38160D-CEF1-6240-B2BE-39766A2CAE19}"/>
              </a:ext>
            </a:extLst>
          </p:cNvPr>
          <p:cNvSpPr>
            <a:spLocks noGrp="1"/>
          </p:cNvSpPr>
          <p:nvPr>
            <p:ph idx="14" sz="quarter" type="body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es-es"/>
              <a:t>Fuente: Bourassa et al. 2019. </a:t>
            </a:r>
            <a:r>
              <a:rPr lang="es-es">
                <a:hlinkClick r:id="rId3"/>
              </a:rPr>
              <a:t>Análisis de las pruebas relacionadas con el uso de la suplementación con micronutrientes múltiples antes del nacimiento en países de ingresos medios y bajos</a:t>
            </a:r>
            <a:r>
              <a:rPr lang="es-es"/>
              <a:t>. (en inglés) Anales de la Academia de Ciencias de Nueva York.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84F37B63-87AF-6B44-89FF-5CB3CBC6E2FC}"/>
              </a:ext>
            </a:extLst>
          </p:cNvPr>
          <p:cNvSpPr txBox="1">
            <a:spLocks/>
          </p:cNvSpPr>
          <p:nvPr/>
        </p:nvSpPr>
        <p:spPr>
          <a:xfrm>
            <a:off x="1381876" y="6125192"/>
            <a:ext cx="5905044" cy="365760"/>
          </a:xfrm>
          <a:prstGeom prst="rect">
            <a:avLst/>
          </a:prstGeom>
        </p:spPr>
        <p:txBody>
          <a:bodyPr rtlCol="0"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b="0" i="0" kern="1200" sz="2800">
                <a:solidFill>
                  <a:schemeClr val="tx1"/>
                </a:solidFill>
                <a:latin charset="0" panose="02000503020000020003" pitchFamily="2" typeface="Avenir Book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b="0" i="0" kern="1200" sz="2400">
                <a:solidFill>
                  <a:schemeClr val="tx1"/>
                </a:solidFill>
                <a:latin charset="0" panose="02000503020000020003" pitchFamily="2" typeface="Avenir Book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b="0" i="0" kern="1200" sz="2000">
                <a:solidFill>
                  <a:schemeClr val="tx1"/>
                </a:solidFill>
                <a:latin charset="0" panose="02000503020000020003" pitchFamily="2" typeface="Avenir Book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b="0" i="0" kern="1200" sz="1800">
                <a:solidFill>
                  <a:schemeClr val="tx1"/>
                </a:solidFill>
                <a:latin charset="0" panose="02000503020000020003" pitchFamily="2" typeface="Avenir Book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b="0" i="0" kern="1200" sz="1800">
                <a:solidFill>
                  <a:schemeClr val="tx1"/>
                </a:solidFill>
                <a:latin charset="0" panose="02000503020000020003" pitchFamily="2" typeface="Avenir Book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US" sz="800">
              <a:solidFill>
                <a:prstClr val="black"/>
              </a:solidFill>
              <a:ea charset="0" panose="020B0604030504040204" pitchFamily="34" typeface="Verdana"/>
              <a:cs charset="0" panose="020B0604020202020204" pitchFamily="34" typeface="Arial"/>
            </a:endParaRP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2B814B03-4244-9687-452D-979655E80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es-es"/>
              <a:t>Mujeres embarazadas en países de ingresos medios y bajos (PIMB) tienen un mayor riesgo de padecer deficiencias de micronutrientes múltiples, que son muy importantes:</a:t>
            </a:r>
          </a:p>
          <a:p>
            <a:pPr lvl="1" rtl="0"/>
            <a:r>
              <a:rPr i="1" lang="es-es"/>
              <a:t>Vitaminas: A, C, D, E, B1 (tiamina), B2 (riboflavina), B3 (niacina), B6, B12, ácido fólico</a:t>
            </a:r>
          </a:p>
          <a:p>
            <a:pPr lvl="1" rtl="0"/>
            <a:r>
              <a:rPr i="1" lang="es-es"/>
              <a:t>Minerales: hierro, zinc, yodo, cobre y selenio</a:t>
            </a:r>
          </a:p>
        </p:txBody>
      </p:sp>
      <p:pic>
        <p:nvPicPr>
          <p:cNvPr descr="A picture containing tree, person, outdoor, holding&#10;&#10;Description automatically generated" id="6" name="Picture Placeholder 5">
            <a:extLst>
              <a:ext uri="{FF2B5EF4-FFF2-40B4-BE49-F238E27FC236}">
                <a16:creationId xmlns:a16="http://schemas.microsoft.com/office/drawing/2014/main" id="{742C6F7A-E0DD-5DE1-FADC-3FEF906E8315}"/>
              </a:ext>
            </a:extLst>
          </p:cNvPr>
          <p:cNvPicPr>
            <a:picLocks noChangeAspect="1" noGrp="1"/>
          </p:cNvPicPr>
          <p:nvPr>
            <p:ph idx="13" sz="quarter" type="pic"/>
          </p:nvPr>
        </p:nvPicPr>
        <p:blipFill>
          <a:blip r:embed="rId4"/>
          <a:srcRect r="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2764664"/>
      </p:ext>
    </p:ext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D4671-2CA9-A740-9E3B-C6159E8BF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dirty="0" lang="es-es"/>
              <a:t>Los micronutrientes son fundamentales para sus bebés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D5A6C9AD-2CEC-C0D1-6A8D-6E6FD38BA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85" y="1737907"/>
            <a:ext cx="5391911" cy="3749039"/>
          </a:xfrm>
        </p:spPr>
        <p:txBody>
          <a:bodyPr rtlCol="0">
            <a:normAutofit fontScale="92500"/>
          </a:bodyPr>
          <a:lstStyle/>
          <a:p>
            <a:pPr rtl="0"/>
            <a:r>
              <a:rPr dirty="0" lang="es-es"/>
              <a:t>Una nutrición deficiente puede causar graves riesgos en la salud a los bebés, como: </a:t>
            </a:r>
          </a:p>
          <a:p>
            <a:pPr lvl="1" rtl="0"/>
            <a:r>
              <a:rPr dirty="0" lang="es-es"/>
              <a:t>bajo peso al nacer</a:t>
            </a:r>
          </a:p>
          <a:p>
            <a:pPr lvl="1" rtl="0"/>
            <a:r>
              <a:rPr dirty="0" lang="es-es"/>
              <a:t>nacimiento prematuro </a:t>
            </a:r>
          </a:p>
          <a:p>
            <a:pPr lvl="1" rtl="0"/>
            <a:r>
              <a:rPr dirty="0" lang="es-es"/>
              <a:t>nacer con un tamaño pequeño para la edad gestacional</a:t>
            </a:r>
          </a:p>
          <a:p>
            <a:pPr rtl="0"/>
            <a:r>
              <a:rPr dirty="0" lang="es-es"/>
              <a:t>La nutrición deficiente también puede causar graves problemas en la salud materna o incluso la muerte de la madre o de su bebé.</a:t>
            </a:r>
          </a:p>
          <a:p>
            <a:pPr rtl="0"/>
            <a:endParaRPr dirty="0" lang="en-US"/>
          </a:p>
          <a:p>
            <a:pPr rtl="0"/>
            <a:endParaRPr dirty="0" lang="en-US"/>
          </a:p>
          <a:p>
            <a:pPr rtl="0"/>
            <a:endParaRPr dirty="0" lang="en-US"/>
          </a:p>
          <a:p>
            <a:pPr rtl="0"/>
            <a:endParaRPr dirty="0" lang="en-US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05439D43-D1F5-8747-97AF-16266A443E20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84F37B63-87AF-6B44-89FF-5CB3CBC6E2FC}"/>
              </a:ext>
            </a:extLst>
          </p:cNvPr>
          <p:cNvSpPr txBox="1">
            <a:spLocks/>
          </p:cNvSpPr>
          <p:nvPr/>
        </p:nvSpPr>
        <p:spPr>
          <a:xfrm>
            <a:off x="1381876" y="6125192"/>
            <a:ext cx="5905044" cy="365760"/>
          </a:xfrm>
          <a:prstGeom prst="rect">
            <a:avLst/>
          </a:prstGeom>
        </p:spPr>
        <p:txBody>
          <a:bodyPr rtlCol="0"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b="0" i="0" kern="1200" sz="2800">
                <a:solidFill>
                  <a:schemeClr val="tx1"/>
                </a:solidFill>
                <a:latin charset="0" panose="02000503020000020003" pitchFamily="2" typeface="Avenir Book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b="0" i="0" kern="1200" sz="2400">
                <a:solidFill>
                  <a:schemeClr val="tx1"/>
                </a:solidFill>
                <a:latin charset="0" panose="02000503020000020003" pitchFamily="2" typeface="Avenir Book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b="0" i="0" kern="1200" sz="2000">
                <a:solidFill>
                  <a:schemeClr val="tx1"/>
                </a:solidFill>
                <a:latin charset="0" panose="02000503020000020003" pitchFamily="2" typeface="Avenir Book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b="0" i="0" kern="1200" sz="1800">
                <a:solidFill>
                  <a:schemeClr val="tx1"/>
                </a:solidFill>
                <a:latin charset="0" panose="02000503020000020003" pitchFamily="2" typeface="Avenir Book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b="0" i="0" kern="1200" sz="1800">
                <a:solidFill>
                  <a:schemeClr val="tx1"/>
                </a:solidFill>
                <a:latin charset="0" panose="02000503020000020003" pitchFamily="2" typeface="Avenir Book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US" sz="800">
              <a:solidFill>
                <a:prstClr val="black"/>
              </a:solidFill>
              <a:ea charset="0" panose="020B0604030504040204" pitchFamily="34" typeface="Verdana"/>
              <a:cs charset="0" panose="020B0604020202020204" pitchFamily="34" typeface="Arial"/>
            </a:endParaRPr>
          </a:p>
        </p:txBody>
      </p:sp>
      <p:pic>
        <p:nvPicPr>
          <p:cNvPr descr="A close-up of a baby's feet&#10;&#10;Description automatically generated" id="6" name="Picture Placeholder 5">
            <a:extLst>
              <a:ext uri="{FF2B5EF4-FFF2-40B4-BE49-F238E27FC236}">
                <a16:creationId xmlns:a16="http://schemas.microsoft.com/office/drawing/2014/main" id="{2876CF71-7527-1044-F75A-1D1AF13F788D}"/>
              </a:ext>
            </a:extLst>
          </p:cNvPr>
          <p:cNvPicPr>
            <a:picLocks noChangeAspect="1" noGrp="1"/>
          </p:cNvPicPr>
          <p:nvPr>
            <p:ph idx="13" sz="quarter" type="pic"/>
          </p:nvPr>
        </p:nvPicPr>
        <p:blipFill>
          <a:blip r:embed="rId3"/>
          <a:srcRect r="28"/>
          <a:stretch>
            <a:fillRect/>
          </a:stretch>
        </p:blipFill>
        <p:spPr/>
      </p:pic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B04416E6-A247-FD9C-B139-3B9FECEA9D6A}"/>
              </a:ext>
            </a:extLst>
          </p:cNvPr>
          <p:cNvSpPr txBox="1">
            <a:spLocks/>
          </p:cNvSpPr>
          <p:nvPr/>
        </p:nvSpPr>
        <p:spPr>
          <a:xfrm>
            <a:off x="1534276" y="6277592"/>
            <a:ext cx="5905044" cy="365760"/>
          </a:xfrm>
          <a:prstGeom prst="rect">
            <a:avLst/>
          </a:prstGeom>
        </p:spPr>
        <p:txBody>
          <a:bodyPr rtlCol="0"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b="0" i="0" kern="1200" sz="2800">
                <a:solidFill>
                  <a:schemeClr val="tx1"/>
                </a:solidFill>
                <a:latin charset="0" panose="02000503020000020003" pitchFamily="2" typeface="Avenir Book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b="0" i="0" kern="1200" sz="2400">
                <a:solidFill>
                  <a:schemeClr val="tx1"/>
                </a:solidFill>
                <a:latin charset="0" panose="02000503020000020003" pitchFamily="2" typeface="Avenir Book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b="0" i="0" kern="1200" sz="2000">
                <a:solidFill>
                  <a:schemeClr val="tx1"/>
                </a:solidFill>
                <a:latin charset="0" panose="02000503020000020003" pitchFamily="2" typeface="Avenir Book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b="0" i="0" kern="1200" sz="1800">
                <a:solidFill>
                  <a:schemeClr val="tx1"/>
                </a:solidFill>
                <a:latin charset="0" panose="02000503020000020003" pitchFamily="2" typeface="Avenir Book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b="0" i="0" kern="1200" sz="1800">
                <a:solidFill>
                  <a:schemeClr val="tx1"/>
                </a:solidFill>
                <a:latin charset="0" panose="02000503020000020003" pitchFamily="2" typeface="Avenir Book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US" sz="800">
              <a:solidFill>
                <a:prstClr val="black"/>
              </a:solidFill>
              <a:ea charset="0" panose="020B0604030504040204" pitchFamily="34" typeface="Verdana"/>
              <a:cs charset="0" panose="020B0604020202020204" pitchFamily="34" typeface="Arial"/>
            </a:endParaRP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52CCC28-EAA0-C308-AE4F-809AB101ECA9}"/>
              </a:ext>
            </a:extLst>
          </p:cNvPr>
          <p:cNvSpPr txBox="1">
            <a:spLocks/>
          </p:cNvSpPr>
          <p:nvPr/>
        </p:nvSpPr>
        <p:spPr>
          <a:xfrm>
            <a:off x="1458076" y="6125191"/>
            <a:ext cx="4766878" cy="347169"/>
          </a:xfrm>
          <a:prstGeom prst="rect">
            <a:avLst/>
          </a:prstGeom>
        </p:spPr>
        <p:txBody>
          <a:bodyPr rtlCol="0"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b="0" i="0" kern="1200" sz="2800">
                <a:solidFill>
                  <a:schemeClr val="tx1"/>
                </a:solidFill>
                <a:latin charset="0" panose="02000503020000020003" pitchFamily="2" typeface="Avenir Book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b="0" i="0" kern="1200" sz="2400">
                <a:solidFill>
                  <a:schemeClr val="tx1"/>
                </a:solidFill>
                <a:latin charset="0" panose="02000503020000020003" pitchFamily="2" typeface="Avenir Book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b="0" i="0" kern="1200" sz="2000">
                <a:solidFill>
                  <a:schemeClr val="tx1"/>
                </a:solidFill>
                <a:latin charset="0" panose="02000503020000020003" pitchFamily="2" typeface="Avenir Book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b="0" i="0" kern="1200" sz="1800">
                <a:solidFill>
                  <a:schemeClr val="tx1"/>
                </a:solidFill>
                <a:latin charset="0" panose="02000503020000020003" pitchFamily="2" typeface="Avenir Book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b="0" i="0" kern="1200" sz="1800">
                <a:solidFill>
                  <a:schemeClr val="tx1"/>
                </a:solidFill>
                <a:latin charset="0" panose="02000503020000020003" pitchFamily="2" typeface="Avenir Book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 rtl="0">
              <a:buNone/>
            </a:pPr>
            <a:r>
              <a:rPr lang="es-es" sz="800"/>
              <a:t>Fuente: Kominiarek et al. 2017. </a:t>
            </a:r>
            <a:r>
              <a:rPr lang="es-es" sz="800">
                <a:hlinkClick r:id="rId4"/>
              </a:rPr>
              <a:t>Recomendaciones sobre la nutrición durante el embarazo y la lactancia</a:t>
            </a:r>
            <a:r>
              <a:rPr lang="es-es" sz="800"/>
              <a:t>. (en inglés) Med Clin North Am.</a:t>
            </a:r>
            <a:endParaRPr lang="en-US" sz="800">
              <a:solidFill>
                <a:prstClr val="black"/>
              </a:solidFill>
              <a:ea charset="0" panose="020B0604030504040204" pitchFamily="34" typeface="Verdana"/>
              <a:cs charset="0" panose="020B0604020202020204" pitchFamily="34"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400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8">
      <a:dk1>
        <a:srgbClr val="231F20"/>
      </a:dk1>
      <a:lt1>
        <a:srgbClr val="FFFFFF"/>
      </a:lt1>
      <a:dk2>
        <a:srgbClr val="8D9EBC"/>
      </a:dk2>
      <a:lt2>
        <a:srgbClr val="E7E6E6"/>
      </a:lt2>
      <a:accent1>
        <a:srgbClr val="510C76"/>
      </a:accent1>
      <a:accent2>
        <a:srgbClr val="005D83"/>
      </a:accent2>
      <a:accent3>
        <a:srgbClr val="8DC6E8"/>
      </a:accent3>
      <a:accent4>
        <a:srgbClr val="BB913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b2e77cc-b64d-4fc4-9f64-616f45c1eaef">
      <Terms xmlns="http://schemas.microsoft.com/office/infopath/2007/PartnerControls"/>
    </lcf76f155ced4ddcb4097134ff3c332f>
    <TaxCatchAll xmlns="d537de1d-b239-4fda-943d-5a7369d64260" xsi:nil="true"/>
    <MediaLengthInSeconds xmlns="7b2e77cc-b64d-4fc4-9f64-616f45c1eae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871A718AD66E418366A732CB5B3C94" ma:contentTypeVersion="14" ma:contentTypeDescription="Create a new document." ma:contentTypeScope="" ma:versionID="62191ea93eb9fec6f97b14791765dc9a">
  <xsd:schema xmlns:xsd="http://www.w3.org/2001/XMLSchema" xmlns:xs="http://www.w3.org/2001/XMLSchema" xmlns:p="http://schemas.microsoft.com/office/2006/metadata/properties" xmlns:ns2="7b2e77cc-b64d-4fc4-9f64-616f45c1eaef" xmlns:ns3="d537de1d-b239-4fda-943d-5a7369d64260" targetNamespace="http://schemas.microsoft.com/office/2006/metadata/properties" ma:root="true" ma:fieldsID="0f3cb2cd82f6ea476b6fabd53b48af8d" ns2:_="" ns3:_="">
    <xsd:import namespace="7b2e77cc-b64d-4fc4-9f64-616f45c1eaef"/>
    <xsd:import namespace="d537de1d-b239-4fda-943d-5a7369d642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2e77cc-b64d-4fc4-9f64-616f45c1ea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c601fe5-46c3-4c52-950a-a1c6b911b1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37de1d-b239-4fda-943d-5a7369d64260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9f8058eb-4c34-4092-b693-1c1087b6fe7a}" ma:internalName="TaxCatchAll" ma:showField="CatchAllData" ma:web="d537de1d-b239-4fda-943d-5a7369d642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14F81B-439E-44B8-B8C5-40754976F3B9}">
  <ds:schemaRefs>
    <ds:schemaRef ds:uri="48b7a5f7-693b-40b9-9241-b87a04459d91"/>
    <ds:schemaRef ds:uri="51f11aba-dad9-430b-a39f-9be2f41d8c4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7b2e77cc-b64d-4fc4-9f64-616f45c1eaef"/>
    <ds:schemaRef ds:uri="d537de1d-b239-4fda-943d-5a7369d64260"/>
  </ds:schemaRefs>
</ds:datastoreItem>
</file>

<file path=customXml/itemProps2.xml><?xml version="1.0" encoding="utf-8"?>
<ds:datastoreItem xmlns:ds="http://schemas.openxmlformats.org/officeDocument/2006/customXml" ds:itemID="{6A9026E2-14AF-42B6-8D69-41F2710865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4038E0-5466-4C4A-8D92-D6D95FE56C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2e77cc-b64d-4fc4-9f64-616f45c1eaef"/>
    <ds:schemaRef ds:uri="d537de1d-b239-4fda-943d-5a7369d642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4045</Words>
  <Application>Microsoft Macintosh PowerPoint</Application>
  <PresentationFormat>Widescreen</PresentationFormat>
  <Paragraphs>355</Paragraphs>
  <Slides>23</Slides>
  <Notes>21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Avenir</vt:lpstr>
      <vt:lpstr>Avenir Black</vt:lpstr>
      <vt:lpstr>Avenir Book</vt:lpstr>
      <vt:lpstr>Avenir Oblique</vt:lpstr>
      <vt:lpstr>Calibri</vt:lpstr>
      <vt:lpstr>Century Gothic</vt:lpstr>
      <vt:lpstr>System Font Regular</vt:lpstr>
      <vt:lpstr>Wingdings</vt:lpstr>
      <vt:lpstr>Office Theme</vt:lpstr>
      <vt:lpstr>Avances en la suplementación con micronutrientes múltiples</vt:lpstr>
      <vt:lpstr>Cómo usar esta presentación</vt:lpstr>
      <vt:lpstr>Públicos para esta presentación</vt:lpstr>
      <vt:lpstr>Objetivos por cumplir</vt:lpstr>
      <vt:lpstr>Secciones</vt:lpstr>
      <vt:lpstr>Embarazo y nutrición</vt:lpstr>
      <vt:lpstr>Una buena nutrición es importante, sobre todo durante el embarazo</vt:lpstr>
      <vt:lpstr>Los micronutrientes son fundamentales para las madres</vt:lpstr>
      <vt:lpstr>Los micronutrientes son fundamentales para sus bebés</vt:lpstr>
      <vt:lpstr>La nutrición deficiente materna tiene consecuencias funestas para la madre y para el bebé</vt:lpstr>
      <vt:lpstr>Consecuencias en la vida de una mujer</vt:lpstr>
      <vt:lpstr>Consecuencias en la vida de una mujer</vt:lpstr>
      <vt:lpstr>Consecuencias en la vida de una mujer</vt:lpstr>
      <vt:lpstr>Consecuencias en la vida de una mujer</vt:lpstr>
      <vt:lpstr>Consecuencias en la vida de una mujer</vt:lpstr>
      <vt:lpstr>Desigualdad de género en la nutrición de la mujer</vt:lpstr>
      <vt:lpstr>Voces femeninas: Agurash de Etiopía</vt:lpstr>
      <vt:lpstr>Voces femeninas: Shakuntala de la India</vt:lpstr>
      <vt:lpstr>Siguientes pasos</vt:lpstr>
      <vt:lpstr>Seguimos en contacto</vt:lpstr>
      <vt:lpstr>Publicaciones principales</vt:lpstr>
      <vt:lpstr>Recursos de Healthy Mothers Healthy Babies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Wilkes, Stephen</dc:creator>
  <cp:lastModifiedBy>Rijuta Pandav</cp:lastModifiedBy>
  <cp:revision>6</cp:revision>
  <cp:lastPrinted>2022-04-18T20:29:19Z</cp:lastPrinted>
  <dcterms:created xsi:type="dcterms:W3CDTF">2020-12-11T21:28:37Z</dcterms:created>
  <dcterms:modified xsi:type="dcterms:W3CDTF">2022-08-11T16:26:50Z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omplianceAssetId" pid="2">
    <vt:lpwstr/>
  </property>
  <property fmtid="{D5CDD505-2E9C-101B-9397-08002B2CF9AE}" name="ContentTypeId" pid="3">
    <vt:lpwstr>0x010100D4871A718AD66E418366A732CB5B3C94</vt:lpwstr>
  </property>
  <property fmtid="{D5CDD505-2E9C-101B-9397-08002B2CF9AE}" name="MediaServiceImageTags" pid="4">
    <vt:lpwstr/>
  </property>
  <property fmtid="{D5CDD505-2E9C-101B-9397-08002B2CF9AE}" name="NXPowerLiteLastOptimized" pid="5">
    <vt:lpwstr>2528379</vt:lpwstr>
  </property>
  <property fmtid="{D5CDD505-2E9C-101B-9397-08002B2CF9AE}" name="NXPowerLiteSettings" pid="6">
    <vt:lpwstr>F7000400038000</vt:lpwstr>
  </property>
  <property fmtid="{D5CDD505-2E9C-101B-9397-08002B2CF9AE}" name="NXPowerLiteVersion" pid="7">
    <vt:lpwstr>S9.1.4</vt:lpwstr>
  </property>
  <property fmtid="{D5CDD505-2E9C-101B-9397-08002B2CF9AE}" name="TemplateUrl" pid="8">
    <vt:lpwstr/>
  </property>
  <property fmtid="{D5CDD505-2E9C-101B-9397-08002B2CF9AE}" name="TriggerFlowInfo" pid="9">
    <vt:lpwstr/>
  </property>
  <property fmtid="{D5CDD505-2E9C-101B-9397-08002B2CF9AE}" name="_ExtendedDescription" pid="10">
    <vt:lpwstr/>
  </property>
  <property fmtid="{D5CDD505-2E9C-101B-9397-08002B2CF9AE}" name="_SharedFileIndex" pid="11">
    <vt:lpwstr/>
  </property>
  <property fmtid="{D5CDD505-2E9C-101B-9397-08002B2CF9AE}" name="_SourceUrl" pid="12">
    <vt:lpwstr/>
  </property>
  <property fmtid="{D5CDD505-2E9C-101B-9397-08002B2CF9AE}" name="xd_ProgID" pid="13">
    <vt:lpwstr/>
  </property>
  <property fmtid="{D5CDD505-2E9C-101B-9397-08002B2CF9AE}" name="xd_Signature" pid="14">
    <vt:lpwstr/>
  </property>
</Properties>
</file>