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461" r:id="rId6"/>
    <p:sldId id="268" r:id="rId7"/>
    <p:sldId id="449" r:id="rId8"/>
    <p:sldId id="284" r:id="rId9"/>
    <p:sldId id="265" r:id="rId10"/>
    <p:sldId id="282" r:id="rId11"/>
    <p:sldId id="392" r:id="rId12"/>
    <p:sldId id="465" r:id="rId13"/>
    <p:sldId id="393" r:id="rId14"/>
    <p:sldId id="394" r:id="rId15"/>
    <p:sldId id="451" r:id="rId16"/>
    <p:sldId id="423" r:id="rId17"/>
    <p:sldId id="453" r:id="rId18"/>
    <p:sldId id="411" r:id="rId19"/>
    <p:sldId id="412" r:id="rId20"/>
    <p:sldId id="450" r:id="rId21"/>
    <p:sldId id="459" r:id="rId22"/>
    <p:sldId id="413" r:id="rId23"/>
    <p:sldId id="317" r:id="rId24"/>
    <p:sldId id="363" r:id="rId25"/>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0"/>
    <p:restoredTop sz="54510" autoAdjust="0"/>
  </p:normalViewPr>
  <p:slideViewPr>
    <p:cSldViewPr snapToGrid="0">
      <p:cViewPr varScale="1">
        <p:scale>
          <a:sx n="44" d="100"/>
          <a:sy n="44" d="100"/>
        </p:scale>
        <p:origin x="2352" y="184"/>
      </p:cViewPr>
      <p:guideLst>
        <p:guide orient="horz" pos="2184"/>
        <p:guide pos="3864"/>
      </p:guideLst>
    </p:cSldViewPr>
  </p:slideViewPr>
  <p:notesTextViewPr>
    <p:cViewPr>
      <p:scale>
        <a:sx n="130" d="100"/>
        <a:sy n="130" d="100"/>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E9EAB-33D1-BB4C-BCD9-78D07F6EDFDD}" type="doc">
      <dgm:prSet loTypeId="urn:microsoft.com/office/officeart/2005/8/layout/process3" loCatId="" qsTypeId="urn:microsoft.com/office/officeart/2005/8/quickstyle/simple1" qsCatId="simple" csTypeId="urn:microsoft.com/office/officeart/2005/8/colors/accent4_2" csCatId="accent4" phldr="1"/>
      <dgm:spPr/>
      <dgm:t>
        <a:bodyPr rtlCol="0"/>
        <a:lstStyle/>
        <a:p>
          <a:pPr rtl="0"/>
          <a:endParaRPr lang="en-US"/>
        </a:p>
      </dgm:t>
    </dgm:pt>
    <dgm:pt modelId="{91747C1E-E144-F54D-B1D4-12A9F3B843FF}">
      <dgm:prSet phldrT="[Text]" custT="1"/>
      <dgm:spPr/>
      <dgm:t>
        <a:bodyPr rtlCol="0"/>
        <a:lstStyle/>
        <a:p>
          <a:pPr rtl="0"/>
          <a:r>
            <a:rPr lang="fr-fr" sz="2000">
              <a:latin typeface="Avenir Book" panose="02000503020000020003" pitchFamily="2" charset="0"/>
            </a:rPr>
            <a:t>EXPLORATION</a:t>
          </a:r>
        </a:p>
      </dgm:t>
    </dgm:pt>
    <dgm:pt modelId="{C3CF9B09-0A92-E448-9F1E-1DF1C0C85249}" type="parTrans" cxnId="{BBCF19E7-0F7A-C145-A8D8-3E1D466627EB}">
      <dgm:prSet/>
      <dgm:spPr/>
      <dgm:t>
        <a:bodyPr rtlCol="0"/>
        <a:lstStyle/>
        <a:p>
          <a:pPr rtl="0"/>
          <a:endParaRPr lang="en-US">
            <a:latin typeface="Avenir Book" panose="02000503020000020003" pitchFamily="2" charset="0"/>
          </a:endParaRPr>
        </a:p>
      </dgm:t>
    </dgm:pt>
    <dgm:pt modelId="{3FFCA39F-7C58-1940-AA15-FC1857F9909F}" type="sibTrans" cxnId="{BBCF19E7-0F7A-C145-A8D8-3E1D466627EB}">
      <dgm:prSet/>
      <dgm:spPr/>
      <dgm:t>
        <a:bodyPr rtlCol="0"/>
        <a:lstStyle/>
        <a:p>
          <a:pPr rtl="0"/>
          <a:endParaRPr lang="en-US">
            <a:latin typeface="Avenir Book" panose="02000503020000020003" pitchFamily="2" charset="0"/>
          </a:endParaRPr>
        </a:p>
      </dgm:t>
    </dgm:pt>
    <dgm:pt modelId="{1C9D6F7C-CD40-3440-BD22-D5FB12132238}">
      <dgm:prSet phldrT="[Text]"/>
      <dgm:spPr/>
      <dgm:t>
        <a:bodyPr rtlCol="0"/>
        <a:lstStyle/>
        <a:p>
          <a:pPr rtl="0"/>
          <a:r>
            <a:rPr lang="fr-fr" dirty="0">
              <a:latin typeface="Avenir Book" panose="02000503020000020003" pitchFamily="2" charset="0"/>
            </a:rPr>
            <a:t>Créer un environnement favorable à la MMS par une analyse du contexte et </a:t>
          </a:r>
          <a:r>
            <a:rPr lang="fr-FR" dirty="0">
              <a:latin typeface="Avenir Book" panose="02000503020000020003" pitchFamily="2" charset="0"/>
            </a:rPr>
            <a:t>son</a:t>
          </a:r>
          <a:r>
            <a:rPr lang="fr-fr" dirty="0">
              <a:latin typeface="Avenir Book" panose="02000503020000020003" pitchFamily="2" charset="0"/>
            </a:rPr>
            <a:t> plaidoyer.</a:t>
          </a:r>
        </a:p>
      </dgm:t>
    </dgm:pt>
    <dgm:pt modelId="{556B4744-F715-3E4E-AFAB-D2D6495A0BE6}" type="parTrans" cxnId="{071D5B04-CE8C-C44A-89A4-012E72B8E37B}">
      <dgm:prSet/>
      <dgm:spPr/>
      <dgm:t>
        <a:bodyPr rtlCol="0"/>
        <a:lstStyle/>
        <a:p>
          <a:pPr rtl="0"/>
          <a:endParaRPr lang="en-US">
            <a:latin typeface="Avenir Book" panose="02000503020000020003" pitchFamily="2" charset="0"/>
          </a:endParaRPr>
        </a:p>
      </dgm:t>
    </dgm:pt>
    <dgm:pt modelId="{66BFE114-A663-8946-8E42-452F1926781E}" type="sibTrans" cxnId="{071D5B04-CE8C-C44A-89A4-012E72B8E37B}">
      <dgm:prSet/>
      <dgm:spPr/>
      <dgm:t>
        <a:bodyPr rtlCol="0"/>
        <a:lstStyle/>
        <a:p>
          <a:pPr rtl="0"/>
          <a:endParaRPr lang="en-US">
            <a:latin typeface="Avenir Book" panose="02000503020000020003" pitchFamily="2" charset="0"/>
          </a:endParaRPr>
        </a:p>
      </dgm:t>
    </dgm:pt>
    <dgm:pt modelId="{ED21D8AB-5B02-DB41-9FCB-7DF8E4A3BA29}">
      <dgm:prSet phldrT="[Text]"/>
      <dgm:spPr/>
      <dgm:t>
        <a:bodyPr rtlCol="0"/>
        <a:lstStyle/>
        <a:p>
          <a:pPr rtl="0"/>
          <a:r>
            <a:rPr lang="fr-fr">
              <a:latin typeface="Avenir Book" panose="02000503020000020003" pitchFamily="2" charset="0"/>
            </a:rPr>
            <a:t>MISE EN ŒUVRE INITIALE</a:t>
          </a:r>
        </a:p>
      </dgm:t>
    </dgm:pt>
    <dgm:pt modelId="{A98AB5EA-7035-4341-A8F1-5FDF82C67D71}" type="parTrans" cxnId="{9E0593CF-FA4D-8F4A-BA21-7DCD6955B083}">
      <dgm:prSet/>
      <dgm:spPr/>
      <dgm:t>
        <a:bodyPr rtlCol="0"/>
        <a:lstStyle/>
        <a:p>
          <a:pPr rtl="0"/>
          <a:endParaRPr lang="en-US">
            <a:latin typeface="Avenir Book" panose="02000503020000020003" pitchFamily="2" charset="0"/>
          </a:endParaRPr>
        </a:p>
      </dgm:t>
    </dgm:pt>
    <dgm:pt modelId="{0C500D7A-228F-CB4E-A76F-51F65337F632}" type="sibTrans" cxnId="{9E0593CF-FA4D-8F4A-BA21-7DCD6955B083}">
      <dgm:prSet/>
      <dgm:spPr/>
      <dgm:t>
        <a:bodyPr rtlCol="0"/>
        <a:lstStyle/>
        <a:p>
          <a:pPr rtl="0"/>
          <a:endParaRPr lang="en-US">
            <a:latin typeface="Avenir Book" panose="02000503020000020003" pitchFamily="2" charset="0"/>
          </a:endParaRPr>
        </a:p>
      </dgm:t>
    </dgm:pt>
    <dgm:pt modelId="{9495ECB0-F54C-6144-AED9-6C6F00281ECE}">
      <dgm:prSet phldrT="[Text]"/>
      <dgm:spPr/>
      <dgm:t>
        <a:bodyPr rtlCol="0"/>
        <a:lstStyle/>
        <a:p>
          <a:pPr rtl="0"/>
          <a:r>
            <a:rPr lang="fr-fr">
              <a:latin typeface="Avenir Book" panose="02000503020000020003" pitchFamily="2" charset="0"/>
            </a:rPr>
            <a:t>Concevoir et tester la stratégie de mise en œuvre en effectuant des recherches sur la mise en œuvre et en renforçant les relations avec les fournisseurs.</a:t>
          </a:r>
        </a:p>
      </dgm:t>
    </dgm:pt>
    <dgm:pt modelId="{F2535273-BA13-1947-BDD7-4CBBCB3CDCFD}" type="parTrans" cxnId="{93208177-4CB1-1B46-BAB1-887AC0497020}">
      <dgm:prSet/>
      <dgm:spPr/>
      <dgm:t>
        <a:bodyPr rtlCol="0"/>
        <a:lstStyle/>
        <a:p>
          <a:pPr rtl="0"/>
          <a:endParaRPr lang="en-US">
            <a:latin typeface="Avenir Book" panose="02000503020000020003" pitchFamily="2" charset="0"/>
          </a:endParaRPr>
        </a:p>
      </dgm:t>
    </dgm:pt>
    <dgm:pt modelId="{FA5C80D6-EC27-B643-B78F-875ADD58BDE0}" type="sibTrans" cxnId="{93208177-4CB1-1B46-BAB1-887AC0497020}">
      <dgm:prSet/>
      <dgm:spPr/>
      <dgm:t>
        <a:bodyPr rtlCol="0"/>
        <a:lstStyle/>
        <a:p>
          <a:pPr rtl="0"/>
          <a:endParaRPr lang="en-US">
            <a:latin typeface="Avenir Book" panose="02000503020000020003" pitchFamily="2" charset="0"/>
          </a:endParaRPr>
        </a:p>
      </dgm:t>
    </dgm:pt>
    <dgm:pt modelId="{1FB8511D-2999-1A42-AF51-157B371184D9}">
      <dgm:prSet phldrT="[Text]" custT="1"/>
      <dgm:spPr/>
      <dgm:t>
        <a:bodyPr rtlCol="0"/>
        <a:lstStyle/>
        <a:p>
          <a:pPr rtl="0"/>
          <a:r>
            <a:rPr lang="fr-FR" sz="2000" dirty="0">
              <a:solidFill>
                <a:schemeClr val="bg1"/>
              </a:solidFill>
              <a:latin typeface="Avenir Book" panose="02000503020000020003" pitchFamily="2" charset="0"/>
            </a:rPr>
            <a:t>DEPLOIEMENT</a:t>
          </a:r>
          <a:endParaRPr lang="en-US" sz="1900" dirty="0">
            <a:solidFill>
              <a:schemeClr val="bg1"/>
            </a:solidFill>
            <a:latin typeface="Avenir Book" panose="02000503020000020003" pitchFamily="2" charset="0"/>
          </a:endParaRPr>
        </a:p>
      </dgm:t>
    </dgm:pt>
    <dgm:pt modelId="{DE3D1366-EF90-EF4C-8183-8BBADBF8A71D}" type="parTrans" cxnId="{FE119ED3-5F13-F44D-93D1-42B6A4EE36B7}">
      <dgm:prSet/>
      <dgm:spPr/>
      <dgm:t>
        <a:bodyPr rtlCol="0"/>
        <a:lstStyle/>
        <a:p>
          <a:pPr rtl="0"/>
          <a:endParaRPr lang="en-US">
            <a:latin typeface="Avenir Book" panose="02000503020000020003" pitchFamily="2" charset="0"/>
          </a:endParaRPr>
        </a:p>
      </dgm:t>
    </dgm:pt>
    <dgm:pt modelId="{24D0E8DD-A2DA-6846-B8A2-C0CC27ECE90C}" type="sibTrans" cxnId="{FE119ED3-5F13-F44D-93D1-42B6A4EE36B7}">
      <dgm:prSet/>
      <dgm:spPr/>
      <dgm:t>
        <a:bodyPr rtlCol="0"/>
        <a:lstStyle/>
        <a:p>
          <a:pPr rtl="0"/>
          <a:endParaRPr lang="en-US">
            <a:latin typeface="Avenir Book" panose="02000503020000020003" pitchFamily="2" charset="0"/>
          </a:endParaRPr>
        </a:p>
      </dgm:t>
    </dgm:pt>
    <dgm:pt modelId="{A317C750-1AEA-9E42-A032-9A5D328F8275}">
      <dgm:prSet phldrT="[Text]"/>
      <dgm:spPr/>
      <dgm:t>
        <a:bodyPr rtlCol="0"/>
        <a:lstStyle/>
        <a:p>
          <a:pPr rtl="0"/>
          <a:r>
            <a:rPr lang="fr-fr">
              <a:latin typeface="Avenir Book" panose="02000503020000020003" pitchFamily="2" charset="0"/>
            </a:rPr>
            <a:t>Une planification et une intégration solides pour étendre l’utilisation au niveau sous-national ou national.</a:t>
          </a:r>
        </a:p>
      </dgm:t>
    </dgm:pt>
    <dgm:pt modelId="{4B03AFBA-6214-7340-96FC-5B9DCAA09F5A}" type="parTrans" cxnId="{F063283A-F793-D847-8DAA-2DE3FEB6A615}">
      <dgm:prSet/>
      <dgm:spPr/>
      <dgm:t>
        <a:bodyPr rtlCol="0"/>
        <a:lstStyle/>
        <a:p>
          <a:pPr rtl="0"/>
          <a:endParaRPr lang="en-US">
            <a:latin typeface="Avenir Book" panose="02000503020000020003" pitchFamily="2" charset="0"/>
          </a:endParaRPr>
        </a:p>
      </dgm:t>
    </dgm:pt>
    <dgm:pt modelId="{85212EF2-598A-F940-9B9D-0E3577F18995}" type="sibTrans" cxnId="{F063283A-F793-D847-8DAA-2DE3FEB6A615}">
      <dgm:prSet/>
      <dgm:spPr/>
      <dgm:t>
        <a:bodyPr rtlCol="0"/>
        <a:lstStyle/>
        <a:p>
          <a:pPr rtl="0"/>
          <a:endParaRPr lang="en-US">
            <a:latin typeface="Avenir Book" panose="02000503020000020003" pitchFamily="2" charset="0"/>
          </a:endParaRPr>
        </a:p>
      </dgm:t>
    </dgm:pt>
    <dgm:pt modelId="{59160D7B-24CB-9644-86BD-B2031AED2A85}">
      <dgm:prSet/>
      <dgm:spPr/>
      <dgm:t>
        <a:bodyPr rtlCol="0"/>
        <a:lstStyle/>
        <a:p>
          <a:pPr rtl="0"/>
          <a:endParaRPr lang="en-US">
            <a:latin typeface="Avenir Book" panose="02000503020000020003" pitchFamily="2" charset="0"/>
          </a:endParaRPr>
        </a:p>
      </dgm:t>
    </dgm:pt>
    <dgm:pt modelId="{1BD667C9-EE00-0440-9239-1A7671CEC4D8}" type="parTrans" cxnId="{B49415C1-19C6-A44C-8397-BF57C9E8C41F}">
      <dgm:prSet/>
      <dgm:spPr/>
      <dgm:t>
        <a:bodyPr rtlCol="0"/>
        <a:lstStyle/>
        <a:p>
          <a:pPr rtl="0"/>
          <a:endParaRPr lang="en-US">
            <a:latin typeface="Avenir Book" panose="02000503020000020003" pitchFamily="2" charset="0"/>
          </a:endParaRPr>
        </a:p>
      </dgm:t>
    </dgm:pt>
    <dgm:pt modelId="{08754464-53B5-0F42-A219-911E6B391EC2}" type="sibTrans" cxnId="{B49415C1-19C6-A44C-8397-BF57C9E8C41F}">
      <dgm:prSet/>
      <dgm:spPr/>
      <dgm:t>
        <a:bodyPr rtlCol="0"/>
        <a:lstStyle/>
        <a:p>
          <a:pPr rtl="0"/>
          <a:endParaRPr lang="en-US">
            <a:latin typeface="Avenir Book" panose="02000503020000020003" pitchFamily="2" charset="0"/>
          </a:endParaRPr>
        </a:p>
      </dgm:t>
    </dgm:pt>
    <dgm:pt modelId="{D5F8FBC1-BF61-6444-A19D-EC74FC3F6709}" type="pres">
      <dgm:prSet presAssocID="{66CE9EAB-33D1-BB4C-BCD9-78D07F6EDFDD}" presName="linearFlow" presStyleCnt="0">
        <dgm:presLayoutVars>
          <dgm:dir/>
          <dgm:animLvl val="lvl"/>
          <dgm:resizeHandles val="exact"/>
        </dgm:presLayoutVars>
      </dgm:prSet>
      <dgm:spPr/>
    </dgm:pt>
    <dgm:pt modelId="{2AD29A6A-B052-C740-989A-3E18A659C498}" type="pres">
      <dgm:prSet presAssocID="{91747C1E-E144-F54D-B1D4-12A9F3B843FF}" presName="composite" presStyleCnt="0"/>
      <dgm:spPr/>
    </dgm:pt>
    <dgm:pt modelId="{9F904F04-6E46-6948-A59B-0C69D8F4678C}" type="pres">
      <dgm:prSet presAssocID="{91747C1E-E144-F54D-B1D4-12A9F3B843FF}" presName="parTx" presStyleLbl="node1" presStyleIdx="0" presStyleCnt="3">
        <dgm:presLayoutVars>
          <dgm:chMax val="0"/>
          <dgm:chPref val="0"/>
          <dgm:bulletEnabled val="1"/>
        </dgm:presLayoutVars>
      </dgm:prSet>
      <dgm:spPr/>
    </dgm:pt>
    <dgm:pt modelId="{5269D7F9-A7ED-6E45-B798-5EDD41B508AC}" type="pres">
      <dgm:prSet presAssocID="{91747C1E-E144-F54D-B1D4-12A9F3B843FF}" presName="parSh" presStyleLbl="node1" presStyleIdx="0" presStyleCnt="3"/>
      <dgm:spPr/>
    </dgm:pt>
    <dgm:pt modelId="{072BA913-1E02-514A-A61A-C9FCCC7E6490}" type="pres">
      <dgm:prSet presAssocID="{91747C1E-E144-F54D-B1D4-12A9F3B843FF}" presName="desTx" presStyleLbl="fgAcc1" presStyleIdx="0" presStyleCnt="3">
        <dgm:presLayoutVars>
          <dgm:bulletEnabled val="1"/>
        </dgm:presLayoutVars>
      </dgm:prSet>
      <dgm:spPr/>
    </dgm:pt>
    <dgm:pt modelId="{DAEF52F3-5CC5-154A-930C-7FDCAF1C0FC7}" type="pres">
      <dgm:prSet presAssocID="{3FFCA39F-7C58-1940-AA15-FC1857F9909F}" presName="sibTrans" presStyleLbl="sibTrans2D1" presStyleIdx="0" presStyleCnt="2"/>
      <dgm:spPr/>
    </dgm:pt>
    <dgm:pt modelId="{C7280485-E059-A14C-9B22-C653DFBE7946}" type="pres">
      <dgm:prSet presAssocID="{3FFCA39F-7C58-1940-AA15-FC1857F9909F}" presName="connTx" presStyleLbl="sibTrans2D1" presStyleIdx="0" presStyleCnt="2"/>
      <dgm:spPr/>
    </dgm:pt>
    <dgm:pt modelId="{11C70B66-225B-0842-B398-0784C9C940FA}" type="pres">
      <dgm:prSet presAssocID="{ED21D8AB-5B02-DB41-9FCB-7DF8E4A3BA29}" presName="composite" presStyleCnt="0"/>
      <dgm:spPr/>
    </dgm:pt>
    <dgm:pt modelId="{0F9EFE1B-343C-2A45-BF5F-F8FD8ECDE19F}" type="pres">
      <dgm:prSet presAssocID="{ED21D8AB-5B02-DB41-9FCB-7DF8E4A3BA29}" presName="parTx" presStyleLbl="node1" presStyleIdx="0" presStyleCnt="3">
        <dgm:presLayoutVars>
          <dgm:chMax val="0"/>
          <dgm:chPref val="0"/>
          <dgm:bulletEnabled val="1"/>
        </dgm:presLayoutVars>
      </dgm:prSet>
      <dgm:spPr/>
    </dgm:pt>
    <dgm:pt modelId="{C279E070-F945-2A40-8E15-162CDA1E9E28}" type="pres">
      <dgm:prSet presAssocID="{ED21D8AB-5B02-DB41-9FCB-7DF8E4A3BA29}" presName="parSh" presStyleLbl="node1" presStyleIdx="1" presStyleCnt="3"/>
      <dgm:spPr/>
    </dgm:pt>
    <dgm:pt modelId="{89B416D1-1539-5C4B-AD5E-F193D3FCCA8F}" type="pres">
      <dgm:prSet presAssocID="{ED21D8AB-5B02-DB41-9FCB-7DF8E4A3BA29}" presName="desTx" presStyleLbl="fgAcc1" presStyleIdx="1" presStyleCnt="3">
        <dgm:presLayoutVars>
          <dgm:bulletEnabled val="1"/>
        </dgm:presLayoutVars>
      </dgm:prSet>
      <dgm:spPr/>
    </dgm:pt>
    <dgm:pt modelId="{CD99664E-0F9E-8C47-80F9-DA8161F1EFBC}" type="pres">
      <dgm:prSet presAssocID="{0C500D7A-228F-CB4E-A76F-51F65337F632}" presName="sibTrans" presStyleLbl="sibTrans2D1" presStyleIdx="1" presStyleCnt="2"/>
      <dgm:spPr/>
    </dgm:pt>
    <dgm:pt modelId="{103D225D-851B-A445-8094-B005FA0C2C6F}" type="pres">
      <dgm:prSet presAssocID="{0C500D7A-228F-CB4E-A76F-51F65337F632}" presName="connTx" presStyleLbl="sibTrans2D1" presStyleIdx="1" presStyleCnt="2"/>
      <dgm:spPr/>
    </dgm:pt>
    <dgm:pt modelId="{30AF2549-1171-874D-97B9-540D322C2D96}" type="pres">
      <dgm:prSet presAssocID="{1FB8511D-2999-1A42-AF51-157B371184D9}" presName="composite" presStyleCnt="0"/>
      <dgm:spPr/>
    </dgm:pt>
    <dgm:pt modelId="{85F218BE-D865-E140-8E9D-0CBBF9CE8EB7}" type="pres">
      <dgm:prSet presAssocID="{1FB8511D-2999-1A42-AF51-157B371184D9}" presName="parTx" presStyleLbl="node1" presStyleIdx="1" presStyleCnt="3">
        <dgm:presLayoutVars>
          <dgm:chMax val="0"/>
          <dgm:chPref val="0"/>
          <dgm:bulletEnabled val="1"/>
        </dgm:presLayoutVars>
      </dgm:prSet>
      <dgm:spPr/>
    </dgm:pt>
    <dgm:pt modelId="{5185CE88-E751-3D4E-923D-006CD38F5840}" type="pres">
      <dgm:prSet presAssocID="{1FB8511D-2999-1A42-AF51-157B371184D9}" presName="parSh" presStyleLbl="node1" presStyleIdx="2" presStyleCnt="3"/>
      <dgm:spPr/>
    </dgm:pt>
    <dgm:pt modelId="{4D2903E7-96F6-3C40-8F0E-51936687B67D}" type="pres">
      <dgm:prSet presAssocID="{1FB8511D-2999-1A42-AF51-157B371184D9}" presName="desTx" presStyleLbl="fgAcc1" presStyleIdx="2" presStyleCnt="3">
        <dgm:presLayoutVars>
          <dgm:bulletEnabled val="1"/>
        </dgm:presLayoutVars>
      </dgm:prSet>
      <dgm:spPr/>
    </dgm:pt>
  </dgm:ptLst>
  <dgm:cxnLst>
    <dgm:cxn modelId="{071D5B04-CE8C-C44A-89A4-012E72B8E37B}" srcId="{91747C1E-E144-F54D-B1D4-12A9F3B843FF}" destId="{1C9D6F7C-CD40-3440-BD22-D5FB12132238}" srcOrd="0" destOrd="0" parTransId="{556B4744-F715-3E4E-AFAB-D2D6495A0BE6}" sibTransId="{66BFE114-A663-8946-8E42-452F1926781E}"/>
    <dgm:cxn modelId="{56A72811-351E-EA44-812F-07414A16AAB3}" type="presOf" srcId="{3FFCA39F-7C58-1940-AA15-FC1857F9909F}" destId="{C7280485-E059-A14C-9B22-C653DFBE7946}" srcOrd="1" destOrd="0" presId="urn:microsoft.com/office/officeart/2005/8/layout/process3"/>
    <dgm:cxn modelId="{84857712-686E-5844-9BC0-49290922BC99}" type="presOf" srcId="{1FB8511D-2999-1A42-AF51-157B371184D9}" destId="{85F218BE-D865-E140-8E9D-0CBBF9CE8EB7}" srcOrd="0" destOrd="0" presId="urn:microsoft.com/office/officeart/2005/8/layout/process3"/>
    <dgm:cxn modelId="{2463F71E-1EF4-FE41-840A-54451C732A66}" type="presOf" srcId="{1FB8511D-2999-1A42-AF51-157B371184D9}" destId="{5185CE88-E751-3D4E-923D-006CD38F5840}" srcOrd="1" destOrd="0" presId="urn:microsoft.com/office/officeart/2005/8/layout/process3"/>
    <dgm:cxn modelId="{1F900C1F-4D2C-074D-9B0C-6F99F817FC71}" type="presOf" srcId="{0C500D7A-228F-CB4E-A76F-51F65337F632}" destId="{CD99664E-0F9E-8C47-80F9-DA8161F1EFBC}" srcOrd="0" destOrd="0" presId="urn:microsoft.com/office/officeart/2005/8/layout/process3"/>
    <dgm:cxn modelId="{1170FB22-D9FF-F540-8763-A693EF7A7475}" type="presOf" srcId="{3FFCA39F-7C58-1940-AA15-FC1857F9909F}" destId="{DAEF52F3-5CC5-154A-930C-7FDCAF1C0FC7}" srcOrd="0" destOrd="0" presId="urn:microsoft.com/office/officeart/2005/8/layout/process3"/>
    <dgm:cxn modelId="{F7018135-02F4-8546-892A-0E2EE126ECB4}" type="presOf" srcId="{59160D7B-24CB-9644-86BD-B2031AED2A85}" destId="{4D2903E7-96F6-3C40-8F0E-51936687B67D}" srcOrd="0" destOrd="1" presId="urn:microsoft.com/office/officeart/2005/8/layout/process3"/>
    <dgm:cxn modelId="{F063283A-F793-D847-8DAA-2DE3FEB6A615}" srcId="{1FB8511D-2999-1A42-AF51-157B371184D9}" destId="{A317C750-1AEA-9E42-A032-9A5D328F8275}" srcOrd="0" destOrd="0" parTransId="{4B03AFBA-6214-7340-96FC-5B9DCAA09F5A}" sibTransId="{85212EF2-598A-F940-9B9D-0E3577F18995}"/>
    <dgm:cxn modelId="{88B09D51-0738-314D-A29B-156421FEEDF6}" type="presOf" srcId="{91747C1E-E144-F54D-B1D4-12A9F3B843FF}" destId="{5269D7F9-A7ED-6E45-B798-5EDD41B508AC}" srcOrd="1" destOrd="0" presId="urn:microsoft.com/office/officeart/2005/8/layout/process3"/>
    <dgm:cxn modelId="{E02ED254-F6AF-6F44-94A5-588432A4D51A}" type="presOf" srcId="{ED21D8AB-5B02-DB41-9FCB-7DF8E4A3BA29}" destId="{0F9EFE1B-343C-2A45-BF5F-F8FD8ECDE19F}" srcOrd="0" destOrd="0" presId="urn:microsoft.com/office/officeart/2005/8/layout/process3"/>
    <dgm:cxn modelId="{FE8EE856-C5C2-8A43-9CA4-527CCC4F3809}" type="presOf" srcId="{A317C750-1AEA-9E42-A032-9A5D328F8275}" destId="{4D2903E7-96F6-3C40-8F0E-51936687B67D}" srcOrd="0" destOrd="0" presId="urn:microsoft.com/office/officeart/2005/8/layout/process3"/>
    <dgm:cxn modelId="{93208177-4CB1-1B46-BAB1-887AC0497020}" srcId="{ED21D8AB-5B02-DB41-9FCB-7DF8E4A3BA29}" destId="{9495ECB0-F54C-6144-AED9-6C6F00281ECE}" srcOrd="0" destOrd="0" parTransId="{F2535273-BA13-1947-BDD7-4CBBCB3CDCFD}" sibTransId="{FA5C80D6-EC27-B643-B78F-875ADD58BDE0}"/>
    <dgm:cxn modelId="{2B1A567F-6BA3-6447-81B5-9DB4DA3360C7}" type="presOf" srcId="{91747C1E-E144-F54D-B1D4-12A9F3B843FF}" destId="{9F904F04-6E46-6948-A59B-0C69D8F4678C}" srcOrd="0" destOrd="0" presId="urn:microsoft.com/office/officeart/2005/8/layout/process3"/>
    <dgm:cxn modelId="{08E8DD85-A411-3346-8C40-849D40ED98F0}" type="presOf" srcId="{9495ECB0-F54C-6144-AED9-6C6F00281ECE}" destId="{89B416D1-1539-5C4B-AD5E-F193D3FCCA8F}" srcOrd="0" destOrd="0" presId="urn:microsoft.com/office/officeart/2005/8/layout/process3"/>
    <dgm:cxn modelId="{8EAC41B0-620C-C749-99E8-5BD7EF27A6B8}" type="presOf" srcId="{66CE9EAB-33D1-BB4C-BCD9-78D07F6EDFDD}" destId="{D5F8FBC1-BF61-6444-A19D-EC74FC3F6709}" srcOrd="0" destOrd="0" presId="urn:microsoft.com/office/officeart/2005/8/layout/process3"/>
    <dgm:cxn modelId="{B49415C1-19C6-A44C-8397-BF57C9E8C41F}" srcId="{1FB8511D-2999-1A42-AF51-157B371184D9}" destId="{59160D7B-24CB-9644-86BD-B2031AED2A85}" srcOrd="1" destOrd="0" parTransId="{1BD667C9-EE00-0440-9239-1A7671CEC4D8}" sibTransId="{08754464-53B5-0F42-A219-911E6B391EC2}"/>
    <dgm:cxn modelId="{9E0593CF-FA4D-8F4A-BA21-7DCD6955B083}" srcId="{66CE9EAB-33D1-BB4C-BCD9-78D07F6EDFDD}" destId="{ED21D8AB-5B02-DB41-9FCB-7DF8E4A3BA29}" srcOrd="1" destOrd="0" parTransId="{A98AB5EA-7035-4341-A8F1-5FDF82C67D71}" sibTransId="{0C500D7A-228F-CB4E-A76F-51F65337F632}"/>
    <dgm:cxn modelId="{FE119ED3-5F13-F44D-93D1-42B6A4EE36B7}" srcId="{66CE9EAB-33D1-BB4C-BCD9-78D07F6EDFDD}" destId="{1FB8511D-2999-1A42-AF51-157B371184D9}" srcOrd="2" destOrd="0" parTransId="{DE3D1366-EF90-EF4C-8183-8BBADBF8A71D}" sibTransId="{24D0E8DD-A2DA-6846-B8A2-C0CC27ECE90C}"/>
    <dgm:cxn modelId="{BAC9C7DE-2F28-0C49-9746-98C53C6870F5}" type="presOf" srcId="{ED21D8AB-5B02-DB41-9FCB-7DF8E4A3BA29}" destId="{C279E070-F945-2A40-8E15-162CDA1E9E28}" srcOrd="1" destOrd="0" presId="urn:microsoft.com/office/officeart/2005/8/layout/process3"/>
    <dgm:cxn modelId="{BBCF19E7-0F7A-C145-A8D8-3E1D466627EB}" srcId="{66CE9EAB-33D1-BB4C-BCD9-78D07F6EDFDD}" destId="{91747C1E-E144-F54D-B1D4-12A9F3B843FF}" srcOrd="0" destOrd="0" parTransId="{C3CF9B09-0A92-E448-9F1E-1DF1C0C85249}" sibTransId="{3FFCA39F-7C58-1940-AA15-FC1857F9909F}"/>
    <dgm:cxn modelId="{A0EEDFE9-AE7B-304C-91FE-98CAB4137C16}" type="presOf" srcId="{0C500D7A-228F-CB4E-A76F-51F65337F632}" destId="{103D225D-851B-A445-8094-B005FA0C2C6F}" srcOrd="1" destOrd="0" presId="urn:microsoft.com/office/officeart/2005/8/layout/process3"/>
    <dgm:cxn modelId="{DD985CEA-7EB2-C342-81C4-B62E9163B9AE}" type="presOf" srcId="{1C9D6F7C-CD40-3440-BD22-D5FB12132238}" destId="{072BA913-1E02-514A-A61A-C9FCCC7E6490}" srcOrd="0" destOrd="0" presId="urn:microsoft.com/office/officeart/2005/8/layout/process3"/>
    <dgm:cxn modelId="{275F94A6-2EF1-3149-B43E-6CCD74FD1DD2}" type="presParOf" srcId="{D5F8FBC1-BF61-6444-A19D-EC74FC3F6709}" destId="{2AD29A6A-B052-C740-989A-3E18A659C498}" srcOrd="0" destOrd="0" presId="urn:microsoft.com/office/officeart/2005/8/layout/process3"/>
    <dgm:cxn modelId="{4E2F0490-16BA-DA47-B94F-FE3E3E863B57}" type="presParOf" srcId="{2AD29A6A-B052-C740-989A-3E18A659C498}" destId="{9F904F04-6E46-6948-A59B-0C69D8F4678C}" srcOrd="0" destOrd="0" presId="urn:microsoft.com/office/officeart/2005/8/layout/process3"/>
    <dgm:cxn modelId="{9DCEC463-F63D-E94D-A4EA-9F7ECD9929E8}" type="presParOf" srcId="{2AD29A6A-B052-C740-989A-3E18A659C498}" destId="{5269D7F9-A7ED-6E45-B798-5EDD41B508AC}" srcOrd="1" destOrd="0" presId="urn:microsoft.com/office/officeart/2005/8/layout/process3"/>
    <dgm:cxn modelId="{0EF8FAF1-0986-AA4E-8A9B-31946959E990}" type="presParOf" srcId="{2AD29A6A-B052-C740-989A-3E18A659C498}" destId="{072BA913-1E02-514A-A61A-C9FCCC7E6490}" srcOrd="2" destOrd="0" presId="urn:microsoft.com/office/officeart/2005/8/layout/process3"/>
    <dgm:cxn modelId="{18A13CF9-36E9-9747-A293-E23E0930D239}" type="presParOf" srcId="{D5F8FBC1-BF61-6444-A19D-EC74FC3F6709}" destId="{DAEF52F3-5CC5-154A-930C-7FDCAF1C0FC7}" srcOrd="1" destOrd="0" presId="urn:microsoft.com/office/officeart/2005/8/layout/process3"/>
    <dgm:cxn modelId="{48455C63-F0BF-C049-A5C7-AE1B55CC30B7}" type="presParOf" srcId="{DAEF52F3-5CC5-154A-930C-7FDCAF1C0FC7}" destId="{C7280485-E059-A14C-9B22-C653DFBE7946}" srcOrd="0" destOrd="0" presId="urn:microsoft.com/office/officeart/2005/8/layout/process3"/>
    <dgm:cxn modelId="{534DD644-F0BF-F845-A5EA-209EBB83EF3B}" type="presParOf" srcId="{D5F8FBC1-BF61-6444-A19D-EC74FC3F6709}" destId="{11C70B66-225B-0842-B398-0784C9C940FA}" srcOrd="2" destOrd="0" presId="urn:microsoft.com/office/officeart/2005/8/layout/process3"/>
    <dgm:cxn modelId="{37BE768D-312D-6244-9D2F-03BDB47DEB24}" type="presParOf" srcId="{11C70B66-225B-0842-B398-0784C9C940FA}" destId="{0F9EFE1B-343C-2A45-BF5F-F8FD8ECDE19F}" srcOrd="0" destOrd="0" presId="urn:microsoft.com/office/officeart/2005/8/layout/process3"/>
    <dgm:cxn modelId="{C66EA7E7-492F-2143-8DD8-7AC204153F40}" type="presParOf" srcId="{11C70B66-225B-0842-B398-0784C9C940FA}" destId="{C279E070-F945-2A40-8E15-162CDA1E9E28}" srcOrd="1" destOrd="0" presId="urn:microsoft.com/office/officeart/2005/8/layout/process3"/>
    <dgm:cxn modelId="{519BDC99-30F9-0649-8EC3-A8BC6A05A40A}" type="presParOf" srcId="{11C70B66-225B-0842-B398-0784C9C940FA}" destId="{89B416D1-1539-5C4B-AD5E-F193D3FCCA8F}" srcOrd="2" destOrd="0" presId="urn:microsoft.com/office/officeart/2005/8/layout/process3"/>
    <dgm:cxn modelId="{64043D73-2144-984F-B5F5-79E54DD03592}" type="presParOf" srcId="{D5F8FBC1-BF61-6444-A19D-EC74FC3F6709}" destId="{CD99664E-0F9E-8C47-80F9-DA8161F1EFBC}" srcOrd="3" destOrd="0" presId="urn:microsoft.com/office/officeart/2005/8/layout/process3"/>
    <dgm:cxn modelId="{311E2BAA-7B07-0F41-97BF-E1CE03F813B8}" type="presParOf" srcId="{CD99664E-0F9E-8C47-80F9-DA8161F1EFBC}" destId="{103D225D-851B-A445-8094-B005FA0C2C6F}" srcOrd="0" destOrd="0" presId="urn:microsoft.com/office/officeart/2005/8/layout/process3"/>
    <dgm:cxn modelId="{F3EAA076-BABF-3342-AB3A-9C32371BEBA4}" type="presParOf" srcId="{D5F8FBC1-BF61-6444-A19D-EC74FC3F6709}" destId="{30AF2549-1171-874D-97B9-540D322C2D96}" srcOrd="4" destOrd="0" presId="urn:microsoft.com/office/officeart/2005/8/layout/process3"/>
    <dgm:cxn modelId="{383EDCD9-3C59-2442-A72E-8E52849017C6}" type="presParOf" srcId="{30AF2549-1171-874D-97B9-540D322C2D96}" destId="{85F218BE-D865-E140-8E9D-0CBBF9CE8EB7}" srcOrd="0" destOrd="0" presId="urn:microsoft.com/office/officeart/2005/8/layout/process3"/>
    <dgm:cxn modelId="{87B8E68E-BA61-9249-94BA-6314B22B1D80}" type="presParOf" srcId="{30AF2549-1171-874D-97B9-540D322C2D96}" destId="{5185CE88-E751-3D4E-923D-006CD38F5840}" srcOrd="1" destOrd="0" presId="urn:microsoft.com/office/officeart/2005/8/layout/process3"/>
    <dgm:cxn modelId="{0346FDBE-5983-F244-9648-E15264DC6CE0}" type="presParOf" srcId="{30AF2549-1171-874D-97B9-540D322C2D96}" destId="{4D2903E7-96F6-3C40-8F0E-51936687B67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C811A-74EA-BA4F-8562-32343CB68D7E}" type="doc">
      <dgm:prSet loTypeId="urn:microsoft.com/office/officeart/2005/8/layout/radial6" loCatId="" qsTypeId="urn:microsoft.com/office/officeart/2005/8/quickstyle/simple1" qsCatId="simple" csTypeId="urn:microsoft.com/office/officeart/2005/8/colors/accent4_2" csCatId="accent4" phldr="1"/>
      <dgm:spPr/>
      <dgm:t>
        <a:bodyPr rtlCol="0"/>
        <a:lstStyle/>
        <a:p>
          <a:pPr rtl="0"/>
          <a:endParaRPr lang="en-US"/>
        </a:p>
      </dgm:t>
    </dgm:pt>
    <dgm:pt modelId="{E8F249E3-C834-CD4D-8791-748EFC057927}">
      <dgm:prSet phldrT="[Text]"/>
      <dgm:spPr/>
      <dgm:t>
        <a:bodyPr rtlCol="0"/>
        <a:lstStyle/>
        <a:p>
          <a:pPr rtl="0"/>
          <a:r>
            <a:rPr lang="fr-fr" b="0" i="0">
              <a:latin typeface="Avenir Medium" panose="02000503020000020003" pitchFamily="2" charset="0"/>
            </a:rPr>
            <a:t>L’analyse du contexte permettra d’évaluer :</a:t>
          </a:r>
        </a:p>
      </dgm:t>
    </dgm:pt>
    <dgm:pt modelId="{BAF02262-50DA-9D4C-B81A-5D6DAA4EE521}" type="parTrans" cxnId="{0008FB9F-44FE-694B-BA3E-8C242AC0400A}">
      <dgm:prSet/>
      <dgm:spPr/>
      <dgm:t>
        <a:bodyPr rtlCol="0"/>
        <a:lstStyle/>
        <a:p>
          <a:pPr rtl="0"/>
          <a:endParaRPr lang="en-US" b="0" i="0">
            <a:latin typeface="Avenir Medium" panose="02000503020000020003" pitchFamily="2" charset="0"/>
          </a:endParaRPr>
        </a:p>
      </dgm:t>
    </dgm:pt>
    <dgm:pt modelId="{642462DD-8C16-4B4D-83D1-69C2B1B6F20F}" type="sibTrans" cxnId="{0008FB9F-44FE-694B-BA3E-8C242AC0400A}">
      <dgm:prSet/>
      <dgm:spPr/>
      <dgm:t>
        <a:bodyPr rtlCol="0"/>
        <a:lstStyle/>
        <a:p>
          <a:pPr rtl="0"/>
          <a:endParaRPr lang="en-US" b="0" i="0">
            <a:latin typeface="Avenir Medium" panose="02000503020000020003" pitchFamily="2" charset="0"/>
          </a:endParaRPr>
        </a:p>
      </dgm:t>
    </dgm:pt>
    <dgm:pt modelId="{2E5FD163-FAFF-A94F-AE3E-9FE532E3EC5A}">
      <dgm:prSet custT="1"/>
      <dgm:spPr/>
      <dgm:t>
        <a:bodyPr rtlCol="0"/>
        <a:lstStyle/>
        <a:p>
          <a:pPr rtl="0"/>
          <a:r>
            <a:rPr lang="fr-fr" sz="1400" b="0" i="0" dirty="0">
              <a:latin typeface="Avenir Medium" panose="02000503020000020003" pitchFamily="2" charset="0"/>
            </a:rPr>
            <a:t>Politique/</a:t>
          </a:r>
          <a:br>
            <a:rPr lang="en-US" sz="1400" b="0" i="0" dirty="0">
              <a:latin typeface="Avenir Medium" panose="02000503020000020003" pitchFamily="2" charset="0"/>
            </a:rPr>
          </a:br>
          <a:r>
            <a:rPr lang="fr-fr" sz="1300" b="0" i="0" dirty="0" err="1">
              <a:latin typeface="Avenir Medium" panose="02000503020000020003" pitchFamily="2" charset="0"/>
            </a:rPr>
            <a:t>réglemen</a:t>
          </a:r>
          <a:r>
            <a:rPr lang="fr-FR" sz="1300" b="0" i="0" dirty="0" err="1">
              <a:latin typeface="Avenir Medium" panose="02000503020000020003" pitchFamily="2" charset="0"/>
            </a:rPr>
            <a:t>t-</a:t>
          </a:r>
          <a:r>
            <a:rPr lang="fr-fr" sz="1300" b="0" i="0" dirty="0" err="1">
              <a:latin typeface="Avenir Medium" panose="02000503020000020003" pitchFamily="2" charset="0"/>
            </a:rPr>
            <a:t>a</a:t>
          </a:r>
          <a:r>
            <a:rPr lang="fr-FR" sz="1300" b="0" i="0" dirty="0" err="1">
              <a:latin typeface="Avenir Medium" panose="02000503020000020003" pitchFamily="2" charset="0"/>
            </a:rPr>
            <a:t>tion</a:t>
          </a:r>
          <a:endParaRPr lang="fr-fr" sz="1300" b="0" i="0" dirty="0">
            <a:latin typeface="Avenir Medium" panose="02000503020000020003" pitchFamily="2" charset="0"/>
          </a:endParaRPr>
        </a:p>
      </dgm:t>
    </dgm:pt>
    <dgm:pt modelId="{E6A54765-3E2C-244A-8E4E-1F5E2DCC3985}" type="parTrans" cxnId="{F0FE1916-065F-9A4D-BCA2-DB5077CE6B9F}">
      <dgm:prSet/>
      <dgm:spPr/>
      <dgm:t>
        <a:bodyPr rtlCol="0"/>
        <a:lstStyle/>
        <a:p>
          <a:pPr rtl="0"/>
          <a:endParaRPr lang="en-US" b="0" i="0">
            <a:latin typeface="Avenir Medium" panose="02000503020000020003" pitchFamily="2" charset="0"/>
          </a:endParaRPr>
        </a:p>
      </dgm:t>
    </dgm:pt>
    <dgm:pt modelId="{C5EF2458-3DBA-FB4A-AF39-E765B7536592}" type="sibTrans" cxnId="{F0FE1916-065F-9A4D-BCA2-DB5077CE6B9F}">
      <dgm:prSet/>
      <dgm:spPr/>
      <dgm:t>
        <a:bodyPr rtlCol="0"/>
        <a:lstStyle/>
        <a:p>
          <a:pPr rtl="0"/>
          <a:endParaRPr lang="en-US" b="0" i="0">
            <a:latin typeface="Avenir Medium" panose="02000503020000020003" pitchFamily="2" charset="0"/>
          </a:endParaRPr>
        </a:p>
      </dgm:t>
    </dgm:pt>
    <dgm:pt modelId="{0D8C680A-9C82-7B46-8F19-4792351DB7E3}">
      <dgm:prSet custT="1"/>
      <dgm:spPr/>
      <dgm:t>
        <a:bodyPr rtlCol="0"/>
        <a:lstStyle/>
        <a:p>
          <a:pPr rtl="0"/>
          <a:r>
            <a:rPr lang="fr-fr" sz="1200" b="0" i="0" dirty="0">
              <a:latin typeface="Avenir Medium" panose="02000503020000020003" pitchFamily="2" charset="0"/>
            </a:rPr>
            <a:t>Plateforme</a:t>
          </a:r>
          <a:r>
            <a:rPr lang="fr-fr" sz="1300" b="0" i="0" dirty="0">
              <a:latin typeface="Avenir Medium" panose="02000503020000020003" pitchFamily="2" charset="0"/>
            </a:rPr>
            <a:t> de prestation</a:t>
          </a:r>
        </a:p>
      </dgm:t>
    </dgm:pt>
    <dgm:pt modelId="{CFA12244-64EF-DF4E-9E0A-1E2BE561337D}" type="parTrans" cxnId="{CEB9F138-7659-A646-9630-D4DCC8080DC4}">
      <dgm:prSet/>
      <dgm:spPr/>
      <dgm:t>
        <a:bodyPr rtlCol="0"/>
        <a:lstStyle/>
        <a:p>
          <a:pPr rtl="0"/>
          <a:endParaRPr lang="en-US" b="0" i="0">
            <a:latin typeface="Avenir Medium" panose="02000503020000020003" pitchFamily="2" charset="0"/>
          </a:endParaRPr>
        </a:p>
      </dgm:t>
    </dgm:pt>
    <dgm:pt modelId="{96595462-8596-464B-92A6-F2E1B3DBC376}" type="sibTrans" cxnId="{CEB9F138-7659-A646-9630-D4DCC8080DC4}">
      <dgm:prSet/>
      <dgm:spPr/>
      <dgm:t>
        <a:bodyPr rtlCol="0"/>
        <a:lstStyle/>
        <a:p>
          <a:pPr rtl="0"/>
          <a:endParaRPr lang="en-US" b="0" i="0">
            <a:latin typeface="Avenir Medium" panose="02000503020000020003" pitchFamily="2" charset="0"/>
          </a:endParaRPr>
        </a:p>
      </dgm:t>
    </dgm:pt>
    <dgm:pt modelId="{D868D795-D45B-1743-93AF-5CC8071C54BF}">
      <dgm:prSet custT="1"/>
      <dgm:spPr/>
      <dgm:t>
        <a:bodyPr rtlCol="0"/>
        <a:lstStyle/>
        <a:p>
          <a:pPr rtl="0"/>
          <a:r>
            <a:rPr lang="fr-FR" sz="1400" b="0" i="0" dirty="0">
              <a:latin typeface="Avenir Medium" panose="02000503020000020003" pitchFamily="2" charset="0"/>
            </a:rPr>
            <a:t>Analyse de l’offre et du marché</a:t>
          </a:r>
          <a:endParaRPr lang="fr-fr" sz="1400" b="0" i="0" dirty="0">
            <a:latin typeface="Avenir Medium" panose="02000503020000020003" pitchFamily="2" charset="0"/>
          </a:endParaRPr>
        </a:p>
      </dgm:t>
    </dgm:pt>
    <dgm:pt modelId="{72F97131-0DBC-FC4E-8119-C4BF08F5B13D}" type="parTrans" cxnId="{65E2C691-C156-3D4C-AC8B-756022395190}">
      <dgm:prSet/>
      <dgm:spPr/>
      <dgm:t>
        <a:bodyPr rtlCol="0"/>
        <a:lstStyle/>
        <a:p>
          <a:pPr rtl="0"/>
          <a:endParaRPr lang="en-US" b="0" i="0">
            <a:latin typeface="Avenir Medium" panose="02000503020000020003" pitchFamily="2" charset="0"/>
          </a:endParaRPr>
        </a:p>
      </dgm:t>
    </dgm:pt>
    <dgm:pt modelId="{7A519E6B-173E-9942-AFE8-4261B606CD9C}" type="sibTrans" cxnId="{65E2C691-C156-3D4C-AC8B-756022395190}">
      <dgm:prSet/>
      <dgm:spPr/>
      <dgm:t>
        <a:bodyPr rtlCol="0"/>
        <a:lstStyle/>
        <a:p>
          <a:pPr rtl="0"/>
          <a:endParaRPr lang="en-US" b="0" i="0">
            <a:latin typeface="Avenir Medium" panose="02000503020000020003" pitchFamily="2" charset="0"/>
          </a:endParaRPr>
        </a:p>
      </dgm:t>
    </dgm:pt>
    <dgm:pt modelId="{0BC70C55-DFAD-734E-882D-3BC783FB161D}">
      <dgm:prSet custT="1"/>
      <dgm:spPr/>
      <dgm:t>
        <a:bodyPr rtlCol="0"/>
        <a:lstStyle/>
        <a:p>
          <a:pPr rtl="0"/>
          <a:r>
            <a:rPr lang="fr-fr" sz="1300" b="0" i="0" dirty="0">
              <a:latin typeface="Avenir Medium" panose="02000503020000020003" pitchFamily="2" charset="0"/>
            </a:rPr>
            <a:t>Approvisionnement</a:t>
          </a:r>
        </a:p>
      </dgm:t>
    </dgm:pt>
    <dgm:pt modelId="{AC191FBB-AB8D-324B-B4C1-4013A82BBD2C}" type="parTrans" cxnId="{F4EF2C21-449B-D148-ABC9-1EBFE7118116}">
      <dgm:prSet/>
      <dgm:spPr/>
      <dgm:t>
        <a:bodyPr rtlCol="0"/>
        <a:lstStyle/>
        <a:p>
          <a:pPr rtl="0"/>
          <a:endParaRPr lang="en-US" b="0" i="0">
            <a:latin typeface="Avenir Medium" panose="02000503020000020003" pitchFamily="2" charset="0"/>
          </a:endParaRPr>
        </a:p>
      </dgm:t>
    </dgm:pt>
    <dgm:pt modelId="{FF470A0C-FF43-9B4C-B2BC-3AECCEE5C8E9}" type="sibTrans" cxnId="{F4EF2C21-449B-D148-ABC9-1EBFE7118116}">
      <dgm:prSet/>
      <dgm:spPr/>
      <dgm:t>
        <a:bodyPr rtlCol="0"/>
        <a:lstStyle/>
        <a:p>
          <a:pPr rtl="0"/>
          <a:endParaRPr lang="en-US" b="0" i="0">
            <a:latin typeface="Avenir Medium" panose="02000503020000020003" pitchFamily="2" charset="0"/>
          </a:endParaRPr>
        </a:p>
      </dgm:t>
    </dgm:pt>
    <dgm:pt modelId="{A7D3E2D5-BCC7-7B4B-B5FA-5F0BFAAED266}">
      <dgm:prSet custT="1"/>
      <dgm:spPr/>
      <dgm:t>
        <a:bodyPr rtlCol="0"/>
        <a:lstStyle/>
        <a:p>
          <a:pPr rtl="0"/>
          <a:r>
            <a:rPr lang="fr-fr" sz="1300" b="0" i="0" dirty="0">
              <a:latin typeface="Avenir Medium" panose="02000503020000020003" pitchFamily="2" charset="0"/>
            </a:rPr>
            <a:t>Parties</a:t>
          </a:r>
          <a:br>
            <a:rPr lang="en-US" sz="1300" b="0" i="0" dirty="0">
              <a:latin typeface="Avenir Medium" panose="02000503020000020003" pitchFamily="2" charset="0"/>
            </a:rPr>
          </a:br>
          <a:r>
            <a:rPr lang="fr-fr" sz="1300" b="0" i="0" dirty="0">
              <a:latin typeface="Avenir Medium" panose="02000503020000020003" pitchFamily="2" charset="0"/>
            </a:rPr>
            <a:t>prenantes</a:t>
          </a:r>
        </a:p>
      </dgm:t>
    </dgm:pt>
    <dgm:pt modelId="{522E0693-694C-FA42-9491-CCFF490D86C5}" type="parTrans" cxnId="{626005B0-41B2-754A-A76D-BC86946882C4}">
      <dgm:prSet/>
      <dgm:spPr/>
      <dgm:t>
        <a:bodyPr rtlCol="0"/>
        <a:lstStyle/>
        <a:p>
          <a:pPr rtl="0"/>
          <a:endParaRPr lang="en-US" b="0" i="0">
            <a:latin typeface="Avenir Medium" panose="02000503020000020003" pitchFamily="2" charset="0"/>
          </a:endParaRPr>
        </a:p>
      </dgm:t>
    </dgm:pt>
    <dgm:pt modelId="{6BFC462A-DEBE-804D-9309-1B2764510DC0}" type="sibTrans" cxnId="{626005B0-41B2-754A-A76D-BC86946882C4}">
      <dgm:prSet/>
      <dgm:spPr/>
      <dgm:t>
        <a:bodyPr rtlCol="0"/>
        <a:lstStyle/>
        <a:p>
          <a:pPr rtl="0"/>
          <a:endParaRPr lang="en-US" b="0" i="0">
            <a:latin typeface="Avenir Medium" panose="02000503020000020003" pitchFamily="2" charset="0"/>
          </a:endParaRPr>
        </a:p>
      </dgm:t>
    </dgm:pt>
    <dgm:pt modelId="{3E4BCD31-5E43-A341-B388-E5E46436B664}">
      <dgm:prSet custT="1"/>
      <dgm:spPr/>
      <dgm:t>
        <a:bodyPr rtlCol="0"/>
        <a:lstStyle/>
        <a:p>
          <a:pPr rtl="0"/>
          <a:r>
            <a:rPr lang="fr-fr" sz="1400" b="0" i="0" dirty="0">
              <a:latin typeface="Avenir Medium" panose="02000503020000020003" pitchFamily="2" charset="0"/>
            </a:rPr>
            <a:t>Rapport </a:t>
          </a:r>
          <a:r>
            <a:rPr lang="fr-FR" sz="1400" b="0" i="0" dirty="0">
              <a:latin typeface="Avenir Medium" panose="02000503020000020003" pitchFamily="2" charset="0"/>
            </a:rPr>
            <a:t>coût-efficacité</a:t>
          </a:r>
          <a:r>
            <a:rPr lang="fr-fr" sz="1400" b="0" i="0" dirty="0">
              <a:latin typeface="Avenir Medium" panose="02000503020000020003" pitchFamily="2" charset="0"/>
            </a:rPr>
            <a:t> </a:t>
          </a:r>
        </a:p>
      </dgm:t>
    </dgm:pt>
    <dgm:pt modelId="{D3555595-7E61-6D4B-9239-C486E9C6619A}" type="parTrans" cxnId="{C397586F-100D-8F49-8E54-B539F766217F}">
      <dgm:prSet/>
      <dgm:spPr/>
      <dgm:t>
        <a:bodyPr rtlCol="0"/>
        <a:lstStyle/>
        <a:p>
          <a:pPr rtl="0"/>
          <a:endParaRPr lang="en-US" b="0" i="0">
            <a:latin typeface="Avenir Medium" panose="02000503020000020003" pitchFamily="2" charset="0"/>
          </a:endParaRPr>
        </a:p>
      </dgm:t>
    </dgm:pt>
    <dgm:pt modelId="{B093B8DA-BF5D-0E48-8820-90BB603E7FF0}" type="sibTrans" cxnId="{C397586F-100D-8F49-8E54-B539F766217F}">
      <dgm:prSet/>
      <dgm:spPr/>
      <dgm:t>
        <a:bodyPr rtlCol="0"/>
        <a:lstStyle/>
        <a:p>
          <a:pPr rtl="0"/>
          <a:endParaRPr lang="en-US" b="0" i="0">
            <a:latin typeface="Avenir Medium" panose="02000503020000020003" pitchFamily="2" charset="0"/>
          </a:endParaRPr>
        </a:p>
      </dgm:t>
    </dgm:pt>
    <dgm:pt modelId="{55641DFF-AD31-4A41-9E04-47B6E5BC13CF}">
      <dgm:prSet phldrT="[Text]" custT="1"/>
      <dgm:spPr/>
      <dgm:t>
        <a:bodyPr rtlCol="0"/>
        <a:lstStyle/>
        <a:p>
          <a:pPr rtl="0"/>
          <a:r>
            <a:rPr lang="fr-fr" sz="1400" b="0" i="0">
              <a:latin typeface="Avenir Medium" panose="02000503020000020003" pitchFamily="2" charset="0"/>
            </a:rPr>
            <a:t>Situation de la nutrition</a:t>
          </a:r>
        </a:p>
      </dgm:t>
    </dgm:pt>
    <dgm:pt modelId="{D53346D6-CEDF-CD40-BA5A-9F2B320C8356}" type="parTrans" cxnId="{0FDBF2B1-AF8B-5345-B76D-AB44C0A3F897}">
      <dgm:prSet/>
      <dgm:spPr/>
      <dgm:t>
        <a:bodyPr rtlCol="0"/>
        <a:lstStyle/>
        <a:p>
          <a:pPr rtl="0"/>
          <a:endParaRPr lang="en-US" b="0" i="0">
            <a:latin typeface="Avenir Medium" panose="02000503020000020003" pitchFamily="2" charset="0"/>
          </a:endParaRPr>
        </a:p>
      </dgm:t>
    </dgm:pt>
    <dgm:pt modelId="{D514A548-09E0-E343-A4CF-690D2650FBBB}" type="sibTrans" cxnId="{0FDBF2B1-AF8B-5345-B76D-AB44C0A3F897}">
      <dgm:prSet/>
      <dgm:spPr/>
      <dgm:t>
        <a:bodyPr rtlCol="0"/>
        <a:lstStyle/>
        <a:p>
          <a:pPr rtl="0"/>
          <a:endParaRPr lang="en-US" b="0" i="0">
            <a:latin typeface="Avenir Medium" panose="02000503020000020003" pitchFamily="2" charset="0"/>
          </a:endParaRPr>
        </a:p>
      </dgm:t>
    </dgm:pt>
    <dgm:pt modelId="{D2CC14E9-28C0-CA44-ABA9-8BE2AA162267}" type="pres">
      <dgm:prSet presAssocID="{2C7C811A-74EA-BA4F-8562-32343CB68D7E}" presName="Name0" presStyleCnt="0">
        <dgm:presLayoutVars>
          <dgm:chMax val="1"/>
          <dgm:dir/>
          <dgm:animLvl val="ctr"/>
          <dgm:resizeHandles val="exact"/>
        </dgm:presLayoutVars>
      </dgm:prSet>
      <dgm:spPr/>
    </dgm:pt>
    <dgm:pt modelId="{FB0EDF59-E597-A54E-BD11-95084305071C}" type="pres">
      <dgm:prSet presAssocID="{E8F249E3-C834-CD4D-8791-748EFC057927}" presName="centerShape" presStyleLbl="node0" presStyleIdx="0" presStyleCnt="1"/>
      <dgm:spPr/>
    </dgm:pt>
    <dgm:pt modelId="{5B47FAA4-6337-FD4F-A857-A1A8B480168A}" type="pres">
      <dgm:prSet presAssocID="{55641DFF-AD31-4A41-9E04-47B6E5BC13CF}" presName="node" presStyleLbl="node1" presStyleIdx="0" presStyleCnt="7">
        <dgm:presLayoutVars>
          <dgm:bulletEnabled val="1"/>
        </dgm:presLayoutVars>
      </dgm:prSet>
      <dgm:spPr/>
    </dgm:pt>
    <dgm:pt modelId="{B1A09631-4C9A-7D4F-AFB7-57F330135E8A}" type="pres">
      <dgm:prSet presAssocID="{55641DFF-AD31-4A41-9E04-47B6E5BC13CF}" presName="dummy" presStyleCnt="0"/>
      <dgm:spPr/>
    </dgm:pt>
    <dgm:pt modelId="{F462A532-A7FF-2D4E-ADBD-51E4682299FF}" type="pres">
      <dgm:prSet presAssocID="{D514A548-09E0-E343-A4CF-690D2650FBBB}" presName="sibTrans" presStyleLbl="sibTrans2D1" presStyleIdx="0" presStyleCnt="7"/>
      <dgm:spPr/>
    </dgm:pt>
    <dgm:pt modelId="{DA9D113F-6F31-764D-AF4E-72AC345A7876}" type="pres">
      <dgm:prSet presAssocID="{2E5FD163-FAFF-A94F-AE3E-9FE532E3EC5A}" presName="node" presStyleLbl="node1" presStyleIdx="1" presStyleCnt="7">
        <dgm:presLayoutVars>
          <dgm:bulletEnabled val="1"/>
        </dgm:presLayoutVars>
      </dgm:prSet>
      <dgm:spPr/>
    </dgm:pt>
    <dgm:pt modelId="{AAB54EB0-29A0-C64C-8E28-1AB5E6CFCFC8}" type="pres">
      <dgm:prSet presAssocID="{2E5FD163-FAFF-A94F-AE3E-9FE532E3EC5A}" presName="dummy" presStyleCnt="0"/>
      <dgm:spPr/>
    </dgm:pt>
    <dgm:pt modelId="{41476846-3427-1B42-8F14-3524FB661E50}" type="pres">
      <dgm:prSet presAssocID="{C5EF2458-3DBA-FB4A-AF39-E765B7536592}" presName="sibTrans" presStyleLbl="sibTrans2D1" presStyleIdx="1" presStyleCnt="7"/>
      <dgm:spPr/>
    </dgm:pt>
    <dgm:pt modelId="{C3F330D6-BDAA-E64D-9978-9DC2D4173F0F}" type="pres">
      <dgm:prSet presAssocID="{0D8C680A-9C82-7B46-8F19-4792351DB7E3}" presName="node" presStyleLbl="node1" presStyleIdx="2" presStyleCnt="7">
        <dgm:presLayoutVars>
          <dgm:bulletEnabled val="1"/>
        </dgm:presLayoutVars>
      </dgm:prSet>
      <dgm:spPr/>
    </dgm:pt>
    <dgm:pt modelId="{A7B2368D-E268-DB43-A3EF-1640B0861DA6}" type="pres">
      <dgm:prSet presAssocID="{0D8C680A-9C82-7B46-8F19-4792351DB7E3}" presName="dummy" presStyleCnt="0"/>
      <dgm:spPr/>
    </dgm:pt>
    <dgm:pt modelId="{31124289-4585-C444-8D73-C17CE25C248B}" type="pres">
      <dgm:prSet presAssocID="{96595462-8596-464B-92A6-F2E1B3DBC376}" presName="sibTrans" presStyleLbl="sibTrans2D1" presStyleIdx="2" presStyleCnt="7"/>
      <dgm:spPr/>
    </dgm:pt>
    <dgm:pt modelId="{1431FC48-E9EA-A842-8A26-FE9E2E9083A7}" type="pres">
      <dgm:prSet presAssocID="{D868D795-D45B-1743-93AF-5CC8071C54BF}" presName="node" presStyleLbl="node1" presStyleIdx="3" presStyleCnt="7">
        <dgm:presLayoutVars>
          <dgm:bulletEnabled val="1"/>
        </dgm:presLayoutVars>
      </dgm:prSet>
      <dgm:spPr/>
    </dgm:pt>
    <dgm:pt modelId="{DECD66AF-1087-2841-8152-F6A45F5A47EF}" type="pres">
      <dgm:prSet presAssocID="{D868D795-D45B-1743-93AF-5CC8071C54BF}" presName="dummy" presStyleCnt="0"/>
      <dgm:spPr/>
    </dgm:pt>
    <dgm:pt modelId="{224F83A7-637B-BC43-A676-668BC51607BD}" type="pres">
      <dgm:prSet presAssocID="{7A519E6B-173E-9942-AFE8-4261B606CD9C}" presName="sibTrans" presStyleLbl="sibTrans2D1" presStyleIdx="3" presStyleCnt="7"/>
      <dgm:spPr/>
    </dgm:pt>
    <dgm:pt modelId="{A05DC4BA-0485-914E-94CE-E8516629B09D}" type="pres">
      <dgm:prSet presAssocID="{0BC70C55-DFAD-734E-882D-3BC783FB161D}" presName="node" presStyleLbl="node1" presStyleIdx="4" presStyleCnt="7">
        <dgm:presLayoutVars>
          <dgm:bulletEnabled val="1"/>
        </dgm:presLayoutVars>
      </dgm:prSet>
      <dgm:spPr/>
    </dgm:pt>
    <dgm:pt modelId="{DCF130BD-05ED-CA4F-B73C-979EC97F7A7C}" type="pres">
      <dgm:prSet presAssocID="{0BC70C55-DFAD-734E-882D-3BC783FB161D}" presName="dummy" presStyleCnt="0"/>
      <dgm:spPr/>
    </dgm:pt>
    <dgm:pt modelId="{AF0BE70E-0ED3-E04C-B925-CCD770D47FCD}" type="pres">
      <dgm:prSet presAssocID="{FF470A0C-FF43-9B4C-B2BC-3AECCEE5C8E9}" presName="sibTrans" presStyleLbl="sibTrans2D1" presStyleIdx="4" presStyleCnt="7"/>
      <dgm:spPr/>
    </dgm:pt>
    <dgm:pt modelId="{A08C370E-5571-F344-AF98-FE44D553CD1F}" type="pres">
      <dgm:prSet presAssocID="{A7D3E2D5-BCC7-7B4B-B5FA-5F0BFAAED266}" presName="node" presStyleLbl="node1" presStyleIdx="5" presStyleCnt="7">
        <dgm:presLayoutVars>
          <dgm:bulletEnabled val="1"/>
        </dgm:presLayoutVars>
      </dgm:prSet>
      <dgm:spPr/>
    </dgm:pt>
    <dgm:pt modelId="{78F334EF-F56D-294E-8503-013E7359FD85}" type="pres">
      <dgm:prSet presAssocID="{A7D3E2D5-BCC7-7B4B-B5FA-5F0BFAAED266}" presName="dummy" presStyleCnt="0"/>
      <dgm:spPr/>
    </dgm:pt>
    <dgm:pt modelId="{BB634496-BC51-064A-9377-C4C957D94DD3}" type="pres">
      <dgm:prSet presAssocID="{6BFC462A-DEBE-804D-9309-1B2764510DC0}" presName="sibTrans" presStyleLbl="sibTrans2D1" presStyleIdx="5" presStyleCnt="7"/>
      <dgm:spPr/>
    </dgm:pt>
    <dgm:pt modelId="{68491ABE-7D4D-4C4B-B8E9-F07D220C7DBD}" type="pres">
      <dgm:prSet presAssocID="{3E4BCD31-5E43-A341-B388-E5E46436B664}" presName="node" presStyleLbl="node1" presStyleIdx="6" presStyleCnt="7">
        <dgm:presLayoutVars>
          <dgm:bulletEnabled val="1"/>
        </dgm:presLayoutVars>
      </dgm:prSet>
      <dgm:spPr/>
    </dgm:pt>
    <dgm:pt modelId="{C9ECF95E-FA8D-E24A-98AA-25E66377444F}" type="pres">
      <dgm:prSet presAssocID="{3E4BCD31-5E43-A341-B388-E5E46436B664}" presName="dummy" presStyleCnt="0"/>
      <dgm:spPr/>
    </dgm:pt>
    <dgm:pt modelId="{8E9E16EE-3027-2544-B99D-885B173A9AFA}" type="pres">
      <dgm:prSet presAssocID="{B093B8DA-BF5D-0E48-8820-90BB603E7FF0}" presName="sibTrans" presStyleLbl="sibTrans2D1" presStyleIdx="6" presStyleCnt="7"/>
      <dgm:spPr/>
    </dgm:pt>
  </dgm:ptLst>
  <dgm:cxnLst>
    <dgm:cxn modelId="{CC22FA0B-5713-5A40-82EB-BAAE5AADA54B}" type="presOf" srcId="{E8F249E3-C834-CD4D-8791-748EFC057927}" destId="{FB0EDF59-E597-A54E-BD11-95084305071C}" srcOrd="0" destOrd="0" presId="urn:microsoft.com/office/officeart/2005/8/layout/radial6"/>
    <dgm:cxn modelId="{21E2DA15-7993-3347-8813-CC94B9779CCE}" type="presOf" srcId="{2C7C811A-74EA-BA4F-8562-32343CB68D7E}" destId="{D2CC14E9-28C0-CA44-ABA9-8BE2AA162267}" srcOrd="0" destOrd="0" presId="urn:microsoft.com/office/officeart/2005/8/layout/radial6"/>
    <dgm:cxn modelId="{F0FE1916-065F-9A4D-BCA2-DB5077CE6B9F}" srcId="{E8F249E3-C834-CD4D-8791-748EFC057927}" destId="{2E5FD163-FAFF-A94F-AE3E-9FE532E3EC5A}" srcOrd="1" destOrd="0" parTransId="{E6A54765-3E2C-244A-8E4E-1F5E2DCC3985}" sibTransId="{C5EF2458-3DBA-FB4A-AF39-E765B7536592}"/>
    <dgm:cxn modelId="{F4EF2C21-449B-D148-ABC9-1EBFE7118116}" srcId="{E8F249E3-C834-CD4D-8791-748EFC057927}" destId="{0BC70C55-DFAD-734E-882D-3BC783FB161D}" srcOrd="4" destOrd="0" parTransId="{AC191FBB-AB8D-324B-B4C1-4013A82BBD2C}" sibTransId="{FF470A0C-FF43-9B4C-B2BC-3AECCEE5C8E9}"/>
    <dgm:cxn modelId="{A8E25023-9B9B-4E47-8A0D-0B4F85669EFF}" type="presOf" srcId="{96595462-8596-464B-92A6-F2E1B3DBC376}" destId="{31124289-4585-C444-8D73-C17CE25C248B}" srcOrd="0" destOrd="0" presId="urn:microsoft.com/office/officeart/2005/8/layout/radial6"/>
    <dgm:cxn modelId="{05471937-3E7F-6C40-8D9C-9CA57B64B100}" type="presOf" srcId="{55641DFF-AD31-4A41-9E04-47B6E5BC13CF}" destId="{5B47FAA4-6337-FD4F-A857-A1A8B480168A}" srcOrd="0" destOrd="0" presId="urn:microsoft.com/office/officeart/2005/8/layout/radial6"/>
    <dgm:cxn modelId="{CEB9F138-7659-A646-9630-D4DCC8080DC4}" srcId="{E8F249E3-C834-CD4D-8791-748EFC057927}" destId="{0D8C680A-9C82-7B46-8F19-4792351DB7E3}" srcOrd="2" destOrd="0" parTransId="{CFA12244-64EF-DF4E-9E0A-1E2BE561337D}" sibTransId="{96595462-8596-464B-92A6-F2E1B3DBC376}"/>
    <dgm:cxn modelId="{B0E1094C-5B95-3D43-8607-5F416A941B03}" type="presOf" srcId="{3E4BCD31-5E43-A341-B388-E5E46436B664}" destId="{68491ABE-7D4D-4C4B-B8E9-F07D220C7DBD}" srcOrd="0" destOrd="0" presId="urn:microsoft.com/office/officeart/2005/8/layout/radial6"/>
    <dgm:cxn modelId="{F331A54C-56FA-384E-B24E-F8F3BDBBBBED}" type="presOf" srcId="{A7D3E2D5-BCC7-7B4B-B5FA-5F0BFAAED266}" destId="{A08C370E-5571-F344-AF98-FE44D553CD1F}" srcOrd="0" destOrd="0" presId="urn:microsoft.com/office/officeart/2005/8/layout/radial6"/>
    <dgm:cxn modelId="{5568995B-7A7D-2B4F-9BE3-ACEC7504488E}" type="presOf" srcId="{B093B8DA-BF5D-0E48-8820-90BB603E7FF0}" destId="{8E9E16EE-3027-2544-B99D-885B173A9AFA}" srcOrd="0" destOrd="0" presId="urn:microsoft.com/office/officeart/2005/8/layout/radial6"/>
    <dgm:cxn modelId="{EBDEA55C-FEF1-F84C-AEA1-48CCE8240DBB}" type="presOf" srcId="{0D8C680A-9C82-7B46-8F19-4792351DB7E3}" destId="{C3F330D6-BDAA-E64D-9978-9DC2D4173F0F}" srcOrd="0" destOrd="0" presId="urn:microsoft.com/office/officeart/2005/8/layout/radial6"/>
    <dgm:cxn modelId="{58B69968-5374-E84A-9B69-B82AF831677A}" type="presOf" srcId="{0BC70C55-DFAD-734E-882D-3BC783FB161D}" destId="{A05DC4BA-0485-914E-94CE-E8516629B09D}" srcOrd="0" destOrd="0" presId="urn:microsoft.com/office/officeart/2005/8/layout/radial6"/>
    <dgm:cxn modelId="{28E0566B-80C9-964B-89B5-57017B05E4DD}" type="presOf" srcId="{D514A548-09E0-E343-A4CF-690D2650FBBB}" destId="{F462A532-A7FF-2D4E-ADBD-51E4682299FF}" srcOrd="0" destOrd="0" presId="urn:microsoft.com/office/officeart/2005/8/layout/radial6"/>
    <dgm:cxn modelId="{C397586F-100D-8F49-8E54-B539F766217F}" srcId="{E8F249E3-C834-CD4D-8791-748EFC057927}" destId="{3E4BCD31-5E43-A341-B388-E5E46436B664}" srcOrd="6" destOrd="0" parTransId="{D3555595-7E61-6D4B-9239-C486E9C6619A}" sibTransId="{B093B8DA-BF5D-0E48-8820-90BB603E7FF0}"/>
    <dgm:cxn modelId="{5619A981-E73E-1B47-98E9-A0D465073A9F}" type="presOf" srcId="{6BFC462A-DEBE-804D-9309-1B2764510DC0}" destId="{BB634496-BC51-064A-9377-C4C957D94DD3}" srcOrd="0" destOrd="0" presId="urn:microsoft.com/office/officeart/2005/8/layout/radial6"/>
    <dgm:cxn modelId="{240EE38A-18BB-9E4E-AE65-0A6590CF1BD6}" type="presOf" srcId="{2E5FD163-FAFF-A94F-AE3E-9FE532E3EC5A}" destId="{DA9D113F-6F31-764D-AF4E-72AC345A7876}" srcOrd="0" destOrd="0" presId="urn:microsoft.com/office/officeart/2005/8/layout/radial6"/>
    <dgm:cxn modelId="{65E2C691-C156-3D4C-AC8B-756022395190}" srcId="{E8F249E3-C834-CD4D-8791-748EFC057927}" destId="{D868D795-D45B-1743-93AF-5CC8071C54BF}" srcOrd="3" destOrd="0" parTransId="{72F97131-0DBC-FC4E-8119-C4BF08F5B13D}" sibTransId="{7A519E6B-173E-9942-AFE8-4261B606CD9C}"/>
    <dgm:cxn modelId="{020B4B99-7577-1642-84B7-82594ADF4E04}" type="presOf" srcId="{7A519E6B-173E-9942-AFE8-4261B606CD9C}" destId="{224F83A7-637B-BC43-A676-668BC51607BD}" srcOrd="0" destOrd="0" presId="urn:microsoft.com/office/officeart/2005/8/layout/radial6"/>
    <dgm:cxn modelId="{0008FB9F-44FE-694B-BA3E-8C242AC0400A}" srcId="{2C7C811A-74EA-BA4F-8562-32343CB68D7E}" destId="{E8F249E3-C834-CD4D-8791-748EFC057927}" srcOrd="0" destOrd="0" parTransId="{BAF02262-50DA-9D4C-B81A-5D6DAA4EE521}" sibTransId="{642462DD-8C16-4B4D-83D1-69C2B1B6F20F}"/>
    <dgm:cxn modelId="{B20915A8-5BCC-EF4A-8D19-63F4B72DCD99}" type="presOf" srcId="{D868D795-D45B-1743-93AF-5CC8071C54BF}" destId="{1431FC48-E9EA-A842-8A26-FE9E2E9083A7}" srcOrd="0" destOrd="0" presId="urn:microsoft.com/office/officeart/2005/8/layout/radial6"/>
    <dgm:cxn modelId="{626005B0-41B2-754A-A76D-BC86946882C4}" srcId="{E8F249E3-C834-CD4D-8791-748EFC057927}" destId="{A7D3E2D5-BCC7-7B4B-B5FA-5F0BFAAED266}" srcOrd="5" destOrd="0" parTransId="{522E0693-694C-FA42-9491-CCFF490D86C5}" sibTransId="{6BFC462A-DEBE-804D-9309-1B2764510DC0}"/>
    <dgm:cxn modelId="{0FDBF2B1-AF8B-5345-B76D-AB44C0A3F897}" srcId="{E8F249E3-C834-CD4D-8791-748EFC057927}" destId="{55641DFF-AD31-4A41-9E04-47B6E5BC13CF}" srcOrd="0" destOrd="0" parTransId="{D53346D6-CEDF-CD40-BA5A-9F2B320C8356}" sibTransId="{D514A548-09E0-E343-A4CF-690D2650FBBB}"/>
    <dgm:cxn modelId="{215813F9-E301-A546-8A86-6E30174791F7}" type="presOf" srcId="{FF470A0C-FF43-9B4C-B2BC-3AECCEE5C8E9}" destId="{AF0BE70E-0ED3-E04C-B925-CCD770D47FCD}" srcOrd="0" destOrd="0" presId="urn:microsoft.com/office/officeart/2005/8/layout/radial6"/>
    <dgm:cxn modelId="{2A9985FE-8161-9244-8ABA-3909615409D3}" type="presOf" srcId="{C5EF2458-3DBA-FB4A-AF39-E765B7536592}" destId="{41476846-3427-1B42-8F14-3524FB661E50}" srcOrd="0" destOrd="0" presId="urn:microsoft.com/office/officeart/2005/8/layout/radial6"/>
    <dgm:cxn modelId="{86113B55-639F-5847-A1B7-AAF37637F938}" type="presParOf" srcId="{D2CC14E9-28C0-CA44-ABA9-8BE2AA162267}" destId="{FB0EDF59-E597-A54E-BD11-95084305071C}" srcOrd="0" destOrd="0" presId="urn:microsoft.com/office/officeart/2005/8/layout/radial6"/>
    <dgm:cxn modelId="{7880BB0D-4350-9742-8716-BE1D3F3C7251}" type="presParOf" srcId="{D2CC14E9-28C0-CA44-ABA9-8BE2AA162267}" destId="{5B47FAA4-6337-FD4F-A857-A1A8B480168A}" srcOrd="1" destOrd="0" presId="urn:microsoft.com/office/officeart/2005/8/layout/radial6"/>
    <dgm:cxn modelId="{6FCA3BF1-4C49-4F46-9BC0-120BB5B86E3A}" type="presParOf" srcId="{D2CC14E9-28C0-CA44-ABA9-8BE2AA162267}" destId="{B1A09631-4C9A-7D4F-AFB7-57F330135E8A}" srcOrd="2" destOrd="0" presId="urn:microsoft.com/office/officeart/2005/8/layout/radial6"/>
    <dgm:cxn modelId="{88596AE4-FA26-BC4F-829D-1C30601DC9B1}" type="presParOf" srcId="{D2CC14E9-28C0-CA44-ABA9-8BE2AA162267}" destId="{F462A532-A7FF-2D4E-ADBD-51E4682299FF}" srcOrd="3" destOrd="0" presId="urn:microsoft.com/office/officeart/2005/8/layout/radial6"/>
    <dgm:cxn modelId="{AB680DD4-0976-394E-8D62-7ACFC38A5F43}" type="presParOf" srcId="{D2CC14E9-28C0-CA44-ABA9-8BE2AA162267}" destId="{DA9D113F-6F31-764D-AF4E-72AC345A7876}" srcOrd="4" destOrd="0" presId="urn:microsoft.com/office/officeart/2005/8/layout/radial6"/>
    <dgm:cxn modelId="{DA747CB2-EE42-6743-9A9B-E1A1DEB885C4}" type="presParOf" srcId="{D2CC14E9-28C0-CA44-ABA9-8BE2AA162267}" destId="{AAB54EB0-29A0-C64C-8E28-1AB5E6CFCFC8}" srcOrd="5" destOrd="0" presId="urn:microsoft.com/office/officeart/2005/8/layout/radial6"/>
    <dgm:cxn modelId="{2B17A8C5-072B-E346-A370-C4CD96CBE4A2}" type="presParOf" srcId="{D2CC14E9-28C0-CA44-ABA9-8BE2AA162267}" destId="{41476846-3427-1B42-8F14-3524FB661E50}" srcOrd="6" destOrd="0" presId="urn:microsoft.com/office/officeart/2005/8/layout/radial6"/>
    <dgm:cxn modelId="{9D934ABC-331E-0943-86A1-138146A46EDC}" type="presParOf" srcId="{D2CC14E9-28C0-CA44-ABA9-8BE2AA162267}" destId="{C3F330D6-BDAA-E64D-9978-9DC2D4173F0F}" srcOrd="7" destOrd="0" presId="urn:microsoft.com/office/officeart/2005/8/layout/radial6"/>
    <dgm:cxn modelId="{D6A47873-C422-C84D-8451-00E7CCD467FD}" type="presParOf" srcId="{D2CC14E9-28C0-CA44-ABA9-8BE2AA162267}" destId="{A7B2368D-E268-DB43-A3EF-1640B0861DA6}" srcOrd="8" destOrd="0" presId="urn:microsoft.com/office/officeart/2005/8/layout/radial6"/>
    <dgm:cxn modelId="{E24C734A-CFE5-9B4B-864C-8D74032AC2C5}" type="presParOf" srcId="{D2CC14E9-28C0-CA44-ABA9-8BE2AA162267}" destId="{31124289-4585-C444-8D73-C17CE25C248B}" srcOrd="9" destOrd="0" presId="urn:microsoft.com/office/officeart/2005/8/layout/radial6"/>
    <dgm:cxn modelId="{DE6C2572-1711-B442-91A3-78CE4A676B4A}" type="presParOf" srcId="{D2CC14E9-28C0-CA44-ABA9-8BE2AA162267}" destId="{1431FC48-E9EA-A842-8A26-FE9E2E9083A7}" srcOrd="10" destOrd="0" presId="urn:microsoft.com/office/officeart/2005/8/layout/radial6"/>
    <dgm:cxn modelId="{4867E78D-D3A3-1E4D-A4AD-5C1FD5B18E0B}" type="presParOf" srcId="{D2CC14E9-28C0-CA44-ABA9-8BE2AA162267}" destId="{DECD66AF-1087-2841-8152-F6A45F5A47EF}" srcOrd="11" destOrd="0" presId="urn:microsoft.com/office/officeart/2005/8/layout/radial6"/>
    <dgm:cxn modelId="{C16E496D-46F6-8446-AD46-F2EAEA9B6334}" type="presParOf" srcId="{D2CC14E9-28C0-CA44-ABA9-8BE2AA162267}" destId="{224F83A7-637B-BC43-A676-668BC51607BD}" srcOrd="12" destOrd="0" presId="urn:microsoft.com/office/officeart/2005/8/layout/radial6"/>
    <dgm:cxn modelId="{10CD5143-69F2-404E-BEF0-83D49D21D56A}" type="presParOf" srcId="{D2CC14E9-28C0-CA44-ABA9-8BE2AA162267}" destId="{A05DC4BA-0485-914E-94CE-E8516629B09D}" srcOrd="13" destOrd="0" presId="urn:microsoft.com/office/officeart/2005/8/layout/radial6"/>
    <dgm:cxn modelId="{9D8321E2-53F1-EF4E-8117-06EE4C0DC176}" type="presParOf" srcId="{D2CC14E9-28C0-CA44-ABA9-8BE2AA162267}" destId="{DCF130BD-05ED-CA4F-B73C-979EC97F7A7C}" srcOrd="14" destOrd="0" presId="urn:microsoft.com/office/officeart/2005/8/layout/radial6"/>
    <dgm:cxn modelId="{898582DC-9425-5748-AE27-EF9BCB1E4AE4}" type="presParOf" srcId="{D2CC14E9-28C0-CA44-ABA9-8BE2AA162267}" destId="{AF0BE70E-0ED3-E04C-B925-CCD770D47FCD}" srcOrd="15" destOrd="0" presId="urn:microsoft.com/office/officeart/2005/8/layout/radial6"/>
    <dgm:cxn modelId="{4CA04913-1A68-A14F-B7D5-483788C480AE}" type="presParOf" srcId="{D2CC14E9-28C0-CA44-ABA9-8BE2AA162267}" destId="{A08C370E-5571-F344-AF98-FE44D553CD1F}" srcOrd="16" destOrd="0" presId="urn:microsoft.com/office/officeart/2005/8/layout/radial6"/>
    <dgm:cxn modelId="{26998F62-BD38-AA41-B735-01622CC26946}" type="presParOf" srcId="{D2CC14E9-28C0-CA44-ABA9-8BE2AA162267}" destId="{78F334EF-F56D-294E-8503-013E7359FD85}" srcOrd="17" destOrd="0" presId="urn:microsoft.com/office/officeart/2005/8/layout/radial6"/>
    <dgm:cxn modelId="{CDD7A6DD-32B2-2047-8B75-EAB83131A16A}" type="presParOf" srcId="{D2CC14E9-28C0-CA44-ABA9-8BE2AA162267}" destId="{BB634496-BC51-064A-9377-C4C957D94DD3}" srcOrd="18" destOrd="0" presId="urn:microsoft.com/office/officeart/2005/8/layout/radial6"/>
    <dgm:cxn modelId="{786A5E43-4574-D54C-825D-7FFF1D2A2674}" type="presParOf" srcId="{D2CC14E9-28C0-CA44-ABA9-8BE2AA162267}" destId="{68491ABE-7D4D-4C4B-B8E9-F07D220C7DBD}" srcOrd="19" destOrd="0" presId="urn:microsoft.com/office/officeart/2005/8/layout/radial6"/>
    <dgm:cxn modelId="{349219D3-644A-A94F-80CF-911A5CB31C5F}" type="presParOf" srcId="{D2CC14E9-28C0-CA44-ABA9-8BE2AA162267}" destId="{C9ECF95E-FA8D-E24A-98AA-25E66377444F}" srcOrd="20" destOrd="0" presId="urn:microsoft.com/office/officeart/2005/8/layout/radial6"/>
    <dgm:cxn modelId="{A81E051D-A886-DF47-82B0-07CE670BCA72}" type="presParOf" srcId="{D2CC14E9-28C0-CA44-ABA9-8BE2AA162267}" destId="{8E9E16EE-3027-2544-B99D-885B173A9AFA}"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9D7F9-A7ED-6E45-B798-5EDD41B508AC}">
      <dsp:nvSpPr>
        <dsp:cNvPr id="0" name=""/>
        <dsp:cNvSpPr/>
      </dsp:nvSpPr>
      <dsp:spPr>
        <a:xfrm>
          <a:off x="5362" y="86702"/>
          <a:ext cx="2438337" cy="11618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rtlCol="0" anchor="t" anchorCtr="0">
          <a:noAutofit/>
        </a:bodyPr>
        <a:lstStyle/>
        <a:p>
          <a:pPr marL="0" lvl="0" indent="0" algn="l" defTabSz="889000" rtl="0">
            <a:lnSpc>
              <a:spcPct val="90000"/>
            </a:lnSpc>
            <a:spcBef>
              <a:spcPct val="0"/>
            </a:spcBef>
            <a:spcAft>
              <a:spcPct val="35000"/>
            </a:spcAft>
            <a:buNone/>
          </a:pPr>
          <a:r>
            <a:rPr lang="fr-fr" sz="2000" kern="1200">
              <a:latin typeface="Avenir Book" panose="02000503020000020003" pitchFamily="2" charset="0"/>
            </a:rPr>
            <a:t>EXPLORATION</a:t>
          </a:r>
        </a:p>
      </dsp:txBody>
      <dsp:txXfrm>
        <a:off x="5362" y="86702"/>
        <a:ext cx="2438337" cy="774533"/>
      </dsp:txXfrm>
    </dsp:sp>
    <dsp:sp modelId="{072BA913-1E02-514A-A61A-C9FCCC7E6490}">
      <dsp:nvSpPr>
        <dsp:cNvPr id="0" name=""/>
        <dsp:cNvSpPr/>
      </dsp:nvSpPr>
      <dsp:spPr>
        <a:xfrm>
          <a:off x="504781" y="861235"/>
          <a:ext cx="2438337" cy="2997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rtlCol="0" anchor="t" anchorCtr="0">
          <a:noAutofit/>
        </a:bodyPr>
        <a:lstStyle/>
        <a:p>
          <a:pPr marL="171450" lvl="1" indent="-171450" algn="l" defTabSz="800100" rtl="0">
            <a:lnSpc>
              <a:spcPct val="90000"/>
            </a:lnSpc>
            <a:spcBef>
              <a:spcPct val="0"/>
            </a:spcBef>
            <a:spcAft>
              <a:spcPct val="15000"/>
            </a:spcAft>
            <a:buChar char="•"/>
          </a:pPr>
          <a:r>
            <a:rPr lang="fr-fr" sz="1800" kern="1200" dirty="0">
              <a:latin typeface="Avenir Book" panose="02000503020000020003" pitchFamily="2" charset="0"/>
            </a:rPr>
            <a:t>Créer un environnement favorable à la MMS par une analyse du contexte et </a:t>
          </a:r>
          <a:r>
            <a:rPr lang="fr-FR" sz="1800" kern="1200" dirty="0">
              <a:latin typeface="Avenir Book" panose="02000503020000020003" pitchFamily="2" charset="0"/>
            </a:rPr>
            <a:t>son</a:t>
          </a:r>
          <a:r>
            <a:rPr lang="fr-fr" sz="1800" kern="1200" dirty="0">
              <a:latin typeface="Avenir Book" panose="02000503020000020003" pitchFamily="2" charset="0"/>
            </a:rPr>
            <a:t> plaidoyer.</a:t>
          </a:r>
        </a:p>
      </dsp:txBody>
      <dsp:txXfrm>
        <a:off x="576197" y="932651"/>
        <a:ext cx="2295505" cy="2854168"/>
      </dsp:txXfrm>
    </dsp:sp>
    <dsp:sp modelId="{DAEF52F3-5CC5-154A-930C-7FDCAF1C0FC7}">
      <dsp:nvSpPr>
        <dsp:cNvPr id="0" name=""/>
        <dsp:cNvSpPr/>
      </dsp:nvSpPr>
      <dsp:spPr>
        <a:xfrm>
          <a:off x="2813342" y="170431"/>
          <a:ext cx="783643" cy="60707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endParaRPr lang="en-US" sz="1400" kern="1200">
            <a:latin typeface="Avenir Book" panose="02000503020000020003" pitchFamily="2" charset="0"/>
          </a:endParaRPr>
        </a:p>
      </dsp:txBody>
      <dsp:txXfrm>
        <a:off x="2813342" y="291846"/>
        <a:ext cx="601521" cy="364245"/>
      </dsp:txXfrm>
    </dsp:sp>
    <dsp:sp modelId="{C279E070-F945-2A40-8E15-162CDA1E9E28}">
      <dsp:nvSpPr>
        <dsp:cNvPr id="0" name=""/>
        <dsp:cNvSpPr/>
      </dsp:nvSpPr>
      <dsp:spPr>
        <a:xfrm>
          <a:off x="3922272" y="86702"/>
          <a:ext cx="2438337" cy="11618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rtlCol="0" anchor="t" anchorCtr="0">
          <a:noAutofit/>
        </a:bodyPr>
        <a:lstStyle/>
        <a:p>
          <a:pPr marL="0" lvl="0" indent="0" algn="l" defTabSz="800100" rtl="0">
            <a:lnSpc>
              <a:spcPct val="90000"/>
            </a:lnSpc>
            <a:spcBef>
              <a:spcPct val="0"/>
            </a:spcBef>
            <a:spcAft>
              <a:spcPct val="35000"/>
            </a:spcAft>
            <a:buNone/>
          </a:pPr>
          <a:r>
            <a:rPr lang="fr-fr" sz="1800" kern="1200">
              <a:latin typeface="Avenir Book" panose="02000503020000020003" pitchFamily="2" charset="0"/>
            </a:rPr>
            <a:t>MISE EN ŒUVRE INITIALE</a:t>
          </a:r>
        </a:p>
      </dsp:txBody>
      <dsp:txXfrm>
        <a:off x="3922272" y="86702"/>
        <a:ext cx="2438337" cy="774533"/>
      </dsp:txXfrm>
    </dsp:sp>
    <dsp:sp modelId="{89B416D1-1539-5C4B-AD5E-F193D3FCCA8F}">
      <dsp:nvSpPr>
        <dsp:cNvPr id="0" name=""/>
        <dsp:cNvSpPr/>
      </dsp:nvSpPr>
      <dsp:spPr>
        <a:xfrm>
          <a:off x="4421690" y="861235"/>
          <a:ext cx="2438337" cy="2997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rtlCol="0" anchor="t" anchorCtr="0">
          <a:noAutofit/>
        </a:bodyPr>
        <a:lstStyle/>
        <a:p>
          <a:pPr marL="171450" lvl="1" indent="-171450" algn="l" defTabSz="800100" rtl="0">
            <a:lnSpc>
              <a:spcPct val="90000"/>
            </a:lnSpc>
            <a:spcBef>
              <a:spcPct val="0"/>
            </a:spcBef>
            <a:spcAft>
              <a:spcPct val="15000"/>
            </a:spcAft>
            <a:buChar char="•"/>
          </a:pPr>
          <a:r>
            <a:rPr lang="fr-fr" sz="1800" kern="1200">
              <a:latin typeface="Avenir Book" panose="02000503020000020003" pitchFamily="2" charset="0"/>
            </a:rPr>
            <a:t>Concevoir et tester la stratégie de mise en œuvre en effectuant des recherches sur la mise en œuvre et en renforçant les relations avec les fournisseurs.</a:t>
          </a:r>
        </a:p>
      </dsp:txBody>
      <dsp:txXfrm>
        <a:off x="4493106" y="932651"/>
        <a:ext cx="2295505" cy="2854168"/>
      </dsp:txXfrm>
    </dsp:sp>
    <dsp:sp modelId="{CD99664E-0F9E-8C47-80F9-DA8161F1EFBC}">
      <dsp:nvSpPr>
        <dsp:cNvPr id="0" name=""/>
        <dsp:cNvSpPr/>
      </dsp:nvSpPr>
      <dsp:spPr>
        <a:xfrm>
          <a:off x="6730252" y="170431"/>
          <a:ext cx="783643" cy="60707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endParaRPr lang="en-US" sz="1400" kern="1200">
            <a:latin typeface="Avenir Book" panose="02000503020000020003" pitchFamily="2" charset="0"/>
          </a:endParaRPr>
        </a:p>
      </dsp:txBody>
      <dsp:txXfrm>
        <a:off x="6730252" y="291846"/>
        <a:ext cx="601521" cy="364245"/>
      </dsp:txXfrm>
    </dsp:sp>
    <dsp:sp modelId="{5185CE88-E751-3D4E-923D-006CD38F5840}">
      <dsp:nvSpPr>
        <dsp:cNvPr id="0" name=""/>
        <dsp:cNvSpPr/>
      </dsp:nvSpPr>
      <dsp:spPr>
        <a:xfrm>
          <a:off x="7839181" y="86702"/>
          <a:ext cx="2438337" cy="11618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rtlCol="0" anchor="t" anchorCtr="0">
          <a:noAutofit/>
        </a:bodyPr>
        <a:lstStyle/>
        <a:p>
          <a:pPr marL="0" lvl="0" indent="0" algn="l" defTabSz="889000" rtl="0">
            <a:lnSpc>
              <a:spcPct val="90000"/>
            </a:lnSpc>
            <a:spcBef>
              <a:spcPct val="0"/>
            </a:spcBef>
            <a:spcAft>
              <a:spcPct val="35000"/>
            </a:spcAft>
            <a:buNone/>
          </a:pPr>
          <a:r>
            <a:rPr lang="fr-FR" sz="2000" kern="1200" dirty="0">
              <a:solidFill>
                <a:schemeClr val="bg1"/>
              </a:solidFill>
              <a:latin typeface="Avenir Book" panose="02000503020000020003" pitchFamily="2" charset="0"/>
            </a:rPr>
            <a:t>DEPLOIEMENT</a:t>
          </a:r>
          <a:endParaRPr lang="en-US" sz="1900" kern="1200" dirty="0">
            <a:solidFill>
              <a:schemeClr val="bg1"/>
            </a:solidFill>
            <a:latin typeface="Avenir Book" panose="02000503020000020003" pitchFamily="2" charset="0"/>
          </a:endParaRPr>
        </a:p>
      </dsp:txBody>
      <dsp:txXfrm>
        <a:off x="7839181" y="86702"/>
        <a:ext cx="2438337" cy="774533"/>
      </dsp:txXfrm>
    </dsp:sp>
    <dsp:sp modelId="{4D2903E7-96F6-3C40-8F0E-51936687B67D}">
      <dsp:nvSpPr>
        <dsp:cNvPr id="0" name=""/>
        <dsp:cNvSpPr/>
      </dsp:nvSpPr>
      <dsp:spPr>
        <a:xfrm>
          <a:off x="8338600" y="861235"/>
          <a:ext cx="2438337" cy="2997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rtlCol="0" anchor="t" anchorCtr="0">
          <a:noAutofit/>
        </a:bodyPr>
        <a:lstStyle/>
        <a:p>
          <a:pPr marL="171450" lvl="1" indent="-171450" algn="l" defTabSz="800100" rtl="0">
            <a:lnSpc>
              <a:spcPct val="90000"/>
            </a:lnSpc>
            <a:spcBef>
              <a:spcPct val="0"/>
            </a:spcBef>
            <a:spcAft>
              <a:spcPct val="15000"/>
            </a:spcAft>
            <a:buChar char="•"/>
          </a:pPr>
          <a:r>
            <a:rPr lang="fr-fr" sz="1800" kern="1200">
              <a:latin typeface="Avenir Book" panose="02000503020000020003" pitchFamily="2" charset="0"/>
            </a:rPr>
            <a:t>Une planification et une intégration solides pour étendre l’utilisation au niveau sous-national ou national.</a:t>
          </a:r>
        </a:p>
        <a:p>
          <a:pPr marL="171450" lvl="1" indent="-171450" algn="l" defTabSz="800100" rtl="0">
            <a:lnSpc>
              <a:spcPct val="90000"/>
            </a:lnSpc>
            <a:spcBef>
              <a:spcPct val="0"/>
            </a:spcBef>
            <a:spcAft>
              <a:spcPct val="15000"/>
            </a:spcAft>
            <a:buChar char="•"/>
          </a:pPr>
          <a:endParaRPr lang="en-US" sz="1800" kern="1200">
            <a:latin typeface="Avenir Book" panose="02000503020000020003" pitchFamily="2" charset="0"/>
          </a:endParaRPr>
        </a:p>
      </dsp:txBody>
      <dsp:txXfrm>
        <a:off x="8410016" y="932651"/>
        <a:ext cx="2295505" cy="2854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E16EE-3027-2544-B99D-885B173A9AFA}">
      <dsp:nvSpPr>
        <dsp:cNvPr id="0" name=""/>
        <dsp:cNvSpPr/>
      </dsp:nvSpPr>
      <dsp:spPr>
        <a:xfrm>
          <a:off x="493196" y="1046102"/>
          <a:ext cx="4334907" cy="4334907"/>
        </a:xfrm>
        <a:prstGeom prst="blockArc">
          <a:avLst>
            <a:gd name="adj1" fmla="val 13114286"/>
            <a:gd name="adj2" fmla="val 16200000"/>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634496-BC51-064A-9377-C4C957D94DD3}">
      <dsp:nvSpPr>
        <dsp:cNvPr id="0" name=""/>
        <dsp:cNvSpPr/>
      </dsp:nvSpPr>
      <dsp:spPr>
        <a:xfrm>
          <a:off x="493196" y="1046102"/>
          <a:ext cx="4334907" cy="4334907"/>
        </a:xfrm>
        <a:prstGeom prst="blockArc">
          <a:avLst>
            <a:gd name="adj1" fmla="val 10028571"/>
            <a:gd name="adj2" fmla="val 13114286"/>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0BE70E-0ED3-E04C-B925-CCD770D47FCD}">
      <dsp:nvSpPr>
        <dsp:cNvPr id="0" name=""/>
        <dsp:cNvSpPr/>
      </dsp:nvSpPr>
      <dsp:spPr>
        <a:xfrm>
          <a:off x="493196" y="1046102"/>
          <a:ext cx="4334907" cy="4334907"/>
        </a:xfrm>
        <a:prstGeom prst="blockArc">
          <a:avLst>
            <a:gd name="adj1" fmla="val 6942857"/>
            <a:gd name="adj2" fmla="val 10028571"/>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4F83A7-637B-BC43-A676-668BC51607BD}">
      <dsp:nvSpPr>
        <dsp:cNvPr id="0" name=""/>
        <dsp:cNvSpPr/>
      </dsp:nvSpPr>
      <dsp:spPr>
        <a:xfrm>
          <a:off x="493196" y="1046102"/>
          <a:ext cx="4334907" cy="4334907"/>
        </a:xfrm>
        <a:prstGeom prst="blockArc">
          <a:avLst>
            <a:gd name="adj1" fmla="val 3857143"/>
            <a:gd name="adj2" fmla="val 6942857"/>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124289-4585-C444-8D73-C17CE25C248B}">
      <dsp:nvSpPr>
        <dsp:cNvPr id="0" name=""/>
        <dsp:cNvSpPr/>
      </dsp:nvSpPr>
      <dsp:spPr>
        <a:xfrm>
          <a:off x="493196" y="1046102"/>
          <a:ext cx="4334907" cy="4334907"/>
        </a:xfrm>
        <a:prstGeom prst="blockArc">
          <a:avLst>
            <a:gd name="adj1" fmla="val 771429"/>
            <a:gd name="adj2" fmla="val 3857143"/>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76846-3427-1B42-8F14-3524FB661E50}">
      <dsp:nvSpPr>
        <dsp:cNvPr id="0" name=""/>
        <dsp:cNvSpPr/>
      </dsp:nvSpPr>
      <dsp:spPr>
        <a:xfrm>
          <a:off x="493196" y="1046102"/>
          <a:ext cx="4334907" cy="4334907"/>
        </a:xfrm>
        <a:prstGeom prst="blockArc">
          <a:avLst>
            <a:gd name="adj1" fmla="val 19285714"/>
            <a:gd name="adj2" fmla="val 771429"/>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62A532-A7FF-2D4E-ADBD-51E4682299FF}">
      <dsp:nvSpPr>
        <dsp:cNvPr id="0" name=""/>
        <dsp:cNvSpPr/>
      </dsp:nvSpPr>
      <dsp:spPr>
        <a:xfrm>
          <a:off x="493196" y="1046102"/>
          <a:ext cx="4334907" cy="4334907"/>
        </a:xfrm>
        <a:prstGeom prst="blockArc">
          <a:avLst>
            <a:gd name="adj1" fmla="val 16200000"/>
            <a:gd name="adj2" fmla="val 19285714"/>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0EDF59-E597-A54E-BD11-95084305071C}">
      <dsp:nvSpPr>
        <dsp:cNvPr id="0" name=""/>
        <dsp:cNvSpPr/>
      </dsp:nvSpPr>
      <dsp:spPr>
        <a:xfrm>
          <a:off x="1822701" y="2375607"/>
          <a:ext cx="1675897" cy="167589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rtlCol="0" anchor="ctr" anchorCtr="0">
          <a:noAutofit/>
        </a:bodyPr>
        <a:lstStyle/>
        <a:p>
          <a:pPr marL="0" lvl="0" indent="0" algn="ctr" defTabSz="711200" rtl="0">
            <a:lnSpc>
              <a:spcPct val="90000"/>
            </a:lnSpc>
            <a:spcBef>
              <a:spcPct val="0"/>
            </a:spcBef>
            <a:spcAft>
              <a:spcPct val="35000"/>
            </a:spcAft>
            <a:buNone/>
          </a:pPr>
          <a:r>
            <a:rPr lang="fr-fr" sz="1600" b="0" i="0" kern="1200">
              <a:latin typeface="Avenir Medium" panose="02000503020000020003" pitchFamily="2" charset="0"/>
            </a:rPr>
            <a:t>L’analyse du contexte permettra d’évaluer :</a:t>
          </a:r>
        </a:p>
      </dsp:txBody>
      <dsp:txXfrm>
        <a:off x="2068130" y="2621036"/>
        <a:ext cx="1185039" cy="1185039"/>
      </dsp:txXfrm>
    </dsp:sp>
    <dsp:sp modelId="{5B47FAA4-6337-FD4F-A857-A1A8B480168A}">
      <dsp:nvSpPr>
        <dsp:cNvPr id="0" name=""/>
        <dsp:cNvSpPr/>
      </dsp:nvSpPr>
      <dsp:spPr>
        <a:xfrm>
          <a:off x="2074085" y="501771"/>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0" anchor="ctr" anchorCtr="0">
          <a:noAutofit/>
        </a:bodyPr>
        <a:lstStyle/>
        <a:p>
          <a:pPr marL="0" lvl="0" indent="0" algn="ctr" defTabSz="622300" rtl="0">
            <a:lnSpc>
              <a:spcPct val="90000"/>
            </a:lnSpc>
            <a:spcBef>
              <a:spcPct val="0"/>
            </a:spcBef>
            <a:spcAft>
              <a:spcPct val="35000"/>
            </a:spcAft>
            <a:buNone/>
          </a:pPr>
          <a:r>
            <a:rPr lang="fr-fr" sz="1400" b="0" i="0" kern="1200">
              <a:latin typeface="Avenir Medium" panose="02000503020000020003" pitchFamily="2" charset="0"/>
            </a:rPr>
            <a:t>Situation de la nutrition</a:t>
          </a:r>
        </a:p>
      </dsp:txBody>
      <dsp:txXfrm>
        <a:off x="2245886" y="673572"/>
        <a:ext cx="829526" cy="829526"/>
      </dsp:txXfrm>
    </dsp:sp>
    <dsp:sp modelId="{DA9D113F-6F31-764D-AF4E-72AC345A7876}">
      <dsp:nvSpPr>
        <dsp:cNvPr id="0" name=""/>
        <dsp:cNvSpPr/>
      </dsp:nvSpPr>
      <dsp:spPr>
        <a:xfrm>
          <a:off x="3735650" y="130193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0" anchor="ctr" anchorCtr="0">
          <a:noAutofit/>
        </a:bodyPr>
        <a:lstStyle/>
        <a:p>
          <a:pPr marL="0" lvl="0" indent="0" algn="ctr" defTabSz="622300" rtl="0">
            <a:lnSpc>
              <a:spcPct val="90000"/>
            </a:lnSpc>
            <a:spcBef>
              <a:spcPct val="0"/>
            </a:spcBef>
            <a:spcAft>
              <a:spcPct val="35000"/>
            </a:spcAft>
            <a:buNone/>
          </a:pPr>
          <a:r>
            <a:rPr lang="fr-fr" sz="1400" b="0" i="0" kern="1200" dirty="0">
              <a:latin typeface="Avenir Medium" panose="02000503020000020003" pitchFamily="2" charset="0"/>
            </a:rPr>
            <a:t>Politique/</a:t>
          </a:r>
          <a:br>
            <a:rPr lang="en-US" sz="1400" b="0" i="0" kern="1200" dirty="0">
              <a:latin typeface="Avenir Medium" panose="02000503020000020003" pitchFamily="2" charset="0"/>
            </a:rPr>
          </a:br>
          <a:r>
            <a:rPr lang="fr-fr" sz="1300" b="0" i="0" kern="1200" dirty="0" err="1">
              <a:latin typeface="Avenir Medium" panose="02000503020000020003" pitchFamily="2" charset="0"/>
            </a:rPr>
            <a:t>réglemen</a:t>
          </a:r>
          <a:r>
            <a:rPr lang="fr-FR" sz="1300" b="0" i="0" kern="1200" dirty="0" err="1">
              <a:latin typeface="Avenir Medium" panose="02000503020000020003" pitchFamily="2" charset="0"/>
            </a:rPr>
            <a:t>t-</a:t>
          </a:r>
          <a:r>
            <a:rPr lang="fr-fr" sz="1300" b="0" i="0" kern="1200" dirty="0" err="1">
              <a:latin typeface="Avenir Medium" panose="02000503020000020003" pitchFamily="2" charset="0"/>
            </a:rPr>
            <a:t>a</a:t>
          </a:r>
          <a:r>
            <a:rPr lang="fr-FR" sz="1300" b="0" i="0" kern="1200" dirty="0" err="1">
              <a:latin typeface="Avenir Medium" panose="02000503020000020003" pitchFamily="2" charset="0"/>
            </a:rPr>
            <a:t>tion</a:t>
          </a:r>
          <a:endParaRPr lang="fr-fr" sz="1300" b="0" i="0" kern="1200" dirty="0">
            <a:latin typeface="Avenir Medium" panose="02000503020000020003" pitchFamily="2" charset="0"/>
          </a:endParaRPr>
        </a:p>
      </dsp:txBody>
      <dsp:txXfrm>
        <a:off x="3907451" y="1473739"/>
        <a:ext cx="829526" cy="829526"/>
      </dsp:txXfrm>
    </dsp:sp>
    <dsp:sp modelId="{C3F330D6-BDAA-E64D-9978-9DC2D4173F0F}">
      <dsp:nvSpPr>
        <dsp:cNvPr id="0" name=""/>
        <dsp:cNvSpPr/>
      </dsp:nvSpPr>
      <dsp:spPr>
        <a:xfrm>
          <a:off x="4146022" y="309989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rtlCol="0" anchor="ctr" anchorCtr="0">
          <a:noAutofit/>
        </a:bodyPr>
        <a:lstStyle/>
        <a:p>
          <a:pPr marL="0" lvl="0" indent="0" algn="ctr" defTabSz="533400" rtl="0">
            <a:lnSpc>
              <a:spcPct val="90000"/>
            </a:lnSpc>
            <a:spcBef>
              <a:spcPct val="0"/>
            </a:spcBef>
            <a:spcAft>
              <a:spcPct val="35000"/>
            </a:spcAft>
            <a:buNone/>
          </a:pPr>
          <a:r>
            <a:rPr lang="fr-fr" sz="1200" b="0" i="0" kern="1200" dirty="0">
              <a:latin typeface="Avenir Medium" panose="02000503020000020003" pitchFamily="2" charset="0"/>
            </a:rPr>
            <a:t>Plateforme</a:t>
          </a:r>
          <a:r>
            <a:rPr lang="fr-fr" sz="1300" b="0" i="0" kern="1200" dirty="0">
              <a:latin typeface="Avenir Medium" panose="02000503020000020003" pitchFamily="2" charset="0"/>
            </a:rPr>
            <a:t> de prestation</a:t>
          </a:r>
        </a:p>
      </dsp:txBody>
      <dsp:txXfrm>
        <a:off x="4317823" y="3271699"/>
        <a:ext cx="829526" cy="829526"/>
      </dsp:txXfrm>
    </dsp:sp>
    <dsp:sp modelId="{1431FC48-E9EA-A842-8A26-FE9E2E9083A7}">
      <dsp:nvSpPr>
        <dsp:cNvPr id="0" name=""/>
        <dsp:cNvSpPr/>
      </dsp:nvSpPr>
      <dsp:spPr>
        <a:xfrm>
          <a:off x="2996184" y="4541750"/>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0" anchor="ctr" anchorCtr="0">
          <a:noAutofit/>
        </a:bodyPr>
        <a:lstStyle/>
        <a:p>
          <a:pPr marL="0" lvl="0" indent="0" algn="ctr" defTabSz="622300" rtl="0">
            <a:lnSpc>
              <a:spcPct val="90000"/>
            </a:lnSpc>
            <a:spcBef>
              <a:spcPct val="0"/>
            </a:spcBef>
            <a:spcAft>
              <a:spcPct val="35000"/>
            </a:spcAft>
            <a:buNone/>
          </a:pPr>
          <a:r>
            <a:rPr lang="fr-FR" sz="1400" b="0" i="0" kern="1200" dirty="0">
              <a:latin typeface="Avenir Medium" panose="02000503020000020003" pitchFamily="2" charset="0"/>
            </a:rPr>
            <a:t>Analyse de l’offre et du marché</a:t>
          </a:r>
          <a:endParaRPr lang="fr-fr" sz="1400" b="0" i="0" kern="1200" dirty="0">
            <a:latin typeface="Avenir Medium" panose="02000503020000020003" pitchFamily="2" charset="0"/>
          </a:endParaRPr>
        </a:p>
      </dsp:txBody>
      <dsp:txXfrm>
        <a:off x="3167985" y="4713551"/>
        <a:ext cx="829526" cy="829526"/>
      </dsp:txXfrm>
    </dsp:sp>
    <dsp:sp modelId="{A05DC4BA-0485-914E-94CE-E8516629B09D}">
      <dsp:nvSpPr>
        <dsp:cNvPr id="0" name=""/>
        <dsp:cNvSpPr/>
      </dsp:nvSpPr>
      <dsp:spPr>
        <a:xfrm>
          <a:off x="1151987" y="4541750"/>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rtlCol="0" anchor="ctr" anchorCtr="0">
          <a:noAutofit/>
        </a:bodyPr>
        <a:lstStyle/>
        <a:p>
          <a:pPr marL="0" lvl="0" indent="0" algn="ctr" defTabSz="577850" rtl="0">
            <a:lnSpc>
              <a:spcPct val="90000"/>
            </a:lnSpc>
            <a:spcBef>
              <a:spcPct val="0"/>
            </a:spcBef>
            <a:spcAft>
              <a:spcPct val="35000"/>
            </a:spcAft>
            <a:buNone/>
          </a:pPr>
          <a:r>
            <a:rPr lang="fr-fr" sz="1300" b="0" i="0" kern="1200" dirty="0">
              <a:latin typeface="Avenir Medium" panose="02000503020000020003" pitchFamily="2" charset="0"/>
            </a:rPr>
            <a:t>Approvisionnement</a:t>
          </a:r>
        </a:p>
      </dsp:txBody>
      <dsp:txXfrm>
        <a:off x="1323788" y="4713551"/>
        <a:ext cx="829526" cy="829526"/>
      </dsp:txXfrm>
    </dsp:sp>
    <dsp:sp modelId="{A08C370E-5571-F344-AF98-FE44D553CD1F}">
      <dsp:nvSpPr>
        <dsp:cNvPr id="0" name=""/>
        <dsp:cNvSpPr/>
      </dsp:nvSpPr>
      <dsp:spPr>
        <a:xfrm>
          <a:off x="2148" y="309989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rtlCol="0" anchor="ctr" anchorCtr="0">
          <a:noAutofit/>
        </a:bodyPr>
        <a:lstStyle/>
        <a:p>
          <a:pPr marL="0" lvl="0" indent="0" algn="ctr" defTabSz="577850" rtl="0">
            <a:lnSpc>
              <a:spcPct val="90000"/>
            </a:lnSpc>
            <a:spcBef>
              <a:spcPct val="0"/>
            </a:spcBef>
            <a:spcAft>
              <a:spcPct val="35000"/>
            </a:spcAft>
            <a:buNone/>
          </a:pPr>
          <a:r>
            <a:rPr lang="fr-fr" sz="1300" b="0" i="0" kern="1200" dirty="0">
              <a:latin typeface="Avenir Medium" panose="02000503020000020003" pitchFamily="2" charset="0"/>
            </a:rPr>
            <a:t>Parties</a:t>
          </a:r>
          <a:br>
            <a:rPr lang="en-US" sz="1300" b="0" i="0" kern="1200" dirty="0">
              <a:latin typeface="Avenir Medium" panose="02000503020000020003" pitchFamily="2" charset="0"/>
            </a:rPr>
          </a:br>
          <a:r>
            <a:rPr lang="fr-fr" sz="1300" b="0" i="0" kern="1200" dirty="0">
              <a:latin typeface="Avenir Medium" panose="02000503020000020003" pitchFamily="2" charset="0"/>
            </a:rPr>
            <a:t>prenantes</a:t>
          </a:r>
        </a:p>
      </dsp:txBody>
      <dsp:txXfrm>
        <a:off x="173949" y="3271699"/>
        <a:ext cx="829526" cy="829526"/>
      </dsp:txXfrm>
    </dsp:sp>
    <dsp:sp modelId="{68491ABE-7D4D-4C4B-B8E9-F07D220C7DBD}">
      <dsp:nvSpPr>
        <dsp:cNvPr id="0" name=""/>
        <dsp:cNvSpPr/>
      </dsp:nvSpPr>
      <dsp:spPr>
        <a:xfrm>
          <a:off x="412521" y="130193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0" anchor="ctr" anchorCtr="0">
          <a:noAutofit/>
        </a:bodyPr>
        <a:lstStyle/>
        <a:p>
          <a:pPr marL="0" lvl="0" indent="0" algn="ctr" defTabSz="622300" rtl="0">
            <a:lnSpc>
              <a:spcPct val="90000"/>
            </a:lnSpc>
            <a:spcBef>
              <a:spcPct val="0"/>
            </a:spcBef>
            <a:spcAft>
              <a:spcPct val="35000"/>
            </a:spcAft>
            <a:buNone/>
          </a:pPr>
          <a:r>
            <a:rPr lang="fr-fr" sz="1400" b="0" i="0" kern="1200" dirty="0">
              <a:latin typeface="Avenir Medium" panose="02000503020000020003" pitchFamily="2" charset="0"/>
            </a:rPr>
            <a:t>Rapport </a:t>
          </a:r>
          <a:r>
            <a:rPr lang="fr-FR" sz="1400" b="0" i="0" kern="1200" dirty="0">
              <a:latin typeface="Avenir Medium" panose="02000503020000020003" pitchFamily="2" charset="0"/>
            </a:rPr>
            <a:t>coût-efficacité</a:t>
          </a:r>
          <a:r>
            <a:rPr lang="fr-fr" sz="1400" b="0" i="0" kern="1200" dirty="0">
              <a:latin typeface="Avenir Medium" panose="02000503020000020003" pitchFamily="2" charset="0"/>
            </a:rPr>
            <a:t> </a:t>
          </a:r>
        </a:p>
      </dsp:txBody>
      <dsp:txXfrm>
        <a:off x="584322" y="1473739"/>
        <a:ext cx="829526" cy="8295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0DF060-5BE5-AC45-8FD3-74A61DD61823}" type="datetimeFigureOut">
              <a:rPr lang="en-US" smtClean="0"/>
              <a:t>6/8/23</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pPr rtl="0"/>
            <a:fld id="{51612432-5752-AC44-AD1D-D5F2B1E85F8E}" type="datetimeFigureOut">
              <a:rPr lang="en-US" smtClean="0"/>
              <a:pPr rtl="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pPr rtl="0"/>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mhbconsortium.org/knowledge-hub/" TargetMode="External"/><Relationship Id="rId7" Type="http://schemas.openxmlformats.org/officeDocument/2006/relationships/hyperlink" Target="https://hmhbconsortium.org/content/user_files/2021/11/EML_MMS_Brief-23-Nov.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pubmed.ncbi.nlm.nih.gov/34320177/" TargetMode="External"/><Relationship Id="rId5" Type="http://schemas.openxmlformats.org/officeDocument/2006/relationships/hyperlink" Target="https://www.nutritionintl.org/learning-resources-home/mms-cost-benefit-tool/" TargetMode="External"/><Relationship Id="rId4" Type="http://schemas.openxmlformats.org/officeDocument/2006/relationships/hyperlink" Target="http://HMHB@micronutrientforum.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indent="0" rtl="0">
              <a:lnSpc>
                <a:spcPct val="107000"/>
              </a:lnSpc>
              <a:spcBef>
                <a:spcPts val="0"/>
              </a:spcBef>
              <a:spcAft>
                <a:spcPts val="800"/>
              </a:spcAft>
              <a:buFont typeface="Arial" panose="020B0604020202020204" pitchFamily="34" charset="0"/>
              <a:buNone/>
            </a:pPr>
            <a:r>
              <a:rPr lang="fr-f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Pendant la Phase 2, </a:t>
            </a:r>
            <a:r>
              <a:rPr lang="fr-fr" dirty="0"/>
              <a:t>concevoir et tester la stratégie de mise en œuvre en effectuant des recherches sur la mise en œuvre et en renforçant les relations avec les fournisseurs. </a:t>
            </a:r>
          </a:p>
          <a:p>
            <a:pPr lvl="0" rtl="0">
              <a:buSzPct val="115000"/>
            </a:pPr>
            <a:endParaRPr lang="en-US" sz="1200" b="1" u="none" dirty="0">
              <a:cs typeface="Arial" panose="020B0604020202020204" pitchFamily="34" charset="0"/>
            </a:endParaRPr>
          </a:p>
          <a:p>
            <a:pPr marL="171450" lvl="0" indent="-171450" rtl="0">
              <a:buSzPct val="115000"/>
              <a:buFont typeface="Arial" panose="020B0604020202020204" pitchFamily="34" charset="0"/>
              <a:buChar char="•"/>
            </a:pPr>
            <a:r>
              <a:rPr lang="fr-fr" sz="1200" b="1" u="none" dirty="0">
                <a:cs typeface="Arial" panose="020B0604020202020204" pitchFamily="34" charset="0"/>
              </a:rPr>
              <a:t>Réaliser des recherches sur la mise en œuvre :</a:t>
            </a:r>
            <a:r>
              <a:rPr lang="fr-fr" sz="1200" u="none" dirty="0">
                <a:cs typeface="Arial" panose="020B0604020202020204" pitchFamily="34" charset="0"/>
              </a:rPr>
              <a:t> Déterminer les moyens les plus efficaces et les plus efficients de mettre en œuvre et d’intensifier la MMS de l’UNIMMAP, en privilégiant le renforcement des systèmes de santé publics et/ou privés (les résultats comprennent la faisabilité, l’acceptabilité, la durabilité, la </a:t>
            </a:r>
            <a:r>
              <a:rPr lang="fr-FR" sz="1200" u="none" dirty="0">
                <a:cs typeface="Arial" panose="020B0604020202020204" pitchFamily="34" charset="0"/>
              </a:rPr>
              <a:t>coût-efficacit</a:t>
            </a:r>
            <a:r>
              <a:rPr lang="fr-fr" sz="1200" u="none" dirty="0">
                <a:cs typeface="Arial" panose="020B0604020202020204" pitchFamily="34" charset="0"/>
              </a:rPr>
              <a:t>é et l’équité).</a:t>
            </a:r>
          </a:p>
          <a:p>
            <a:pPr marL="171450" lvl="0" indent="-171450" rtl="0">
              <a:buSzPct val="115000"/>
              <a:buFont typeface="Arial" panose="020B0604020202020204" pitchFamily="34" charset="0"/>
              <a:buChar char="•"/>
            </a:pPr>
            <a:endParaRPr lang="en-US" sz="1200" u="none" dirty="0">
              <a:cs typeface="Arial" panose="020B0604020202020204" pitchFamily="34" charset="0"/>
            </a:endParaRPr>
          </a:p>
          <a:p>
            <a:pPr marL="171450" indent="-171450" rtl="0">
              <a:buSzPct val="115000"/>
              <a:buFont typeface="Arial" panose="020B0604020202020204" pitchFamily="34" charset="0"/>
              <a:buChar char="•"/>
            </a:pPr>
            <a:r>
              <a:rPr lang="fr-fr" sz="1200" b="1" u="none" dirty="0">
                <a:cs typeface="Arial" panose="020B0604020202020204" pitchFamily="34" charset="0"/>
              </a:rPr>
              <a:t>Créer et exécuter un plan de mise en œuvre : </a:t>
            </a:r>
            <a:r>
              <a:rPr lang="fr-fr" sz="1200" u="none" dirty="0">
                <a:cs typeface="Arial" panose="020B0604020202020204" pitchFamily="34" charset="0"/>
              </a:rPr>
              <a:t>Créer un plan pour l’introduction initiale de la MMS qui soit cohérent avec la politique d’adoption de la MMS de l’UNIMMAP.</a:t>
            </a:r>
          </a:p>
          <a:p>
            <a:pPr marL="171450" indent="-171450" rtl="0">
              <a:buSzPct val="115000"/>
              <a:buFont typeface="Arial" panose="020B0604020202020204" pitchFamily="34" charset="0"/>
              <a:buChar char="•"/>
            </a:pPr>
            <a:endParaRPr lang="en-US" sz="1200" b="1" u="none" dirty="0">
              <a:ea typeface="Calibri" panose="020F0502020204030204" pitchFamily="34" charset="0"/>
              <a:cs typeface="Arial" panose="020B0604020202020204" pitchFamily="34" charset="0"/>
            </a:endParaRPr>
          </a:p>
          <a:p>
            <a:pPr marL="171450" indent="-171450" rtl="0">
              <a:buSzPct val="115000"/>
              <a:buFont typeface="Arial" panose="020B0604020202020204" pitchFamily="34" charset="0"/>
              <a:buChar char="•"/>
            </a:pPr>
            <a:r>
              <a:rPr lang="fr-fr" sz="1200" b="1" u="none" dirty="0">
                <a:ea typeface="Calibri" panose="020F0502020204030204" pitchFamily="34" charset="0"/>
                <a:cs typeface="Arial" panose="020B0604020202020204" pitchFamily="34" charset="0"/>
              </a:rPr>
              <a:t>Explorer les plans d’approvisionnement ou d’achat de la MMS :</a:t>
            </a:r>
            <a:r>
              <a:rPr lang="fr-fr" sz="1200" u="none" dirty="0">
                <a:ea typeface="Calibri" panose="020F0502020204030204" pitchFamily="34" charset="0"/>
                <a:cs typeface="Arial" panose="020B0604020202020204" pitchFamily="34" charset="0"/>
              </a:rPr>
              <a:t> </a:t>
            </a:r>
            <a:r>
              <a:rPr lang="fr-fr" sz="1200" u="none" dirty="0">
                <a:cs typeface="Arial" panose="020B0604020202020204" pitchFamily="34" charset="0"/>
              </a:rPr>
              <a:t>Obtenir</a:t>
            </a:r>
            <a:r>
              <a:rPr lang="fr-FR" sz="1200" u="none" dirty="0">
                <a:cs typeface="Arial" panose="020B0604020202020204" pitchFamily="34" charset="0"/>
              </a:rPr>
              <a:t> </a:t>
            </a:r>
            <a:r>
              <a:rPr lang="fr-fr" sz="1200" u="none" dirty="0">
                <a:ea typeface="Calibri" panose="020F0502020204030204" pitchFamily="34" charset="0"/>
                <a:cs typeface="Arial" panose="020B0604020202020204" pitchFamily="34" charset="0"/>
              </a:rPr>
              <a:t>la MMS de l’UNIMMAP auprès </a:t>
            </a:r>
            <a:r>
              <a:rPr lang="fr-fr" sz="1200" u="none" dirty="0">
                <a:cs typeface="Arial" panose="020B0604020202020204" pitchFamily="34" charset="0"/>
              </a:rPr>
              <a:t>des donateurs et/ou des fabricants mondiaux pour une introduction et une intensification immédiates. Pour la planification de l’approvisionnement à plus long terme, favoriser l’engagement entre les acheteurs et les fabricants pour évaluer l’intérêt de chaque partie pour les transactions potentielles, les besoins des acheteurs et la capacité de fabrication. </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10</a:t>
            </a:fld>
            <a:endParaRPr lang="en-US"/>
          </a:p>
        </p:txBody>
      </p:sp>
    </p:spTree>
    <p:extLst>
      <p:ext uri="{BB962C8B-B14F-4D97-AF65-F5344CB8AC3E}">
        <p14:creationId xmlns:p14="http://schemas.microsoft.com/office/powerpoint/2010/main" val="189891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indent="0" rtl="0">
              <a:lnSpc>
                <a:spcPct val="107000"/>
              </a:lnSpc>
              <a:spcBef>
                <a:spcPts val="0"/>
              </a:spcBef>
              <a:spcAft>
                <a:spcPts val="800"/>
              </a:spcAft>
              <a:buFont typeface="Arial" panose="020B0604020202020204" pitchFamily="34" charset="0"/>
              <a:buNone/>
            </a:pPr>
            <a:r>
              <a:rPr lang="fr-f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Pendant la Phase 3, commencer l’intensification de la MMS</a:t>
            </a:r>
            <a:r>
              <a:rPr lang="fr-fr" dirty="0"/>
              <a:t>, et étendre sa couverture et son utilisation au niveau sous-national ou national.</a:t>
            </a:r>
          </a:p>
          <a:p>
            <a:pPr rtl="0"/>
            <a:endParaRPr lang="en-US" sz="1200" b="1" u="none" dirty="0"/>
          </a:p>
          <a:p>
            <a:pPr marL="171450" indent="-171450" rtl="0">
              <a:buFont typeface="Arial" panose="020B0604020202020204" pitchFamily="34" charset="0"/>
              <a:buChar char="•"/>
            </a:pPr>
            <a:r>
              <a:rPr lang="fr-fr" sz="1200" b="1" u="none" dirty="0"/>
              <a:t>Renforcement des capacités : </a:t>
            </a:r>
            <a:r>
              <a:rPr lang="fr-fr" sz="1200" u="none" dirty="0"/>
              <a:t>Soutenir le besoin de renforcement des capacités du personnel du système de santé.</a:t>
            </a:r>
          </a:p>
          <a:p>
            <a:pPr marL="171450" indent="-171450" rtl="0">
              <a:buFont typeface="Arial" panose="020B0604020202020204" pitchFamily="34" charset="0"/>
              <a:buChar char="•"/>
            </a:pPr>
            <a:endParaRPr lang="en-US" sz="1200" u="none" dirty="0"/>
          </a:p>
          <a:p>
            <a:pPr marL="171450" indent="-171450" rtl="0">
              <a:buFont typeface="Arial" panose="020B0604020202020204" pitchFamily="34" charset="0"/>
              <a:buChar char="•"/>
            </a:pPr>
            <a:r>
              <a:rPr lang="fr-fr" sz="1200" b="1" u="none" dirty="0"/>
              <a:t>Suivi et évaluation : </a:t>
            </a:r>
            <a:r>
              <a:rPr lang="fr-fr" sz="1200" u="none" dirty="0"/>
              <a:t>Soutenir l’intégration d</a:t>
            </a:r>
            <a:r>
              <a:rPr lang="fr-FR" sz="1200" u="none" dirty="0"/>
              <a:t>’</a:t>
            </a:r>
            <a:r>
              <a:rPr lang="fr-fr" sz="1200" u="none" dirty="0"/>
              <a:t>une stratégie de suivi et d’évaluation dans les opérations régulières des systèmes de santé et de surveillance nationale.</a:t>
            </a:r>
          </a:p>
          <a:p>
            <a:pPr marL="171450" indent="-171450" rtl="0">
              <a:buFont typeface="Arial" panose="020B0604020202020204" pitchFamily="34" charset="0"/>
              <a:buChar char="•"/>
            </a:pPr>
            <a:endParaRPr lang="en-US" sz="1200" u="none" dirty="0"/>
          </a:p>
          <a:p>
            <a:pPr marL="171450" indent="-171450" rtl="0">
              <a:buFont typeface="Arial" panose="020B0604020202020204" pitchFamily="34" charset="0"/>
              <a:buChar char="•"/>
            </a:pPr>
            <a:r>
              <a:rPr lang="fr-fr" sz="1200" b="1" u="none" dirty="0"/>
              <a:t>Planification de la communication pour le changement social et comportemental :</a:t>
            </a:r>
            <a:r>
              <a:rPr lang="fr-fr" sz="1200" u="none" dirty="0"/>
              <a:t> Soutenir l’élaboration et la mise en œuvre d’un plan de communication pour assurer la transition du fer et de l’acide folique à la MMS de l’UNIMMAP dans chaque nouvelle juridiction.</a:t>
            </a:r>
          </a:p>
          <a:p>
            <a:pPr marL="171450" indent="-171450" rtl="0">
              <a:buFont typeface="Arial" panose="020B0604020202020204" pitchFamily="34" charset="0"/>
              <a:buChar char="•"/>
            </a:pPr>
            <a:endParaRPr lang="en-US" sz="1200" u="none" dirty="0"/>
          </a:p>
          <a:p>
            <a:pPr marL="171450" indent="-171450" rtl="0">
              <a:buFont typeface="Arial" panose="020B0604020202020204" pitchFamily="34" charset="0"/>
              <a:buChar char="•"/>
            </a:pPr>
            <a:r>
              <a:rPr lang="fr-fr" sz="1200" b="1" u="none" dirty="0"/>
              <a:t>Financement, recherche de fournisseurs et approvisionnement : </a:t>
            </a:r>
            <a:r>
              <a:rPr lang="fr-fr" sz="1200" u="none" dirty="0"/>
              <a:t>Développer un plan de financement et d’approvisionnement afin de soutenir la transition du fer et de l’acide folique à la MMS pendant l’introduction et l’intensification. </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11</a:t>
            </a:fld>
            <a:endParaRPr lang="en-US"/>
          </a:p>
        </p:txBody>
      </p:sp>
    </p:spTree>
    <p:extLst>
      <p:ext uri="{BB962C8B-B14F-4D97-AF65-F5344CB8AC3E}">
        <p14:creationId xmlns:p14="http://schemas.microsoft.com/office/powerpoint/2010/main" val="2334040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sz="4400" i="1" dirty="0"/>
              <a:t>Points de discussion du présentateur :</a:t>
            </a:r>
          </a:p>
          <a:p>
            <a:pPr rtl="0"/>
            <a:endParaRPr lang="en-US" sz="4400" i="1" dirty="0">
              <a:solidFill>
                <a:srgbClr val="000000"/>
              </a:solidFill>
              <a:ea typeface="Verdana" panose="020B0604030504040204" pitchFamily="34" charset="0"/>
              <a:cs typeface="Arial" panose="020B0604020202020204" pitchFamily="34" charset="0"/>
            </a:endParaRPr>
          </a:p>
          <a:p>
            <a:pPr rtl="0"/>
            <a:r>
              <a:rPr lang="fr-FR" sz="4400" dirty="0">
                <a:solidFill>
                  <a:srgbClr val="000000"/>
                </a:solidFill>
                <a:ea typeface="Verdana" panose="020B0604030504040204" pitchFamily="34" charset="0"/>
                <a:cs typeface="Arial" panose="020B0604020202020204" pitchFamily="34" charset="0"/>
              </a:rPr>
              <a:t>Les 4 diapos suivants présentent </a:t>
            </a:r>
            <a:r>
              <a:rPr lang="fr-fr" sz="4400" dirty="0">
                <a:solidFill>
                  <a:srgbClr val="000000"/>
                </a:solidFill>
                <a:ea typeface="Verdana" panose="020B0604030504040204" pitchFamily="34" charset="0"/>
                <a:cs typeface="Arial" panose="020B0604020202020204" pitchFamily="34" charset="0"/>
              </a:rPr>
              <a:t>une étude de cas sur la façon dont cette approche à trois phases a été utilisée en Indonésie.</a:t>
            </a:r>
          </a:p>
          <a:p>
            <a:pPr rtl="0"/>
            <a:endParaRPr lang="en-US" sz="4400" dirty="0">
              <a:solidFill>
                <a:srgbClr val="000000"/>
              </a:solidFill>
              <a:ea typeface="Verdana" panose="020B0604030504040204" pitchFamily="34" charset="0"/>
              <a:cs typeface="Arial" panose="020B0604020202020204" pitchFamily="34" charset="0"/>
            </a:endParaRPr>
          </a:p>
          <a:p>
            <a:pPr rtl="0"/>
            <a:r>
              <a:rPr lang="fr-fr" sz="4400" dirty="0">
                <a:solidFill>
                  <a:srgbClr val="000000"/>
                </a:solidFill>
                <a:ea typeface="Verdana" panose="020B0604030504040204" pitchFamily="34" charset="0"/>
                <a:cs typeface="Arial" panose="020B0604020202020204" pitchFamily="34" charset="0"/>
              </a:rPr>
              <a:t>L’Indonésie est un pays à revenu faible à intermédiaire et à croissance rapide qui compte plus de 260 millions d’habitants. </a:t>
            </a:r>
          </a:p>
          <a:p>
            <a:pPr rtl="0"/>
            <a:endParaRPr lang="en-US" sz="4400" dirty="0">
              <a:solidFill>
                <a:srgbClr val="000000"/>
              </a:solidFill>
              <a:ea typeface="Verdana" panose="020B0604030504040204" pitchFamily="34" charset="0"/>
              <a:cs typeface="Arial" panose="020B0604020202020204" pitchFamily="34" charset="0"/>
            </a:endParaRPr>
          </a:p>
          <a:p>
            <a:pPr rtl="0"/>
            <a:r>
              <a:rPr lang="fr-fr" sz="4400" dirty="0">
                <a:solidFill>
                  <a:srgbClr val="000000"/>
                </a:solidFill>
                <a:ea typeface="Verdana" panose="020B0604030504040204" pitchFamily="34" charset="0"/>
                <a:cs typeface="Arial" panose="020B0604020202020204" pitchFamily="34" charset="0"/>
              </a:rPr>
              <a:t>Son système de santé doit constamment relever les défis des besoins de l’ensemble de la population et à un manque d’équité, notamment en ce qui concerne les carences nutritionnelles maternelles.</a:t>
            </a:r>
          </a:p>
          <a:p>
            <a:pPr rtl="0"/>
            <a:endParaRPr lang="en-US" sz="4400" dirty="0">
              <a:solidFill>
                <a:srgbClr val="000000"/>
              </a:solidFill>
              <a:ea typeface="Verdana" panose="020B0604030504040204" pitchFamily="34" charset="0"/>
              <a:cs typeface="Arial" panose="020B0604020202020204" pitchFamily="34" charset="0"/>
            </a:endParaRPr>
          </a:p>
          <a:p>
            <a:pPr rtl="0"/>
            <a:r>
              <a:rPr lang="fr-fr" sz="4400" dirty="0">
                <a:solidFill>
                  <a:srgbClr val="000000"/>
                </a:solidFill>
                <a:ea typeface="Verdana" panose="020B0604030504040204" pitchFamily="34" charset="0"/>
                <a:cs typeface="Arial" panose="020B0604020202020204" pitchFamily="34" charset="0"/>
              </a:rPr>
              <a:t>Dans les prochaines diapos, nous allons vous expliquer comment une approche scientifique de la mise en œuvre est utilisée pour </a:t>
            </a:r>
            <a:r>
              <a:rPr lang="fr-fr" sz="4400" i="0" dirty="0"/>
              <a:t>tester, introduire et intensifier la MMS.</a:t>
            </a:r>
          </a:p>
          <a:p>
            <a:pPr rtl="0"/>
            <a:endParaRPr lang="en-US" sz="4400" i="1" dirty="0"/>
          </a:p>
          <a:p>
            <a:pPr rtl="0"/>
            <a:endParaRPr lang="en-US" sz="4400" dirty="0">
              <a:solidFill>
                <a:srgbClr val="000000"/>
              </a:solidFill>
              <a:ea typeface="Verdana" panose="020B0604030504040204" pitchFamily="34" charset="0"/>
              <a:cs typeface="Arial" panose="020B0604020202020204" pitchFamily="34" charset="0"/>
            </a:endParaRPr>
          </a:p>
          <a:p>
            <a:pPr marL="228600" indent="0" defTabSz="457200" rtl="0">
              <a:spcAft>
                <a:spcPts val="300"/>
              </a:spcAft>
              <a:buSzPct val="115000"/>
              <a:buFont typeface="Arial" panose="020B0604020202020204" pitchFamily="34" charset="0"/>
              <a:buNone/>
            </a:pPr>
            <a:endParaRPr lang="en-US" sz="4400" dirty="0">
              <a:solidFill>
                <a:srgbClr val="000000"/>
              </a:solidFill>
              <a:ea typeface="Verdana" panose="020B0604030504040204" pitchFamily="34" charset="0"/>
              <a:cs typeface="Arial" panose="020B0604020202020204" pitchFamily="34" charset="0"/>
            </a:endParaRPr>
          </a:p>
          <a:p>
            <a:pPr marL="400050" indent="-171450" defTabSz="457200" rtl="0">
              <a:spcAft>
                <a:spcPts val="300"/>
              </a:spcAft>
              <a:buSzPct val="115000"/>
              <a:buFont typeface="Arial" panose="020B0604020202020204" pitchFamily="34" charset="0"/>
              <a:buChar char="•"/>
            </a:pPr>
            <a:endParaRPr lang="en-US" sz="4400" dirty="0">
              <a:solidFill>
                <a:srgbClr val="000000"/>
              </a:solidFill>
              <a:ea typeface="Verdana" panose="020B0604030504040204" pitchFamily="34" charset="0"/>
              <a:cs typeface="Arial" panose="020B0604020202020204" pitchFamily="34" charset="0"/>
            </a:endParaRPr>
          </a:p>
          <a:p>
            <a:pPr marL="0" indent="0" rtl="0">
              <a:buFont typeface="Arial" panose="020B0604020202020204" pitchFamily="34" charset="0"/>
              <a:buNone/>
            </a:pPr>
            <a:endParaRPr lang="en-US" sz="800"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12</a:t>
            </a:fld>
            <a:endParaRPr lang="en-US"/>
          </a:p>
        </p:txBody>
      </p:sp>
    </p:spTree>
    <p:extLst>
      <p:ext uri="{BB962C8B-B14F-4D97-AF65-F5344CB8AC3E}">
        <p14:creationId xmlns:p14="http://schemas.microsoft.com/office/powerpoint/2010/main" val="1375418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sz="4400" i="1" dirty="0"/>
              <a:t>Points de discussion du présentateur :</a:t>
            </a:r>
          </a:p>
          <a:p>
            <a:pPr rtl="0"/>
            <a:endParaRPr lang="en-US" sz="4400" i="1" dirty="0">
              <a:solidFill>
                <a:srgbClr val="000000"/>
              </a:solidFill>
              <a:ea typeface="Verdana" panose="020B0604030504040204" pitchFamily="34" charset="0"/>
              <a:cs typeface="Arial" panose="020B0604020202020204" pitchFamily="34" charset="0"/>
            </a:endParaRPr>
          </a:p>
          <a:p>
            <a:pPr rtl="0"/>
            <a:r>
              <a:rPr lang="fr-fr" sz="4400" dirty="0">
                <a:solidFill>
                  <a:srgbClr val="000000"/>
                </a:solidFill>
                <a:ea typeface="Verdana" panose="020B0604030504040204" pitchFamily="34" charset="0"/>
                <a:cs typeface="Arial" panose="020B0604020202020204" pitchFamily="34" charset="0"/>
              </a:rPr>
              <a:t>En 2008, un </a:t>
            </a:r>
            <a:r>
              <a:rPr lang="fr-FR" sz="4400" dirty="0">
                <a:solidFill>
                  <a:srgbClr val="000000"/>
                </a:solidFill>
                <a:ea typeface="Verdana" panose="020B0604030504040204" pitchFamily="34" charset="0"/>
                <a:cs typeface="Arial" panose="020B0604020202020204" pitchFamily="34" charset="0"/>
              </a:rPr>
              <a:t>étude</a:t>
            </a:r>
            <a:r>
              <a:rPr lang="fr-fr" sz="4400" dirty="0">
                <a:solidFill>
                  <a:srgbClr val="000000"/>
                </a:solidFill>
                <a:ea typeface="Verdana" panose="020B0604030504040204" pitchFamily="34" charset="0"/>
                <a:cs typeface="Arial" panose="020B0604020202020204" pitchFamily="34" charset="0"/>
              </a:rPr>
              <a:t> d’intervention de supplémentation, connu sous le nom de SUMMIT, a évalué les effets de la MMS par rapport à l’option fer et acide folique, sur la perte</a:t>
            </a:r>
            <a:r>
              <a:rPr lang="fr-FR" sz="4400" dirty="0">
                <a:solidFill>
                  <a:srgbClr val="000000"/>
                </a:solidFill>
                <a:ea typeface="Verdana" panose="020B0604030504040204" pitchFamily="34" charset="0"/>
                <a:cs typeface="Arial" panose="020B0604020202020204" pitchFamily="34" charset="0"/>
              </a:rPr>
              <a:t> du</a:t>
            </a:r>
            <a:r>
              <a:rPr lang="fr-fr" sz="4400" dirty="0">
                <a:solidFill>
                  <a:srgbClr val="000000"/>
                </a:solidFill>
                <a:ea typeface="Verdana" panose="020B0604030504040204" pitchFamily="34" charset="0"/>
                <a:cs typeface="Arial" panose="020B0604020202020204" pitchFamily="34" charset="0"/>
              </a:rPr>
              <a:t> fœt</a:t>
            </a:r>
            <a:r>
              <a:rPr lang="fr-FR" sz="4400" dirty="0">
                <a:solidFill>
                  <a:srgbClr val="000000"/>
                </a:solidFill>
                <a:ea typeface="Verdana" panose="020B0604030504040204" pitchFamily="34" charset="0"/>
                <a:cs typeface="Arial" panose="020B0604020202020204" pitchFamily="34" charset="0"/>
              </a:rPr>
              <a:t>us</a:t>
            </a:r>
            <a:r>
              <a:rPr lang="fr-fr" sz="4400" dirty="0">
                <a:solidFill>
                  <a:srgbClr val="000000"/>
                </a:solidFill>
                <a:ea typeface="Verdana" panose="020B0604030504040204" pitchFamily="34" charset="0"/>
                <a:cs typeface="Arial" panose="020B0604020202020204" pitchFamily="34" charset="0"/>
              </a:rPr>
              <a:t> et la mort infantile dans le cadre de services </a:t>
            </a:r>
            <a:r>
              <a:rPr lang="fr-FR" sz="4400" dirty="0">
                <a:solidFill>
                  <a:srgbClr val="000000"/>
                </a:solidFill>
                <a:ea typeface="Verdana" panose="020B0604030504040204" pitchFamily="34" charset="0"/>
                <a:cs typeface="Arial" panose="020B0604020202020204" pitchFamily="34" charset="0"/>
              </a:rPr>
              <a:t>de soins prénatals</a:t>
            </a:r>
            <a:r>
              <a:rPr lang="fr-fr" sz="4400" dirty="0">
                <a:solidFill>
                  <a:srgbClr val="000000"/>
                </a:solidFill>
                <a:ea typeface="Verdana" panose="020B0604030504040204" pitchFamily="34" charset="0"/>
                <a:cs typeface="Arial" panose="020B0604020202020204" pitchFamily="34" charset="0"/>
              </a:rPr>
              <a:t>. Cet essai a permis de lancer l’exploration de la MMS en Indonésie.</a:t>
            </a:r>
          </a:p>
          <a:p>
            <a:pPr rtl="0"/>
            <a:endParaRPr lang="en-US" sz="4400" dirty="0">
              <a:solidFill>
                <a:srgbClr val="000000"/>
              </a:solidFill>
              <a:ea typeface="Verdana" panose="020B0604030504040204" pitchFamily="34" charset="0"/>
              <a:cs typeface="Arial" panose="020B0604020202020204" pitchFamily="34" charset="0"/>
            </a:endParaRPr>
          </a:p>
          <a:p>
            <a:pPr rtl="0"/>
            <a:r>
              <a:rPr lang="fr-fr" sz="4400" dirty="0">
                <a:solidFill>
                  <a:srgbClr val="000000"/>
                </a:solidFill>
                <a:ea typeface="Verdana" panose="020B0604030504040204" pitchFamily="34" charset="0"/>
                <a:cs typeface="Arial" panose="020B0604020202020204" pitchFamily="34" charset="0"/>
              </a:rPr>
              <a:t>Source : https://</a:t>
            </a:r>
            <a:r>
              <a:rPr lang="fr-fr" sz="4400" dirty="0" err="1">
                <a:solidFill>
                  <a:srgbClr val="000000"/>
                </a:solidFill>
                <a:ea typeface="Verdana" panose="020B0604030504040204" pitchFamily="34" charset="0"/>
                <a:cs typeface="Arial" panose="020B0604020202020204" pitchFamily="34" charset="0"/>
              </a:rPr>
              <a:t>www.thelancet.com</a:t>
            </a:r>
            <a:r>
              <a:rPr lang="fr-fr" sz="4400" dirty="0">
                <a:solidFill>
                  <a:srgbClr val="000000"/>
                </a:solidFill>
                <a:ea typeface="Verdana" panose="020B0604030504040204" pitchFamily="34" charset="0"/>
                <a:cs typeface="Arial" panose="020B0604020202020204" pitchFamily="34" charset="0"/>
              </a:rPr>
              <a:t>/action/</a:t>
            </a:r>
            <a:r>
              <a:rPr lang="fr-fr" sz="4400" dirty="0" err="1">
                <a:solidFill>
                  <a:srgbClr val="000000"/>
                </a:solidFill>
                <a:ea typeface="Verdana" panose="020B0604030504040204" pitchFamily="34" charset="0"/>
                <a:cs typeface="Arial" panose="020B0604020202020204" pitchFamily="34" charset="0"/>
              </a:rPr>
              <a:t>showPdf?pii</a:t>
            </a:r>
            <a:r>
              <a:rPr lang="fr-fr" sz="4400" dirty="0">
                <a:solidFill>
                  <a:srgbClr val="000000"/>
                </a:solidFill>
                <a:ea typeface="Verdana" panose="020B0604030504040204" pitchFamily="34" charset="0"/>
                <a:cs typeface="Arial" panose="020B0604020202020204" pitchFamily="34" charset="0"/>
              </a:rPr>
              <a:t>=S0140-6736%2808%2960133-6 </a:t>
            </a:r>
          </a:p>
          <a:p>
            <a:pPr marL="400050" marR="0" lvl="0" indent="-171450" algn="l" defTabSz="457200" rtl="0" eaLnBrk="1" fontAlgn="auto" latinLnBrk="0" hangingPunct="1">
              <a:lnSpc>
                <a:spcPct val="100000"/>
              </a:lnSpc>
              <a:spcBef>
                <a:spcPts val="0"/>
              </a:spcBef>
              <a:spcAft>
                <a:spcPts val="300"/>
              </a:spcAft>
              <a:buClrTx/>
              <a:buSzPct val="115000"/>
              <a:buFont typeface="Arial" panose="020B0604020202020204" pitchFamily="34" charset="0"/>
              <a:buChar char="•"/>
              <a:tabLst/>
              <a:defRPr/>
            </a:pPr>
            <a:endParaRPr lang="en-US" sz="4400" dirty="0">
              <a:solidFill>
                <a:srgbClr val="000000"/>
              </a:solidFill>
              <a:ea typeface="Verdana" panose="020B0604030504040204" pitchFamily="34" charset="0"/>
              <a:cs typeface="Arial" panose="020B0604020202020204" pitchFamily="34" charset="0"/>
            </a:endParaRPr>
          </a:p>
          <a:p>
            <a:pPr marL="0" indent="0" rtl="0">
              <a:buFont typeface="Arial" panose="020B0604020202020204" pitchFamily="34" charset="0"/>
              <a:buNone/>
            </a:pPr>
            <a:endParaRPr lang="en-US" sz="800"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13</a:t>
            </a:fld>
            <a:endParaRPr lang="en-US"/>
          </a:p>
        </p:txBody>
      </p:sp>
    </p:spTree>
    <p:extLst>
      <p:ext uri="{BB962C8B-B14F-4D97-AF65-F5344CB8AC3E}">
        <p14:creationId xmlns:p14="http://schemas.microsoft.com/office/powerpoint/2010/main" val="418392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fr-fr" sz="4400" i="1" dirty="0"/>
              <a:t>Points de discussion du présentateur :</a:t>
            </a:r>
          </a:p>
          <a:p>
            <a:pPr marL="400050" indent="-171450" defTabSz="457200" rtl="0">
              <a:spcAft>
                <a:spcPts val="300"/>
              </a:spcAft>
              <a:buSzPct val="115000"/>
              <a:buFont typeface="Arial" panose="020B0604020202020204" pitchFamily="34" charset="0"/>
              <a:buChar char="•"/>
            </a:pPr>
            <a:endParaRPr lang="en-US" sz="4400" dirty="0">
              <a:solidFill>
                <a:srgbClr val="000000"/>
              </a:solidFill>
              <a:ea typeface="Verdana" panose="020B0604030504040204" pitchFamily="34" charset="0"/>
              <a:cs typeface="Arial" panose="020B0604020202020204" pitchFamily="34" charset="0"/>
            </a:endParaRPr>
          </a:p>
          <a:p>
            <a:pPr marL="228600" indent="0" defTabSz="457200" rtl="0">
              <a:spcAft>
                <a:spcPts val="300"/>
              </a:spcAft>
              <a:buSzPct val="115000"/>
              <a:buFont typeface="Arial" panose="020B0604020202020204" pitchFamily="34" charset="0"/>
              <a:buNone/>
            </a:pPr>
            <a:r>
              <a:rPr lang="fr-fr" sz="4400" dirty="0">
                <a:solidFill>
                  <a:srgbClr val="000000"/>
                </a:solidFill>
                <a:ea typeface="Verdana" panose="020B0604030504040204" pitchFamily="34" charset="0"/>
                <a:cs typeface="Arial" panose="020B0604020202020204" pitchFamily="34" charset="0"/>
              </a:rPr>
              <a:t>La phase d’exploration (Phase 1) a officiellement démarré lorsque </a:t>
            </a:r>
            <a:r>
              <a:rPr lang="fr-FR" sz="4400" dirty="0">
                <a:solidFill>
                  <a:srgbClr val="000000"/>
                </a:solidFill>
                <a:ea typeface="Verdana" panose="020B0604030504040204" pitchFamily="34" charset="0"/>
                <a:cs typeface="Arial" panose="020B0604020202020204" pitchFamily="34" charset="0"/>
              </a:rPr>
              <a:t>différent</a:t>
            </a:r>
            <a:r>
              <a:rPr lang="fr-fr" sz="4400" dirty="0">
                <a:solidFill>
                  <a:srgbClr val="000000"/>
                </a:solidFill>
                <a:ea typeface="Verdana" panose="020B0604030504040204" pitchFamily="34" charset="0"/>
                <a:cs typeface="Arial" panose="020B0604020202020204" pitchFamily="34" charset="0"/>
              </a:rPr>
              <a:t>s membres du consortium HMHB ont parrainé et coorganisé plusieurs engagements des parties prenantes en Indonésie, entraînant un consensus sur la nécessité de concevoir et de tester une stratégie de mise en œuvre de la MMS.</a:t>
            </a:r>
          </a:p>
          <a:p>
            <a:pPr marL="228600" indent="0" defTabSz="457200" rtl="0">
              <a:spcAft>
                <a:spcPts val="300"/>
              </a:spcAft>
              <a:buSzPct val="115000"/>
              <a:buFont typeface="Arial" panose="020B0604020202020204" pitchFamily="34" charset="0"/>
              <a:buNone/>
            </a:pPr>
            <a:endParaRPr lang="en-US" sz="4400" dirty="0">
              <a:solidFill>
                <a:srgbClr val="000000"/>
              </a:solidFill>
              <a:ea typeface="Verdana" panose="020B0604030504040204" pitchFamily="34" charset="0"/>
              <a:cs typeface="Arial" panose="020B0604020202020204" pitchFamily="34" charset="0"/>
            </a:endParaRPr>
          </a:p>
          <a:p>
            <a:pPr marL="228600" indent="0" defTabSz="457200" rtl="0">
              <a:spcAft>
                <a:spcPts val="300"/>
              </a:spcAft>
              <a:buSzPct val="115000"/>
              <a:buFont typeface="Arial" panose="020B0604020202020204" pitchFamily="34" charset="0"/>
              <a:buNone/>
            </a:pPr>
            <a:r>
              <a:rPr lang="fr-fr" sz="4400" dirty="0">
                <a:solidFill>
                  <a:srgbClr val="000000"/>
                </a:solidFill>
                <a:ea typeface="Verdana" panose="020B0604030504040204" pitchFamily="34" charset="0"/>
                <a:cs typeface="Arial"/>
              </a:rPr>
              <a:t>Puis, des évaluations du contexte ont été entreprises, y compris l’identification des parties prenantes, des entretiens et des consultations. </a:t>
            </a:r>
            <a:r>
              <a:rPr lang="fr-fr" sz="4400" dirty="0">
                <a:solidFill>
                  <a:srgbClr val="000000"/>
                </a:solidFill>
                <a:ea typeface="Verdana" panose="020B0604030504040204" pitchFamily="34" charset="0"/>
                <a:cs typeface="Arial" panose="020B0604020202020204" pitchFamily="34" charset="0"/>
              </a:rPr>
              <a:t>Les membres du consortium HMHB ont </a:t>
            </a:r>
            <a:r>
              <a:rPr lang="fr-FR" sz="4400" dirty="0">
                <a:solidFill>
                  <a:srgbClr val="000000"/>
                </a:solidFill>
                <a:ea typeface="Verdana" panose="020B0604030504040204" pitchFamily="34" charset="0"/>
                <a:cs typeface="Arial" panose="020B0604020202020204" pitchFamily="34" charset="0"/>
              </a:rPr>
              <a:t>présentés les statistiques et les preuves scientifiques nationales</a:t>
            </a:r>
            <a:r>
              <a:rPr lang="fr-fr" sz="4400" dirty="0">
                <a:solidFill>
                  <a:srgbClr val="000000"/>
                </a:solidFill>
                <a:ea typeface="Verdana" panose="020B0604030504040204" pitchFamily="34" charset="0"/>
                <a:cs typeface="Arial" panose="020B0604020202020204" pitchFamily="34" charset="0"/>
              </a:rPr>
              <a:t>.</a:t>
            </a:r>
          </a:p>
          <a:p>
            <a:pPr marL="228600" indent="0" defTabSz="457200" rtl="0">
              <a:spcAft>
                <a:spcPts val="300"/>
              </a:spcAft>
              <a:buSzPct val="115000"/>
              <a:buFont typeface="Arial" panose="020B0604020202020204" pitchFamily="34" charset="0"/>
              <a:buNone/>
            </a:pPr>
            <a:endParaRPr lang="en-US" sz="4400" dirty="0">
              <a:solidFill>
                <a:srgbClr val="000000"/>
              </a:solidFill>
              <a:ea typeface="Verdana" panose="020B0604030504040204" pitchFamily="34" charset="0"/>
              <a:cs typeface="Arial"/>
            </a:endParaRPr>
          </a:p>
          <a:p>
            <a:pPr marL="228600" lvl="3" indent="0" defTabSz="457200" rtl="0">
              <a:buFont typeface="Arial" panose="020B0604020202020204" pitchFamily="34" charset="0"/>
              <a:buNone/>
            </a:pPr>
            <a:r>
              <a:rPr lang="fr-fr" sz="4400" dirty="0">
                <a:ea typeface="Calibri" panose="020F0502020204030204" pitchFamily="34" charset="0"/>
                <a:cs typeface="Times New Roman" panose="02020603050405020304" pitchFamily="18" charset="0"/>
              </a:rPr>
              <a:t>En collaboration avec des partenaires locaux, </a:t>
            </a:r>
            <a:r>
              <a:rPr lang="fr-fr" sz="4400" dirty="0">
                <a:solidFill>
                  <a:srgbClr val="000000"/>
                </a:solidFill>
                <a:ea typeface="Verdana" panose="020B0604030504040204" pitchFamily="34" charset="0"/>
                <a:cs typeface="Arial" panose="020B0604020202020204" pitchFamily="34" charset="0"/>
              </a:rPr>
              <a:t>les membres du consortium HMHB</a:t>
            </a:r>
            <a:r>
              <a:rPr lang="fr-fr" sz="4400" dirty="0">
                <a:ea typeface="Calibri" panose="020F0502020204030204" pitchFamily="34" charset="0"/>
                <a:cs typeface="Times New Roman" panose="02020603050405020304" pitchFamily="18" charset="0"/>
              </a:rPr>
              <a:t> ont soutenu la diffusion d’informations sur la MMS par le biais de publications </a:t>
            </a:r>
            <a:r>
              <a:rPr lang="fr-FR" sz="4400" dirty="0">
                <a:ea typeface="Calibri" panose="020F0502020204030204" pitchFamily="34" charset="0"/>
                <a:cs typeface="Times New Roman" panose="02020603050405020304" pitchFamily="18" charset="0"/>
              </a:rPr>
              <a:t>à travers </a:t>
            </a:r>
            <a:r>
              <a:rPr lang="fr-fr" sz="4400" dirty="0">
                <a:ea typeface="Calibri" panose="020F0502020204030204" pitchFamily="34" charset="0"/>
                <a:cs typeface="Times New Roman" panose="02020603050405020304" pitchFamily="18" charset="0"/>
              </a:rPr>
              <a:t>de multiples canaux, notamment des revues </a:t>
            </a:r>
            <a:r>
              <a:rPr lang="fr-FR" sz="4400" dirty="0">
                <a:ea typeface="Calibri" panose="020F0502020204030204" pitchFamily="34" charset="0"/>
                <a:cs typeface="Times New Roman" panose="02020603050405020304" pitchFamily="18" charset="0"/>
              </a:rPr>
              <a:t>scientifique</a:t>
            </a:r>
            <a:r>
              <a:rPr lang="fr-fr" sz="4400" dirty="0">
                <a:ea typeface="Calibri" panose="020F0502020204030204" pitchFamily="34" charset="0"/>
                <a:cs typeface="Times New Roman" panose="02020603050405020304" pitchFamily="18" charset="0"/>
              </a:rPr>
              <a:t>s et des rapports nationaux. </a:t>
            </a:r>
          </a:p>
          <a:p>
            <a:pPr marL="228600" lvl="3" indent="0" defTabSz="457200" rtl="0">
              <a:buFont typeface="Arial" panose="020B0604020202020204" pitchFamily="34" charset="0"/>
              <a:buNone/>
            </a:pPr>
            <a:endParaRPr lang="en-US" sz="4400" dirty="0">
              <a:ea typeface="Calibri" panose="020F0502020204030204" pitchFamily="34" charset="0"/>
              <a:cs typeface="Times New Roman" panose="02020603050405020304" pitchFamily="18" charset="0"/>
            </a:endParaRPr>
          </a:p>
          <a:p>
            <a:pPr marL="228600" lvl="3" indent="0" defTabSz="457200" rtl="0">
              <a:buFont typeface="Arial" panose="020B0604020202020204" pitchFamily="34" charset="0"/>
              <a:buNone/>
            </a:pPr>
            <a:r>
              <a:rPr lang="fr-FR" sz="4400" dirty="0">
                <a:solidFill>
                  <a:srgbClr val="000000"/>
                </a:solidFill>
                <a:ea typeface="Verdana" panose="020B0604030504040204" pitchFamily="34" charset="0"/>
                <a:cs typeface="Arial" panose="020B0604020202020204" pitchFamily="34" charset="0"/>
              </a:rPr>
              <a:t>Différents</a:t>
            </a:r>
            <a:r>
              <a:rPr lang="fr-fr" sz="4400" dirty="0">
                <a:solidFill>
                  <a:srgbClr val="000000"/>
                </a:solidFill>
                <a:ea typeface="Verdana" panose="020B0604030504040204" pitchFamily="34" charset="0"/>
                <a:cs typeface="Arial" panose="020B0604020202020204" pitchFamily="34" charset="0"/>
              </a:rPr>
              <a:t> membres du Consortium HMHB</a:t>
            </a:r>
            <a:r>
              <a:rPr lang="fr-fr" sz="4400" dirty="0"/>
              <a:t> ont parrainé plus de 20 webinaires en 2020-2021 afin de créer un élan, de sensibiliser les nouveaux responsables gouvernementaux et les principales parties prenantes, et d’aborder les questions et problèmes spécifiques qui se posent à mesure que progresse l’effort d’introduction et d’intensification de la MMS en Indonésie.  </a:t>
            </a:r>
          </a:p>
          <a:p>
            <a:pPr marL="228600" lvl="3" indent="0" defTabSz="457200" rtl="0">
              <a:buFont typeface="Arial" panose="020B0604020202020204" pitchFamily="34" charset="0"/>
              <a:buNone/>
            </a:pPr>
            <a:endParaRPr lang="en-US" sz="4400" dirty="0"/>
          </a:p>
          <a:p>
            <a:pPr marL="228600" marR="0" lvl="3" indent="0"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4400" dirty="0">
                <a:cs typeface="Times New Roman" panose="02020603050405020304" pitchFamily="18" charset="0"/>
              </a:rPr>
              <a:t>Enfin, le groupe de travail indonésien sur la MMS a été créé pour soutenir l’adoption de la politique en matière de MMS.</a:t>
            </a:r>
            <a:endParaRPr lang="en-US" sz="4400" dirty="0">
              <a:ea typeface="Verdana" panose="020B0604030504040204" pitchFamily="34" charset="0"/>
              <a:cs typeface="Verdana" panose="020B0604030504040204" pitchFamily="34" charset="0"/>
            </a:endParaRPr>
          </a:p>
          <a:p>
            <a:pPr marL="0" indent="0" rtl="0">
              <a:buFont typeface="Arial" panose="020B0604020202020204" pitchFamily="34" charset="0"/>
              <a:buNone/>
            </a:pPr>
            <a:endParaRPr lang="en-US" sz="800"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14</a:t>
            </a:fld>
            <a:endParaRPr lang="en-US"/>
          </a:p>
        </p:txBody>
      </p:sp>
    </p:spTree>
    <p:extLst>
      <p:ext uri="{BB962C8B-B14F-4D97-AF65-F5344CB8AC3E}">
        <p14:creationId xmlns:p14="http://schemas.microsoft.com/office/powerpoint/2010/main" val="445307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fr-fr" sz="4400" i="1" dirty="0"/>
              <a:t>Points de discussion du présentateur :</a:t>
            </a:r>
          </a:p>
          <a:p>
            <a:pPr marL="400050" indent="-171450" defTabSz="457200" rtl="0">
              <a:spcAft>
                <a:spcPts val="300"/>
              </a:spcAft>
              <a:buSzPct val="115000"/>
              <a:buFont typeface="Arial" panose="020B0604020202020204" pitchFamily="34" charset="0"/>
              <a:buChar char="•"/>
            </a:pPr>
            <a:endParaRPr lang="en-US" sz="4400" dirty="0">
              <a:solidFill>
                <a:srgbClr val="000000"/>
              </a:solidFill>
              <a:ea typeface="Verdana" panose="020B0604030504040204" pitchFamily="34" charset="0"/>
              <a:cs typeface="Arial" panose="020B0604020202020204" pitchFamily="34" charset="0"/>
            </a:endParaRPr>
          </a:p>
          <a:p>
            <a:pPr marL="228600" indent="0" defTabSz="457200" rtl="0">
              <a:spcAft>
                <a:spcPts val="300"/>
              </a:spcAft>
              <a:buSzPct val="115000"/>
              <a:buFont typeface="Arial" panose="020B0604020202020204" pitchFamily="34" charset="0"/>
              <a:buNone/>
            </a:pPr>
            <a:r>
              <a:rPr lang="fr-fr" sz="4400" dirty="0">
                <a:solidFill>
                  <a:srgbClr val="000000"/>
                </a:solidFill>
                <a:ea typeface="Verdana" panose="020B0604030504040204" pitchFamily="34" charset="0"/>
                <a:cs typeface="Arial" panose="020B0604020202020204" pitchFamily="34" charset="0"/>
              </a:rPr>
              <a:t>Pendant la phase initiale de mise en œuvre (Phase 2), </a:t>
            </a:r>
            <a:r>
              <a:rPr lang="fr-FR" sz="4400" dirty="0">
                <a:solidFill>
                  <a:srgbClr val="000000"/>
                </a:solidFill>
                <a:ea typeface="Verdana" panose="020B0604030504040204" pitchFamily="34" charset="0"/>
                <a:cs typeface="Arial" panose="020B0604020202020204" pitchFamily="34" charset="0"/>
              </a:rPr>
              <a:t>différents</a:t>
            </a:r>
            <a:r>
              <a:rPr lang="fr-fr" sz="4400" dirty="0">
                <a:solidFill>
                  <a:srgbClr val="000000"/>
                </a:solidFill>
                <a:ea typeface="Verdana" panose="020B0604030504040204" pitchFamily="34" charset="0"/>
                <a:cs typeface="Arial" panose="020B0604020202020204" pitchFamily="34" charset="0"/>
              </a:rPr>
              <a:t> membres de HMHB ont :</a:t>
            </a:r>
          </a:p>
          <a:p>
            <a:pPr marL="400050" indent="-171450" defTabSz="457200" rtl="0">
              <a:spcAft>
                <a:spcPts val="300"/>
              </a:spcAft>
              <a:buSzPct val="115000"/>
              <a:buFont typeface="Arial" panose="020B0604020202020204" pitchFamily="34" charset="0"/>
              <a:buChar char="•"/>
            </a:pPr>
            <a:r>
              <a:rPr lang="fr-fr" sz="1100" dirty="0">
                <a:ea typeface="Verdana" panose="020B0604030504040204" pitchFamily="34" charset="0"/>
                <a:cs typeface="Arial" panose="020B0604020202020204" pitchFamily="34" charset="0"/>
              </a:rPr>
              <a:t>mené des recherches formatives pour mieux comprendre les obstacles à la mise en œuvre et proposer des solutions possibles ;</a:t>
            </a:r>
          </a:p>
          <a:p>
            <a:pPr marL="400050" lvl="4" indent="-171450" defTabSz="457200" rtl="0">
              <a:lnSpc>
                <a:spcPct val="120000"/>
              </a:lnSpc>
              <a:buFont typeface="Arial" panose="020B0604020202020204" pitchFamily="34" charset="0"/>
              <a:buChar char="•"/>
            </a:pPr>
            <a:r>
              <a:rPr lang="fr-fr" sz="1100" dirty="0">
                <a:ea typeface="Verdana" panose="020B0604030504040204" pitchFamily="34" charset="0"/>
                <a:cs typeface="Arial" panose="020B0604020202020204" pitchFamily="34" charset="0"/>
              </a:rPr>
              <a:t>conçu la stratégie de mise en œuvre et entrepris une démonstration de cette stratégie ; </a:t>
            </a:r>
          </a:p>
          <a:p>
            <a:pPr marL="400050" lvl="4" indent="-171450" defTabSz="457200" rtl="0">
              <a:lnSpc>
                <a:spcPct val="120000"/>
              </a:lnSpc>
              <a:buFont typeface="Arial" panose="020B0604020202020204" pitchFamily="34" charset="0"/>
              <a:buChar char="•"/>
            </a:pPr>
            <a:r>
              <a:rPr lang="fr-fr" sz="1100" dirty="0">
                <a:ea typeface="Verdana" panose="020B0604030504040204" pitchFamily="34" charset="0"/>
                <a:cs typeface="Arial" panose="020B0604020202020204" pitchFamily="34" charset="0"/>
              </a:rPr>
              <a:t>identifié des fabricants locaux potentiels de MMS et dialogué avec eux ; </a:t>
            </a:r>
          </a:p>
          <a:p>
            <a:pPr marL="400050" lvl="4" indent="-171450" defTabSz="457200" rtl="0">
              <a:lnSpc>
                <a:spcPct val="120000"/>
              </a:lnSpc>
              <a:buFont typeface="Arial" panose="020B0604020202020204" pitchFamily="34" charset="0"/>
              <a:buChar char="•"/>
            </a:pPr>
            <a:r>
              <a:rPr lang="fr-fr" sz="1100" dirty="0">
                <a:ea typeface="Verdana" panose="020B0604030504040204" pitchFamily="34" charset="0"/>
                <a:cs typeface="Arial" panose="020B0604020202020204" pitchFamily="34" charset="0"/>
              </a:rPr>
              <a:t>suivi et évalué la stratégie de mise en œuvre.</a:t>
            </a:r>
          </a:p>
          <a:p>
            <a:pPr marL="400050" lvl="4" indent="-171450" defTabSz="457200" rtl="0">
              <a:lnSpc>
                <a:spcPct val="120000"/>
              </a:lnSpc>
              <a:buFont typeface="Arial" panose="020B0604020202020204" pitchFamily="34" charset="0"/>
              <a:buChar char="•"/>
            </a:pPr>
            <a:endParaRPr lang="en-US" sz="1100" dirty="0">
              <a:effectLst/>
              <a:ea typeface="Verdana" panose="020B0604030504040204" pitchFamily="34" charset="0"/>
              <a:cs typeface="Arial" panose="020B0604020202020204" pitchFamily="34" charset="0"/>
            </a:endParaRPr>
          </a:p>
          <a:p>
            <a:pPr marL="228600" lvl="4" indent="0" defTabSz="457200" rtl="0">
              <a:lnSpc>
                <a:spcPct val="120000"/>
              </a:lnSpc>
              <a:buFont typeface="Arial" panose="020B0604020202020204" pitchFamily="34" charset="0"/>
              <a:buNone/>
            </a:pPr>
            <a:r>
              <a:rPr lang="fr-fr" sz="1100" dirty="0">
                <a:effectLst/>
              </a:rPr>
              <a:t>Source : https://</a:t>
            </a:r>
            <a:r>
              <a:rPr lang="fr-fr" sz="1100" dirty="0" err="1">
                <a:effectLst/>
              </a:rPr>
              <a:t>hmhbconsortium.org</a:t>
            </a:r>
            <a:r>
              <a:rPr lang="fr-fr" sz="1100" dirty="0">
                <a:effectLst/>
              </a:rPr>
              <a:t>/</a:t>
            </a:r>
            <a:r>
              <a:rPr lang="fr-fr" sz="1100" dirty="0" err="1">
                <a:effectLst/>
              </a:rPr>
              <a:t>knowledge</a:t>
            </a:r>
            <a:r>
              <a:rPr lang="fr-fr" sz="1100" dirty="0">
                <a:effectLst/>
              </a:rPr>
              <a:t>-hub/better-quality-for-better-impact-optimized-packaging-and-appearance-of-maternal-multiple-micronutrient-supplements-for-pregnant-women-in-indonesia/</a:t>
            </a:r>
            <a:r>
              <a:rPr lang="fr-fr" sz="1100" dirty="0">
                <a:ea typeface="Verdana" panose="020B060403050404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15</a:t>
            </a:fld>
            <a:endParaRPr lang="en-US"/>
          </a:p>
        </p:txBody>
      </p:sp>
    </p:spTree>
    <p:extLst>
      <p:ext uri="{BB962C8B-B14F-4D97-AF65-F5344CB8AC3E}">
        <p14:creationId xmlns:p14="http://schemas.microsoft.com/office/powerpoint/2010/main" val="3214072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fr-fr" sz="1100" i="1" dirty="0"/>
              <a:t>Points de discussion du présentateur :</a:t>
            </a:r>
          </a:p>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endParaRPr lang="en-US" sz="1100" i="1" dirty="0"/>
          </a:p>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fr-fr" sz="1100" dirty="0">
                <a:solidFill>
                  <a:srgbClr val="000000"/>
                </a:solidFill>
                <a:ea typeface="Verdana" panose="020B0604030504040204" pitchFamily="34" charset="0"/>
                <a:cs typeface="Arial" panose="020B0604020202020204" pitchFamily="34" charset="0"/>
              </a:rPr>
              <a:t>Pendant la phase d’intensification (Phase 3), </a:t>
            </a:r>
          </a:p>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endParaRPr lang="en-US" sz="1100" dirty="0">
              <a:solidFill>
                <a:srgbClr val="000000"/>
              </a:solidFill>
              <a:ea typeface="Verdana" panose="020B0604030504040204" pitchFamily="34" charset="0"/>
              <a:cs typeface="Arial" panose="020B0604020202020204" pitchFamily="34" charset="0"/>
            </a:endParaRPr>
          </a:p>
          <a:p>
            <a:pPr marL="400050" marR="0" lvl="0" indent="-171450" algn="l" defTabSz="457200" rtl="0"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fr-fr" sz="1100" dirty="0">
                <a:cs typeface="Times New Roman" panose="02020603050405020304" pitchFamily="18" charset="0"/>
              </a:rPr>
              <a:t>des programmes de mise en œuvre dans 22 districts ont été créés pour remplacer le fer et l’acide folique par la MMS. </a:t>
            </a:r>
            <a:r>
              <a:rPr lang="fr-fr" sz="1700" dirty="0">
                <a:cs typeface="Times New Roman" panose="02020603050405020304" pitchFamily="18" charset="0"/>
              </a:rPr>
              <a:t>Vingt-cinq autres districts commenceront bientôt à mettre en œuvre la MMS avec un volet de communication pour le changement social et comportemental (SBCC). </a:t>
            </a:r>
            <a:r>
              <a:rPr lang="fr-fr" sz="1800" b="0" i="0" kern="1200" dirty="0">
                <a:solidFill>
                  <a:schemeClr val="tx1"/>
                </a:solidFill>
                <a:effectLst/>
                <a:latin typeface="Avenir Book" panose="02000503020000020003" pitchFamily="2" charset="0"/>
                <a:ea typeface="+mn-ea"/>
                <a:cs typeface="+mn-cs"/>
              </a:rPr>
              <a:t>La MMS a été incluse dans les politiques de plusieurs districts en tant qu’option des services de soins prénatals (en plus du fer et de l’acide folique).</a:t>
            </a:r>
          </a:p>
          <a:p>
            <a:pPr marL="400050" marR="0" lvl="0" indent="-171450" algn="l" defTabSz="457200" rtl="0"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fr-fr" sz="1100" dirty="0">
                <a:cs typeface="Times New Roman" panose="02020603050405020304" pitchFamily="18" charset="0"/>
              </a:rPr>
              <a:t>Un système électronique intégré d’information sur la santé, nommé Open Smart </a:t>
            </a:r>
            <a:r>
              <a:rPr lang="fr-fr" sz="1100" dirty="0" err="1">
                <a:cs typeface="Times New Roman" panose="02020603050405020304" pitchFamily="18" charset="0"/>
              </a:rPr>
              <a:t>Register</a:t>
            </a:r>
            <a:r>
              <a:rPr lang="fr-fr" sz="1100" dirty="0">
                <a:cs typeface="Times New Roman" panose="02020603050405020304" pitchFamily="18" charset="0"/>
              </a:rPr>
              <a:t> Platform, a été testé en Indonésie. Le projet Technologies for </a:t>
            </a:r>
            <a:r>
              <a:rPr lang="fr-fr" sz="1100" dirty="0" err="1">
                <a:cs typeface="Times New Roman" panose="02020603050405020304" pitchFamily="18" charset="0"/>
              </a:rPr>
              <a:t>Health</a:t>
            </a:r>
            <a:r>
              <a:rPr lang="fr-fr" sz="1100" dirty="0">
                <a:cs typeface="Times New Roman" panose="02020603050405020304" pitchFamily="18" charset="0"/>
              </a:rPr>
              <a:t> </a:t>
            </a:r>
            <a:r>
              <a:rPr lang="fr-fr" sz="1100" dirty="0" err="1">
                <a:cs typeface="Times New Roman" panose="02020603050405020304" pitchFamily="18" charset="0"/>
              </a:rPr>
              <a:t>Registers</a:t>
            </a:r>
            <a:r>
              <a:rPr lang="fr-fr" sz="1100" dirty="0">
                <a:cs typeface="Times New Roman" panose="02020603050405020304" pitchFamily="18" charset="0"/>
              </a:rPr>
              <a:t>, Information and Vital Events (THRIVE)</a:t>
            </a:r>
            <a:r>
              <a:rPr lang="fr-fr" sz="1100" b="0" i="0" dirty="0">
                <a:effectLst/>
              </a:rPr>
              <a:t> a pour but de générer des données de qualité, de réduire la charge de travail des agents de santé de première ligne et de fournir des données en temps réel aux responsables de programmes et aux décideurs pour orienter la stratégie et améliorer les résultats en matière de santé. Pour en savoir plus sur ce projet, consultez : </a:t>
            </a:r>
            <a:r>
              <a:rPr lang="fr-fr" sz="1100" dirty="0">
                <a:cs typeface="Times New Roman" panose="02020603050405020304" pitchFamily="18" charset="0"/>
              </a:rPr>
              <a:t>https://</a:t>
            </a:r>
            <a:r>
              <a:rPr lang="fr-fr" sz="1100" dirty="0" err="1">
                <a:cs typeface="Times New Roman" panose="02020603050405020304" pitchFamily="18" charset="0"/>
              </a:rPr>
              <a:t>sid-indonesia.org</a:t>
            </a:r>
            <a:r>
              <a:rPr lang="fr-fr" sz="1100" dirty="0">
                <a:cs typeface="Times New Roman" panose="02020603050405020304" pitchFamily="18" charset="0"/>
              </a:rPr>
              <a:t>/</a:t>
            </a:r>
            <a:r>
              <a:rPr lang="fr-fr" sz="1100" dirty="0" err="1">
                <a:cs typeface="Times New Roman" panose="02020603050405020304" pitchFamily="18" charset="0"/>
              </a:rPr>
              <a:t>thrive-indonesia</a:t>
            </a:r>
            <a:r>
              <a:rPr lang="fr-fr" sz="1100" dirty="0">
                <a:cs typeface="Times New Roman" panose="02020603050405020304" pitchFamily="18" charset="0"/>
              </a:rPr>
              <a:t>/</a:t>
            </a:r>
          </a:p>
          <a:p>
            <a:pPr marL="400050" marR="0" lvl="0" indent="-171450" algn="l" defTabSz="457200" rtl="0"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fr-FR" sz="1100" b="0" i="0" u="none" strike="noStrike" dirty="0">
                <a:effectLst/>
              </a:rPr>
              <a:t>Les organisations </a:t>
            </a:r>
            <a:r>
              <a:rPr lang="fr-FR" sz="1100" b="0" i="0" u="none" strike="noStrike" dirty="0" err="1">
                <a:effectLst/>
              </a:rPr>
              <a:t>internationals</a:t>
            </a:r>
            <a:r>
              <a:rPr lang="fr-FR" sz="1100" b="0" i="0" u="none" strike="noStrike" dirty="0">
                <a:effectLst/>
              </a:rPr>
              <a:t>, </a:t>
            </a:r>
            <a:r>
              <a:rPr lang="fr-fr" sz="1100" b="0" i="0" u="none" strike="noStrike" dirty="0" err="1">
                <a:effectLst/>
              </a:rPr>
              <a:t>Vitamin</a:t>
            </a:r>
            <a:r>
              <a:rPr lang="fr-fr" sz="1100" b="0" i="0" u="none" strike="noStrike" dirty="0">
                <a:effectLst/>
              </a:rPr>
              <a:t> Angels et </a:t>
            </a:r>
            <a:r>
              <a:rPr lang="fr-FR" sz="1100" b="0" i="0" u="none" strike="noStrike" dirty="0">
                <a:effectLst/>
              </a:rPr>
              <a:t>la Fondation </a:t>
            </a:r>
            <a:r>
              <a:rPr lang="fr-fr" sz="1100" b="0" i="0" u="none" strike="noStrike" dirty="0">
                <a:effectLst/>
              </a:rPr>
              <a:t>Kirk </a:t>
            </a:r>
            <a:r>
              <a:rPr lang="fr-fr" sz="1100" b="0" i="0" u="none" strike="noStrike" dirty="0" err="1">
                <a:effectLst/>
              </a:rPr>
              <a:t>Humanitarian</a:t>
            </a:r>
            <a:r>
              <a:rPr lang="fr-FR" sz="1100" b="0" i="0" u="none" strike="noStrike" dirty="0">
                <a:effectLst/>
              </a:rPr>
              <a:t>,</a:t>
            </a:r>
            <a:r>
              <a:rPr lang="fr-fr" sz="1100" b="0" i="0" u="none" strike="noStrike" dirty="0">
                <a:effectLst/>
              </a:rPr>
              <a:t> travaillent actuellement en étroite collaboration avec les parties prenantes et les décideurs locaux en Indonésie pour soutenir les efforts nationaux d’introduction et de distribution à grande échelle de la MMS de l’UNIMMAP dans tout le pays. </a:t>
            </a:r>
            <a:endParaRPr lang="en-US" sz="1100" dirty="0">
              <a:cs typeface="Times New Roman" panose="02020603050405020304" pitchFamily="18" charset="0"/>
            </a:endParaRPr>
          </a:p>
          <a:p>
            <a:pPr marL="400050" lvl="3" indent="-171450" defTabSz="457200" rtl="0">
              <a:lnSpc>
                <a:spcPct val="120000"/>
              </a:lnSpc>
              <a:buFont typeface="Arial" panose="020B0604020202020204" pitchFamily="34" charset="0"/>
              <a:buChar char="•"/>
            </a:pPr>
            <a:endParaRPr lang="en-US" sz="1100" dirty="0">
              <a:cs typeface="Times New Roman" panose="02020603050405020304" pitchFamily="18" charset="0"/>
            </a:endParaRPr>
          </a:p>
          <a:p>
            <a:pPr rtl="0"/>
            <a:endParaRPr lang="en-ID" sz="1200"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16</a:t>
            </a:fld>
            <a:endParaRPr lang="en-US"/>
          </a:p>
        </p:txBody>
      </p:sp>
    </p:spTree>
    <p:extLst>
      <p:ext uri="{BB962C8B-B14F-4D97-AF65-F5344CB8AC3E}">
        <p14:creationId xmlns:p14="http://schemas.microsoft.com/office/powerpoint/2010/main" val="3909457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u="none" dirty="0"/>
          </a:p>
        </p:txBody>
      </p:sp>
      <p:sp>
        <p:nvSpPr>
          <p:cNvPr id="4" name="Slide Number Placeholder 3"/>
          <p:cNvSpPr>
            <a:spLocks noGrp="1"/>
          </p:cNvSpPr>
          <p:nvPr>
            <p:ph type="sldNum" sz="quarter" idx="5"/>
          </p:nvPr>
        </p:nvSpPr>
        <p:spPr/>
        <p:txBody>
          <a:bodyPr rtlCol="0"/>
          <a:lstStyle/>
          <a:p>
            <a:pPr rtl="0"/>
            <a:fld id="{11ADBB7B-F3B9-4F4B-88DD-5AF3BBA95915}" type="slidenum">
              <a:rPr lang="en-US" smtClean="0"/>
              <a:t>19</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11ADBB7B-F3B9-4F4B-88DD-5AF3BBA95915}" type="slidenum">
              <a:rPr lang="en-US" smtClean="0"/>
              <a:t>20</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1" rtl="0"/>
            <a:r>
              <a:rPr lang="fr-fr" dirty="0"/>
              <a:t>Cette présentation a été préparée par le Consortium </a:t>
            </a:r>
            <a:r>
              <a:rPr lang="fr-fr" dirty="0" err="1"/>
              <a:t>Healthy</a:t>
            </a:r>
            <a:r>
              <a:rPr lang="fr-fr" dirty="0"/>
              <a:t> </a:t>
            </a:r>
            <a:r>
              <a:rPr lang="fr-fr" dirty="0" err="1"/>
              <a:t>Mother</a:t>
            </a:r>
            <a:r>
              <a:rPr lang="fr-FR" dirty="0" err="1"/>
              <a:t>s</a:t>
            </a:r>
            <a:r>
              <a:rPr lang="fr-fr" dirty="0"/>
              <a:t> </a:t>
            </a:r>
            <a:r>
              <a:rPr lang="fr-fr" dirty="0" err="1"/>
              <a:t>Healthy</a:t>
            </a:r>
            <a:r>
              <a:rPr lang="fr-fr" dirty="0"/>
              <a:t> Babies. </a:t>
            </a:r>
            <a:endParaRPr lang="fr-FR" dirty="0"/>
          </a:p>
          <a:p>
            <a:pPr marL="0" marR="0" lvl="1" indent="0" defTabSz="914400" rtl="0" eaLnBrk="1" fontAlgn="auto" latinLnBrk="0" hangingPunct="1">
              <a:lnSpc>
                <a:spcPct val="100000"/>
              </a:lnSpc>
              <a:spcBef>
                <a:spcPts val="0"/>
              </a:spcBef>
              <a:spcAft>
                <a:spcPts val="0"/>
              </a:spcAft>
              <a:buClrTx/>
              <a:buSzTx/>
              <a:buFontTx/>
              <a:buNone/>
              <a:tabLst/>
              <a:defRPr/>
            </a:pPr>
            <a:r>
              <a:rPr lang="en-GB" dirty="0">
                <a:effectLst/>
              </a:rPr>
              <a:t>Nous </a:t>
            </a:r>
            <a:r>
              <a:rPr lang="en-GB" dirty="0" err="1">
                <a:effectLst/>
              </a:rPr>
              <a:t>avons</a:t>
            </a:r>
            <a:r>
              <a:rPr lang="en-GB" dirty="0">
                <a:effectLst/>
              </a:rPr>
              <a:t> pour </a:t>
            </a:r>
            <a:r>
              <a:rPr lang="en-GB" dirty="0" err="1">
                <a:effectLst/>
              </a:rPr>
              <a:t>objectif</a:t>
            </a:r>
            <a:r>
              <a:rPr lang="en-GB" dirty="0">
                <a:effectLst/>
              </a:rPr>
              <a:t>, </a:t>
            </a:r>
            <a:r>
              <a:rPr lang="en-GB" dirty="0" err="1">
                <a:effectLst/>
              </a:rPr>
              <a:t>qu'en</a:t>
            </a:r>
            <a:r>
              <a:rPr lang="en-GB" dirty="0">
                <a:effectLst/>
              </a:rPr>
              <a:t> 2030, dans des </a:t>
            </a:r>
            <a:r>
              <a:rPr lang="en-GB" dirty="0" err="1">
                <a:effectLst/>
              </a:rPr>
              <a:t>contextes</a:t>
            </a:r>
            <a:r>
              <a:rPr lang="en-GB" dirty="0">
                <a:effectLst/>
              </a:rPr>
              <a:t> </a:t>
            </a:r>
            <a:r>
              <a:rPr lang="en-GB" dirty="0" err="1">
                <a:effectLst/>
              </a:rPr>
              <a:t>à</a:t>
            </a:r>
            <a:r>
              <a:rPr lang="en-GB" dirty="0">
                <a:effectLst/>
              </a:rPr>
              <a:t> forte charge de </a:t>
            </a:r>
            <a:r>
              <a:rPr lang="en-GB" dirty="0" err="1">
                <a:effectLst/>
              </a:rPr>
              <a:t>morbidité</a:t>
            </a:r>
            <a:r>
              <a:rPr lang="en-GB" dirty="0">
                <a:effectLst/>
              </a:rPr>
              <a:t>, 75 millions de femmes enceintes et </a:t>
            </a:r>
            <a:r>
              <a:rPr lang="en-GB" dirty="0" err="1">
                <a:effectLst/>
              </a:rPr>
              <a:t>leurs</a:t>
            </a:r>
            <a:r>
              <a:rPr lang="en-GB" dirty="0">
                <a:effectLst/>
              </a:rPr>
              <a:t> nouveau-</a:t>
            </a:r>
            <a:r>
              <a:rPr lang="en-GB" dirty="0" err="1">
                <a:effectLst/>
              </a:rPr>
              <a:t>nés</a:t>
            </a:r>
            <a:r>
              <a:rPr lang="en-GB" dirty="0">
                <a:effectLst/>
              </a:rPr>
              <a:t> </a:t>
            </a:r>
            <a:r>
              <a:rPr lang="en-GB" dirty="0" err="1">
                <a:effectLst/>
              </a:rPr>
              <a:t>aient</a:t>
            </a:r>
            <a:r>
              <a:rPr lang="en-GB" dirty="0">
                <a:effectLst/>
              </a:rPr>
              <a:t> </a:t>
            </a:r>
            <a:r>
              <a:rPr lang="en-GB" dirty="0" err="1">
                <a:effectLst/>
              </a:rPr>
              <a:t>accès</a:t>
            </a:r>
            <a:r>
              <a:rPr lang="en-GB" dirty="0">
                <a:effectLst/>
              </a:rPr>
              <a:t> </a:t>
            </a:r>
            <a:r>
              <a:rPr lang="en-GB" dirty="0" err="1">
                <a:effectLst/>
              </a:rPr>
              <a:t>à</a:t>
            </a:r>
            <a:r>
              <a:rPr lang="en-GB" dirty="0">
                <a:effectLst/>
              </a:rPr>
              <a:t> </a:t>
            </a:r>
            <a:r>
              <a:rPr lang="en-GB" dirty="0" err="1">
                <a:effectLst/>
              </a:rPr>
              <a:t>une</a:t>
            </a:r>
            <a:r>
              <a:rPr lang="en-GB" dirty="0">
                <a:effectLst/>
              </a:rPr>
              <a:t> MMS de haute </a:t>
            </a:r>
            <a:r>
              <a:rPr lang="en-GB" dirty="0" err="1">
                <a:effectLst/>
              </a:rPr>
              <a:t>qualité</a:t>
            </a:r>
            <a:r>
              <a:rPr lang="en-GB" dirty="0">
                <a:effectLst/>
              </a:rPr>
              <a:t>. </a:t>
            </a:r>
            <a:r>
              <a:rPr lang="en-GB" dirty="0" err="1">
                <a:effectLst/>
              </a:rPr>
              <a:t>sûre</a:t>
            </a:r>
            <a:r>
              <a:rPr lang="en-GB" dirty="0">
                <a:effectLst/>
              </a:rPr>
              <a:t> et </a:t>
            </a:r>
            <a:r>
              <a:rPr lang="en-GB" dirty="0" err="1">
                <a:effectLst/>
              </a:rPr>
              <a:t>abordable</a:t>
            </a:r>
            <a:r>
              <a:rPr lang="en-GB" dirty="0">
                <a:effectLst/>
              </a:rPr>
              <a:t>.</a:t>
            </a:r>
          </a:p>
          <a:p>
            <a:pPr lvl="1" rtl="0"/>
            <a:r>
              <a:rPr lang="fr-fr" dirty="0"/>
              <a:t>Pour en savoir plus, consultez notre site web, suivez-nous sur les réseaux sociaux et contactez-nous à cette adresse e-mail.</a:t>
            </a: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21</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Veuillez lire les instructions figurant sur cette diapo pour savoir comment utiliser</a:t>
            </a:r>
            <a:r>
              <a:rPr lang="fr-FR" i="1" dirty="0"/>
              <a:t> et </a:t>
            </a:r>
            <a:r>
              <a:rPr lang="fr-fr" i="1" dirty="0"/>
              <a:t>personnaliser cette présentation. Puis, supprimez cette diapo avant de commencer votre présentation.</a:t>
            </a: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Veuillez lire les instructions figurant sur cette diapo pour savoir comment utiliser</a:t>
            </a:r>
            <a:r>
              <a:rPr lang="fr-FR" i="1" dirty="0"/>
              <a:t> et </a:t>
            </a:r>
            <a:r>
              <a:rPr lang="fr-fr" i="1" dirty="0"/>
              <a:t>personnaliser cette présentation. Puis, supprimez cette diapo avant de commencer votre présentation.</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dirty="0"/>
              <a:t>Cette diapo est un espace réservé à l’accueil et à l’introduction du présentateur. Ajoutez ici un aperçu des objectifs et/ou de l’ordre du jour de la réunion.</a:t>
            </a: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fr-fr" i="1" dirty="0"/>
              <a:t>Le présentateur peut exposer chaque section ou passer directement à la ou aux sections pertinentes pour le public.</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u="sng" dirty="0"/>
              <a:t>Section E </a:t>
            </a:r>
          </a:p>
          <a:p>
            <a:pPr rtl="0"/>
            <a:endParaRPr lang="en-US" i="1" dirty="0"/>
          </a:p>
          <a:p>
            <a:pPr rtl="0"/>
            <a:r>
              <a:rPr lang="fr-fr" i="1" dirty="0"/>
              <a:t>Points de discussion du présentateur :</a:t>
            </a:r>
          </a:p>
          <a:p>
            <a:pPr rtl="0"/>
            <a:endParaRPr lang="en-US" i="1" dirty="0"/>
          </a:p>
          <a:p>
            <a:pPr rtl="0"/>
            <a:r>
              <a:rPr lang="fr-fr" dirty="0"/>
              <a:t>Dans cette section, nous expliquons comment aborder l’introduction et </a:t>
            </a:r>
            <a:r>
              <a:rPr lang="fr-FR" dirty="0"/>
              <a:t>le déploiement</a:t>
            </a:r>
            <a:r>
              <a:rPr lang="fr-fr" dirty="0"/>
              <a:t> de la MMS au niveau national et nous montrons un exemple concret de cette approche en Indonésie.</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6</a:t>
            </a:fld>
            <a:endParaRPr lang="en-US"/>
          </a:p>
        </p:txBody>
      </p:sp>
    </p:spTree>
    <p:extLst>
      <p:ext uri="{BB962C8B-B14F-4D97-AF65-F5344CB8AC3E}">
        <p14:creationId xmlns:p14="http://schemas.microsoft.com/office/powerpoint/2010/main" val="266078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indent="0" rtl="0">
              <a:lnSpc>
                <a:spcPct val="107000"/>
              </a:lnSpc>
              <a:spcBef>
                <a:spcPts val="0"/>
              </a:spcBef>
              <a:spcAft>
                <a:spcPts val="800"/>
              </a:spcAft>
              <a:buFont typeface="Arial" panose="020B0604020202020204" pitchFamily="34" charset="0"/>
              <a:buNone/>
            </a:pPr>
            <a:r>
              <a:rPr lang="fr-f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Une approche générique à trois phases (ou feuille de route) explorant l’introduction et </a:t>
            </a:r>
            <a:r>
              <a:rPr lang="fr-F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 </a:t>
            </a:r>
            <a:r>
              <a:rPr lang="fr-FR"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dépoiement</a:t>
            </a:r>
            <a:r>
              <a:rPr lang="fr-f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la MMS a</a:t>
            </a: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 été élaborée.</a:t>
            </a: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rtl="0">
              <a:lnSpc>
                <a:spcPct val="107000"/>
              </a:lnSpc>
              <a:spcBef>
                <a:spcPts val="0"/>
              </a:spcBef>
              <a:spcAft>
                <a:spcPts val="800"/>
              </a:spcAft>
              <a:buFont typeface="Arial" panose="020B0604020202020204" pitchFamily="34" charset="0"/>
              <a:buNone/>
            </a:pP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rtl="0">
              <a:lnSpc>
                <a:spcPct val="107000"/>
              </a:lnSpc>
              <a:spcBef>
                <a:spcPts val="0"/>
              </a:spcBef>
              <a:spcAft>
                <a:spcPts val="800"/>
              </a:spcAft>
              <a:buFont typeface="Arial" panose="020B0604020202020204" pitchFamily="34" charset="0"/>
              <a:buNone/>
            </a:pPr>
            <a:r>
              <a:rPr lang="fr-fr" sz="1200" dirty="0">
                <a:effectLst/>
                <a:latin typeface="Arial" panose="020B0604020202020204" pitchFamily="34" charset="0"/>
                <a:ea typeface="Calibri" panose="020F0502020204030204" pitchFamily="34" charset="0"/>
                <a:cs typeface="Arial" panose="020B0604020202020204" pitchFamily="34" charset="0"/>
              </a:rPr>
              <a:t>Cette approche s’est inspirée des efforts passés pour introduire et intensifier les interventions de santé publique. </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7</a:t>
            </a:fld>
            <a:endParaRPr lang="en-US"/>
          </a:p>
        </p:txBody>
      </p:sp>
    </p:spTree>
    <p:extLst>
      <p:ext uri="{BB962C8B-B14F-4D97-AF65-F5344CB8AC3E}">
        <p14:creationId xmlns:p14="http://schemas.microsoft.com/office/powerpoint/2010/main" val="286571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indent="0" rtl="0">
              <a:lnSpc>
                <a:spcPct val="107000"/>
              </a:lnSpc>
              <a:spcBef>
                <a:spcPts val="0"/>
              </a:spcBef>
              <a:spcAft>
                <a:spcPts val="800"/>
              </a:spcAft>
              <a:buFont typeface="Arial" panose="020B0604020202020204" pitchFamily="34" charset="0"/>
              <a:buNone/>
            </a:pPr>
            <a:r>
              <a:rPr lang="fr-f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Pendant la Phase 1, </a:t>
            </a:r>
            <a:r>
              <a:rPr lang="fr-fr" dirty="0"/>
              <a:t>créer un environnement favorable à la MMS par </a:t>
            </a:r>
            <a:r>
              <a:rPr lang="fr-FR" dirty="0"/>
              <a:t>un plaidoyer, basée sur </a:t>
            </a:r>
            <a:r>
              <a:rPr lang="fr-fr" dirty="0"/>
              <a:t>une analyse du contexte.</a:t>
            </a:r>
          </a:p>
          <a:p>
            <a:pPr rtl="0"/>
            <a:endParaRPr lang="en-US" b="1" u="none" dirty="0"/>
          </a:p>
          <a:p>
            <a:pPr marL="171450" indent="-171450" rtl="0">
              <a:buFont typeface="Arial" panose="020B0604020202020204" pitchFamily="34" charset="0"/>
              <a:buChar char="•"/>
            </a:pPr>
            <a:r>
              <a:rPr lang="fr-fr" b="1" u="none" dirty="0"/>
              <a:t>Réaliser l’analyse du contexte : </a:t>
            </a:r>
            <a:r>
              <a:rPr lang="fr-fr" u="none" dirty="0"/>
              <a:t>Examiner les </a:t>
            </a:r>
            <a:r>
              <a:rPr lang="fr-FR" u="none" dirty="0"/>
              <a:t>statistiques</a:t>
            </a:r>
            <a:r>
              <a:rPr lang="fr-fr" u="none" dirty="0"/>
              <a:t> existantes sur la prévalence de la dénutrition, la cartographie des parties prenantes, l’analyse des politiques et l’évaluation de la plateforme de prestation (y compris l’état de préparation de la prestation de services dans les établissements et la capacité des agents sanitaires). </a:t>
            </a:r>
          </a:p>
          <a:p>
            <a:pPr marL="171450" indent="-171450" rtl="0">
              <a:buFont typeface="Arial" panose="020B0604020202020204" pitchFamily="34" charset="0"/>
              <a:buChar char="•"/>
            </a:pP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u="none" dirty="0"/>
              <a:t>Lancer des initiatives d’exploration : </a:t>
            </a:r>
            <a:r>
              <a:rPr lang="fr-fr" u="none" dirty="0"/>
              <a:t>Acquérir une expérience directe de l’utilisation de la MMS pour comprendre comment l’intégrer dans les services de soins prénatals, soutenir la recherche d’un consensus et </a:t>
            </a:r>
            <a:r>
              <a:rPr lang="fr-fr" dirty="0"/>
              <a:t>préparer son approvisionnement dans le pays. </a:t>
            </a:r>
          </a:p>
          <a:p>
            <a:pPr marL="171450" indent="-171450" rtl="0">
              <a:buFont typeface="Arial" panose="020B0604020202020204" pitchFamily="34" charset="0"/>
              <a:buChar char="•"/>
            </a:pPr>
            <a:endParaRPr lang="en-US" u="none" dirty="0"/>
          </a:p>
          <a:p>
            <a:pPr marL="171450" indent="-171450" rtl="0">
              <a:buFont typeface="Arial" panose="020B0604020202020204" pitchFamily="34" charset="0"/>
              <a:buChar char="•"/>
            </a:pPr>
            <a:r>
              <a:rPr lang="fr-fr" b="1" u="none" dirty="0"/>
              <a:t>Évaluer le contexte réglementaire :</a:t>
            </a:r>
            <a:r>
              <a:rPr lang="fr-fr" u="none" dirty="0"/>
              <a:t> Tenir compte des facteurs immédiats et à long terme affectant l’approvisionnement en produits (que le produit soit obtenu auprès de fabricants locaux ou d’un fabricant mondial).</a:t>
            </a:r>
          </a:p>
          <a:p>
            <a:pPr rtl="0"/>
            <a:endParaRPr lang="en-US" u="none" dirty="0"/>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8</a:t>
            </a:fld>
            <a:endParaRPr lang="en-US"/>
          </a:p>
        </p:txBody>
      </p:sp>
    </p:spTree>
    <p:extLst>
      <p:ext uri="{BB962C8B-B14F-4D97-AF65-F5344CB8AC3E}">
        <p14:creationId xmlns:p14="http://schemas.microsoft.com/office/powerpoint/2010/main" val="314227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sz="1200" b="0" i="1" kern="1200" dirty="0">
                <a:solidFill>
                  <a:schemeClr val="tx1"/>
                </a:solidFill>
                <a:effectLst/>
                <a:latin typeface="Avenir Book" panose="02000503020000020003" pitchFamily="2" charset="0"/>
                <a:ea typeface="+mn-ea"/>
                <a:cs typeface="+mn-cs"/>
              </a:rPr>
              <a:t>Points de discussion du présentateur :</a:t>
            </a:r>
          </a:p>
          <a:p>
            <a:pPr rtl="0"/>
            <a:endParaRPr lang="en-US" i="1" dirty="0"/>
          </a:p>
          <a:p>
            <a:pPr marL="0" marR="0" indent="0" rtl="0">
              <a:lnSpc>
                <a:spcPct val="107000"/>
              </a:lnSpc>
              <a:spcBef>
                <a:spcPts val="0"/>
              </a:spcBef>
              <a:spcAft>
                <a:spcPts val="800"/>
              </a:spcAft>
              <a:buFont typeface="Arial" panose="020B0604020202020204" pitchFamily="34" charset="0"/>
              <a:buNone/>
            </a:pPr>
            <a:r>
              <a:rPr lang="fr-f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Également pendant la Phase 1, </a:t>
            </a:r>
            <a:r>
              <a:rPr lang="fr-F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 faudra </a:t>
            </a:r>
            <a:r>
              <a:rPr lang="fr-f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fr-fr" dirty="0"/>
              <a:t>réer un environnement favorable à la MMS par </a:t>
            </a:r>
            <a:r>
              <a:rPr lang="fr-FR" dirty="0"/>
              <a:t>son </a:t>
            </a:r>
            <a:r>
              <a:rPr lang="fr-fr" dirty="0"/>
              <a:t>plaidoyer. </a:t>
            </a:r>
            <a:r>
              <a:rPr lang="fr-fr" sz="1200" b="0" i="0" kern="1200" dirty="0">
                <a:solidFill>
                  <a:schemeClr val="tx1"/>
                </a:solidFill>
                <a:effectLst/>
                <a:latin typeface="Avenir Book" panose="02000503020000020003" pitchFamily="2" charset="0"/>
                <a:ea typeface="+mn-ea"/>
                <a:cs typeface="+mn-cs"/>
              </a:rPr>
              <a:t>Les </a:t>
            </a:r>
            <a:r>
              <a:rPr lang="fr-FR" sz="1200" b="0" i="0" kern="1200" dirty="0">
                <a:solidFill>
                  <a:schemeClr val="tx1"/>
                </a:solidFill>
                <a:effectLst/>
                <a:latin typeface="Avenir Book" panose="02000503020000020003" pitchFamily="2" charset="0"/>
                <a:ea typeface="+mn-ea"/>
                <a:cs typeface="+mn-cs"/>
              </a:rPr>
              <a:t>acteurs nationaux </a:t>
            </a:r>
            <a:r>
              <a:rPr lang="fr-fr" sz="1200" b="0" i="0" kern="1200" dirty="0">
                <a:solidFill>
                  <a:schemeClr val="tx1"/>
                </a:solidFill>
                <a:effectLst/>
                <a:latin typeface="Avenir Book" panose="02000503020000020003" pitchFamily="2" charset="0"/>
                <a:ea typeface="+mn-ea"/>
                <a:cs typeface="+mn-cs"/>
              </a:rPr>
              <a:t>qui explorent la transition vers la MMS peuvent agir de la manière suivante :</a:t>
            </a:r>
          </a:p>
          <a:p>
            <a:pPr rtl="0"/>
            <a:r>
              <a:rPr lang="fr-fr" sz="1200" b="0" i="0" kern="1200" dirty="0">
                <a:solidFill>
                  <a:schemeClr val="tx1"/>
                </a:solidFill>
                <a:effectLst/>
                <a:latin typeface="Avenir Book" panose="02000503020000020003" pitchFamily="2" charset="0"/>
                <a:ea typeface="+mn-ea"/>
                <a:cs typeface="+mn-cs"/>
              </a:rPr>
              <a:t> </a:t>
            </a:r>
          </a:p>
          <a:p>
            <a:pPr lvl="0" rtl="0"/>
            <a:r>
              <a:rPr lang="fr-fr" sz="1200" b="1" i="0" kern="1200" dirty="0">
                <a:solidFill>
                  <a:schemeClr val="tx1"/>
                </a:solidFill>
                <a:effectLst/>
                <a:latin typeface="Avenir Book" panose="02000503020000020003" pitchFamily="2" charset="0"/>
                <a:ea typeface="+mn-ea"/>
                <a:cs typeface="+mn-cs"/>
              </a:rPr>
              <a:t>Sensibiliser et </a:t>
            </a:r>
            <a:r>
              <a:rPr lang="fr-FR" sz="1200" b="1" i="0" kern="1200" dirty="0">
                <a:solidFill>
                  <a:schemeClr val="tx1"/>
                </a:solidFill>
                <a:effectLst/>
                <a:latin typeface="Avenir Book" panose="02000503020000020003" pitchFamily="2" charset="0"/>
                <a:ea typeface="+mn-ea"/>
                <a:cs typeface="+mn-cs"/>
              </a:rPr>
              <a:t>plaidoyer pour</a:t>
            </a:r>
            <a:r>
              <a:rPr lang="fr-fr" sz="1200" b="1" i="0" kern="1200" dirty="0">
                <a:solidFill>
                  <a:schemeClr val="tx1"/>
                </a:solidFill>
                <a:effectLst/>
                <a:latin typeface="Avenir Book" panose="02000503020000020003" pitchFamily="2" charset="0"/>
                <a:ea typeface="+mn-ea"/>
                <a:cs typeface="+mn-cs"/>
              </a:rPr>
              <a:t> l’utilisation de la MMS.</a:t>
            </a:r>
            <a:endParaRPr lang="en-US" sz="1200" b="0" i="0" kern="1200" dirty="0">
              <a:solidFill>
                <a:schemeClr val="tx1"/>
              </a:solidFill>
              <a:effectLst/>
              <a:latin typeface="Avenir Book" panose="02000503020000020003" pitchFamily="2" charset="0"/>
              <a:ea typeface="+mn-ea"/>
              <a:cs typeface="+mn-cs"/>
            </a:endParaRPr>
          </a:p>
          <a:p>
            <a:pPr rtl="0"/>
            <a:r>
              <a:rPr lang="fr-fr" sz="1200" b="0" i="0" kern="1200" dirty="0">
                <a:solidFill>
                  <a:schemeClr val="tx1"/>
                </a:solidFill>
                <a:effectLst/>
                <a:latin typeface="Avenir Book" panose="02000503020000020003" pitchFamily="2" charset="0"/>
                <a:ea typeface="+mn-ea"/>
                <a:cs typeface="+mn-cs"/>
              </a:rPr>
              <a:t>Consulter le </a:t>
            </a:r>
            <a:r>
              <a:rPr lang="fr-fr" sz="1200" b="0" i="0" u="sng" kern="1200" dirty="0">
                <a:solidFill>
                  <a:schemeClr val="tx1"/>
                </a:solidFill>
                <a:effectLst/>
                <a:latin typeface="Avenir Book" panose="02000503020000020003" pitchFamily="2" charset="0"/>
                <a:ea typeface="+mn-ea"/>
                <a:cs typeface="+mn-cs"/>
                <a:hlinkClick r:id="rId3"/>
              </a:rPr>
              <a:t>Pôle d</a:t>
            </a:r>
            <a:r>
              <a:rPr lang="fr-FR" sz="1200" b="0" i="0" u="sng" kern="1200" dirty="0">
                <a:solidFill>
                  <a:schemeClr val="tx1"/>
                </a:solidFill>
                <a:effectLst/>
                <a:latin typeface="Avenir Book" panose="02000503020000020003" pitchFamily="2" charset="0"/>
                <a:ea typeface="+mn-ea"/>
                <a:cs typeface="+mn-cs"/>
              </a:rPr>
              <a:t>’ information </a:t>
            </a:r>
            <a:r>
              <a:rPr lang="fr-fr" sz="1200" b="0" i="0" kern="1200" dirty="0">
                <a:solidFill>
                  <a:schemeClr val="tx1"/>
                </a:solidFill>
                <a:effectLst/>
                <a:latin typeface="Avenir Book" panose="02000503020000020003" pitchFamily="2" charset="0"/>
                <a:ea typeface="+mn-ea"/>
                <a:cs typeface="+mn-cs"/>
              </a:rPr>
              <a:t>de HMHB pour obtenir des données, des conseils et des outils récents, et devenir membre du Consortium </a:t>
            </a:r>
            <a:r>
              <a:rPr lang="fr-fr" sz="1200" b="0" i="0" kern="1200" dirty="0" err="1">
                <a:solidFill>
                  <a:schemeClr val="tx1"/>
                </a:solidFill>
                <a:effectLst/>
                <a:latin typeface="Avenir Book" panose="02000503020000020003" pitchFamily="2" charset="0"/>
                <a:ea typeface="+mn-ea"/>
                <a:cs typeface="+mn-cs"/>
              </a:rPr>
              <a:t>Healthy</a:t>
            </a:r>
            <a:r>
              <a:rPr lang="fr-fr" sz="1200" b="0" i="0" kern="1200" dirty="0">
                <a:solidFill>
                  <a:schemeClr val="tx1"/>
                </a:solidFill>
                <a:effectLst/>
                <a:latin typeface="Avenir Book" panose="02000503020000020003" pitchFamily="2" charset="0"/>
                <a:ea typeface="+mn-ea"/>
                <a:cs typeface="+mn-cs"/>
              </a:rPr>
              <a:t> </a:t>
            </a:r>
            <a:r>
              <a:rPr lang="fr-fr" sz="1200" b="0" i="0" kern="1200" dirty="0" err="1">
                <a:solidFill>
                  <a:schemeClr val="tx1"/>
                </a:solidFill>
                <a:effectLst/>
                <a:latin typeface="Avenir Book" panose="02000503020000020003" pitchFamily="2" charset="0"/>
                <a:ea typeface="+mn-ea"/>
                <a:cs typeface="+mn-cs"/>
              </a:rPr>
              <a:t>Mothers</a:t>
            </a:r>
            <a:r>
              <a:rPr lang="fr-fr" sz="1200" b="0" i="0" kern="1200" dirty="0">
                <a:solidFill>
                  <a:schemeClr val="tx1"/>
                </a:solidFill>
                <a:effectLst/>
                <a:latin typeface="Avenir Book" panose="02000503020000020003" pitchFamily="2" charset="0"/>
                <a:ea typeface="+mn-ea"/>
                <a:cs typeface="+mn-cs"/>
              </a:rPr>
              <a:t> </a:t>
            </a:r>
            <a:r>
              <a:rPr lang="fr-fr" sz="1200" b="0" i="0" kern="1200" dirty="0" err="1">
                <a:solidFill>
                  <a:schemeClr val="tx1"/>
                </a:solidFill>
                <a:effectLst/>
                <a:latin typeface="Avenir Book" panose="02000503020000020003" pitchFamily="2" charset="0"/>
                <a:ea typeface="+mn-ea"/>
                <a:cs typeface="+mn-cs"/>
              </a:rPr>
              <a:t>Healthy</a:t>
            </a:r>
            <a:r>
              <a:rPr lang="fr-fr" sz="1200" b="0" i="0" kern="1200" dirty="0">
                <a:solidFill>
                  <a:schemeClr val="tx1"/>
                </a:solidFill>
                <a:effectLst/>
                <a:latin typeface="Avenir Book" panose="02000503020000020003" pitchFamily="2" charset="0"/>
                <a:ea typeface="+mn-ea"/>
                <a:cs typeface="+mn-cs"/>
              </a:rPr>
              <a:t> Babies. </a:t>
            </a:r>
            <a:br>
              <a:rPr lang="en-US" sz="1200" b="0" i="0" kern="1200" dirty="0">
                <a:solidFill>
                  <a:schemeClr val="tx1"/>
                </a:solidFill>
                <a:effectLst/>
                <a:latin typeface="Avenir Book" panose="02000503020000020003" pitchFamily="2" charset="0"/>
                <a:ea typeface="+mn-ea"/>
                <a:cs typeface="+mn-cs"/>
              </a:rPr>
            </a:br>
            <a:endParaRPr lang="en-US" sz="1200" b="0" i="0" kern="1200" dirty="0">
              <a:solidFill>
                <a:schemeClr val="tx1"/>
              </a:solidFill>
              <a:effectLst/>
              <a:latin typeface="Avenir Book" panose="02000503020000020003" pitchFamily="2" charset="0"/>
              <a:ea typeface="+mn-ea"/>
              <a:cs typeface="+mn-cs"/>
            </a:endParaRPr>
          </a:p>
          <a:p>
            <a:pPr lvl="0" rtl="0"/>
            <a:r>
              <a:rPr lang="fr-fr" sz="1200" b="1" i="0" kern="1200" dirty="0">
                <a:solidFill>
                  <a:schemeClr val="tx1"/>
                </a:solidFill>
                <a:effectLst/>
                <a:latin typeface="Avenir Book" panose="02000503020000020003" pitchFamily="2" charset="0"/>
                <a:ea typeface="+mn-ea"/>
                <a:cs typeface="+mn-cs"/>
              </a:rPr>
              <a:t>Mettre en place ou dialoguer avec un groupe de travail national sur la MMS.</a:t>
            </a:r>
            <a:endParaRPr lang="en-US" sz="1200" b="0" i="0" kern="1200" dirty="0">
              <a:solidFill>
                <a:schemeClr val="tx1"/>
              </a:solidFill>
              <a:effectLst/>
              <a:latin typeface="Avenir Book" panose="02000503020000020003" pitchFamily="2" charset="0"/>
              <a:ea typeface="+mn-ea"/>
              <a:cs typeface="+mn-cs"/>
            </a:endParaRPr>
          </a:p>
          <a:p>
            <a:pPr rtl="0"/>
            <a:r>
              <a:rPr lang="fr-fr" sz="1200" b="0" i="0" u="sng" kern="1200" dirty="0">
                <a:solidFill>
                  <a:schemeClr val="tx1"/>
                </a:solidFill>
                <a:effectLst/>
                <a:latin typeface="Avenir Book" panose="02000503020000020003" pitchFamily="2" charset="0"/>
                <a:ea typeface="+mn-ea"/>
                <a:cs typeface="+mn-cs"/>
                <a:hlinkClick r:id="rId4"/>
              </a:rPr>
              <a:t>Contactez-nous</a:t>
            </a:r>
            <a:r>
              <a:rPr lang="fr-fr" sz="1200" b="0" i="0" kern="1200" dirty="0">
                <a:solidFill>
                  <a:schemeClr val="tx1"/>
                </a:solidFill>
                <a:effectLst/>
                <a:latin typeface="Avenir Book" panose="02000503020000020003" pitchFamily="2" charset="0"/>
                <a:ea typeface="+mn-ea"/>
                <a:cs typeface="+mn-cs"/>
              </a:rPr>
              <a:t> si vous envisagez la création d'un groupe de travail sur la MMS ou si vous souhaitez dialoguer avec d’autres </a:t>
            </a:r>
            <a:r>
              <a:rPr lang="fr-FR" sz="1200" b="0" i="0" kern="1200" dirty="0">
                <a:solidFill>
                  <a:schemeClr val="tx1"/>
                </a:solidFill>
                <a:effectLst/>
                <a:latin typeface="Avenir Book" panose="02000503020000020003" pitchFamily="2" charset="0"/>
                <a:ea typeface="+mn-ea"/>
                <a:cs typeface="+mn-cs"/>
              </a:rPr>
              <a:t>promot</a:t>
            </a:r>
            <a:r>
              <a:rPr lang="fr-fr" sz="1200" b="0" i="0" kern="1200" dirty="0">
                <a:solidFill>
                  <a:schemeClr val="tx1"/>
                </a:solidFill>
                <a:effectLst/>
                <a:latin typeface="Avenir Book" panose="02000503020000020003" pitchFamily="2" charset="0"/>
                <a:ea typeface="+mn-ea"/>
                <a:cs typeface="+mn-cs"/>
              </a:rPr>
              <a:t>eurs</a:t>
            </a:r>
            <a:r>
              <a:rPr lang="fr-FR" sz="1200" b="0" i="0" kern="1200" dirty="0">
                <a:solidFill>
                  <a:schemeClr val="tx1"/>
                </a:solidFill>
                <a:effectLst/>
                <a:latin typeface="Avenir Book" panose="02000503020000020003" pitchFamily="2" charset="0"/>
                <a:ea typeface="+mn-ea"/>
                <a:cs typeface="+mn-cs"/>
              </a:rPr>
              <a:t> de la MMS</a:t>
            </a:r>
            <a:r>
              <a:rPr lang="fr-fr" sz="1200" b="0" i="0" kern="1200" dirty="0">
                <a:solidFill>
                  <a:schemeClr val="tx1"/>
                </a:solidFill>
                <a:effectLst/>
                <a:latin typeface="Avenir Book" panose="02000503020000020003" pitchFamily="2" charset="0"/>
                <a:ea typeface="+mn-ea"/>
                <a:cs typeface="+mn-cs"/>
              </a:rPr>
              <a:t>. HMHB peut vous fournir des contacts et des ressources pour vous aider.  </a:t>
            </a:r>
            <a:br>
              <a:rPr lang="en-US" sz="1200" b="0" i="0" kern="1200" dirty="0">
                <a:solidFill>
                  <a:schemeClr val="tx1"/>
                </a:solidFill>
                <a:effectLst/>
                <a:latin typeface="Avenir Book" panose="02000503020000020003" pitchFamily="2" charset="0"/>
                <a:ea typeface="+mn-ea"/>
                <a:cs typeface="+mn-cs"/>
              </a:rPr>
            </a:br>
            <a:endParaRPr lang="en-US" sz="1200" b="0" i="0" kern="1200" dirty="0">
              <a:solidFill>
                <a:schemeClr val="tx1"/>
              </a:solidFill>
              <a:effectLst/>
              <a:latin typeface="Avenir Book" panose="02000503020000020003" pitchFamily="2" charset="0"/>
              <a:ea typeface="+mn-ea"/>
              <a:cs typeface="+mn-cs"/>
            </a:endParaRPr>
          </a:p>
          <a:p>
            <a:pPr lvl="0" rtl="0"/>
            <a:r>
              <a:rPr lang="fr-fr" sz="1200" b="1" i="0" kern="1200" dirty="0">
                <a:solidFill>
                  <a:schemeClr val="tx1"/>
                </a:solidFill>
                <a:effectLst/>
                <a:latin typeface="Avenir Book" panose="02000503020000020003" pitchFamily="2" charset="0"/>
                <a:ea typeface="+mn-ea"/>
                <a:cs typeface="+mn-cs"/>
              </a:rPr>
              <a:t>Dégager un consensus sur la nécessité de passer du fer et de l’acide folique à la MMS.</a:t>
            </a:r>
            <a:r>
              <a:rPr lang="fr-fr" sz="1200" b="0" i="0" kern="1200" dirty="0">
                <a:solidFill>
                  <a:schemeClr val="tx1"/>
                </a:solidFill>
                <a:effectLst/>
                <a:latin typeface="Avenir Book" panose="02000503020000020003" pitchFamily="2" charset="0"/>
                <a:ea typeface="+mn-ea"/>
                <a:cs typeface="+mn-cs"/>
              </a:rPr>
              <a:t> </a:t>
            </a:r>
            <a:br>
              <a:rPr lang="en-US" sz="1200" b="0" i="0" kern="1200" dirty="0">
                <a:solidFill>
                  <a:schemeClr val="tx1"/>
                </a:solidFill>
                <a:effectLst/>
                <a:latin typeface="Avenir Book" panose="02000503020000020003" pitchFamily="2" charset="0"/>
                <a:ea typeface="+mn-ea"/>
                <a:cs typeface="+mn-cs"/>
              </a:rPr>
            </a:br>
            <a:r>
              <a:rPr lang="fr-fr" sz="1200" b="0" i="0" kern="1200" dirty="0">
                <a:solidFill>
                  <a:schemeClr val="tx1"/>
                </a:solidFill>
                <a:effectLst/>
                <a:latin typeface="Avenir Book" panose="02000503020000020003" pitchFamily="2" charset="0"/>
                <a:ea typeface="+mn-ea"/>
                <a:cs typeface="+mn-cs"/>
              </a:rPr>
              <a:t>Utiliser des analyses d</a:t>
            </a:r>
            <a:r>
              <a:rPr lang="fr-FR" sz="1200" b="0" i="0" kern="1200" dirty="0">
                <a:solidFill>
                  <a:schemeClr val="tx1"/>
                </a:solidFill>
                <a:effectLst/>
                <a:latin typeface="Avenir Book" panose="02000503020000020003" pitchFamily="2" charset="0"/>
                <a:ea typeface="+mn-ea"/>
                <a:cs typeface="+mn-cs"/>
              </a:rPr>
              <a:t>u rapport coût-efficacité </a:t>
            </a:r>
            <a:r>
              <a:rPr lang="fr-fr" sz="1200" b="0" i="0" kern="1200" dirty="0">
                <a:solidFill>
                  <a:schemeClr val="tx1"/>
                </a:solidFill>
                <a:effectLst/>
                <a:latin typeface="Avenir Book" panose="02000503020000020003" pitchFamily="2" charset="0"/>
                <a:ea typeface="+mn-ea"/>
                <a:cs typeface="+mn-cs"/>
              </a:rPr>
              <a:t>pour démontrer les avantages et les coûts supplémentaires de la transition fer et acide folique à MMS, ainsi que les gains à long terme en matière d’éducation et de capital humain. Les données spécifiques à chaque pays sont disponibles dans l’</a:t>
            </a:r>
            <a:r>
              <a:rPr lang="fr-fr" sz="1200" b="0" i="0" u="sng" kern="1200" dirty="0">
                <a:solidFill>
                  <a:schemeClr val="tx1"/>
                </a:solidFill>
                <a:effectLst/>
                <a:latin typeface="Avenir Book" panose="02000503020000020003" pitchFamily="2" charset="0"/>
                <a:ea typeface="+mn-ea"/>
                <a:cs typeface="+mn-cs"/>
                <a:hlinkClick r:id="rId5"/>
              </a:rPr>
              <a:t>outil d’analyse de la </a:t>
            </a:r>
            <a:r>
              <a:rPr lang="fr-FR" sz="1200" b="0" i="0" u="sng" kern="1200" dirty="0">
                <a:solidFill>
                  <a:schemeClr val="tx1"/>
                </a:solidFill>
                <a:effectLst/>
                <a:latin typeface="Avenir Book" panose="02000503020000020003" pitchFamily="2" charset="0"/>
                <a:ea typeface="+mn-ea"/>
                <a:cs typeface="+mn-cs"/>
                <a:hlinkClick r:id="rId5"/>
              </a:rPr>
              <a:t>coût-efficacit</a:t>
            </a:r>
            <a:r>
              <a:rPr lang="fr-fr" sz="1200" b="0" i="0" u="sng" kern="1200" dirty="0">
                <a:solidFill>
                  <a:schemeClr val="tx1"/>
                </a:solidFill>
                <a:effectLst/>
                <a:latin typeface="Avenir Book" panose="02000503020000020003" pitchFamily="2" charset="0"/>
                <a:ea typeface="+mn-ea"/>
                <a:cs typeface="+mn-cs"/>
                <a:hlinkClick r:id="rId5"/>
              </a:rPr>
              <a:t>é</a:t>
            </a:r>
            <a:r>
              <a:rPr lang="fr-fr" sz="1200" b="0" i="0" u="sng" kern="1200" dirty="0">
                <a:solidFill>
                  <a:schemeClr val="tx1"/>
                </a:solidFill>
                <a:effectLst/>
                <a:latin typeface="Avenir Book" panose="02000503020000020003" pitchFamily="2" charset="0"/>
                <a:ea typeface="+mn-ea"/>
                <a:cs typeface="+mn-cs"/>
              </a:rPr>
              <a:t> </a:t>
            </a:r>
            <a:r>
              <a:rPr lang="fr-fr" sz="1200" b="0" i="0" u="none" kern="1200" dirty="0">
                <a:solidFill>
                  <a:schemeClr val="tx1"/>
                </a:solidFill>
                <a:effectLst/>
                <a:latin typeface="Avenir Book" panose="02000503020000020003" pitchFamily="2" charset="0"/>
                <a:ea typeface="+mn-ea"/>
                <a:cs typeface="+mn-cs"/>
              </a:rPr>
              <a:t>de Nutrition International ou dans l’impact de l’intensification des interventions de nutrition prénatale sur les résultats en matière de capital humain dans les pays à revenu faible ou intermédiaire </a:t>
            </a:r>
            <a:r>
              <a:rPr lang="fr-fr" sz="1200" b="0" i="0" u="sng" kern="1200" dirty="0">
                <a:solidFill>
                  <a:schemeClr val="tx1"/>
                </a:solidFill>
                <a:effectLst/>
                <a:latin typeface="Avenir Book" panose="02000503020000020003" pitchFamily="2" charset="0"/>
                <a:ea typeface="+mn-ea"/>
                <a:cs typeface="+mn-cs"/>
              </a:rPr>
              <a:t>: </a:t>
            </a:r>
            <a:r>
              <a:rPr lang="fr-fr" sz="1200" b="0" i="0" u="sng" kern="1200" dirty="0">
                <a:solidFill>
                  <a:schemeClr val="tx1"/>
                </a:solidFill>
                <a:effectLst/>
                <a:latin typeface="Avenir Book" panose="02000503020000020003" pitchFamily="2" charset="0"/>
                <a:ea typeface="+mn-ea"/>
                <a:cs typeface="+mn-cs"/>
                <a:hlinkClick r:id="rId6"/>
              </a:rPr>
              <a:t>analyse de modélisation</a:t>
            </a:r>
            <a:r>
              <a:rPr lang="fr-fr" sz="1200" b="0" i="0" u="sng" kern="1200" dirty="0">
                <a:solidFill>
                  <a:schemeClr val="tx1"/>
                </a:solidFill>
                <a:effectLst/>
                <a:latin typeface="Avenir Book" panose="02000503020000020003" pitchFamily="2" charset="0"/>
                <a:ea typeface="+mn-ea"/>
                <a:cs typeface="+mn-cs"/>
              </a:rPr>
              <a:t> </a:t>
            </a:r>
            <a:r>
              <a:rPr lang="fr-fr" sz="1200" b="0" i="0" u="none" kern="1200" dirty="0">
                <a:solidFill>
                  <a:schemeClr val="tx1"/>
                </a:solidFill>
                <a:effectLst/>
                <a:latin typeface="Avenir Book" panose="02000503020000020003" pitchFamily="2" charset="0"/>
                <a:ea typeface="+mn-ea"/>
                <a:cs typeface="+mn-cs"/>
              </a:rPr>
              <a:t>de l’American Journal of </a:t>
            </a:r>
            <a:r>
              <a:rPr lang="fr-fr" sz="1200" b="0" i="0" u="none" kern="1200" dirty="0" err="1">
                <a:solidFill>
                  <a:schemeClr val="tx1"/>
                </a:solidFill>
                <a:effectLst/>
                <a:latin typeface="Avenir Book" panose="02000503020000020003" pitchFamily="2" charset="0"/>
                <a:ea typeface="+mn-ea"/>
                <a:cs typeface="+mn-cs"/>
              </a:rPr>
              <a:t>Clinical</a:t>
            </a:r>
            <a:r>
              <a:rPr lang="fr-fr" sz="1200" b="0" i="0" u="none" kern="1200" dirty="0">
                <a:solidFill>
                  <a:schemeClr val="tx1"/>
                </a:solidFill>
                <a:effectLst/>
                <a:latin typeface="Avenir Book" panose="02000503020000020003" pitchFamily="2" charset="0"/>
                <a:ea typeface="+mn-ea"/>
                <a:cs typeface="+mn-cs"/>
              </a:rPr>
              <a:t> Nutrition.</a:t>
            </a:r>
            <a:br>
              <a:rPr lang="en-US" sz="1200" b="0" i="0" kern="1200" dirty="0">
                <a:solidFill>
                  <a:schemeClr val="tx1"/>
                </a:solidFill>
                <a:effectLst/>
                <a:latin typeface="Avenir Book" panose="02000503020000020003" pitchFamily="2" charset="0"/>
                <a:ea typeface="+mn-ea"/>
                <a:cs typeface="+mn-cs"/>
              </a:rPr>
            </a:br>
            <a:endParaRPr lang="en-US" sz="1200" b="0" i="0" kern="1200" dirty="0">
              <a:solidFill>
                <a:schemeClr val="tx1"/>
              </a:solidFill>
              <a:effectLst/>
              <a:latin typeface="Avenir Book" panose="02000503020000020003" pitchFamily="2" charset="0"/>
              <a:ea typeface="+mn-ea"/>
              <a:cs typeface="+mn-cs"/>
            </a:endParaRPr>
          </a:p>
          <a:p>
            <a:pPr lvl="0" rtl="0"/>
            <a:r>
              <a:rPr lang="fr-fr" sz="1200" b="1" i="0" kern="1200" dirty="0">
                <a:solidFill>
                  <a:schemeClr val="tx1"/>
                </a:solidFill>
                <a:effectLst/>
                <a:latin typeface="Avenir Book" panose="02000503020000020003" pitchFamily="2" charset="0"/>
                <a:ea typeface="+mn-ea"/>
                <a:cs typeface="+mn-cs"/>
              </a:rPr>
              <a:t>Promouvoir l’inclusion de la MM</a:t>
            </a:r>
            <a:r>
              <a:rPr lang="fr-FR" sz="1200" b="1" i="0" kern="1200" dirty="0">
                <a:solidFill>
                  <a:schemeClr val="tx1"/>
                </a:solidFill>
                <a:effectLst/>
                <a:latin typeface="Avenir Book" panose="02000503020000020003" pitchFamily="2" charset="0"/>
                <a:ea typeface="+mn-ea"/>
                <a:cs typeface="+mn-cs"/>
              </a:rPr>
              <a:t>S</a:t>
            </a:r>
            <a:r>
              <a:rPr lang="fr-fr" sz="1200" b="1" i="0" kern="1200" dirty="0">
                <a:solidFill>
                  <a:schemeClr val="tx1"/>
                </a:solidFill>
                <a:effectLst/>
                <a:latin typeface="Avenir Book" panose="02000503020000020003" pitchFamily="2" charset="0"/>
                <a:ea typeface="+mn-ea"/>
                <a:cs typeface="+mn-cs"/>
              </a:rPr>
              <a:t> de l’UNIMMAP dans la liste modèle des médicaments essentiels.</a:t>
            </a:r>
            <a:r>
              <a:rPr lang="fr-fr" sz="1200" b="0" i="0" kern="1200" dirty="0">
                <a:solidFill>
                  <a:schemeClr val="tx1"/>
                </a:solidFill>
                <a:effectLst/>
                <a:latin typeface="Avenir Book" panose="02000503020000020003" pitchFamily="2" charset="0"/>
                <a:ea typeface="+mn-ea"/>
                <a:cs typeface="+mn-cs"/>
              </a:rPr>
              <a:t> </a:t>
            </a:r>
            <a:br>
              <a:rPr lang="en-US" sz="1200" b="0" i="0" kern="1200" dirty="0">
                <a:solidFill>
                  <a:schemeClr val="tx1"/>
                </a:solidFill>
                <a:effectLst/>
                <a:latin typeface="Avenir Book" panose="02000503020000020003" pitchFamily="2" charset="0"/>
                <a:ea typeface="+mn-ea"/>
                <a:cs typeface="+mn-cs"/>
              </a:rPr>
            </a:br>
            <a:r>
              <a:rPr lang="fr-fr" sz="1200" b="0" i="0" kern="1200" dirty="0">
                <a:solidFill>
                  <a:schemeClr val="tx1"/>
                </a:solidFill>
                <a:effectLst/>
                <a:latin typeface="Avenir Book" panose="02000503020000020003" pitchFamily="2" charset="0"/>
                <a:ea typeface="+mn-ea"/>
                <a:cs typeface="+mn-cs"/>
              </a:rPr>
              <a:t>L’inclusion de la MMS dans cette liste peut contribuer à une plus vaste mise en œuvre. Lire notre </a:t>
            </a:r>
            <a:r>
              <a:rPr lang="fr-fr" sz="1200" b="0" i="0" u="sng" kern="1200" dirty="0">
                <a:solidFill>
                  <a:schemeClr val="tx1"/>
                </a:solidFill>
                <a:effectLst/>
                <a:latin typeface="Avenir Book" panose="02000503020000020003" pitchFamily="2" charset="0"/>
                <a:ea typeface="+mn-ea"/>
                <a:cs typeface="+mn-cs"/>
                <a:hlinkClick r:id="rId7"/>
              </a:rPr>
              <a:t>FAQ sur la liste-modèle et la brochure de sensibilisation ici</a:t>
            </a:r>
            <a:r>
              <a:rPr lang="fr-fr" sz="1200" b="0" i="0" kern="1200" dirty="0">
                <a:solidFill>
                  <a:schemeClr val="tx1"/>
                </a:solidFill>
                <a:effectLst/>
                <a:latin typeface="Avenir Book" panose="02000503020000020003" pitchFamily="2" charset="0"/>
                <a:ea typeface="+mn-ea"/>
                <a:cs typeface="+mn-cs"/>
              </a:rPr>
              <a:t>.</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9</a:t>
            </a:fld>
            <a:endParaRPr lang="en-US"/>
          </a:p>
        </p:txBody>
      </p:sp>
    </p:spTree>
    <p:extLst>
      <p:ext uri="{BB962C8B-B14F-4D97-AF65-F5344CB8AC3E}">
        <p14:creationId xmlns:p14="http://schemas.microsoft.com/office/powerpoint/2010/main" val="4227009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rtlCol="0" anchor="b">
            <a:noAutofit/>
          </a:bodyPr>
          <a:lstStyle>
            <a:lvl1pPr algn="l">
              <a:defRPr sz="5400" b="0">
                <a:solidFill>
                  <a:schemeClr val="bg1"/>
                </a:solidFill>
              </a:defRPr>
            </a:lvl1pPr>
          </a:lstStyle>
          <a:p>
            <a:pPr rtl="0"/>
            <a:r>
              <a:rPr lang="fr-f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rtlCol="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0"/>
          <a:lstStyle/>
          <a:p>
            <a:pPr rtl="0"/>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0"/>
          <a:lstStyle/>
          <a:p>
            <a:pPr rtl="0"/>
            <a:r>
              <a:rPr lang="fr-fr"/>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0"/>
          <a:lstStyle/>
          <a:p>
            <a:pPr rtl="0"/>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0" anchor="ctr" anchorCtr="0">
            <a:normAutofit/>
          </a:bodyPr>
          <a:lstStyle>
            <a:lvl1pPr marL="0" indent="0" algn="ctr">
              <a:buNone/>
              <a:defRPr sz="1800">
                <a:solidFill>
                  <a:schemeClr val="bg1"/>
                </a:solidFill>
              </a:defRPr>
            </a:lvl1pPr>
          </a:lstStyle>
          <a:p>
            <a:pPr rtl="0"/>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accent4"/>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rtlCol="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rtlCol="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chemeClr val="bg1"/>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1"/>
                </a:solidFill>
              </a:defRPr>
            </a:lvl1pPr>
          </a:lstStyle>
          <a:p>
            <a:pPr rtl="0"/>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bg1"/>
                </a:solidFill>
              </a:defRPr>
            </a:lvl1pPr>
          </a:lstStyle>
          <a:p>
            <a:pPr lvl="0" rtl="0"/>
            <a:r>
              <a:rPr lang="fr-fr"/>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chemeClr val="bg1"/>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1"/>
                </a:solidFill>
              </a:defRPr>
            </a:lvl1pPr>
          </a:lstStyle>
          <a:p>
            <a:pPr rtl="0"/>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bg1"/>
                </a:solidFill>
              </a:defRPr>
            </a:lvl1pPr>
          </a:lstStyle>
          <a:p>
            <a:pPr lvl="0" rtl="0"/>
            <a:r>
              <a:rPr lang="fr-fr"/>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rtlCol="0">
            <a:normAutofit/>
          </a:bodyPr>
          <a:lstStyle>
            <a:lvl1pPr marL="7938" indent="0" algn="ctr">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rtl="0"/>
            <a:r>
              <a:rPr lang="fr-fr"/>
              <a:t>Click to edit Master text styles</a:t>
            </a:r>
          </a:p>
          <a:p>
            <a:pPr lvl="1" rtl="0"/>
            <a:r>
              <a:rPr lang="fr-fr"/>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rtlCol="0">
            <a:normAutofit/>
          </a:bodyPr>
          <a:lstStyle>
            <a:lvl1pPr marL="7938" indent="0" algn="ctr">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rgbClr val="510C76"/>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spcBef>
                <a:spcPts val="0"/>
              </a:spcBef>
              <a:buNone/>
              <a:tabLst/>
              <a:defRPr sz="1050">
                <a:solidFill>
                  <a:schemeClr val="tx1"/>
                </a:solidFill>
              </a:defRPr>
            </a:lvl1pPr>
          </a:lstStyle>
          <a:p>
            <a:pPr lvl="0" rtl="0"/>
            <a:r>
              <a:rPr lang="fr-f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rtlCol="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rtl="0"/>
            <a:r>
              <a:rPr lang="fr-fr"/>
              <a:t>Click to edit Master text styles</a:t>
            </a:r>
          </a:p>
          <a:p>
            <a:pPr lvl="1" rtl="0"/>
            <a:r>
              <a:rPr lang="fr-f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rtlCol="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chemeClr val="accent5"/>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rtlCol="0" anchor="ctr" anchorCtr="0">
            <a:normAutofit/>
          </a:bodyPr>
          <a:lstStyle>
            <a:lvl1pPr marL="7938" indent="-7938">
              <a:lnSpc>
                <a:spcPct val="110000"/>
              </a:lnSpc>
              <a:spcBef>
                <a:spcPts val="0"/>
              </a:spcBef>
              <a:buNone/>
              <a:tabLst/>
              <a:defRPr sz="900">
                <a:solidFill>
                  <a:schemeClr val="tx1"/>
                </a:solidFill>
              </a:defRPr>
            </a:lvl1pPr>
          </a:lstStyle>
          <a:p>
            <a:pPr lvl="0" rtl="0"/>
            <a:r>
              <a:rPr lang="fr-f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rtlCol="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rtl="0"/>
            <a:r>
              <a:rPr lang="fr-fr"/>
              <a:t>Click to edit Master text styles</a:t>
            </a:r>
          </a:p>
          <a:p>
            <a:pPr lvl="1" rtl="0"/>
            <a:r>
              <a:rPr lang="fr-f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rtlCol="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rtl="0"/>
            <a:r>
              <a:rPr lang="fr-fr"/>
              <a:t>Click to edit Master text styles</a:t>
            </a:r>
          </a:p>
          <a:p>
            <a:pPr lvl="1" rtl="0"/>
            <a:r>
              <a:rPr lang="fr-fr"/>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rtlCol="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rtl="0"/>
            <a:r>
              <a:rPr lang="fr-fr"/>
              <a:t>Click to edit Master text styles</a:t>
            </a:r>
          </a:p>
          <a:p>
            <a:pPr lvl="1" rtl="0"/>
            <a:r>
              <a:rPr lang="fr-fr"/>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rtlCol="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tx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accent5"/>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0" anchor="b">
            <a:noAutofit/>
          </a:bodyPr>
          <a:lstStyle>
            <a:lvl1pPr algn="l">
              <a:defRPr sz="6000" b="0">
                <a:solidFill>
                  <a:schemeClr val="bg1"/>
                </a:solidFill>
              </a:defRPr>
            </a:lvl1pPr>
          </a:lstStyle>
          <a:p>
            <a:pPr rtl="0"/>
            <a:r>
              <a:rPr lang="fr-f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0"/>
          <a:lstStyle/>
          <a:p>
            <a:pPr rtl="0"/>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0"/>
          <a:lstStyle/>
          <a:p>
            <a:pPr rtl="0"/>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0" anchor="ctr" anchorCtr="0">
            <a:normAutofit/>
          </a:bodyPr>
          <a:lstStyle>
            <a:lvl1pPr marL="0" indent="0" algn="ctr">
              <a:buNone/>
              <a:defRPr sz="1800">
                <a:solidFill>
                  <a:schemeClr val="bg1"/>
                </a:solidFill>
              </a:defRPr>
            </a:lvl1pPr>
          </a:lstStyle>
          <a:p>
            <a:pPr rtl="0"/>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rtlCol="0">
            <a:noAutofit/>
          </a:bodyPr>
          <a:lstStyle>
            <a:lvl1pPr marL="0" indent="0">
              <a:lnSpc>
                <a:spcPct val="100000"/>
              </a:lnSpc>
              <a:spcBef>
                <a:spcPts val="1800"/>
              </a:spcBef>
              <a:buClr>
                <a:srgbClr val="510C76"/>
              </a:buClr>
              <a:buNone/>
              <a:defRPr sz="2400">
                <a:solidFill>
                  <a:schemeClr val="tx1"/>
                </a:solidFill>
              </a:defRPr>
            </a:lvl1pPr>
            <a:lvl2pPr marL="236537" indent="0">
              <a:lnSpc>
                <a:spcPct val="100000"/>
              </a:lnSpc>
              <a:spcBef>
                <a:spcPts val="600"/>
              </a:spcBef>
              <a:buClr>
                <a:srgbClr val="510C76"/>
              </a:buClr>
              <a:buFont typeface="System Font Regular"/>
              <a:buNone/>
              <a:tabLst/>
              <a:defRPr sz="2000">
                <a:solidFill>
                  <a:schemeClr val="tx1"/>
                </a:solidFill>
              </a:defRPr>
            </a:lvl2pPr>
            <a:lvl3pPr marL="914400" indent="0">
              <a:buClr>
                <a:srgbClr val="510C76"/>
              </a:buClr>
              <a:buNone/>
              <a:defRPr sz="1800">
                <a:solidFill>
                  <a:schemeClr val="tx1"/>
                </a:solidFill>
              </a:defRPr>
            </a:lvl3pPr>
            <a:lvl4pPr marL="1371600" indent="0">
              <a:buClr>
                <a:srgbClr val="510C76"/>
              </a:buClr>
              <a:buNone/>
              <a:defRPr sz="1600">
                <a:solidFill>
                  <a:schemeClr val="tx1"/>
                </a:solidFill>
              </a:defRPr>
            </a:lvl4pPr>
            <a:lvl5pPr marL="1828800" indent="0">
              <a:buClr>
                <a:srgbClr val="510C76"/>
              </a:buClr>
              <a:buNone/>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0" anchor="b" anchorCtr="0">
            <a:normAutofit/>
          </a:bodyPr>
          <a:lstStyle>
            <a:lvl1pPr>
              <a:defRPr sz="36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rtlCol="0" anchor="ctr" anchorCtr="0">
            <a:normAutofit/>
          </a:bodyPr>
          <a:lstStyle>
            <a:lvl1pPr marL="6350" indent="-6350" algn="ctr">
              <a:buNone/>
              <a:tabLst/>
              <a:defRPr sz="1800">
                <a:solidFill>
                  <a:schemeClr val="bg1"/>
                </a:solidFill>
              </a:defRPr>
            </a:lvl1pPr>
          </a:lstStyle>
          <a:p>
            <a:pPr rtl="0"/>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0" anchor="b" anchorCtr="0">
            <a:normAutofit/>
          </a:bodyPr>
          <a:lstStyle>
            <a:lvl1pPr>
              <a:defRPr sz="3600">
                <a:solidFill>
                  <a:schemeClr val="accent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600">
                <a:solidFill>
                  <a:schemeClr val="tx1"/>
                </a:solidFill>
              </a:defRPr>
            </a:lvl3pPr>
            <a:lvl4pPr>
              <a:buClr>
                <a:schemeClr val="accent2"/>
              </a:buClr>
              <a:defRPr sz="1400">
                <a:solidFill>
                  <a:schemeClr val="tx1"/>
                </a:solidFill>
              </a:defRPr>
            </a:lvl4pPr>
            <a:lvl5pPr>
              <a:buClr>
                <a:schemeClr val="accent2"/>
              </a:buClr>
              <a:defRPr sz="1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rtlCol="0" anchor="ctr" anchorCtr="0">
            <a:normAutofit/>
          </a:bodyPr>
          <a:lstStyle>
            <a:lvl1pPr marL="6350" indent="-6350" algn="ctr">
              <a:buNone/>
              <a:tabLst/>
              <a:defRPr sz="1800">
                <a:solidFill>
                  <a:schemeClr val="bg1"/>
                </a:solidFill>
              </a:defRPr>
            </a:lvl1pPr>
          </a:lstStyle>
          <a:p>
            <a:pPr rtl="0"/>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0" anchor="b" anchorCtr="0">
            <a:normAutofit/>
          </a:bodyPr>
          <a:lstStyle>
            <a:lvl1pPr>
              <a:defRPr sz="3600">
                <a:solidFill>
                  <a:schemeClr val="accent5"/>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rtlCol="0" anchor="ctr" anchorCtr="0">
            <a:normAutofit/>
          </a:bodyPr>
          <a:lstStyle>
            <a:lvl1pPr marL="6350" indent="-6350" algn="ctr">
              <a:buNone/>
              <a:tabLst/>
              <a:defRPr sz="1800">
                <a:solidFill>
                  <a:schemeClr val="bg1"/>
                </a:solidFill>
              </a:defRPr>
            </a:lvl1pPr>
          </a:lstStyle>
          <a:p>
            <a:pPr rtl="0"/>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rtlCol="0" anchor="ctr" anchorCtr="0">
            <a:normAutofit/>
          </a:bodyPr>
          <a:lstStyle>
            <a:lvl1pPr marL="0" indent="0">
              <a:lnSpc>
                <a:spcPct val="100000"/>
              </a:lnSpc>
              <a:spcBef>
                <a:spcPts val="600"/>
              </a:spcBef>
              <a:spcAft>
                <a:spcPts val="600"/>
              </a:spcAft>
              <a:buClrTx/>
              <a:buNone/>
              <a:tabLst/>
              <a:defRPr sz="3600">
                <a:solidFill>
                  <a:schemeClr val="bg1"/>
                </a:solidFill>
              </a:defRPr>
            </a:lvl1pPr>
            <a:lvl2pPr marL="228600" indent="-228600">
              <a:lnSpc>
                <a:spcPct val="100000"/>
              </a:lnSpc>
              <a:spcBef>
                <a:spcPts val="600"/>
              </a:spcBef>
              <a:spcAft>
                <a:spcPts val="600"/>
              </a:spcAft>
              <a:buClrTx/>
              <a:buFont typeface="Arial" panose="020B0604020202020204" pitchFamily="34" charset="0"/>
              <a:buChar char="•"/>
              <a:tabLst/>
              <a:defRPr sz="3600">
                <a:solidFill>
                  <a:schemeClr val="bg1"/>
                </a:solidFill>
              </a:defRPr>
            </a:lvl2pPr>
            <a:lvl3pPr>
              <a:buClrTx/>
              <a:defRPr sz="2400">
                <a:solidFill>
                  <a:schemeClr val="bg1"/>
                </a:solidFill>
              </a:defRPr>
            </a:lvl3pPr>
            <a:lvl4pPr>
              <a:buClrTx/>
              <a:defRPr sz="2000">
                <a:solidFill>
                  <a:schemeClr val="bg1"/>
                </a:solidFill>
              </a:defRPr>
            </a:lvl4pPr>
            <a:lvl5pPr>
              <a:buClrTx/>
              <a:defRPr sz="2000">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rtlCol="0" anchor="ctr" anchorCtr="0">
            <a:normAutofit/>
          </a:bodyPr>
          <a:lstStyle>
            <a:lvl1pPr marL="6350" indent="-6350" algn="ctr">
              <a:buNone/>
              <a:tabLst/>
              <a:defRPr sz="1800">
                <a:solidFill>
                  <a:schemeClr val="bg1"/>
                </a:solidFill>
              </a:defRPr>
            </a:lvl1pPr>
          </a:lstStyle>
          <a:p>
            <a:pPr rtl="0"/>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0" anchor="ctr" anchorCtr="0">
            <a:normAutofit/>
          </a:bodyPr>
          <a:lstStyle>
            <a:lvl1pPr marL="7938" indent="-7938">
              <a:lnSpc>
                <a:spcPct val="110000"/>
              </a:lnSpc>
              <a:buNone/>
              <a:tabLst/>
              <a:defRPr sz="900">
                <a:solidFill>
                  <a:schemeClr val="bg1"/>
                </a:solidFill>
              </a:defRPr>
            </a:lvl1pPr>
          </a:lstStyle>
          <a:p>
            <a:pPr lvl="0" rtl="0"/>
            <a:r>
              <a:rPr lang="fr-fr"/>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rtlCol="0" anchor="ctr" anchorCtr="0">
            <a:normAutofit/>
          </a:bodyPr>
          <a:lstStyle>
            <a:lvl1pPr>
              <a:defRPr sz="4000">
                <a:solidFill>
                  <a:schemeClr val="tx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rtlCol="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rtlCol="0" anchor="ctr" anchorCtr="0">
            <a:normAutofit/>
          </a:bodyPr>
          <a:lstStyle>
            <a:lvl1pPr marL="0" indent="0" algn="ctr">
              <a:buNone/>
              <a:defRPr sz="2000"/>
            </a:lvl1pPr>
          </a:lstStyle>
          <a:p>
            <a:pPr rtl="0"/>
            <a:r>
              <a:rPr lang="fr-f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rtlCol="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rtlCol="0" anchor="ctr" anchorCtr="0">
            <a:normAutofit/>
          </a:bodyPr>
          <a:lstStyle>
            <a:lvl1pPr marL="0" indent="0" algn="ctr">
              <a:buNone/>
              <a:defRPr sz="2000"/>
            </a:lvl1pPr>
          </a:lstStyle>
          <a:p>
            <a:pPr rtl="0"/>
            <a:r>
              <a:rPr lang="fr-f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rtlCol="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rtlCol="0" anchor="ctr" anchorCtr="0">
            <a:normAutofit/>
          </a:bodyPr>
          <a:lstStyle>
            <a:lvl1pPr marL="0" indent="0" algn="ctr">
              <a:buNone/>
              <a:defRPr sz="2000"/>
            </a:lvl1pPr>
          </a:lstStyle>
          <a:p>
            <a:pPr rtl="0"/>
            <a:r>
              <a:rPr lang="fr-f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rtlCol="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rtlCol="0" anchor="ctr" anchorCtr="0">
            <a:normAutofit/>
          </a:bodyPr>
          <a:lstStyle>
            <a:lvl1pPr marL="0" indent="0" algn="ctr">
              <a:buNone/>
              <a:defRPr sz="2000"/>
            </a:lvl1pPr>
          </a:lstStyle>
          <a:p>
            <a:pPr rtl="0"/>
            <a:r>
              <a:rPr lang="fr-fr"/>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rtlCol="0" anchor="ctr"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rtlCol="0" anchor="ctr" anchorCtr="0">
            <a:normAutofit/>
          </a:bodyPr>
          <a:lstStyle>
            <a:lvl1pPr marL="0" indent="0" algn="ctr">
              <a:buNone/>
              <a:defRPr sz="2000"/>
            </a:lvl1pPr>
          </a:lstStyle>
          <a:p>
            <a:pPr rtl="0"/>
            <a:r>
              <a:rPr lang="fr-f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rtlCol="0" anchor="ctr" anchorCtr="0">
            <a:normAutofit/>
          </a:bodyPr>
          <a:lstStyle>
            <a:lvl1pPr marL="0" indent="0" algn="ctr">
              <a:buNone/>
              <a:defRPr sz="2000"/>
            </a:lvl1pPr>
          </a:lstStyle>
          <a:p>
            <a:pPr rtl="0"/>
            <a:r>
              <a:rPr lang="fr-f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rtlCol="0" anchor="ctr" anchorCtr="0">
            <a:normAutofit/>
          </a:bodyPr>
          <a:lstStyle>
            <a:lvl1pPr marL="0" indent="0" algn="ctr">
              <a:buNone/>
              <a:defRPr sz="2000"/>
            </a:lvl1pPr>
          </a:lstStyle>
          <a:p>
            <a:pPr rtl="0"/>
            <a:r>
              <a:rPr lang="fr-f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rtlCol="0" anchor="ctr" anchorCtr="0">
            <a:normAutofit/>
          </a:bodyPr>
          <a:lstStyle>
            <a:lvl1pPr marL="0" indent="0" algn="ctr">
              <a:buNone/>
              <a:defRPr sz="2000"/>
            </a:lvl1pPr>
          </a:lstStyle>
          <a:p>
            <a:pPr rtl="0"/>
            <a:r>
              <a:rPr lang="fr-fr"/>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rtlCol="0" anchor="ctr" anchorCtr="0">
            <a:normAutofit/>
          </a:bodyPr>
          <a:lstStyle>
            <a:lvl1pPr marL="7938" indent="-7938">
              <a:lnSpc>
                <a:spcPct val="110000"/>
              </a:lnSpc>
              <a:buNone/>
              <a:tabLst/>
              <a:defRPr sz="1000">
                <a:solidFill>
                  <a:schemeClr val="tx1"/>
                </a:solidFill>
              </a:defRPr>
            </a:lvl1pPr>
          </a:lstStyle>
          <a:p>
            <a:pPr lvl="0" rtl="0"/>
            <a:r>
              <a:rPr lang="fr-fr"/>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rtlCol="0" anchor="ctr" anchorCtr="0">
            <a:noAutofit/>
          </a:bodyPr>
          <a:lstStyle>
            <a:lvl1pPr marL="0" indent="0">
              <a:lnSpc>
                <a:spcPct val="90000"/>
              </a:lnSpc>
              <a:spcBef>
                <a:spcPts val="1800"/>
              </a:spcBef>
              <a:buClr>
                <a:srgbClr val="510C76"/>
              </a:buClr>
              <a:buNone/>
              <a:defRPr sz="3800">
                <a:solidFill>
                  <a:schemeClr val="accent5"/>
                </a:solidFill>
              </a:defRPr>
            </a:lvl1pPr>
            <a:lvl2pPr marL="9525" indent="0">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buClr>
                <a:srgbClr val="510C76"/>
              </a:buClr>
              <a:buNone/>
              <a:defRPr sz="1600">
                <a:solidFill>
                  <a:schemeClr val="tx1"/>
                </a:solidFill>
              </a:defRPr>
            </a:lvl3pPr>
            <a:lvl4pPr marL="1371600" indent="0">
              <a:buClr>
                <a:srgbClr val="510C76"/>
              </a:buClr>
              <a:buNone/>
              <a:defRPr sz="1400">
                <a:solidFill>
                  <a:schemeClr val="tx1"/>
                </a:solidFill>
              </a:defRPr>
            </a:lvl4pPr>
            <a:lvl5pPr marL="1828800" indent="0">
              <a:buClr>
                <a:srgbClr val="510C76"/>
              </a:buClr>
              <a:buNone/>
              <a:defRPr sz="1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3600">
                <a:solidFill>
                  <a:schemeClr val="accent5"/>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rtlCol="0" anchor="ctr" anchorCtr="0">
            <a:normAutofit/>
          </a:bodyPr>
          <a:lstStyle>
            <a:lvl1pPr marL="7938" indent="-7938">
              <a:lnSpc>
                <a:spcPct val="100000"/>
              </a:lnSpc>
              <a:spcBef>
                <a:spcPts val="1800"/>
              </a:spcBef>
              <a:buClrTx/>
              <a:buNone/>
              <a:tabLst/>
              <a:defRPr sz="2800" b="0">
                <a:solidFill>
                  <a:schemeClr val="bg1"/>
                </a:solidFill>
              </a:defRPr>
            </a:lvl1pPr>
            <a:lvl2pPr marL="236538" indent="-228600">
              <a:lnSpc>
                <a:spcPct val="140000"/>
              </a:lnSpc>
              <a:spcBef>
                <a:spcPts val="600"/>
              </a:spcBef>
              <a:buClrTx/>
              <a:buFont typeface="Arial" panose="020B0604020202020204" pitchFamily="34" charset="0"/>
              <a:buChar char="•"/>
              <a:tabLst/>
              <a:defRPr sz="2800">
                <a:solidFill>
                  <a:schemeClr val="bg1"/>
                </a:solidFill>
              </a:defRPr>
            </a:lvl2pPr>
            <a:lvl3pPr marL="465138" indent="-228600">
              <a:lnSpc>
                <a:spcPct val="100000"/>
              </a:lnSpc>
              <a:spcBef>
                <a:spcPts val="600"/>
              </a:spcBef>
              <a:buClrTx/>
              <a:buFont typeface="System Font Regular"/>
              <a:buChar char="–"/>
              <a:tabLst/>
              <a:defRPr sz="2400">
                <a:solidFill>
                  <a:schemeClr val="bg1"/>
                </a:solidFill>
              </a:defRPr>
            </a:lvl3pPr>
            <a:lvl4pPr>
              <a:buClrTx/>
              <a:defRPr sz="1800">
                <a:solidFill>
                  <a:schemeClr val="bg1"/>
                </a:solidFill>
              </a:defRPr>
            </a:lvl4pPr>
            <a:lvl5pPr>
              <a:buClrTx/>
              <a:defRPr sz="1800">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rtlCol="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rtl="0"/>
            <a:r>
              <a:rPr lang="fr-fr"/>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rtlCol="0" anchor="ctr" anchorCtr="0">
            <a:normAutofit/>
          </a:bodyPr>
          <a:lstStyle>
            <a:lvl1pPr marL="7938" indent="-7938">
              <a:lnSpc>
                <a:spcPct val="100000"/>
              </a:lnSpc>
              <a:spcBef>
                <a:spcPts val="1800"/>
              </a:spcBef>
              <a:buClrTx/>
              <a:buNone/>
              <a:tabLst/>
              <a:defRPr sz="2800" b="0">
                <a:solidFill>
                  <a:schemeClr val="tx1"/>
                </a:solidFill>
              </a:defRPr>
            </a:lvl1pPr>
            <a:lvl2pPr marL="236538" indent="-228600">
              <a:lnSpc>
                <a:spcPct val="140000"/>
              </a:lnSpc>
              <a:spcBef>
                <a:spcPts val="600"/>
              </a:spcBef>
              <a:buClrTx/>
              <a:buFont typeface="Arial" panose="020B0604020202020204" pitchFamily="34" charset="0"/>
              <a:buChar char="•"/>
              <a:tabLst/>
              <a:defRPr sz="2800">
                <a:solidFill>
                  <a:schemeClr val="tx1"/>
                </a:solidFill>
              </a:defRPr>
            </a:lvl2pPr>
            <a:lvl3pPr marL="465138" indent="-228600">
              <a:lnSpc>
                <a:spcPct val="100000"/>
              </a:lnSpc>
              <a:spcBef>
                <a:spcPts val="600"/>
              </a:spcBef>
              <a:buClrTx/>
              <a:buFont typeface="System Font Regular"/>
              <a:buChar char="–"/>
              <a:tabLst/>
              <a:defRPr sz="2400">
                <a:solidFill>
                  <a:schemeClr val="tx1"/>
                </a:solidFill>
              </a:defRPr>
            </a:lvl3pPr>
            <a:lvl4pPr>
              <a:buClrTx/>
              <a:defRPr sz="1800">
                <a:solidFill>
                  <a:schemeClr val="tx1"/>
                </a:solidFill>
              </a:defRPr>
            </a:lvl4pPr>
            <a:lvl5pPr>
              <a:buClrTx/>
              <a:defRPr sz="18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rtlCol="0" anchor="b" anchorCtr="0">
            <a:normAutofit/>
          </a:bodyPr>
          <a:lstStyle>
            <a:lvl1pPr>
              <a:defRPr sz="3600">
                <a:solidFill>
                  <a:schemeClr val="accent4"/>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rtlCol="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46075">
              <a:lnSpc>
                <a:spcPct val="140000"/>
              </a:lnSpc>
              <a:spcBef>
                <a:spcPts val="600"/>
              </a:spcBef>
              <a:buClr>
                <a:schemeClr val="accent4"/>
              </a:buClr>
              <a:buFont typeface="Wingdings" pitchFamily="2" charset="2"/>
              <a:buChar char="ü"/>
              <a:tabLst/>
              <a:defRPr sz="2400">
                <a:solidFill>
                  <a:schemeClr val="tx1"/>
                </a:solidFill>
              </a:defRPr>
            </a:lvl2pPr>
            <a:lvl3pPr marL="465138" indent="-2286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rtlCol="0" anchor="t" anchorCtr="0">
            <a:normAutofit/>
          </a:bodyPr>
          <a:lstStyle>
            <a:lvl1pPr marL="0" indent="0">
              <a:lnSpc>
                <a:spcPct val="100000"/>
              </a:lnSpc>
              <a:spcBef>
                <a:spcPts val="600"/>
              </a:spcBef>
              <a:buClr>
                <a:schemeClr val="bg1"/>
              </a:buClr>
              <a:buFont typeface="System Font Regular"/>
              <a:buNone/>
              <a:defRPr sz="1800" b="0">
                <a:solidFill>
                  <a:schemeClr val="accent4"/>
                </a:solidFill>
              </a:defRPr>
            </a:lvl1pPr>
            <a:lvl2pPr marL="236538" indent="-228600">
              <a:lnSpc>
                <a:spcPct val="140000"/>
              </a:lnSpc>
              <a:spcBef>
                <a:spcPts val="600"/>
              </a:spcBef>
              <a:buClr>
                <a:schemeClr val="bg1"/>
              </a:buClr>
              <a:buFont typeface="System Font Regular"/>
              <a:buChar char="–"/>
              <a:tabLst/>
              <a:defRPr sz="1800">
                <a:solidFill>
                  <a:schemeClr val="accent4"/>
                </a:solidFill>
              </a:defRPr>
            </a:lvl2pPr>
            <a:lvl3pPr marL="465138" indent="-228600">
              <a:lnSpc>
                <a:spcPct val="100000"/>
              </a:lnSpc>
              <a:spcBef>
                <a:spcPts val="600"/>
              </a:spcBef>
              <a:buClr>
                <a:schemeClr val="bg1"/>
              </a:buClr>
              <a:buFont typeface="System Font Regular"/>
              <a:buChar char="–"/>
              <a:tabLst/>
              <a:defRPr sz="2000">
                <a:solidFill>
                  <a:schemeClr val="accent4"/>
                </a:solidFill>
              </a:defRPr>
            </a:lvl3pPr>
            <a:lvl4pPr>
              <a:buClr>
                <a:schemeClr val="bg1"/>
              </a:buClr>
              <a:defRPr sz="1600">
                <a:solidFill>
                  <a:schemeClr val="accent4"/>
                </a:solidFill>
              </a:defRPr>
            </a:lvl4pPr>
            <a:lvl5pPr>
              <a:buClr>
                <a:schemeClr val="bg1"/>
              </a:buClr>
              <a:defRPr sz="1600">
                <a:solidFill>
                  <a:schemeClr val="accent4"/>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0" anchor="b">
            <a:noAutofit/>
          </a:bodyPr>
          <a:lstStyle>
            <a:lvl1pPr algn="l">
              <a:defRPr sz="6000" b="0">
                <a:solidFill>
                  <a:schemeClr val="accent1"/>
                </a:solidFill>
              </a:defRPr>
            </a:lvl1pPr>
          </a:lstStyle>
          <a:p>
            <a:pPr rtl="0"/>
            <a:r>
              <a:rPr lang="fr-f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0">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0"/>
          <a:lstStyle/>
          <a:p>
            <a:pPr rtl="0"/>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0"/>
          <a:lstStyle/>
          <a:p>
            <a:pPr rtl="0"/>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0" anchor="ctr" anchorCtr="0">
            <a:normAutofit/>
          </a:bodyPr>
          <a:lstStyle>
            <a:lvl1pPr marL="0" indent="0" algn="ctr">
              <a:buNone/>
              <a:defRPr sz="1800">
                <a:solidFill>
                  <a:schemeClr val="bg1"/>
                </a:solidFill>
              </a:defRPr>
            </a:lvl1pPr>
          </a:lstStyle>
          <a:p>
            <a:pPr rtl="0"/>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3600">
                <a:solidFill>
                  <a:schemeClr val="accent4"/>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33375">
              <a:lnSpc>
                <a:spcPct val="110000"/>
              </a:lnSpc>
              <a:spcBef>
                <a:spcPts val="1800"/>
              </a:spcBef>
              <a:buClr>
                <a:schemeClr val="accent4"/>
              </a:buClr>
              <a:buFont typeface="Wingdings" pitchFamily="2" charset="2"/>
              <a:buChar char="ü"/>
              <a:tabLst/>
              <a:defRPr sz="2400">
                <a:solidFill>
                  <a:schemeClr val="tx1"/>
                </a:solidFill>
              </a:defRPr>
            </a:lvl2pPr>
            <a:lvl3pPr marL="622300" indent="-3429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36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rtlCol="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rtl="0"/>
            <a:r>
              <a:rPr lang="fr-fr"/>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rtlCol="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rtl="0"/>
            <a:r>
              <a:rPr lang="fr-fr"/>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3600">
                <a:solidFill>
                  <a:schemeClr val="tx2"/>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rtlCol="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rtl="0"/>
            <a:r>
              <a:rPr lang="fr-fr">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rtlCol="0" anchor="ctr" anchorCtr="0">
            <a:normAutofit/>
          </a:bodyPr>
          <a:lstStyle>
            <a:lvl1pPr marL="0" indent="0" algn="l">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rtl="0"/>
            <a:r>
              <a:rPr lang="fr-fr">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rtlCol="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rtl="0"/>
            <a:r>
              <a:rPr lang="fr-fr">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accent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2000">
                <a:solidFill>
                  <a:schemeClr val="tx1"/>
                </a:solidFill>
              </a:defRPr>
            </a:lvl3pPr>
            <a:lvl4pPr>
              <a:buClr>
                <a:schemeClr val="accent2"/>
              </a:buClr>
              <a:defRPr sz="1800">
                <a:solidFill>
                  <a:schemeClr val="tx1"/>
                </a:solidFill>
              </a:defRPr>
            </a:lvl4pPr>
            <a:lvl5pPr>
              <a:buClr>
                <a:schemeClr val="accent2"/>
              </a:buClr>
              <a:defRPr sz="18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rtlCol="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rtlCol="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rtlCol="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chemeClr val="accent5"/>
                </a:solidFill>
              </a:defRPr>
            </a:lvl1pPr>
          </a:lstStyle>
          <a:p>
            <a:pPr rtl="0"/>
            <a:r>
              <a:rPr lang="fr-fr"/>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rtlCol="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rtlCol="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rtlCol="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rtlCol="0" anchor="b" anchorCtr="0">
            <a:normAutofit/>
          </a:bodyPr>
          <a:lstStyle>
            <a:lvl1pPr>
              <a:defRPr sz="2400">
                <a:solidFill>
                  <a:srgbClr val="510C76"/>
                </a:solidFill>
              </a:defRPr>
            </a:lvl1pPr>
          </a:lstStyle>
          <a:p>
            <a:pPr rtl="0"/>
            <a:r>
              <a:rPr lang="fr-fr"/>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rtlCol="0"/>
          <a:lstStyle>
            <a:lvl1pPr algn="l">
              <a:defRPr sz="1050">
                <a:solidFill>
                  <a:schemeClr val="bg2">
                    <a:lumMod val="75000"/>
                  </a:schemeClr>
                </a:solidFill>
              </a:defRPr>
            </a:lvl1pPr>
          </a:lstStyle>
          <a:p>
            <a:pPr rtl="0"/>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rtlCol="0"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rtl="0"/>
            <a:r>
              <a:rPr lang="fr-fr"/>
              <a:t>Click to edit Master text styles</a:t>
            </a:r>
          </a:p>
          <a:p>
            <a:pPr lvl="1" rtl="0"/>
            <a:r>
              <a:rPr lang="fr-fr"/>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rtlCol="0"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rtl="0"/>
            <a:r>
              <a:rPr lang="fr-fr"/>
              <a:t>Click to edit Master text styles</a:t>
            </a:r>
          </a:p>
          <a:p>
            <a:pPr lvl="1" rtl="0"/>
            <a:r>
              <a:rPr lang="fr-fr"/>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rtlCol="0"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0"/>
          <a:lstStyle>
            <a:lvl1pPr algn="r">
              <a:defRPr sz="1050">
                <a:solidFill>
                  <a:schemeClr val="tx2">
                    <a:lumMod val="40000"/>
                    <a:lumOff val="60000"/>
                  </a:schemeClr>
                </a:solidFill>
              </a:defRPr>
            </a:lvl1pPr>
          </a:lstStyle>
          <a:p>
            <a:pPr algn="r" rtl="0"/>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rtlCol="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rtlCol="0">
            <a:normAutofit/>
          </a:bodyPr>
          <a:lstStyle>
            <a:lvl1pPr marL="7938" indent="0" algn="ctr">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rtlCol="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0">
            <a:normAutofit/>
          </a:bodyPr>
          <a:lstStyle>
            <a:lvl1pPr algn="ctr">
              <a:defRPr sz="2800">
                <a:solidFill>
                  <a:schemeClr val="bg1"/>
                </a:solidFill>
              </a:defRPr>
            </a:lvl1pPr>
          </a:lstStyle>
          <a:p>
            <a:pPr rtl="0"/>
            <a:r>
              <a:rPr lang="fr-fr"/>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rtlCol="0" anchor="ctr" anchorCtr="0">
            <a:normAutofit/>
          </a:bodyPr>
          <a:lstStyle>
            <a:lvl1pPr marL="0" indent="0" algn="ctr">
              <a:buNone/>
              <a:defRPr sz="1300" b="0" i="1">
                <a:solidFill>
                  <a:schemeClr val="bg1"/>
                </a:solidFill>
                <a:latin typeface="Avenir Oblique" panose="02000503020000020003" pitchFamily="2" charset="0"/>
              </a:defRPr>
            </a:lvl1pPr>
          </a:lstStyle>
          <a:p>
            <a:pPr lvl="0" rtl="0"/>
            <a:r>
              <a:rPr lang="fr-fr"/>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0"/>
          <a:lstStyle>
            <a:lvl1pPr algn="r">
              <a:defRPr sz="1050">
                <a:solidFill>
                  <a:schemeClr val="tx2">
                    <a:lumMod val="40000"/>
                    <a:lumOff val="60000"/>
                  </a:schemeClr>
                </a:solidFill>
              </a:defRPr>
            </a:lvl1pPr>
          </a:lstStyle>
          <a:p>
            <a:pPr algn="r" rtl="0"/>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rtlCol="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rtlCol="0" anchor="ctr" anchorCtr="0">
            <a:normAutofit/>
          </a:bodyPr>
          <a:lstStyle>
            <a:lvl1pPr marL="7938" indent="0" algn="l">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rtlCol="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0">
            <a:normAutofit/>
          </a:bodyPr>
          <a:lstStyle>
            <a:lvl1pPr algn="ctr">
              <a:defRPr sz="2800">
                <a:solidFill>
                  <a:schemeClr val="bg1"/>
                </a:solidFill>
              </a:defRPr>
            </a:lvl1pPr>
          </a:lstStyle>
          <a:p>
            <a:pPr rtl="0"/>
            <a:r>
              <a:rPr lang="fr-fr"/>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rtlCol="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rtlCol="0" anchor="ctr" anchorCtr="0">
            <a:normAutofit/>
          </a:bodyPr>
          <a:lstStyle>
            <a:lvl1pPr marL="0" indent="0">
              <a:buNone/>
              <a:defRPr sz="1800">
                <a:solidFill>
                  <a:schemeClr val="bg1"/>
                </a:solidFill>
              </a:defRPr>
            </a:lvl1pPr>
            <a:lvl2pPr marL="457200" indent="0">
              <a:buNone/>
              <a:defRPr/>
            </a:lvl2pPr>
          </a:lstStyle>
          <a:p>
            <a:pPr lvl="0" rtl="0"/>
            <a:r>
              <a:rPr lang="fr-fr"/>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0" anchor="b">
            <a:normAutofit/>
          </a:bodyPr>
          <a:lstStyle>
            <a:lvl1pPr>
              <a:defRPr sz="3200" b="0">
                <a:solidFill>
                  <a:schemeClr val="accent1"/>
                </a:solidFill>
              </a:defRPr>
            </a:lvl1pPr>
          </a:lstStyle>
          <a:p>
            <a:pPr rtl="0"/>
            <a:r>
              <a:rPr lang="fr-f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0" anchor="ctr" anchorCtr="0">
            <a:normAutofit/>
          </a:bodyPr>
          <a:lstStyle>
            <a:lvl1pPr marL="7938" indent="-7938" algn="ctr">
              <a:buNone/>
              <a:tabLst/>
              <a:defRPr sz="1600">
                <a:solidFill>
                  <a:schemeClr val="bg1"/>
                </a:solidFill>
              </a:defRPr>
            </a:lvl1pPr>
          </a:lstStyle>
          <a:p>
            <a:pPr rtl="0"/>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rtlCol="0" anchor="b">
            <a:normAutofit/>
          </a:bodyPr>
          <a:lstStyle>
            <a:lvl1pPr>
              <a:defRPr sz="4800">
                <a:solidFill>
                  <a:schemeClr val="bg1"/>
                </a:solidFill>
              </a:defRPr>
            </a:lvl1pPr>
          </a:lstStyle>
          <a:p>
            <a:pPr rtl="0"/>
            <a:r>
              <a:rPr lang="fr-fr"/>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rtlCol="0" anchor="t" anchorCtr="0"/>
          <a:lstStyle>
            <a:lvl1pPr marL="0" indent="0" algn="l">
              <a:buNone/>
              <a:defRPr>
                <a:solidFill>
                  <a:schemeClr val="accent1">
                    <a:lumMod val="20000"/>
                    <a:lumOff val="80000"/>
                  </a:schemeClr>
                </a:solidFill>
              </a:defRPr>
            </a:lvl1pPr>
          </a:lstStyle>
          <a:p>
            <a:pPr rtl="0"/>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rtlCol="0" anchor="b">
            <a:normAutofit/>
          </a:bodyPr>
          <a:lstStyle>
            <a:lvl1pPr>
              <a:defRPr sz="4800">
                <a:solidFill>
                  <a:schemeClr val="bg1"/>
                </a:solidFill>
              </a:defRPr>
            </a:lvl1pPr>
          </a:lstStyle>
          <a:p>
            <a:pPr rtl="0"/>
            <a:r>
              <a:rPr lang="fr-fr"/>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rtlCol="0" anchor="t" anchorCtr="0"/>
          <a:lstStyle>
            <a:lvl1pPr marL="0" indent="0" algn="l">
              <a:buNone/>
              <a:defRPr>
                <a:solidFill>
                  <a:schemeClr val="accent3">
                    <a:lumMod val="20000"/>
                    <a:lumOff val="80000"/>
                  </a:schemeClr>
                </a:solidFill>
              </a:defRPr>
            </a:lvl1pPr>
          </a:lstStyle>
          <a:p>
            <a:pPr rtl="0"/>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rtlCol="0" anchor="b">
            <a:normAutofit/>
          </a:bodyPr>
          <a:lstStyle>
            <a:lvl1pPr>
              <a:defRPr sz="4800">
                <a:solidFill>
                  <a:schemeClr val="bg1"/>
                </a:solidFill>
              </a:defRPr>
            </a:lvl1pPr>
          </a:lstStyle>
          <a:p>
            <a:pPr rtl="0"/>
            <a:r>
              <a:rPr lang="fr-fr"/>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rtlCol="0" anchor="t" anchorCtr="0"/>
          <a:lstStyle>
            <a:lvl1pPr marL="0" indent="0" algn="l">
              <a:buNone/>
              <a:defRPr>
                <a:solidFill>
                  <a:schemeClr val="accent5">
                    <a:lumMod val="20000"/>
                    <a:lumOff val="80000"/>
                  </a:schemeClr>
                </a:solidFill>
              </a:defRPr>
            </a:lvl1pPr>
          </a:lstStyle>
          <a:p>
            <a:pPr rtl="0"/>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rtlCol="0" anchor="b">
            <a:normAutofit/>
          </a:bodyPr>
          <a:lstStyle>
            <a:lvl1pPr>
              <a:defRPr sz="4800">
                <a:solidFill>
                  <a:schemeClr val="bg1"/>
                </a:solidFill>
              </a:defRPr>
            </a:lvl1pPr>
          </a:lstStyle>
          <a:p>
            <a:pPr rtl="0"/>
            <a:r>
              <a:rPr lang="fr-fr"/>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rtlCol="0" anchor="t" anchorCtr="0"/>
          <a:lstStyle>
            <a:lvl1pPr marL="0" indent="0" algn="l">
              <a:buNone/>
              <a:defRPr>
                <a:solidFill>
                  <a:schemeClr val="tx2">
                    <a:lumMod val="40000"/>
                    <a:lumOff val="60000"/>
                  </a:schemeClr>
                </a:solidFill>
              </a:defRPr>
            </a:lvl1pPr>
          </a:lstStyle>
          <a:p>
            <a:pPr rtl="0"/>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rtlCol="0" anchor="b">
            <a:normAutofit/>
          </a:bodyPr>
          <a:lstStyle>
            <a:lvl1pPr>
              <a:defRPr sz="4800">
                <a:solidFill>
                  <a:schemeClr val="bg1"/>
                </a:solidFill>
              </a:defRPr>
            </a:lvl1pPr>
          </a:lstStyle>
          <a:p>
            <a:pPr rtl="0"/>
            <a:r>
              <a:rPr lang="fr-fr"/>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rtlCol="0" anchor="t" anchorCtr="0"/>
          <a:lstStyle>
            <a:lvl1pPr marL="0" indent="0" algn="l">
              <a:buNone/>
              <a:defRPr>
                <a:solidFill>
                  <a:schemeClr val="accent4">
                    <a:lumMod val="20000"/>
                    <a:lumOff val="80000"/>
                  </a:schemeClr>
                </a:solidFill>
              </a:defRPr>
            </a:lvl1pPr>
          </a:lstStyle>
          <a:p>
            <a:pPr rtl="0"/>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0" anchor="b">
            <a:normAutofit/>
          </a:bodyPr>
          <a:lstStyle>
            <a:lvl1pPr>
              <a:defRPr sz="3200" b="0">
                <a:solidFill>
                  <a:schemeClr val="accent2"/>
                </a:solidFill>
              </a:defRPr>
            </a:lvl1pPr>
          </a:lstStyle>
          <a:p>
            <a:pPr rtl="0"/>
            <a:r>
              <a:rPr lang="fr-f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0" anchor="ctr" anchorCtr="0">
            <a:normAutofit/>
          </a:bodyPr>
          <a:lstStyle>
            <a:lvl1pPr marL="7938" indent="-7938" algn="ctr">
              <a:buNone/>
              <a:tabLst/>
              <a:defRPr sz="1600">
                <a:solidFill>
                  <a:schemeClr val="bg1"/>
                </a:solidFill>
              </a:defRPr>
            </a:lvl1pPr>
          </a:lstStyle>
          <a:p>
            <a:pPr rtl="0"/>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rtlCol="0" anchor="b">
            <a:normAutofit/>
          </a:bodyPr>
          <a:lstStyle>
            <a:lvl1pPr>
              <a:defRPr sz="3200" b="0">
                <a:solidFill>
                  <a:schemeClr val="accent1"/>
                </a:solidFill>
              </a:defRPr>
            </a:lvl1pPr>
          </a:lstStyle>
          <a:p>
            <a:pPr rtl="0"/>
            <a:r>
              <a:rPr lang="fr-f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rtlCol="0">
            <a:noAutofit/>
          </a:bodyPr>
          <a:lstStyle>
            <a:lvl1pPr marL="350838" indent="-342900">
              <a:lnSpc>
                <a:spcPct val="120000"/>
              </a:lnSpc>
              <a:spcAft>
                <a:spcPts val="600"/>
              </a:spcAft>
              <a:buFont typeface="Arial" panose="020B0604020202020204" pitchFamily="34" charset="0"/>
              <a:buChar char="•"/>
              <a:tabLst/>
              <a:defRPr sz="2400"/>
            </a:lvl1pPr>
            <a:lvl2pPr marL="7938" indent="0">
              <a:lnSpc>
                <a:spcPct val="120000"/>
              </a:lnSpc>
              <a:spcAft>
                <a:spcPts val="600"/>
              </a:spcAft>
              <a:buNone/>
              <a:tabLst/>
              <a:defRPr sz="2000"/>
            </a:lvl2pPr>
            <a:lvl3pPr marL="7938" indent="0">
              <a:lnSpc>
                <a:spcPct val="120000"/>
              </a:lnSpc>
              <a:spcAft>
                <a:spcPts val="600"/>
              </a:spcAft>
              <a:buNone/>
              <a:tabLst/>
              <a:defRPr sz="1800"/>
            </a:lvl3pPr>
            <a:lvl4pPr marL="7938" indent="0">
              <a:lnSpc>
                <a:spcPct val="120000"/>
              </a:lnSpc>
              <a:spcAft>
                <a:spcPts val="600"/>
              </a:spcAft>
              <a:buNone/>
              <a:tabLst/>
              <a:defRPr sz="1600"/>
            </a:lvl4pPr>
            <a:lvl5pPr marL="7938" indent="0">
              <a:lnSpc>
                <a:spcPct val="120000"/>
              </a:lnSpc>
              <a:spcAft>
                <a:spcPts val="600"/>
              </a:spcAft>
              <a:buNone/>
              <a:tabLst/>
              <a:defRPr sz="1600"/>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rtlCol="0" anchor="ctr" anchorCtr="0">
            <a:normAutofit/>
          </a:bodyPr>
          <a:lstStyle>
            <a:lvl1pPr marL="7938" indent="-7938" algn="ctr">
              <a:buNone/>
              <a:tabLst/>
              <a:defRPr sz="1600">
                <a:solidFill>
                  <a:schemeClr val="bg1"/>
                </a:solidFill>
              </a:defRPr>
            </a:lvl1pPr>
          </a:lstStyle>
          <a:p>
            <a:pPr rtl="0"/>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ormAutofit/>
          </a:bodyPr>
          <a:lstStyle>
            <a:lvl1pPr marL="0" indent="0">
              <a:lnSpc>
                <a:spcPct val="100000"/>
              </a:lnSpc>
              <a:spcBef>
                <a:spcPts val="1800"/>
              </a:spcBef>
              <a:buClr>
                <a:srgbClr val="510C76"/>
              </a:buClr>
              <a:buNone/>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accent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ormAutofit/>
          </a:bodyPr>
          <a:lstStyle>
            <a:lvl1pPr marL="0" indent="0">
              <a:lnSpc>
                <a:spcPct val="100000"/>
              </a:lnSpc>
              <a:spcBef>
                <a:spcPts val="1800"/>
              </a:spcBef>
              <a:spcAft>
                <a:spcPts val="600"/>
              </a:spcAft>
              <a:buClr>
                <a:srgbClr val="510C76"/>
              </a:buClr>
              <a:buNone/>
              <a:defRPr sz="2400">
                <a:solidFill>
                  <a:schemeClr val="tx1"/>
                </a:solidFill>
              </a:defRPr>
            </a:lvl1pPr>
            <a:lvl2pPr marL="346075" indent="-333375">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pPr rtl="0"/>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pPr rtl="0"/>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pPr rtl="0"/>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arget="../media/image30.jpeg" Type="http://schemas.openxmlformats.org/officeDocument/2006/relationships/image"/><Relationship Id="rId2" Target="../notesSlides/notesSlide15.xml" Type="http://schemas.openxmlformats.org/officeDocument/2006/relationships/notesSlide"/><Relationship Id="rId1" Target="../slideLayouts/slideLayout4.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ADVOCACY/HMHB%20documents%20for%20GMMB/Final%20materials%20from%20GMMB/3.20"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8" Type="http://schemas.openxmlformats.org/officeDocument/2006/relationships/hyperlink" Target="https://hmhbconsortium.org/nn4g-commitment-guide/" TargetMode="External"/><Relationship Id="rId3" Type="http://schemas.openxmlformats.org/officeDocument/2006/relationships/hyperlink" Target="https://hmhbconsortium.org/knowledge-hub/" TargetMode="External"/><Relationship Id="rId7" Type="http://schemas.openxmlformats.org/officeDocument/2006/relationships/hyperlink" Target="https://www.youtube.com/watch?v=aJutxKwMnyw"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hyperlink" Target="https://hmhbconsortium.org/knowledge-hub/faq-and-advocacy-brief-for-inclusion-of-mms-into-the-whos-model-list-of-essential-medicines-fr/" TargetMode="External"/><Relationship Id="rId11" Type="http://schemas.openxmlformats.org/officeDocument/2006/relationships/hyperlink" Target="http://www.hmhbconsortium.org/" TargetMode="External"/><Relationship Id="rId5" Type="http://schemas.openxmlformats.org/officeDocument/2006/relationships/hyperlink" Target="https://hmhbconsortium.org/world-map/" TargetMode="External"/><Relationship Id="rId10" Type="http://schemas.openxmlformats.org/officeDocument/2006/relationships/hyperlink" Target="https://hmhbconsortium.org/maternal-nutrition-in-focus-at-figo-world-congress-21-28-october/" TargetMode="External"/><Relationship Id="rId4" Type="http://schemas.openxmlformats.org/officeDocument/2006/relationships/hyperlink" Target="https://hmhbconsortium.org/knowledge-bytes/" TargetMode="External"/><Relationship Id="rId9" Type="http://schemas.openxmlformats.org/officeDocument/2006/relationships/hyperlink" Target="https://hmhbconsortium.org/an-n4g-side-event-powering-women-promising-futures-watch-now/"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8" Type="http://schemas.openxmlformats.org/officeDocument/2006/relationships/hyperlink" Target="https://hmhbconsortium.org/mms-in-the-work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a:xfrm>
            <a:off x="704089" y="1285875"/>
            <a:ext cx="6068852" cy="3200926"/>
          </a:xfrm>
        </p:spPr>
        <p:txBody>
          <a:bodyPr rtlCol="0"/>
          <a:lstStyle/>
          <a:p>
            <a:pPr rtl="0"/>
            <a:r>
              <a:rPr dirty="0" lang="fr-FR" sz="5200">
                <a:latin typeface="Avenir Book"/>
              </a:rPr>
              <a:t>Accélérer</a:t>
            </a:r>
            <a:r>
              <a:rPr dirty="0" lang="fr-fr" sz="5200">
                <a:latin typeface="Avenir Book"/>
              </a:rPr>
              <a:t> la supplémentation en micronutriments multiples</a:t>
            </a:r>
          </a:p>
        </p:txBody>
      </p:sp>
      <p:pic>
        <p:nvPicPr>
          <p:cNvPr descr="A person sitting on a bed&#10;&#10;Description automatically generated with medium confidence" id="10" name="Picture Placeholder 9">
            <a:extLst>
              <a:ext uri="{FF2B5EF4-FFF2-40B4-BE49-F238E27FC236}">
                <a16:creationId xmlns:a16="http://schemas.microsoft.com/office/drawing/2014/main" id="{425C2027-33DF-1941-93D8-A7DADDEDBEA5}"/>
              </a:ext>
            </a:extLst>
          </p:cNvPr>
          <p:cNvPicPr>
            <a:picLocks noChangeAspect="1" noGrp="1"/>
          </p:cNvPicPr>
          <p:nvPr>
            <p:ph idx="13" sz="quarter" type="pic"/>
          </p:nvPr>
        </p:nvPicPr>
        <p:blipFill rotWithShape="1">
          <a:blip cstate="screen" r:embed="rId3">
            <a:extLst>
              <a:ext uri="{28A0092B-C50C-407E-A947-70E740481C1C}">
                <a14:useLocalDpi xmlns:a14="http://schemas.microsoft.com/office/drawing/2010/main"/>
              </a:ext>
            </a:extLst>
          </a:blip>
          <a:srcRect b="39" t="39"/>
          <a:stretch/>
        </p:blipFill>
        <p:spPr/>
      </p:pic>
      <p:sp>
        <p:nvSpPr>
          <p:cNvPr id="5" name="Slide Number Placeholder 4">
            <a:extLst>
              <a:ext uri="{FF2B5EF4-FFF2-40B4-BE49-F238E27FC236}">
                <a16:creationId xmlns:a16="http://schemas.microsoft.com/office/drawing/2014/main" id="{77D0DAA4-6C61-D542-931A-59B7DB478DA2}"/>
              </a:ext>
            </a:extLst>
          </p:cNvPr>
          <p:cNvSpPr>
            <a:spLocks noGrp="1"/>
          </p:cNvSpPr>
          <p:nvPr>
            <p:ph idx="12" sz="quarter" type="sldNum"/>
          </p:nvPr>
        </p:nvSpPr>
        <p:spPr/>
        <p:txBody>
          <a:bodyPr rtlCol="0"/>
          <a:lstStyle/>
          <a:p>
            <a:pPr rtl="0"/>
            <a:fld id="{C4B37875-7933-F345-AE65-E0AB5E984F8B}" type="slidenum">
              <a:rPr lang="en-US" smtClean="0"/>
              <a:t>1</a:t>
            </a:fld>
            <a:endParaRPr lang="en-US"/>
          </a:p>
        </p:txBody>
      </p:sp>
    </p:spTree>
    <p:extLst>
      <p:ext uri="{BB962C8B-B14F-4D97-AF65-F5344CB8AC3E}">
        <p14:creationId xmlns:p14="http://schemas.microsoft.com/office/powerpoint/2010/main" val="87235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rtlCol="0"/>
          <a:lstStyle/>
          <a:p>
            <a:pPr rtl="0"/>
            <a:r>
              <a:rPr lang="fr-fr"/>
              <a:t>Phase 2 : Mise en œuvre initiale</a:t>
            </a:r>
          </a:p>
        </p:txBody>
      </p:sp>
      <p:sp>
        <p:nvSpPr>
          <p:cNvPr id="23" name="Content Placeholder 22">
            <a:extLst>
              <a:ext uri="{FF2B5EF4-FFF2-40B4-BE49-F238E27FC236}">
                <a16:creationId xmlns:a16="http://schemas.microsoft.com/office/drawing/2014/main" id="{519F4C89-F60A-0846-A004-FCEAA60C2BC9}"/>
              </a:ext>
            </a:extLst>
          </p:cNvPr>
          <p:cNvSpPr>
            <a:spLocks noGrp="1"/>
          </p:cNvSpPr>
          <p:nvPr>
            <p:ph idx="1"/>
          </p:nvPr>
        </p:nvSpPr>
        <p:spPr/>
        <p:txBody>
          <a:bodyPr rtlCol="0"/>
          <a:lstStyle/>
          <a:p>
            <a:pPr rtl="0"/>
            <a:r>
              <a:rPr lang="fr-fr"/>
              <a:t>Concevoir et tester la stratégie de mise en œuvre en effectuant des recherches sur la mise en œuvre et en renforçant les relations avec les fournisseurs. </a:t>
            </a:r>
          </a:p>
          <a:p>
            <a:pPr lvl="1" rtl="0"/>
            <a:r>
              <a:rPr lang="fr-fr"/>
              <a:t>Réaliser des recherches sur la mise en œuvre </a:t>
            </a:r>
          </a:p>
          <a:p>
            <a:pPr lvl="1" rtl="0"/>
            <a:r>
              <a:rPr lang="fr-fr"/>
              <a:t>Créer et exécuter un plan de mise en œuvre </a:t>
            </a:r>
          </a:p>
          <a:p>
            <a:pPr lvl="1" rtl="0"/>
            <a:r>
              <a:rPr lang="fr-fr"/>
              <a:t>Explorer les plans d’approvisionnement ou d’achat de la MMS </a:t>
            </a:r>
          </a:p>
        </p:txBody>
      </p:sp>
      <p:sp>
        <p:nvSpPr>
          <p:cNvPr id="5" name="Slide Number Placeholder 4">
            <a:extLst>
              <a:ext uri="{FF2B5EF4-FFF2-40B4-BE49-F238E27FC236}">
                <a16:creationId xmlns:a16="http://schemas.microsoft.com/office/drawing/2014/main" id="{9ACFDCF8-9E18-CD4B-A0DC-E69A54EB9381}"/>
              </a:ext>
            </a:extLst>
          </p:cNvPr>
          <p:cNvSpPr>
            <a:spLocks noGrp="1"/>
          </p:cNvSpPr>
          <p:nvPr>
            <p:ph type="sldNum" sz="quarter" idx="12"/>
          </p:nvPr>
        </p:nvSpPr>
        <p:spPr/>
        <p:txBody>
          <a:bodyPr rtlCol="0"/>
          <a:lstStyle/>
          <a:p>
            <a:pPr rtl="0"/>
            <a:fld id="{C4B37875-7933-F345-AE65-E0AB5E984F8B}" type="slidenum">
              <a:rPr lang="en-US" smtClean="0"/>
              <a:pPr rtl="0"/>
              <a:t>10</a:t>
            </a:fld>
            <a:endParaRPr lang="en-US"/>
          </a:p>
        </p:txBody>
      </p:sp>
    </p:spTree>
    <p:extLst>
      <p:ext uri="{BB962C8B-B14F-4D97-AF65-F5344CB8AC3E}">
        <p14:creationId xmlns:p14="http://schemas.microsoft.com/office/powerpoint/2010/main" val="58688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rtlCol="0"/>
          <a:lstStyle/>
          <a:p>
            <a:pPr rtl="0"/>
            <a:r>
              <a:rPr lang="fr-fr" dirty="0"/>
              <a:t>Phase 3 : </a:t>
            </a:r>
            <a:r>
              <a:rPr lang="fr-FR" dirty="0"/>
              <a:t>Déploiement</a:t>
            </a:r>
            <a:endParaRPr lang="fr-fr" dirty="0"/>
          </a:p>
        </p:txBody>
      </p:sp>
      <p:sp>
        <p:nvSpPr>
          <p:cNvPr id="14" name="Content Placeholder 13">
            <a:extLst>
              <a:ext uri="{FF2B5EF4-FFF2-40B4-BE49-F238E27FC236}">
                <a16:creationId xmlns:a16="http://schemas.microsoft.com/office/drawing/2014/main" id="{DB3F2E54-BBB5-8B45-A00D-83D61F08A117}"/>
              </a:ext>
            </a:extLst>
          </p:cNvPr>
          <p:cNvSpPr>
            <a:spLocks noGrp="1"/>
          </p:cNvSpPr>
          <p:nvPr>
            <p:ph idx="1"/>
          </p:nvPr>
        </p:nvSpPr>
        <p:spPr/>
        <p:txBody>
          <a:bodyPr rtlCol="0">
            <a:normAutofit/>
          </a:bodyPr>
          <a:lstStyle/>
          <a:p>
            <a:pPr rtl="0"/>
            <a:r>
              <a:rPr lang="fr-fr"/>
              <a:t>Une planification et une intégration solides pour étendre la couverture et l’utilisation au niveau sous-national ou national.</a:t>
            </a:r>
          </a:p>
          <a:p>
            <a:pPr lvl="1" rtl="0"/>
            <a:r>
              <a:rPr lang="fr-fr"/>
              <a:t>Renforcement des capacités </a:t>
            </a:r>
          </a:p>
          <a:p>
            <a:pPr lvl="1" rtl="0"/>
            <a:r>
              <a:rPr lang="fr-fr"/>
              <a:t>Suivi et évaluation</a:t>
            </a:r>
          </a:p>
          <a:p>
            <a:pPr lvl="1" rtl="0"/>
            <a:r>
              <a:rPr lang="fr-fr"/>
              <a:t>Planification de la communication pour le changement social et comportemental </a:t>
            </a:r>
          </a:p>
          <a:p>
            <a:pPr lvl="1" rtl="0"/>
            <a:r>
              <a:rPr lang="fr-fr"/>
              <a:t>Financement, recherche de fournisseurs et approvisionnement </a:t>
            </a:r>
          </a:p>
        </p:txBody>
      </p:sp>
      <p:sp>
        <p:nvSpPr>
          <p:cNvPr id="5" name="Slide Number Placeholder 4">
            <a:extLst>
              <a:ext uri="{FF2B5EF4-FFF2-40B4-BE49-F238E27FC236}">
                <a16:creationId xmlns:a16="http://schemas.microsoft.com/office/drawing/2014/main" id="{10578B5C-D5E7-E040-BDF2-67B277C94D09}"/>
              </a:ext>
            </a:extLst>
          </p:cNvPr>
          <p:cNvSpPr>
            <a:spLocks noGrp="1"/>
          </p:cNvSpPr>
          <p:nvPr>
            <p:ph type="sldNum" sz="quarter" idx="12"/>
          </p:nvPr>
        </p:nvSpPr>
        <p:spPr/>
        <p:txBody>
          <a:bodyPr rtlCol="0"/>
          <a:lstStyle/>
          <a:p>
            <a:pPr rtl="0"/>
            <a:fld id="{C4B37875-7933-F345-AE65-E0AB5E984F8B}" type="slidenum">
              <a:rPr lang="en-US" smtClean="0"/>
              <a:pPr rtl="0"/>
              <a:t>11</a:t>
            </a:fld>
            <a:endParaRPr lang="en-US"/>
          </a:p>
        </p:txBody>
      </p:sp>
    </p:spTree>
    <p:extLst>
      <p:ext uri="{BB962C8B-B14F-4D97-AF65-F5344CB8AC3E}">
        <p14:creationId xmlns:p14="http://schemas.microsoft.com/office/powerpoint/2010/main" val="3051286157"/>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DE6F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378BB83-2469-054C-81DB-910488717356}"/>
              </a:ext>
            </a:extLst>
          </p:cNvPr>
          <p:cNvSpPr>
            <a:spLocks noGrp="1"/>
          </p:cNvSpPr>
          <p:nvPr>
            <p:ph type="ctrTitle"/>
          </p:nvPr>
        </p:nvSpPr>
        <p:spPr/>
        <p:txBody>
          <a:bodyPr rtlCol="0"/>
          <a:lstStyle/>
          <a:p>
            <a:pPr rtl="0"/>
            <a:r>
              <a:rPr lang="fr-fr"/>
              <a:t>Étude de cas :</a:t>
            </a:r>
          </a:p>
        </p:txBody>
      </p:sp>
      <p:sp>
        <p:nvSpPr>
          <p:cNvPr id="11" name="Subtitle 10">
            <a:extLst>
              <a:ext uri="{FF2B5EF4-FFF2-40B4-BE49-F238E27FC236}">
                <a16:creationId xmlns:a16="http://schemas.microsoft.com/office/drawing/2014/main" id="{F1AF39FE-CB22-2B4D-A1CB-5AADCDA89FE6}"/>
              </a:ext>
            </a:extLst>
          </p:cNvPr>
          <p:cNvSpPr>
            <a:spLocks noGrp="1"/>
          </p:cNvSpPr>
          <p:nvPr>
            <p:ph idx="1" type="subTitle"/>
          </p:nvPr>
        </p:nvSpPr>
        <p:spPr/>
        <p:txBody>
          <a:bodyPr rtlCol="0"/>
          <a:lstStyle/>
          <a:p>
            <a:pPr rtl="0"/>
            <a:r>
              <a:rPr lang="fr-fr" sz="6000"/>
              <a:t>Indonésie</a:t>
            </a:r>
            <a:endParaRPr lang="en-US"/>
          </a:p>
        </p:txBody>
      </p:sp>
      <p:pic>
        <p:nvPicPr>
          <p:cNvPr id="14" name="Picture Placeholder 13">
            <a:extLst>
              <a:ext uri="{FF2B5EF4-FFF2-40B4-BE49-F238E27FC236}">
                <a16:creationId xmlns:a16="http://schemas.microsoft.com/office/drawing/2014/main" id="{4423A3E6-3D67-A942-9749-542BA8882B79}"/>
              </a:ext>
            </a:extLst>
          </p:cNvPr>
          <p:cNvPicPr>
            <a:picLocks noChangeAspect="1" noGrp="1"/>
          </p:cNvPicPr>
          <p:nvPr>
            <p:ph idx="13" sz="quarter" type="pic"/>
          </p:nvPr>
        </p:nvPicPr>
        <p:blipFill>
          <a:blip r:embed="rId3"/>
          <a:srcRect l="3" r="3"/>
          <a:stretch/>
        </p:blipFill>
        <p:spPr>
          <a:xfrm>
            <a:off x="7378995" y="0"/>
            <a:ext cx="4813005" cy="6858000"/>
          </a:xfrm>
        </p:spPr>
      </p:pic>
    </p:spTree>
    <p:extLst>
      <p:ext uri="{BB962C8B-B14F-4D97-AF65-F5344CB8AC3E}">
        <p14:creationId xmlns:p14="http://schemas.microsoft.com/office/powerpoint/2010/main" val="142074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6510528" cy="1953850"/>
          </a:xfrm>
        </p:spPr>
        <p:txBody>
          <a:bodyPr rtlCol="0">
            <a:normAutofit/>
          </a:bodyPr>
          <a:lstStyle/>
          <a:p>
            <a:pPr rtl="0"/>
            <a:br>
              <a:rPr lang="en-US" sz="2800" dirty="0"/>
            </a:br>
            <a:r>
              <a:rPr lang="fr-fr" sz="2800" dirty="0"/>
              <a:t>L’étude SUMMIT a évalué les effets de la MMS par rapport au fer et à l’acide folique</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734745" y="3702856"/>
            <a:ext cx="6970039" cy="2628312"/>
          </a:xfrm>
        </p:spPr>
        <p:txBody>
          <a:bodyPr rtlCol="0">
            <a:normAutofit/>
          </a:bodyPr>
          <a:lstStyle/>
          <a:p>
            <a:pPr marL="400050" indent="-171450" defTabSz="457200" rtl="0">
              <a:lnSpc>
                <a:spcPct val="120000"/>
              </a:lnSpc>
              <a:spcAft>
                <a:spcPts val="300"/>
              </a:spcAft>
              <a:buSzPct val="115000"/>
              <a:buFont typeface="Arial" panose="020B0604020202020204" pitchFamily="34" charset="0"/>
              <a:buChar char="•"/>
            </a:pPr>
            <a:r>
              <a:rPr lang="fr-fr" sz="2000" dirty="0">
                <a:solidFill>
                  <a:srgbClr val="000000"/>
                </a:solidFill>
                <a:ea typeface="Verdana" panose="020B0604030504040204" pitchFamily="34" charset="0"/>
                <a:cs typeface="Arial" panose="020B0604020202020204" pitchFamily="34" charset="0"/>
              </a:rPr>
              <a:t>La mortalité infantile précoce des bébés de mères sous-alimentées a été réduite de 25 % grâce à la MMS. </a:t>
            </a:r>
          </a:p>
          <a:p>
            <a:pPr marL="400050" indent="-171450" defTabSz="457200" rtl="0">
              <a:lnSpc>
                <a:spcPct val="120000"/>
              </a:lnSpc>
              <a:spcAft>
                <a:spcPts val="300"/>
              </a:spcAft>
              <a:buSzPct val="115000"/>
              <a:buFont typeface="Arial" panose="020B0604020202020204" pitchFamily="34" charset="0"/>
              <a:buChar char="•"/>
            </a:pPr>
            <a:r>
              <a:rPr lang="fr-fr" sz="2000" dirty="0">
                <a:solidFill>
                  <a:srgbClr val="000000"/>
                </a:solidFill>
                <a:ea typeface="Verdana" panose="020B0604030504040204" pitchFamily="34" charset="0"/>
                <a:cs typeface="Arial" panose="020B0604020202020204" pitchFamily="34" charset="0"/>
              </a:rPr>
              <a:t>Des résultats encore plus marquants pour les bébés de femmes anémiques : </a:t>
            </a:r>
            <a:r>
              <a:rPr lang="fr-fr" sz="1900" dirty="0">
                <a:solidFill>
                  <a:srgbClr val="000000"/>
                </a:solidFill>
                <a:ea typeface="Verdana" panose="020B0604030504040204" pitchFamily="34" charset="0"/>
                <a:cs typeface="Arial" panose="020B0604020202020204" pitchFamily="34" charset="0"/>
              </a:rPr>
              <a:t>réduction de la mortalité infantile de 38 %, diminution du risque d’insuffisance de poids à la naissance de 33 % avec la MMS.</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pPr rtl="0"/>
            <a:r>
              <a:rPr lang="fr-fr" sz="4000" dirty="0">
                <a:solidFill>
                  <a:srgbClr val="510C76"/>
                </a:solidFill>
              </a:rPr>
              <a:t>Étude de cas : </a:t>
            </a:r>
            <a:r>
              <a:rPr lang="fr-FR" sz="4000" dirty="0">
                <a:solidFill>
                  <a:srgbClr val="510C76"/>
                </a:solidFill>
              </a:rPr>
              <a:t>Etude</a:t>
            </a:r>
            <a:r>
              <a:rPr lang="fr-fr" sz="4000" dirty="0">
                <a:solidFill>
                  <a:srgbClr val="510C76"/>
                </a:solidFill>
              </a:rPr>
              <a:t> </a:t>
            </a:r>
            <a:r>
              <a:rPr lang="fr-FR" sz="4000" dirty="0">
                <a:solidFill>
                  <a:srgbClr val="510C76"/>
                </a:solidFill>
              </a:rPr>
              <a:t>scientifique </a:t>
            </a:r>
            <a:r>
              <a:rPr lang="fr-fr" sz="4000" dirty="0">
                <a:solidFill>
                  <a:srgbClr val="510C76"/>
                </a:solidFill>
              </a:rPr>
              <a:t>en Indonésie</a:t>
            </a:r>
          </a:p>
        </p:txBody>
      </p:sp>
      <p:pic>
        <p:nvPicPr>
          <p:cNvPr id="6" name="Picture 5" descr="Text, letter&#10;&#10;Description automatically generated">
            <a:extLst>
              <a:ext uri="{FF2B5EF4-FFF2-40B4-BE49-F238E27FC236}">
                <a16:creationId xmlns:a16="http://schemas.microsoft.com/office/drawing/2014/main" id="{FFCC9CB5-A30E-954C-BBE7-127EF0685583}"/>
              </a:ext>
            </a:extLst>
          </p:cNvPr>
          <p:cNvPicPr>
            <a:picLocks noChangeAspect="1"/>
          </p:cNvPicPr>
          <p:nvPr/>
        </p:nvPicPr>
        <p:blipFill>
          <a:blip r:embed="rId3"/>
          <a:stretch>
            <a:fillRect/>
          </a:stretch>
        </p:blipFill>
        <p:spPr>
          <a:xfrm>
            <a:off x="1050886" y="1475150"/>
            <a:ext cx="3188605" cy="4417820"/>
          </a:xfrm>
          <a:prstGeom prst="rect">
            <a:avLst/>
          </a:prstGeom>
          <a:ln>
            <a:solidFill>
              <a:schemeClr val="tx1"/>
            </a:solidFill>
          </a:ln>
        </p:spPr>
      </p:pic>
    </p:spTree>
    <p:extLst>
      <p:ext uri="{BB962C8B-B14F-4D97-AF65-F5344CB8AC3E}">
        <p14:creationId xmlns:p14="http://schemas.microsoft.com/office/powerpoint/2010/main" val="688485024"/>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5812230" cy="1953850"/>
          </a:xfrm>
        </p:spPr>
        <p:txBody>
          <a:bodyPr rtlCol="0">
            <a:normAutofit/>
          </a:bodyPr>
          <a:lstStyle/>
          <a:p>
            <a:pPr rtl="0"/>
            <a:br>
              <a:rPr dirty="0" lang="en-US" sz="2800"/>
            </a:br>
            <a:r>
              <a:rPr dirty="0" lang="fr-fr" sz="2800"/>
              <a:t>Phase 1 : Créer un environnement favorable à la MMS par une analyse du contexte</a:t>
            </a:r>
            <a:r>
              <a:rPr dirty="0" lang="fr-FR" sz="2800"/>
              <a:t> et son plaidoyer</a:t>
            </a:r>
            <a:endParaRPr dirty="0" lang="fr-fr" sz="2800"/>
          </a:p>
        </p:txBody>
      </p:sp>
      <p:sp>
        <p:nvSpPr>
          <p:cNvPr id="3" name="Text Placeholder 2">
            <a:extLst>
              <a:ext uri="{FF2B5EF4-FFF2-40B4-BE49-F238E27FC236}">
                <a16:creationId xmlns:a16="http://schemas.microsoft.com/office/drawing/2014/main" id="{964502A2-C7AE-B841-8985-6D82D2BC60CD}"/>
              </a:ext>
            </a:extLst>
          </p:cNvPr>
          <p:cNvSpPr>
            <a:spLocks noGrp="1"/>
          </p:cNvSpPr>
          <p:nvPr>
            <p:ph idx="10" sz="quarter" type="body"/>
          </p:nvPr>
        </p:nvSpPr>
        <p:spPr>
          <a:xfrm>
            <a:off x="4734745" y="3638790"/>
            <a:ext cx="6970039" cy="3371610"/>
          </a:xfrm>
        </p:spPr>
        <p:txBody>
          <a:bodyPr rtlCol="0">
            <a:noAutofit/>
          </a:bodyPr>
          <a:lstStyle/>
          <a:p>
            <a:pPr defTabSz="457200" indent="-171450" marL="400050" rtl="0">
              <a:lnSpc>
                <a:spcPct val="110000"/>
              </a:lnSpc>
              <a:spcBef>
                <a:spcPts val="600"/>
              </a:spcBef>
              <a:spcAft>
                <a:spcPts val="0"/>
              </a:spcAft>
              <a:buSzPct val="115000"/>
              <a:buFont charset="0" panose="020B0604020202020204" pitchFamily="34" typeface="Arial"/>
              <a:buChar char="•"/>
            </a:pPr>
            <a:r>
              <a:rPr dirty="0" lang="fr-fr" sz="1600">
                <a:solidFill>
                  <a:srgbClr val="000000"/>
                </a:solidFill>
                <a:ea charset="0" panose="020B0604030504040204" pitchFamily="34" typeface="Verdana"/>
                <a:cs charset="0" panose="020B0604020202020204" pitchFamily="34" typeface="Arial"/>
              </a:rPr>
              <a:t>Les engagements des parties prenantes en Indonésie ont permis de dégager un consensus sur la nécessité d’une stratégie de mise en œuvre de la MMS.</a:t>
            </a:r>
          </a:p>
          <a:p>
            <a:pPr defTabSz="457200" indent="-171450" marL="400050" rtl="0">
              <a:lnSpc>
                <a:spcPct val="110000"/>
              </a:lnSpc>
              <a:spcBef>
                <a:spcPts val="600"/>
              </a:spcBef>
              <a:spcAft>
                <a:spcPts val="0"/>
              </a:spcAft>
              <a:buSzPct val="115000"/>
              <a:buFont charset="0" panose="020B0604020202020204" pitchFamily="34" typeface="Arial"/>
              <a:buChar char="•"/>
            </a:pPr>
            <a:r>
              <a:rPr dirty="0" lang="fr-fr" sz="1600">
                <a:solidFill>
                  <a:srgbClr val="000000"/>
                </a:solidFill>
                <a:ea charset="0" panose="020B0604030504040204" pitchFamily="34" typeface="Verdana"/>
                <a:cs typeface="Arial"/>
              </a:rPr>
              <a:t>Les évaluations du contexte comprenaient l’identification des parties prenantes, des entretiens et des consultations.</a:t>
            </a:r>
          </a:p>
          <a:p>
            <a:pPr defTabSz="457200" indent="-171450" lvl="3" marL="400050" rtl="0">
              <a:lnSpc>
                <a:spcPct val="110000"/>
              </a:lnSpc>
              <a:spcBef>
                <a:spcPts val="600"/>
              </a:spcBef>
              <a:spcAft>
                <a:spcPts val="0"/>
              </a:spcAft>
              <a:buFont charset="0" panose="020B0604020202020204" pitchFamily="34" typeface="Arial"/>
              <a:buChar char="•"/>
            </a:pPr>
            <a:r>
              <a:rPr dirty="0" lang="fr-fr" sz="1600">
                <a:ea charset="0" panose="020F0502020204030204" pitchFamily="34" typeface="Calibri"/>
                <a:cs charset="0" panose="02020603050405020304" pitchFamily="18" typeface="Times New Roman"/>
              </a:rPr>
              <a:t>Les informations sur la MMS sont diffusées par le biais de publications à travers de multiples canaux, y compris des revues </a:t>
            </a:r>
            <a:r>
              <a:rPr dirty="0" lang="fr-FR" sz="1600">
                <a:ea charset="0" panose="020F0502020204030204" pitchFamily="34" typeface="Calibri"/>
                <a:cs charset="0" panose="02020603050405020304" pitchFamily="18" typeface="Times New Roman"/>
              </a:rPr>
              <a:t>scientifiques</a:t>
            </a:r>
            <a:r>
              <a:rPr dirty="0" lang="fr-fr" sz="1600">
                <a:ea charset="0" panose="020F0502020204030204" pitchFamily="34" typeface="Calibri"/>
                <a:cs charset="0" panose="02020603050405020304" pitchFamily="18" typeface="Times New Roman"/>
              </a:rPr>
              <a:t> et des rapports nationaux.</a:t>
            </a:r>
          </a:p>
          <a:p>
            <a:pPr defTabSz="457200" indent="-171450" lvl="3" marL="400050" rtl="0">
              <a:lnSpc>
                <a:spcPct val="110000"/>
              </a:lnSpc>
              <a:spcBef>
                <a:spcPts val="600"/>
              </a:spcBef>
              <a:spcAft>
                <a:spcPts val="0"/>
              </a:spcAft>
              <a:buFont charset="0" panose="020B0604020202020204" pitchFamily="34" typeface="Arial"/>
              <a:buChar char="•"/>
            </a:pPr>
            <a:r>
              <a:rPr dirty="0" lang="fr-FR" sz="1600">
                <a:cs charset="0" panose="02020603050405020304" pitchFamily="18" typeface="Times New Roman"/>
              </a:rPr>
              <a:t>Un</a:t>
            </a:r>
            <a:r>
              <a:rPr dirty="0" lang="fr-fr" sz="1600">
                <a:cs charset="0" panose="02020603050405020304" pitchFamily="18" typeface="Times New Roman"/>
              </a:rPr>
              <a:t> groupe de travail indonésien sur la MMS a été créé pour soutenir l’adoption de la politique en matière de MMS.</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anchor="b" bIns="0" lIns="0" rIns="0" rtlCol="0" tIns="0" vert="horz">
            <a:normAutofit/>
          </a:bodyPr>
          <a:lstStyle>
            <a:lvl1pPr algn="l" defTabSz="914400" eaLnBrk="1" hangingPunct="1" latinLnBrk="0" rtl="0">
              <a:lnSpc>
                <a:spcPct val="90000"/>
              </a:lnSpc>
              <a:spcBef>
                <a:spcPct val="0"/>
              </a:spcBef>
              <a:buNone/>
              <a:defRPr b="0" i="0" kern="1200" sz="3200">
                <a:solidFill>
                  <a:schemeClr val="accent1"/>
                </a:solidFill>
                <a:latin charset="0" panose="02000503020000020003" pitchFamily="2" typeface="Avenir Book"/>
                <a:ea typeface="+mj-ea"/>
                <a:cs typeface="+mj-cs"/>
              </a:defRPr>
            </a:lvl1pPr>
          </a:lstStyle>
          <a:p>
            <a:pPr rtl="0"/>
            <a:r>
              <a:rPr dirty="0" lang="fr-fr" sz="4000">
                <a:solidFill>
                  <a:srgbClr val="510C76"/>
                </a:solidFill>
              </a:rPr>
              <a:t>Étude de cas : Exploration en Indonésie</a:t>
            </a:r>
          </a:p>
        </p:txBody>
      </p:sp>
      <p:pic>
        <p:nvPicPr>
          <p:cNvPr descr="A group of people standing in front of a large crowd of people&#10;&#10;Description automatically generated" id="8" name="Picture 7">
            <a:extLst>
              <a:ext uri="{FF2B5EF4-FFF2-40B4-BE49-F238E27FC236}">
                <a16:creationId xmlns:a16="http://schemas.microsoft.com/office/drawing/2014/main" id="{1FA10D93-65C6-A241-B48C-63C8400BB7D0}"/>
              </a:ext>
            </a:extLst>
          </p:cNvPr>
          <p:cNvPicPr>
            <a:picLocks noChangeAspect="1"/>
          </p:cNvPicPr>
          <p:nvPr/>
        </p:nvPicPr>
        <p:blipFill rotWithShape="1">
          <a:blip r:embed="rId3"/>
          <a:srcRect t="24"/>
          <a:stretch/>
        </p:blipFill>
        <p:spPr>
          <a:xfrm>
            <a:off x="487216" y="3519559"/>
            <a:ext cx="4096690" cy="2196304"/>
          </a:xfrm>
          <a:prstGeom prst="rect">
            <a:avLst/>
          </a:prstGeom>
          <a:ln w="28575">
            <a:noFill/>
          </a:ln>
        </p:spPr>
      </p:pic>
      <p:sp>
        <p:nvSpPr>
          <p:cNvPr id="9" name="TextBox 8">
            <a:extLst>
              <a:ext uri="{FF2B5EF4-FFF2-40B4-BE49-F238E27FC236}">
                <a16:creationId xmlns:a16="http://schemas.microsoft.com/office/drawing/2014/main" id="{A78AD4FE-3EEC-FC4B-8F85-834EDB6F44DD}"/>
              </a:ext>
            </a:extLst>
          </p:cNvPr>
          <p:cNvSpPr txBox="1"/>
          <p:nvPr/>
        </p:nvSpPr>
        <p:spPr>
          <a:xfrm>
            <a:off x="487216" y="2136243"/>
            <a:ext cx="4096690" cy="1424015"/>
          </a:xfrm>
          <a:prstGeom prst="rect">
            <a:avLst/>
          </a:prstGeom>
          <a:solidFill>
            <a:srgbClr val="C9E9EA"/>
          </a:solidFill>
          <a:ln w="28575">
            <a:noFill/>
          </a:ln>
        </p:spPr>
        <p:txBody>
          <a:bodyPr anchor="ctr" rtlCol="0" wrap="square">
            <a:noAutofit/>
          </a:bodyPr>
          <a:lstStyle/>
          <a:p>
            <a:pPr defTabSz="457200" marL="60325" rtl="0">
              <a:buSzPct val="115000"/>
            </a:pPr>
            <a:r>
              <a:rPr dirty="0" lang="fr-fr" sz="1900">
                <a:solidFill>
                  <a:srgbClr val="000000"/>
                </a:solidFill>
                <a:latin charset="0" panose="02000503020000020003" pitchFamily="2" typeface="Avenir Book"/>
                <a:ea charset="0" panose="020B0604030504040204" pitchFamily="34" typeface="Verdana"/>
                <a:cs charset="0" panose="020B0604020202020204" pitchFamily="34" typeface="Arial"/>
              </a:rPr>
              <a:t>Le Congrès asiatique de la nutrition et des consultants techniques se réunissent pour faire connaître les preuves et les politiques relatives à la MMS :</a:t>
            </a:r>
          </a:p>
        </p:txBody>
      </p:sp>
    </p:spTree>
    <p:extLst>
      <p:ext uri="{BB962C8B-B14F-4D97-AF65-F5344CB8AC3E}">
        <p14:creationId xmlns:p14="http://schemas.microsoft.com/office/powerpoint/2010/main" val="3661464969"/>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1" y="1475150"/>
            <a:ext cx="6496673" cy="1953850"/>
          </a:xfrm>
        </p:spPr>
        <p:txBody>
          <a:bodyPr rtlCol="0">
            <a:normAutofit/>
          </a:bodyPr>
          <a:lstStyle/>
          <a:p>
            <a:pPr rtl="0"/>
            <a:r>
              <a:rPr dirty="0" lang="fr-fr" sz="2800"/>
              <a:t>Phase 2 : Concevoir et tester la stratégie de mise en œuvre en effectuant des recherches sur la mise en œuvre et en renforçant les relations avec les fournisseurs</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idx="10" sz="quarter" type="body"/>
          </p:nvPr>
        </p:nvSpPr>
        <p:spPr>
          <a:xfrm>
            <a:off x="4919217" y="3703319"/>
            <a:ext cx="6999514" cy="2946863"/>
          </a:xfrm>
        </p:spPr>
        <p:txBody>
          <a:bodyPr rtlCol="0">
            <a:noAutofit/>
          </a:bodyPr>
          <a:lstStyle/>
          <a:p>
            <a:pPr defTabSz="457200" lvl="3" marL="228600" rtl="0">
              <a:lnSpc>
                <a:spcPct val="110000"/>
              </a:lnSpc>
              <a:spcAft>
                <a:spcPts val="0"/>
              </a:spcAft>
            </a:pPr>
            <a:r>
              <a:rPr dirty="0" lang="fr-fr" sz="1800">
                <a:cs charset="0" panose="02020603050405020304" pitchFamily="18" typeface="Times New Roman"/>
              </a:rPr>
              <a:t>En coordination avec le ministère indonésien de la Santé, </a:t>
            </a:r>
            <a:br>
              <a:rPr dirty="0" lang="en-US" sz="1800">
                <a:cs charset="0" panose="02020603050405020304" pitchFamily="18" typeface="Times New Roman"/>
              </a:rPr>
            </a:br>
            <a:r>
              <a:rPr dirty="0" lang="fr-fr" sz="1800">
                <a:cs charset="0" panose="02020603050405020304" pitchFamily="18" typeface="Times New Roman"/>
              </a:rPr>
              <a:t>l’université Johns Hopkins et 3 université indonésiennes ont :</a:t>
            </a:r>
          </a:p>
          <a:p>
            <a:pPr defTabSz="457200" indent="-171450" lvl="4" marL="400050" rtl="0">
              <a:lnSpc>
                <a:spcPct val="110000"/>
              </a:lnSpc>
              <a:spcAft>
                <a:spcPts val="0"/>
              </a:spcAft>
              <a:buFont charset="0" panose="020B0604020202020204" pitchFamily="34" typeface="Arial"/>
              <a:buChar char="•"/>
            </a:pPr>
            <a:r>
              <a:rPr dirty="0" lang="fr-fr" sz="1800">
                <a:ea charset="0" panose="020B0604030504040204" pitchFamily="34" typeface="Verdana"/>
                <a:cs charset="0" panose="020B0604020202020204" pitchFamily="34" typeface="Arial"/>
              </a:rPr>
              <a:t>réalisé des études formatives</a:t>
            </a:r>
          </a:p>
          <a:p>
            <a:pPr defTabSz="457200" indent="-171450" lvl="4" marL="400050" rtl="0">
              <a:lnSpc>
                <a:spcPct val="110000"/>
              </a:lnSpc>
              <a:spcAft>
                <a:spcPts val="0"/>
              </a:spcAft>
              <a:buFont charset="0" panose="020B0604020202020204" pitchFamily="34" typeface="Arial"/>
              <a:buChar char="•"/>
            </a:pPr>
            <a:r>
              <a:rPr dirty="0" lang="fr-fr" sz="1800">
                <a:ea charset="0" panose="020B0604030504040204" pitchFamily="34" typeface="Verdana"/>
                <a:cs charset="0" panose="020B0604020202020204" pitchFamily="34" typeface="Arial"/>
              </a:rPr>
              <a:t>conçu et exécuté la stratégie de mise en œuvre</a:t>
            </a:r>
          </a:p>
          <a:p>
            <a:pPr defTabSz="457200" indent="-171450" lvl="4" marL="400050" rtl="0">
              <a:lnSpc>
                <a:spcPct val="110000"/>
              </a:lnSpc>
              <a:spcAft>
                <a:spcPts val="0"/>
              </a:spcAft>
              <a:buFont charset="0" panose="020B0604020202020204" pitchFamily="34" typeface="Arial"/>
              <a:buChar char="•"/>
            </a:pPr>
            <a:r>
              <a:rPr dirty="0" lang="fr-fr" sz="1800">
                <a:ea charset="0" panose="020B0604030504040204" pitchFamily="34" typeface="Verdana"/>
                <a:cs charset="0" panose="020B0604020202020204" pitchFamily="34" typeface="Arial"/>
              </a:rPr>
              <a:t>identifié des fabricants locaux potentiels de MMS et dialogué avec eux</a:t>
            </a:r>
          </a:p>
          <a:p>
            <a:pPr defTabSz="457200" indent="-171450" lvl="4" marL="400050" rtl="0">
              <a:lnSpc>
                <a:spcPct val="110000"/>
              </a:lnSpc>
              <a:spcAft>
                <a:spcPts val="0"/>
              </a:spcAft>
              <a:buFont charset="0" panose="020B0604020202020204" pitchFamily="34" typeface="Arial"/>
              <a:buChar char="•"/>
            </a:pPr>
            <a:r>
              <a:rPr dirty="0" lang="fr-fr" sz="1800">
                <a:ea charset="0" panose="020B0604030504040204" pitchFamily="34" typeface="Verdana"/>
                <a:cs charset="0" panose="020B0604020202020204" pitchFamily="34" typeface="Arial"/>
              </a:rPr>
              <a:t>suivi et évalué la stratégie de mise en œuvre </a:t>
            </a:r>
          </a:p>
          <a:p>
            <a:pPr defTabSz="457200" indent="-171450" lvl="4" marL="400050" rtl="0">
              <a:lnSpc>
                <a:spcPct val="110000"/>
              </a:lnSpc>
              <a:buFont charset="0" panose="020B0604020202020204" pitchFamily="34" typeface="Arial"/>
              <a:buChar char="•"/>
            </a:pPr>
            <a:endParaRPr dirty="0" lang="en-US" sz="1800">
              <a:ea charset="0" panose="020B0604030504040204" pitchFamily="34" typeface="Verdana"/>
              <a:cs charset="0" panose="020B0604020202020204" pitchFamily="34" typeface="Arial"/>
            </a:endParaRP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1086378" cy="853993"/>
          </a:xfrm>
          <a:prstGeom prst="rect">
            <a:avLst/>
          </a:prstGeom>
        </p:spPr>
        <p:txBody>
          <a:bodyPr anchor="b" bIns="0" lIns="0" rIns="0" rtlCol="0" tIns="0" vert="horz">
            <a:normAutofit fontScale="92500"/>
          </a:bodyPr>
          <a:lstStyle>
            <a:lvl1pPr algn="l" defTabSz="914400" eaLnBrk="1" hangingPunct="1" latinLnBrk="0" rtl="0">
              <a:lnSpc>
                <a:spcPct val="90000"/>
              </a:lnSpc>
              <a:spcBef>
                <a:spcPct val="0"/>
              </a:spcBef>
              <a:buNone/>
              <a:defRPr b="0" i="0" kern="1200" sz="3200">
                <a:solidFill>
                  <a:schemeClr val="accent1"/>
                </a:solidFill>
                <a:latin charset="0" panose="02000503020000020003" pitchFamily="2" typeface="Avenir Book"/>
                <a:ea typeface="+mj-ea"/>
                <a:cs typeface="+mj-cs"/>
              </a:defRPr>
            </a:lvl1pPr>
          </a:lstStyle>
          <a:p>
            <a:pPr rtl="0"/>
            <a:r>
              <a:rPr lang="fr-fr" sz="4000">
                <a:solidFill>
                  <a:srgbClr val="510C76"/>
                </a:solidFill>
              </a:rPr>
              <a:t>Étude de cas : Mise en œuvre initiale en Indonésie</a:t>
            </a:r>
          </a:p>
        </p:txBody>
      </p:sp>
      <p:pic>
        <p:nvPicPr>
          <p:cNvPr descr="Map&#10;&#10;Description automatically generated" id="26" name="Picture Placeholder 25">
            <a:extLst>
              <a:ext uri="{FF2B5EF4-FFF2-40B4-BE49-F238E27FC236}">
                <a16:creationId xmlns:a16="http://schemas.microsoft.com/office/drawing/2014/main" id="{696E4F48-6890-BD4A-ABB9-18B2BB815F5C}"/>
              </a:ext>
            </a:extLst>
          </p:cNvPr>
          <p:cNvPicPr>
            <a:picLocks noChangeAspect="1" noGrp="1"/>
          </p:cNvPicPr>
          <p:nvPr>
            <p:ph idx="11" sz="quarter" type="pic"/>
          </p:nvPr>
        </p:nvPicPr>
        <p:blipFill>
          <a:blip r:embed="rId3"/>
          <a:srcRect l="58" r="58"/>
          <a:stretch>
            <a:fillRect/>
          </a:stretch>
        </p:blipFill>
        <p:spPr>
          <a:xfrm>
            <a:off x="704090" y="1621453"/>
            <a:ext cx="3593591" cy="4163732"/>
          </a:xfrm>
        </p:spPr>
      </p:pic>
    </p:spTree>
    <p:extLst>
      <p:ext uri="{BB962C8B-B14F-4D97-AF65-F5344CB8AC3E}">
        <p14:creationId xmlns:p14="http://schemas.microsoft.com/office/powerpoint/2010/main" val="246308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5812230" cy="1953850"/>
          </a:xfrm>
        </p:spPr>
        <p:txBody>
          <a:bodyPr rtlCol="0">
            <a:normAutofit/>
          </a:bodyPr>
          <a:lstStyle/>
          <a:p>
            <a:pPr rtl="0"/>
            <a:r>
              <a:rPr lang="fr-fr" sz="2800" dirty="0"/>
              <a:t>Phase</a:t>
            </a:r>
            <a:r>
              <a:rPr lang="fr-fr" dirty="0"/>
              <a:t> 3 : Une planification et une intégration solides pour étendre l’utilisation au niveau sous-national ou national</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696132" y="3557714"/>
            <a:ext cx="7130416" cy="1935563"/>
          </a:xfrm>
        </p:spPr>
        <p:txBody>
          <a:bodyPr rtlCol="0">
            <a:noAutofit/>
          </a:bodyPr>
          <a:lstStyle/>
          <a:p>
            <a:pPr marL="400050" lvl="3" indent="-171450" defTabSz="457200" rtl="0">
              <a:lnSpc>
                <a:spcPct val="110000"/>
              </a:lnSpc>
              <a:buFont typeface="Arial" panose="020B0604020202020204" pitchFamily="34" charset="0"/>
              <a:buChar char="•"/>
            </a:pPr>
            <a:r>
              <a:rPr lang="fr-fr" sz="1800" dirty="0">
                <a:cs typeface="Times New Roman" panose="02020603050405020304" pitchFamily="18" charset="0"/>
              </a:rPr>
              <a:t>Des programmes de mise en œuvre dans 22 districts ont été créés pour remplacer le fer et l’acide folique par la MMS.</a:t>
            </a:r>
          </a:p>
          <a:p>
            <a:pPr marL="400050" lvl="3" indent="-171450" defTabSz="457200" rtl="0">
              <a:lnSpc>
                <a:spcPct val="110000"/>
              </a:lnSpc>
              <a:buFont typeface="Arial" panose="020B0604020202020204" pitchFamily="34" charset="0"/>
              <a:buChar char="•"/>
            </a:pPr>
            <a:r>
              <a:rPr lang="fr-fr" sz="1800" dirty="0">
                <a:cs typeface="Times New Roman" panose="02020603050405020304" pitchFamily="18" charset="0"/>
              </a:rPr>
              <a:t>Test d’une plateforme </a:t>
            </a:r>
            <a:r>
              <a:rPr lang="fr-FR" sz="1800" dirty="0">
                <a:cs typeface="Times New Roman" panose="02020603050405020304" pitchFamily="18" charset="0"/>
              </a:rPr>
              <a:t>digitale </a:t>
            </a:r>
            <a:r>
              <a:rPr lang="fr-fr" sz="1800" dirty="0">
                <a:cs typeface="Times New Roman" panose="02020603050405020304" pitchFamily="18" charset="0"/>
              </a:rPr>
              <a:t>de santé</a:t>
            </a:r>
            <a:r>
              <a:rPr lang="fr-FR" sz="1800" dirty="0">
                <a:cs typeface="Times New Roman" panose="02020603050405020304" pitchFamily="18" charset="0"/>
              </a:rPr>
              <a:t> </a:t>
            </a:r>
            <a:r>
              <a:rPr lang="fr-fr" sz="1800" dirty="0">
                <a:cs typeface="Times New Roman" panose="02020603050405020304" pitchFamily="18" charset="0"/>
              </a:rPr>
              <a:t>fournissant des données en temps réel pour orienter la stratégie et améliorer les résultats en matière de santé.</a:t>
            </a:r>
          </a:p>
          <a:p>
            <a:pPr marL="400050" lvl="3" indent="-171450" defTabSz="457200" rtl="0">
              <a:lnSpc>
                <a:spcPct val="110000"/>
              </a:lnSpc>
              <a:buFont typeface="Arial" panose="020B0604020202020204" pitchFamily="34" charset="0"/>
              <a:buChar char="•"/>
            </a:pPr>
            <a:r>
              <a:rPr lang="fr-fr" sz="1800" dirty="0">
                <a:cs typeface="Times New Roman" panose="02020603050405020304" pitchFamily="18" charset="0"/>
              </a:rPr>
              <a:t>Soutenir les efforts nationaux pour introduire et assurer une distribution à grande échelle de la MMS de l’UNIMMAP dans tout le pays. </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pPr rtl="0"/>
            <a:r>
              <a:rPr lang="fr-fr" sz="4000" dirty="0">
                <a:solidFill>
                  <a:srgbClr val="510C76"/>
                </a:solidFill>
              </a:rPr>
              <a:t>Étude de cas : </a:t>
            </a:r>
            <a:r>
              <a:rPr lang="fr-FR" sz="4000" dirty="0">
                <a:solidFill>
                  <a:srgbClr val="510C76"/>
                </a:solidFill>
              </a:rPr>
              <a:t>Déploiement</a:t>
            </a:r>
            <a:r>
              <a:rPr lang="fr-fr" sz="4000" dirty="0">
                <a:solidFill>
                  <a:srgbClr val="510C76"/>
                </a:solidFill>
              </a:rPr>
              <a:t> en Indonésie</a:t>
            </a:r>
          </a:p>
        </p:txBody>
      </p:sp>
      <p:pic>
        <p:nvPicPr>
          <p:cNvPr id="11" name="Picture Placeholder 6" descr="A picture containing floor, person&#10;&#10;Description automatically generated">
            <a:extLst>
              <a:ext uri="{FF2B5EF4-FFF2-40B4-BE49-F238E27FC236}">
                <a16:creationId xmlns:a16="http://schemas.microsoft.com/office/drawing/2014/main" id="{8F69E3E4-54B5-AF49-8329-D0AA11D3D4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4125" y="1621453"/>
            <a:ext cx="3593591" cy="4163732"/>
          </a:xfrm>
          <a:prstGeom prst="rect">
            <a:avLst/>
          </a:prstGeom>
          <a:solidFill>
            <a:schemeClr val="tx2"/>
          </a:solidFill>
        </p:spPr>
      </p:pic>
    </p:spTree>
    <p:extLst>
      <p:ext uri="{BB962C8B-B14F-4D97-AF65-F5344CB8AC3E}">
        <p14:creationId xmlns:p14="http://schemas.microsoft.com/office/powerpoint/2010/main" val="338687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0"/>
          <a:lstStyle/>
          <a:p>
            <a:pPr rtl="0"/>
            <a:r>
              <a:rPr lang="fr-fr"/>
              <a:t>Étapes suivantes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0"/>
          <a:lstStyle/>
          <a:p>
            <a:pPr marL="342900" indent="-342900" rtl="0">
              <a:buFont typeface="Arial" panose="020B0604020202020204" pitchFamily="34" charset="0"/>
              <a:buChar char="•"/>
            </a:pPr>
            <a:r>
              <a:rPr lang="fr-fr" i="1" dirty="0">
                <a:solidFill>
                  <a:srgbClr val="FF0000"/>
                </a:solidFill>
              </a:rPr>
              <a:t>Diapo facultative pour ajouter l’étape suivante ou les principales leçons </a:t>
            </a:r>
            <a:r>
              <a:rPr lang="fr-FR" i="1" dirty="0">
                <a:solidFill>
                  <a:srgbClr val="FF0000"/>
                </a:solidFill>
              </a:rPr>
              <a:t>tirée</a:t>
            </a:r>
            <a:r>
              <a:rPr lang="fr-fr" i="1" dirty="0">
                <a:solidFill>
                  <a:srgbClr val="FF0000"/>
                </a:solidFill>
              </a:rPr>
              <a:t>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0"/>
          <a:lstStyle/>
          <a:p>
            <a:pPr algn="r" rtl="0"/>
            <a:fld id="{C4B37875-7933-F345-AE65-E0AB5E984F8B}" type="slidenum">
              <a:rPr lang="en-US" smtClean="0"/>
              <a:pPr algn="r" rtl="0"/>
              <a:t>17</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pPr rtl="0"/>
            <a:r>
              <a:rPr lang="fr-fr" sz="1600">
                <a:solidFill>
                  <a:srgbClr val="FF0000"/>
                </a:solidFill>
              </a:rPr>
              <a:t>MODÈLE à adapter. Supprimer cet encart une fois mis à jour.</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0"/>
          <a:lstStyle/>
          <a:p>
            <a:pPr rtl="0"/>
            <a:r>
              <a:rPr lang="fr-fr"/>
              <a:t>Rester en contact</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0"/>
          <a:lstStyle/>
          <a:p>
            <a:pPr marL="342900" indent="-342900" rtl="0">
              <a:buFont typeface="Arial" panose="020B0604020202020204" pitchFamily="34" charset="0"/>
              <a:buChar char="•"/>
            </a:pPr>
            <a:r>
              <a:rPr lang="fr-fr" i="1">
                <a:solidFill>
                  <a:srgbClr val="FF0000"/>
                </a:solidFill>
              </a:rPr>
              <a:t>Diapo facultative pour ajouter l’URL du site, les identifiants sociaux et/ou l’adresse e-mail</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0"/>
          <a:lstStyle/>
          <a:p>
            <a:pPr algn="r" rtl="0"/>
            <a:fld id="{C4B37875-7933-F345-AE65-E0AB5E984F8B}" type="slidenum">
              <a:rPr lang="en-US" smtClean="0"/>
              <a:pPr algn="r" rtl="0"/>
              <a:t>18</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pPr rtl="0"/>
            <a:r>
              <a:rPr lang="fr-fr" sz="1600">
                <a:solidFill>
                  <a:srgbClr val="FF0000"/>
                </a:solidFill>
              </a:rPr>
              <a:t>MODÈLE à adapter. Supprimer cet encart une fois mis à jour.</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rtlCol="0" anchor="b">
            <a:normAutofit/>
          </a:bodyPr>
          <a:lstStyle/>
          <a:p>
            <a:pPr rtl="0"/>
            <a:r>
              <a:rPr lang="fr-fr"/>
              <a:t>Principales publications</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rtlCol="0">
            <a:noAutofit/>
          </a:bodyPr>
          <a:lstStyle/>
          <a:p>
            <a:pPr marL="285750" indent="-285750">
              <a:spcBef>
                <a:spcPts val="600"/>
              </a:spcBef>
              <a:buFont typeface="Arial" panose="020B0604020202020204" pitchFamily="34" charset="0"/>
              <a:buChar char="•"/>
            </a:pPr>
            <a:r>
              <a:rPr lang="en-GB" sz="1400" dirty="0" err="1"/>
              <a:t>Bloem</a:t>
            </a:r>
            <a:r>
              <a:rPr lang="en-GB" sz="1400" dirty="0"/>
              <a:t> et al, 2007. </a:t>
            </a:r>
            <a:r>
              <a:rPr lang="en-GB" sz="1400" u="sng" dirty="0">
                <a:hlinkClick r:id="rId3"/>
              </a:rPr>
              <a:t>Preventing and controlling micronutrient deficiencies in populations affected by an emergency</a:t>
            </a:r>
            <a:r>
              <a:rPr lang="en-GB" sz="1400" dirty="0"/>
              <a:t>. WHO, WFP, UNICEF. </a:t>
            </a:r>
          </a:p>
          <a:p>
            <a:pPr marL="285750" indent="-285750">
              <a:spcBef>
                <a:spcPts val="600"/>
              </a:spcBef>
              <a:buFont typeface="Arial" panose="020B0604020202020204" pitchFamily="34" charset="0"/>
              <a:buChar char="•"/>
            </a:pPr>
            <a:r>
              <a:rPr lang="en-GB" sz="1400" dirty="0"/>
              <a:t>Smith et al, 2017.</a:t>
            </a:r>
            <a:r>
              <a:rPr lang="en-GB" sz="1400" dirty="0">
                <a:solidFill>
                  <a:srgbClr val="FF0000"/>
                </a:solidFill>
              </a:rPr>
              <a:t> </a:t>
            </a:r>
            <a:r>
              <a:rPr lang="en-GB" sz="1400" dirty="0">
                <a:hlinkClick r:id="rId4"/>
              </a:rPr>
              <a:t>Modifiers of the effect of maternal multiple micronutrient supplementation on stillbirth, birth outcomes, and infant mortality: a meta-analysis of individual patient data from 17 randomised trials in low-income and middle-income countries.</a:t>
            </a:r>
            <a:r>
              <a:rPr lang="en-GB" sz="1400" dirty="0"/>
              <a:t> Lancet Global Health. </a:t>
            </a:r>
          </a:p>
          <a:p>
            <a:pPr marL="285750" indent="-285750">
              <a:spcBef>
                <a:spcPts val="600"/>
              </a:spcBef>
              <a:buFont typeface="Arial" panose="020B0604020202020204" pitchFamily="34" charset="0"/>
              <a:buChar char="•"/>
            </a:pPr>
            <a:r>
              <a:rPr lang="en-IN" sz="1400" dirty="0"/>
              <a:t>Prado et al, 2017. </a:t>
            </a:r>
            <a:r>
              <a:rPr lang="en-IN" sz="1400" dirty="0">
                <a:hlinkClick r:id="rId5"/>
              </a:rPr>
              <a:t>Maternal multiple micronutrient supplementation and other biomedical and socio environmental influences on children’s cognition at age 9-12 years in Indonesia: follow up of the SUMMIT randomised trial</a:t>
            </a:r>
            <a:r>
              <a:rPr lang="en-IN" sz="1400" dirty="0"/>
              <a:t>. </a:t>
            </a:r>
            <a:endParaRPr lang="en-IN" sz="1400" i="1" dirty="0"/>
          </a:p>
          <a:p>
            <a:pPr marL="285750" indent="-285750">
              <a:spcBef>
                <a:spcPts val="600"/>
              </a:spcBef>
              <a:buFont typeface="Arial" panose="020B0604020202020204" pitchFamily="34" charset="0"/>
              <a:buChar char="•"/>
            </a:pPr>
            <a:r>
              <a:rPr lang="en-GB" sz="1400" dirty="0"/>
              <a:t>WHO antenatal care recommendations for a positive pregnancy experience. July 2020. </a:t>
            </a:r>
            <a:r>
              <a:rPr lang="en-GB" sz="1400" u="sng" dirty="0">
                <a:hlinkClick r:id="rId6"/>
              </a:rPr>
              <a:t>Nutritional interventions update: multiple micronutrient supplements during pregnancy.</a:t>
            </a:r>
            <a:r>
              <a:rPr lang="en-GB" sz="1400" dirty="0"/>
              <a:t> World Health Organization. </a:t>
            </a:r>
          </a:p>
          <a:p>
            <a:pPr marL="285750" indent="-285750">
              <a:spcBef>
                <a:spcPts val="600"/>
              </a:spcBef>
              <a:buFont typeface="Arial" panose="020B0604020202020204" pitchFamily="34" charset="0"/>
              <a:buChar char="•"/>
            </a:pPr>
            <a:r>
              <a:rPr lang="en-US" sz="1400" dirty="0"/>
              <a:t>Perumal et al. July 2021. </a:t>
            </a:r>
            <a:r>
              <a:rPr lang="en-GB" sz="1400" dirty="0">
                <a:hlinkClick r:id="rId7"/>
              </a:rPr>
              <a:t>Impact of scaling up prenatal nutrition interventions on human capital outcomes in low-and middle-income countries: a </a:t>
            </a:r>
            <a:r>
              <a:rPr lang="en-GB" sz="1400" dirty="0" err="1">
                <a:hlinkClick r:id="rId7"/>
              </a:rPr>
              <a:t>modeling</a:t>
            </a:r>
            <a:r>
              <a:rPr lang="en-GB" sz="1400" dirty="0">
                <a:hlinkClick r:id="rId7"/>
              </a:rPr>
              <a:t> analysis.</a:t>
            </a:r>
            <a:r>
              <a:rPr lang="en-GB" sz="1400" dirty="0"/>
              <a:t> American Journal of Clinical Nutrition. </a:t>
            </a:r>
          </a:p>
          <a:p>
            <a:pPr marL="285750" indent="-285750">
              <a:spcBef>
                <a:spcPts val="600"/>
              </a:spcBef>
              <a:buFont typeface="Arial" panose="020B0604020202020204" pitchFamily="34" charset="0"/>
              <a:buChar char="•"/>
            </a:pPr>
            <a:r>
              <a:rPr lang="en-US" sz="1400" dirty="0"/>
              <a:t>May 2020. </a:t>
            </a:r>
            <a:r>
              <a:rPr lang="en-US" sz="1400" dirty="0">
                <a:hlinkClick r:id="rId8"/>
              </a:rPr>
              <a:t>Use of MMS for maternal nutrition and birth outcomes during COVID-19</a:t>
            </a:r>
            <a:r>
              <a:rPr lang="en-US" sz="1400" dirty="0"/>
              <a:t>. MMS TAG.</a:t>
            </a:r>
          </a:p>
          <a:p>
            <a:pPr marL="285750" indent="-285750">
              <a:spcBef>
                <a:spcPts val="600"/>
              </a:spcBef>
              <a:buFont typeface="Arial" panose="020B0604020202020204" pitchFamily="34" charset="0"/>
              <a:buChar char="•"/>
            </a:pPr>
            <a:r>
              <a:rPr lang="en-US" sz="1400" dirty="0" err="1"/>
              <a:t>Dalmiya</a:t>
            </a:r>
            <a:r>
              <a:rPr lang="en-US" sz="1400" dirty="0"/>
              <a:t> et al. January 2022. </a:t>
            </a:r>
            <a:r>
              <a:rPr lang="en-US" sz="1400" dirty="0">
                <a:hlinkClick r:id="rId9"/>
              </a:rPr>
              <a:t>Maternal Nutrition: Prevention of malnutrition in women before and during pregnancy and while breastfeeding.</a:t>
            </a:r>
            <a:r>
              <a:rPr lang="en-US" sz="1400" dirty="0"/>
              <a:t> UNICEF. </a:t>
            </a:r>
          </a:p>
          <a:p>
            <a:pPr marL="285750" indent="-285750">
              <a:spcBef>
                <a:spcPts val="600"/>
              </a:spcBef>
              <a:buFont typeface="Arial" panose="020B0604020202020204" pitchFamily="34" charset="0"/>
              <a:buChar char="•"/>
            </a:pPr>
            <a:r>
              <a:rPr lang="en-US" sz="1400" dirty="0"/>
              <a:t>Gomes et al, 2022. </a:t>
            </a:r>
            <a:r>
              <a:rPr lang="en-US" sz="1400" dirty="0">
                <a:hlinkClick r:id="rId10"/>
              </a:rPr>
              <a:t>Multiple micronutrient supplements vs iron-folic acid supplements and maternal anemia outcomes: an iron dose analysis.</a:t>
            </a:r>
            <a:r>
              <a:rPr lang="en-US" sz="1400" dirty="0"/>
              <a:t> Ann. N.Y. Acad. Sci.</a:t>
            </a:r>
          </a:p>
          <a:p>
            <a:pPr marL="285750" indent="-285750">
              <a:spcBef>
                <a:spcPts val="600"/>
              </a:spcBef>
              <a:buFont typeface="Arial" panose="020B0604020202020204" pitchFamily="34" charset="0"/>
              <a:buChar char="•"/>
            </a:pPr>
            <a:r>
              <a:rPr lang="en-US" sz="1400" dirty="0"/>
              <a:t>Gomes et al, 2022. </a:t>
            </a:r>
            <a:r>
              <a:rPr lang="en-US" sz="1400" dirty="0">
                <a:hlinkClick r:id="rId11"/>
              </a:rPr>
              <a:t>Effect of multiple micronutrient supplements vs iron and folic acid supplements on neonatal mortality: a reanalysis by iron dose.</a:t>
            </a:r>
            <a:r>
              <a:rPr lang="en-US" sz="1400" dirty="0"/>
              <a:t> Public Health </a:t>
            </a:r>
            <a:r>
              <a:rPr lang="en-US" sz="1400" dirty="0" err="1"/>
              <a:t>Nutr</a:t>
            </a:r>
            <a:r>
              <a:rPr lang="en-US" sz="1400" dirty="0"/>
              <a:t>.</a:t>
            </a:r>
          </a:p>
          <a:p>
            <a:pPr rtl="0">
              <a:spcBef>
                <a:spcPts val="600"/>
              </a:spcBef>
            </a:pPr>
            <a:endParaRPr lang="en-US" sz="1600" dirty="0"/>
          </a:p>
          <a:p>
            <a:pPr marL="171450" indent="-171450" rtl="0">
              <a:spcBef>
                <a:spcPts val="600"/>
              </a:spcBef>
              <a:buFont typeface="Arial" panose="020B0604020202020204" pitchFamily="34" charset="0"/>
              <a:buChar char="•"/>
            </a:pPr>
            <a:endParaRPr lang="en-GB" sz="1000" dirty="0"/>
          </a:p>
          <a:p>
            <a:pPr marL="171450" indent="-171450" rtl="0">
              <a:spcBef>
                <a:spcPts val="600"/>
              </a:spcBef>
              <a:buFont typeface="Arial" panose="020B0604020202020204" pitchFamily="34" charset="0"/>
              <a:buChar char="•"/>
            </a:pPr>
            <a:endParaRPr lang="en-GB" sz="1000" dirty="0"/>
          </a:p>
          <a:p>
            <a:pPr marL="171450" indent="-171450" rtl="0">
              <a:spcBef>
                <a:spcPts val="600"/>
              </a:spcBef>
              <a:buFont typeface="Arial" panose="020B0604020202020204" pitchFamily="34" charset="0"/>
              <a:buChar char="•"/>
            </a:pPr>
            <a:endParaRPr lang="en-US" sz="1000" dirty="0"/>
          </a:p>
          <a:p>
            <a:pPr rtl="0">
              <a:spcBef>
                <a:spcPts val="600"/>
              </a:spcBef>
            </a:pPr>
            <a:endParaRPr lang="en-CH" sz="1200" dirty="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rtlCol="0"/>
          <a:lstStyle/>
          <a:p>
            <a:pPr rtl="0"/>
            <a:fld id="{60553ECD-7F6D-420D-93CA-D8D15EB427AC}" type="slidenum">
              <a:rPr lang="en-US" smtClean="0"/>
              <a:t>19</a:t>
            </a:fld>
            <a:endParaRPr lang="en-US"/>
          </a:p>
        </p:txBody>
      </p:sp>
    </p:spTree>
    <p:extLst>
      <p:ext uri="{BB962C8B-B14F-4D97-AF65-F5344CB8AC3E}">
        <p14:creationId xmlns:p14="http://schemas.microsoft.com/office/powerpoint/2010/main" val="157752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0"/>
          <a:lstStyle/>
          <a:p>
            <a:pPr rtl="0"/>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rtlCol="0">
            <a:normAutofit lnSpcReduction="10000"/>
          </a:bodyPr>
          <a:lstStyle/>
          <a:p>
            <a:pPr rtl="0"/>
            <a:r>
              <a:rPr lang="fr-fr" dirty="0"/>
              <a:t>Faciliter le dialogue et créer le consensus</a:t>
            </a:r>
          </a:p>
          <a:p>
            <a:pPr lvl="1"/>
            <a:r>
              <a:rPr lang="fr-fr" dirty="0"/>
              <a:t>Ces diapos aident ceux et celles qui souhaitent communiquer </a:t>
            </a:r>
            <a:r>
              <a:rPr lang="fr-FR" dirty="0"/>
              <a:t>les preuves scientifiques</a:t>
            </a:r>
            <a:r>
              <a:rPr lang="fr-fr" dirty="0"/>
              <a:t> et les avantages de la MMS pour les femmes enceintes et leurs bébés. Nous souhaitons fournir au présentateur de ces diapos les messages clés qu’il pourra transmettre aux décideurs ou à ceux et celles qui envisagent de piloter, de mettre en œuvre</a:t>
            </a:r>
            <a:r>
              <a:rPr lang="fr-FR" dirty="0"/>
              <a:t>, ou</a:t>
            </a:r>
            <a:r>
              <a:rPr lang="fr-fr" dirty="0"/>
              <a:t> d’étendre la </a:t>
            </a:r>
            <a:r>
              <a:rPr lang="fr-FR" dirty="0"/>
              <a:t>distribution de la </a:t>
            </a:r>
            <a:r>
              <a:rPr lang="fr-fr" dirty="0"/>
              <a:t>MMS</a:t>
            </a:r>
            <a:r>
              <a:rPr lang="fr-FR" dirty="0"/>
              <a:t> à l’échelle national</a:t>
            </a:r>
            <a:r>
              <a:rPr lang="fr-fr" dirty="0"/>
              <a:t>.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rtlCol="0"/>
          <a:lstStyle/>
          <a:p>
            <a:pPr rtl="0"/>
            <a:r>
              <a:rPr lang="fr-fr" dirty="0"/>
              <a:t>Personnaliser le dialogue</a:t>
            </a:r>
          </a:p>
          <a:p>
            <a:pPr lvl="1" rtl="0"/>
            <a:r>
              <a:rPr lang="fr-fr" dirty="0"/>
              <a:t>Des notes sont fournies au présentateur avec chaque diapo, mais elles ne sont pas destinées à être lues mot à mot. Personnalisez et ajoutez vos propres notes pour vous adapter à votre public.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rtlCol="0"/>
          <a:lstStyle/>
          <a:p>
            <a:pPr rtl="0"/>
            <a:r>
              <a:rPr lang="fr-fr" dirty="0"/>
              <a:t>ADAPTEZ-VOUS à votre public</a:t>
            </a:r>
          </a:p>
          <a:p>
            <a:pPr lvl="1" rtl="0"/>
            <a:r>
              <a:rPr lang="fr-fr" dirty="0"/>
              <a:t>Le contenu en rouge doit être personnalisé, puis remis en noir. Les diapos intitulées « Impact national et </a:t>
            </a:r>
            <a:r>
              <a:rPr lang="fr-FR" dirty="0"/>
              <a:t>rapport coût-efficacité</a:t>
            </a:r>
            <a:r>
              <a:rPr lang="fr-fr" dirty="0"/>
              <a:t>» doivent être adaptées aux données et statistiques de votre pays et correspondre à votre public. Certaines diapos ou sections entières peuvent être supprimées ou réorganisées. D’autres ressources figurent à la fin de cette présentation.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0"/>
          <a:lstStyle/>
          <a:p>
            <a:pPr rtl="0"/>
            <a:r>
              <a:rPr lang="fr-fr"/>
              <a:t>Comment utiliser cette série de diapos</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rtlCol="0">
            <a:normAutofit fontScale="85000" lnSpcReduction="20000"/>
          </a:bodyPr>
          <a:lstStyle/>
          <a:p>
            <a:pPr rtl="0"/>
            <a:r>
              <a:rPr lang="fr-fr">
                <a:latin typeface="Avenir Oblique"/>
              </a:rPr>
              <a:t>N’hésitez pas à nous faire part de vos commentaires ! Contactez </a:t>
            </a:r>
            <a:r>
              <a:rPr lang="fr-fr">
                <a:latin typeface="Avenir Oblique"/>
                <a:hlinkClick r:id="rId3">
                  <a:extLst>
                    <a:ext uri="{A12FA001-AC4F-418D-AE19-62706E023703}">
                      <ahyp:hlinkClr xmlns:ahyp="http://schemas.microsoft.com/office/drawing/2018/hyperlinkcolor" val="tx"/>
                    </a:ext>
                  </a:extLst>
                </a:hlinkClick>
              </a:rPr>
              <a:t>HMHBConsortium@micronutrientforum.org</a:t>
            </a:r>
            <a:r>
              <a:rPr lang="fr-fr">
                <a:latin typeface="Avenir Oblique"/>
              </a:rPr>
              <a:t> si vous avez des questions ou besoin d’aide supplémentaire.</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0"/>
          <a:lstStyle/>
          <a:p>
            <a:pPr rtl="0"/>
            <a:r>
              <a:rPr lang="fr-fr"/>
              <a:t>Ressources Healthy Mothers Healthy Babies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rtlCol="0"/>
          <a:lstStyle/>
          <a:p>
            <a:r>
              <a:rPr lang="en-US" sz="1400" dirty="0">
                <a:hlinkClick r:id="rId3"/>
              </a:rPr>
              <a:t>HMHB Knowledge Hub</a:t>
            </a:r>
            <a:endParaRPr lang="en-US" sz="1400" dirty="0"/>
          </a:p>
          <a:p>
            <a:r>
              <a:rPr lang="en-US" sz="1400" dirty="0">
                <a:hlinkClick r:id="rId4"/>
              </a:rPr>
              <a:t>HMHB Knowledge Bytes</a:t>
            </a:r>
            <a:endParaRPr lang="en-US" sz="1400" dirty="0"/>
          </a:p>
          <a:p>
            <a:r>
              <a:rPr lang="en-US" sz="1400" dirty="0">
                <a:hlinkClick r:id="rId5"/>
              </a:rPr>
              <a:t>HMHB MMS Interactive World Map</a:t>
            </a:r>
            <a:endParaRPr lang="en-US" sz="1400" dirty="0"/>
          </a:p>
          <a:p>
            <a:r>
              <a:rPr lang="en-US" sz="1400" dirty="0">
                <a:hlinkClick r:id="rId6"/>
              </a:rPr>
              <a:t>HMHB FAQ and Advocacy Brief on the Inclusion of MMS on the Essential Medicine List </a:t>
            </a:r>
            <a:endParaRPr lang="en-US" sz="1400" dirty="0"/>
          </a:p>
          <a:p>
            <a:r>
              <a:rPr lang="en-US" sz="1400" dirty="0">
                <a:hlinkClick r:id="rId7"/>
              </a:rPr>
              <a:t>HMHB Launch Video</a:t>
            </a:r>
            <a:endParaRPr lang="en-US" sz="1400" dirty="0"/>
          </a:p>
          <a:p>
            <a:pPr rtl="0"/>
            <a:endParaRPr lang="en-US" dirty="0"/>
          </a:p>
          <a:p>
            <a:pPr rtl="0"/>
            <a:endParaRPr lang="en-US" dirty="0"/>
          </a:p>
          <a:p>
            <a:pPr rtl="0"/>
            <a:endParaRPr lang="en-US" dirty="0"/>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rtlCol="0"/>
          <a:lstStyle/>
          <a:p>
            <a:r>
              <a:rPr lang="en-US" sz="2000" dirty="0">
                <a:hlinkClick r:id="rId8"/>
              </a:rPr>
              <a:t>HMHB Commitment-making Guide for Nutrition for Growth</a:t>
            </a:r>
            <a:endParaRPr lang="en-US" sz="2000" dirty="0"/>
          </a:p>
          <a:p>
            <a:r>
              <a:rPr lang="en-US" sz="2000" dirty="0">
                <a:hlinkClick r:id="rId9"/>
              </a:rPr>
              <a:t>Watch the HMHB Powering Women, Promising Futures Nutrition for Growth side event</a:t>
            </a:r>
            <a:endParaRPr lang="en-US" sz="2000" dirty="0"/>
          </a:p>
          <a:p>
            <a:r>
              <a:rPr lang="en-US" sz="2000" dirty="0">
                <a:hlinkClick r:id="rId10"/>
              </a:rPr>
              <a:t>Maternal Nutrition in Focus: HMHB at FIGO 2021 World Conference</a:t>
            </a:r>
            <a:endParaRPr lang="en-US" sz="2000" dirty="0"/>
          </a:p>
          <a:p>
            <a:pPr marL="0" indent="0">
              <a:buNone/>
            </a:pPr>
            <a:endParaRPr lang="en-US" sz="2000" dirty="0"/>
          </a:p>
          <a:p>
            <a:pPr marL="0" indent="0" rtl="0">
              <a:buNone/>
            </a:pPr>
            <a:endParaRPr lang="en-US" sz="2000" dirty="0"/>
          </a:p>
          <a:p>
            <a:pPr rtl="0"/>
            <a:endParaRPr lang="en-CH" dirty="0"/>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rtlCol="0"/>
          <a:lstStyle/>
          <a:p>
            <a:pPr algn="r" rtl="0"/>
            <a:fld id="{C4B37875-7933-F345-AE65-E0AB5E984F8B}" type="slidenum">
              <a:rPr lang="en-US" smtClean="0"/>
              <a:pPr algn="r" rtl="0"/>
              <a:t>20</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0">
            <a:spAutoFit/>
          </a:bodyPr>
          <a:lstStyle/>
          <a:p>
            <a:r>
              <a:rPr lang="en-US" sz="2000" dirty="0">
                <a:solidFill>
                  <a:schemeClr val="bg1"/>
                </a:solidFill>
                <a:latin typeface="Avenir Book" panose="02000503020000020003" pitchFamily="2" charset="0"/>
              </a:rPr>
              <a:t>Join us! Visit </a:t>
            </a:r>
            <a:r>
              <a:rPr lang="en-US" sz="2000" dirty="0">
                <a:solidFill>
                  <a:schemeClr val="accent1">
                    <a:lumMod val="20000"/>
                    <a:lumOff val="80000"/>
                  </a:schemeClr>
                </a:solidFill>
                <a:latin typeface="Avenir Book" panose="02000503020000020003" pitchFamily="2" charset="0"/>
                <a:hlinkClick r:id="rId11">
                  <a:extLst>
                    <a:ext uri="{A12FA001-AC4F-418D-AE19-62706E023703}">
                      <ahyp:hlinkClr xmlns:ahyp="http://schemas.microsoft.com/office/drawing/2018/hyperlinkcolor" val="tx"/>
                    </a:ext>
                  </a:extLst>
                </a:hlinkClick>
              </a:rPr>
              <a:t>www.hmhbconsortium.org</a:t>
            </a:r>
            <a:r>
              <a:rPr lang="en-US" sz="2000" dirty="0">
                <a:solidFill>
                  <a:schemeClr val="accent1">
                    <a:lumMod val="20000"/>
                    <a:lumOff val="80000"/>
                  </a:schemeClr>
                </a:solidFill>
                <a:latin typeface="Avenir Book" panose="02000503020000020003" pitchFamily="2" charset="0"/>
              </a:rPr>
              <a:t> </a:t>
            </a:r>
            <a:r>
              <a:rPr lang="en-US" sz="2000" dirty="0">
                <a:solidFill>
                  <a:schemeClr val="bg1"/>
                </a:solidFill>
                <a:latin typeface="Avenir Book" panose="02000503020000020003" pitchFamily="2" charset="0"/>
              </a:rPr>
              <a:t>to become a member. </a:t>
            </a:r>
            <a:endParaRPr lang="fr-fr" sz="20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410267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rtlCol="0"/>
          <a:lstStyle/>
          <a:p>
            <a:pPr rtl="0"/>
            <a:r>
              <a:rPr lang="fr-CH"/>
              <a:t>Visitez</a:t>
            </a:r>
            <a:br>
              <a:rPr lang="en-US" dirty="0"/>
            </a:br>
            <a:r>
              <a:rPr lang="fr-fr" dirty="0" err="1"/>
              <a:t>HMHBconsortium.org</a:t>
            </a:r>
            <a:endParaRPr lang="en-CH" dirty="0"/>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rtlCol="0"/>
          <a:lstStyle/>
          <a:p>
            <a:pPr rtl="0"/>
            <a:r>
              <a:rPr lang="fr-FR" dirty="0"/>
              <a:t>C</a:t>
            </a:r>
            <a:r>
              <a:rPr lang="fr-fr" dirty="0"/>
              <a:t>ontacte</a:t>
            </a:r>
            <a:r>
              <a:rPr lang="fr-FR" dirty="0"/>
              <a:t>z-nous</a:t>
            </a:r>
            <a:br>
              <a:rPr lang="en-US" dirty="0"/>
            </a:br>
            <a:r>
              <a:rPr lang="fr-fr" dirty="0" err="1"/>
              <a:t>HMHB@micronutrientforum.org</a:t>
            </a:r>
            <a:endParaRPr lang="fr-fr" dirty="0"/>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rtlCol="0"/>
          <a:lstStyle/>
          <a:p>
            <a:pPr rtl="0"/>
            <a:r>
              <a:rPr lang="fr-FR" dirty="0"/>
              <a:t>Suivez-nous</a:t>
            </a:r>
            <a:br>
              <a:rPr lang="en-US" dirty="0"/>
            </a:br>
            <a:r>
              <a:rPr lang="fr-fr" dirty="0"/>
              <a:t>@</a:t>
            </a:r>
            <a:r>
              <a:rPr lang="fr-fr" dirty="0" err="1"/>
              <a:t>hmhbconsortium</a:t>
            </a:r>
            <a:endParaRPr lang="fr-fr" dirty="0"/>
          </a:p>
        </p:txBody>
      </p:sp>
    </p:spTree>
    <p:extLst>
      <p:ext uri="{BB962C8B-B14F-4D97-AF65-F5344CB8AC3E}">
        <p14:creationId xmlns:p14="http://schemas.microsoft.com/office/powerpoint/2010/main" val="92936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0"/>
          <a:lstStyle/>
          <a:p>
            <a:pPr rtl="0"/>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rtlCol="0"/>
          <a:lstStyle/>
          <a:p>
            <a:pPr rtl="0"/>
            <a:r>
              <a:rPr lang="fr-FR" dirty="0" err="1"/>
              <a:t>ACTEUR</a:t>
            </a:r>
            <a:r>
              <a:rPr lang="fr-fr" dirty="0" err="1"/>
              <a:t>s</a:t>
            </a:r>
            <a:r>
              <a:rPr lang="fr-fr" dirty="0"/>
              <a:t> et professionnels de santé publique</a:t>
            </a:r>
          </a:p>
          <a:p>
            <a:pPr lvl="1" rtl="0"/>
            <a:r>
              <a:rPr lang="fr-fr" dirty="0"/>
              <a:t>Sections suggérées :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rtlCol="0"/>
          <a:lstStyle/>
          <a:p>
            <a:pPr rtl="0"/>
            <a:r>
              <a:rPr lang="fr-fr" dirty="0"/>
              <a:t>Responsables nationaux de la santé et ONG</a:t>
            </a:r>
          </a:p>
          <a:p>
            <a:pPr lvl="1" rtl="0"/>
            <a:r>
              <a:rPr lang="fr-fr" dirty="0"/>
              <a:t>Sections suggérées :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rtlCol="0">
            <a:normAutofit/>
          </a:bodyPr>
          <a:lstStyle/>
          <a:p>
            <a:pPr rtl="0"/>
            <a:r>
              <a:rPr lang="fr-fr" dirty="0"/>
              <a:t>Recherche et Université</a:t>
            </a:r>
          </a:p>
          <a:p>
            <a:pPr lvl="1" rtl="0"/>
            <a:r>
              <a:rPr lang="fr-fr" dirty="0"/>
              <a:t>Sections suggérées :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0"/>
          <a:lstStyle/>
          <a:p>
            <a:pPr rtl="0"/>
            <a:r>
              <a:rPr lang="fr-fr"/>
              <a:t>Public pour cette série de diapos</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rtlCol="0">
            <a:normAutofit/>
          </a:bodyPr>
          <a:lstStyle/>
          <a:p>
            <a:pPr rtl="0"/>
            <a:r>
              <a:rPr lang="fr-fr" dirty="0"/>
              <a:t>Prestataires et distributeurs locaux</a:t>
            </a:r>
          </a:p>
          <a:p>
            <a:pPr lvl="1" rtl="0"/>
            <a:r>
              <a:rPr lang="fr-fr" dirty="0"/>
              <a:t>Section suggérée : B</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rtlCol="0">
            <a:normAutofit/>
          </a:bodyPr>
          <a:lstStyle/>
          <a:p>
            <a:pPr rtl="0"/>
            <a:r>
              <a:rPr lang="fr-fr" sz="1600" dirty="0"/>
              <a:t>Cette présentation propose une vue d’ensemble de la nutrition maternelle et </a:t>
            </a:r>
            <a:r>
              <a:rPr lang="fr-FR" sz="1600" dirty="0"/>
              <a:t>les preuves scientifiques </a:t>
            </a:r>
            <a:r>
              <a:rPr lang="fr-fr" sz="1600" dirty="0"/>
              <a:t>sur la supplémentation en micronutriments multiples (MMS). Elle fournit des messages clés et des diapos qui peuvent être adaptés au </a:t>
            </a:r>
            <a:r>
              <a:rPr lang="fr-FR" sz="1600" dirty="0"/>
              <a:t>contexte</a:t>
            </a:r>
            <a:r>
              <a:rPr lang="fr-fr" sz="1600" dirty="0"/>
              <a:t> spécifique de chaque pays pour soutenir l’introduction, </a:t>
            </a:r>
            <a:r>
              <a:rPr lang="fr-FR" sz="1600" dirty="0"/>
              <a:t>le pilotage</a:t>
            </a:r>
            <a:r>
              <a:rPr lang="fr-fr" sz="1600" dirty="0"/>
              <a:t> et </a:t>
            </a:r>
            <a:r>
              <a:rPr lang="fr-CH" sz="1600" dirty="0"/>
              <a:t>le déploiement </a:t>
            </a:r>
            <a:r>
              <a:rPr lang="fr-fr" sz="1600" dirty="0"/>
              <a:t>de la MMS. </a:t>
            </a:r>
          </a:p>
          <a:p>
            <a:pPr rtl="0"/>
            <a:endParaRPr lang="en-US" sz="1600" dirty="0"/>
          </a:p>
          <a:p>
            <a:pPr rtl="0"/>
            <a:r>
              <a:rPr lang="fr-fr" sz="1600" dirty="0"/>
              <a:t>Vous pouvez inclure (ou supprimer) certaines sections de cette présentation. Les sections suggérées pour chaque public sont incluses </a:t>
            </a:r>
            <a:r>
              <a:rPr lang="fr-FR" sz="1600" dirty="0"/>
              <a:t>à gauche</a:t>
            </a:r>
            <a:r>
              <a:rPr lang="fr-fr" sz="1600" dirty="0"/>
              <a:t>. Voir les descriptions des sections à la diapo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0"/>
          <a:lstStyle/>
          <a:p>
            <a:pPr rtl="0"/>
            <a:r>
              <a:rPr lang="fr-FR" dirty="0"/>
              <a:t>O</a:t>
            </a:r>
            <a:r>
              <a:rPr lang="fr-fr" dirty="0"/>
              <a:t>bjectifs</a:t>
            </a:r>
            <a:r>
              <a:rPr lang="fr-FR" dirty="0"/>
              <a:t> / Agenda</a:t>
            </a:r>
            <a:endParaRPr lang="fr-fr" dirty="0"/>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0"/>
          <a:lstStyle/>
          <a:p>
            <a:pPr marL="342900" indent="-342900" rtl="0">
              <a:buFont typeface="Arial" panose="020B0604020202020204" pitchFamily="34" charset="0"/>
              <a:buChar char="•"/>
            </a:pPr>
            <a:r>
              <a:rPr lang="fr-fr" i="1">
                <a:solidFill>
                  <a:srgbClr val="FF0000"/>
                </a:solidFill>
              </a:rPr>
              <a:t>Diapo facultative pour ajouter l’ordre du jour et/ou les objectifs de la réunion</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0"/>
          <a:lstStyle/>
          <a:p>
            <a:pPr algn="r" rtl="0"/>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0">
            <a:spAutoFit/>
          </a:bodyPr>
          <a:lstStyle/>
          <a:p>
            <a:pPr rtl="0"/>
            <a:r>
              <a:rPr lang="fr-fr" sz="1600">
                <a:solidFill>
                  <a:srgbClr val="FF0000"/>
                </a:solidFill>
              </a:rPr>
              <a:t>MODÈLE à adapter. Supprimez cet encart une fois mis à jour.</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3243" y="3318346"/>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3243" y="413748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3243" y="4956614"/>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3243" y="2499212"/>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a:off x="-3244" y="2499212"/>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a:off x="-3244" y="3318345"/>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a:off x="-3244" y="4137478"/>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a:off x="-3244" y="4956611"/>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315295" cy="647140"/>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rId3" action="ppaction://hlinksldjump"/>
              </a:rPr>
              <a:t>Diapos 19 à 24</a:t>
            </a:r>
            <a:endParaRPr lang="en-US" sz="240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 action="ppaction://noaction"/>
              </a:rPr>
              <a:t>Diapos 25 à 37</a:t>
            </a:r>
            <a:endParaRPr lang="en-US" sz="240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 action="ppaction://noaction"/>
              </a:rPr>
              <a:t>Diapos 38 à 45</a:t>
            </a:r>
            <a:endParaRPr lang="en-US" sz="240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rId4" action="ppaction://hlinksldjump"/>
              </a:rPr>
              <a:t>Diapos 46 à 61</a:t>
            </a:r>
            <a:endParaRPr lang="en-US" sz="240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911156" y="2499213"/>
            <a:ext cx="5965894" cy="647140"/>
          </a:xfrm>
          <a:prstGeom prst="rect">
            <a:avLst/>
          </a:prstGeom>
          <a:noFill/>
        </p:spPr>
        <p:txBody>
          <a:bodyPr wrap="square" rtlCol="0" anchor="ctr">
            <a:noAutofit/>
          </a:bodyPr>
          <a:lstStyle/>
          <a:p>
            <a:pPr algn="r" rtl="0"/>
            <a:r>
              <a:rPr lang="fr-fr" sz="2000" b="1">
                <a:solidFill>
                  <a:schemeClr val="bg1"/>
                </a:solidFill>
                <a:latin typeface="Avenir Book" panose="02000503020000020003" pitchFamily="2" charset="0"/>
                <a:cs typeface="Arial" panose="020B0604020202020204" pitchFamily="34" charset="0"/>
              </a:rPr>
              <a:t>B. Ampleur mondiale du problème de la malnutrition maternelle</a:t>
            </a:r>
          </a:p>
        </p:txBody>
      </p:sp>
      <p:sp>
        <p:nvSpPr>
          <p:cNvPr id="46" name="TextBox 45">
            <a:extLst>
              <a:ext uri="{FF2B5EF4-FFF2-40B4-BE49-F238E27FC236}">
                <a16:creationId xmlns:a16="http://schemas.microsoft.com/office/drawing/2014/main" id="{A15DC822-D9F8-E549-9C33-769BD6816792}"/>
              </a:ext>
            </a:extLst>
          </p:cNvPr>
          <p:cNvSpPr txBox="1"/>
          <p:nvPr/>
        </p:nvSpPr>
        <p:spPr>
          <a:xfrm>
            <a:off x="-3245" y="3328133"/>
            <a:ext cx="6880295" cy="647140"/>
          </a:xfrm>
          <a:prstGeom prst="rect">
            <a:avLst/>
          </a:prstGeom>
          <a:noFill/>
        </p:spPr>
        <p:txBody>
          <a:bodyPr wrap="square" rtlCol="0" anchor="ctr">
            <a:noAutofit/>
          </a:bodyPr>
          <a:lstStyle/>
          <a:p>
            <a:pPr algn="r" rtl="0"/>
            <a:r>
              <a:rPr lang="fr-fr" sz="2000" b="1" dirty="0">
                <a:solidFill>
                  <a:schemeClr val="bg1"/>
                </a:solidFill>
                <a:latin typeface="Avenir Book" panose="02000503020000020003" pitchFamily="2" charset="0"/>
                <a:cs typeface="Arial" panose="020B0604020202020204" pitchFamily="34" charset="0"/>
              </a:rPr>
              <a:t>C. </a:t>
            </a:r>
            <a:r>
              <a:rPr lang="fr-FR" sz="2000" b="1" dirty="0">
                <a:solidFill>
                  <a:schemeClr val="bg1"/>
                </a:solidFill>
                <a:latin typeface="Avenir Book" panose="02000503020000020003" pitchFamily="2" charset="0"/>
                <a:cs typeface="Arial" panose="020B0604020202020204" pitchFamily="34" charset="0"/>
              </a:rPr>
              <a:t>Preuves scientifiques </a:t>
            </a:r>
            <a:r>
              <a:rPr lang="fr-fr" sz="2000" b="1" dirty="0">
                <a:solidFill>
                  <a:schemeClr val="bg1"/>
                </a:solidFill>
                <a:latin typeface="Avenir Book" panose="02000503020000020003" pitchFamily="2" charset="0"/>
                <a:cs typeface="Arial" panose="020B0604020202020204" pitchFamily="34" charset="0"/>
              </a:rPr>
              <a:t>sur la supplémentation en micronutriments multiples</a:t>
            </a:r>
          </a:p>
        </p:txBody>
      </p:sp>
      <p:sp>
        <p:nvSpPr>
          <p:cNvPr id="47" name="TextBox 46">
            <a:extLst>
              <a:ext uri="{FF2B5EF4-FFF2-40B4-BE49-F238E27FC236}">
                <a16:creationId xmlns:a16="http://schemas.microsoft.com/office/drawing/2014/main" id="{CD579F45-F6D8-074E-87FE-32B9AC2284FD}"/>
              </a:ext>
            </a:extLst>
          </p:cNvPr>
          <p:cNvSpPr txBox="1"/>
          <p:nvPr/>
        </p:nvSpPr>
        <p:spPr>
          <a:xfrm>
            <a:off x="911156" y="4137475"/>
            <a:ext cx="5965894" cy="647140"/>
          </a:xfrm>
          <a:prstGeom prst="rect">
            <a:avLst/>
          </a:prstGeom>
          <a:noFill/>
        </p:spPr>
        <p:txBody>
          <a:bodyPr wrap="square" rtlCol="0" anchor="ctr">
            <a:noAutofit/>
          </a:bodyPr>
          <a:lstStyle/>
          <a:p>
            <a:pPr algn="r" rtl="0"/>
            <a:r>
              <a:rPr lang="fr-fr" sz="2000" b="1" dirty="0">
                <a:solidFill>
                  <a:schemeClr val="bg1"/>
                </a:solidFill>
                <a:latin typeface="Avenir Book" panose="02000503020000020003" pitchFamily="2" charset="0"/>
                <a:cs typeface="Arial" panose="020B0604020202020204" pitchFamily="34" charset="0"/>
              </a:rPr>
              <a:t>D. Impact national et </a:t>
            </a:r>
            <a:r>
              <a:rPr lang="fr-CH" sz="2000" b="1" dirty="0">
                <a:solidFill>
                  <a:schemeClr val="bg1"/>
                </a:solidFill>
                <a:latin typeface="Avenir Book" panose="02000503020000020003" pitchFamily="2" charset="0"/>
                <a:cs typeface="Arial" panose="020B0604020202020204" pitchFamily="34" charset="0"/>
              </a:rPr>
              <a:t>rapport coût-efficacité</a:t>
            </a:r>
            <a:endParaRPr lang="fr-fr" sz="2000" b="1" dirty="0">
              <a:solidFill>
                <a:schemeClr val="bg1"/>
              </a:solidFill>
              <a:latin typeface="Avenir Book" panose="02000503020000020003" pitchFamily="2" charset="0"/>
              <a:cs typeface="Arial" panose="020B0604020202020204" pitchFamily="34" charset="0"/>
            </a:endParaRPr>
          </a:p>
        </p:txBody>
      </p:sp>
      <p:sp>
        <p:nvSpPr>
          <p:cNvPr id="48" name="TextBox 47">
            <a:extLst>
              <a:ext uri="{FF2B5EF4-FFF2-40B4-BE49-F238E27FC236}">
                <a16:creationId xmlns:a16="http://schemas.microsoft.com/office/drawing/2014/main" id="{46C24CC7-E181-9E49-BD34-A92E419DFEF2}"/>
              </a:ext>
            </a:extLst>
          </p:cNvPr>
          <p:cNvSpPr txBox="1"/>
          <p:nvPr/>
        </p:nvSpPr>
        <p:spPr>
          <a:xfrm>
            <a:off x="486561" y="4956608"/>
            <a:ext cx="6390489" cy="647140"/>
          </a:xfrm>
          <a:prstGeom prst="rect">
            <a:avLst/>
          </a:prstGeom>
          <a:noFill/>
        </p:spPr>
        <p:txBody>
          <a:bodyPr wrap="square" rtlCol="0" anchor="ctr">
            <a:noAutofit/>
          </a:bodyPr>
          <a:lstStyle/>
          <a:p>
            <a:pPr algn="r" rtl="0"/>
            <a:r>
              <a:rPr lang="fr-fr" sz="2000" b="1" dirty="0">
                <a:solidFill>
                  <a:schemeClr val="bg1"/>
                </a:solidFill>
                <a:latin typeface="Avenir Book" panose="02000503020000020003" pitchFamily="2" charset="0"/>
                <a:cs typeface="Arial" panose="020B0604020202020204" pitchFamily="34" charset="0"/>
              </a:rPr>
              <a:t>E. </a:t>
            </a:r>
            <a:r>
              <a:rPr lang="fr-FR" sz="2000" b="1" dirty="0">
                <a:solidFill>
                  <a:schemeClr val="bg1"/>
                </a:solidFill>
                <a:latin typeface="Avenir Book" panose="02000503020000020003" pitchFamily="2" charset="0"/>
                <a:cs typeface="Arial" panose="020B0604020202020204" pitchFamily="34" charset="0"/>
              </a:rPr>
              <a:t>Mise en œuvre</a:t>
            </a:r>
            <a:r>
              <a:rPr lang="fr-fr" sz="2000" b="1" dirty="0">
                <a:solidFill>
                  <a:schemeClr val="bg1"/>
                </a:solidFill>
                <a:latin typeface="Avenir Book" panose="02000503020000020003" pitchFamily="2" charset="0"/>
                <a:cs typeface="Arial" panose="020B0604020202020204" pitchFamily="34" charset="0"/>
              </a:rPr>
              <a:t> et </a:t>
            </a:r>
            <a:r>
              <a:rPr lang="fr-CH" sz="2000" b="1" dirty="0">
                <a:solidFill>
                  <a:schemeClr val="bg1"/>
                </a:solidFill>
                <a:latin typeface="Avenir Book" panose="02000503020000020003" pitchFamily="2" charset="0"/>
                <a:cs typeface="Arial" panose="020B0604020202020204" pitchFamily="34" charset="0"/>
              </a:rPr>
              <a:t>déploiement</a:t>
            </a:r>
            <a:endParaRPr lang="fr-FR" sz="2000" b="1" dirty="0">
              <a:solidFill>
                <a:schemeClr val="bg1"/>
              </a:solidFill>
              <a:latin typeface="Avenir Book" panose="02000503020000020003" pitchFamily="2" charset="0"/>
              <a:cs typeface="Arial" panose="020B0604020202020204" pitchFamily="34" charset="0"/>
            </a:endParaRPr>
          </a:p>
          <a:p>
            <a:pPr algn="r"/>
            <a:r>
              <a:rPr lang="fr-fr" sz="2000" b="1" dirty="0">
                <a:solidFill>
                  <a:schemeClr val="bg1"/>
                </a:solidFill>
                <a:latin typeface="Avenir Book" panose="02000503020000020003" pitchFamily="2" charset="0"/>
                <a:cs typeface="Arial" panose="020B0604020202020204" pitchFamily="34" charset="0"/>
              </a:rPr>
              <a:t>de la supplémentation en micronutriments multiples</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rtlCol="0"/>
          <a:lstStyle/>
          <a:p>
            <a:pPr rtl="0"/>
            <a:r>
              <a:rPr lang="fr-fr"/>
              <a:t>Sections</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rtlCol="0"/>
          <a:lstStyle/>
          <a:p>
            <a:pPr rtl="0"/>
            <a:fld id="{C4B37875-7933-F345-AE65-E0AB5E984F8B}" type="slidenum">
              <a:rPr lang="en-US" smtClean="0"/>
              <a:pPr/>
              <a:t>5</a:t>
            </a:fld>
            <a:endParaRPr lang="en-US"/>
          </a:p>
        </p:txBody>
      </p:sp>
      <p:sp>
        <p:nvSpPr>
          <p:cNvPr id="25" name="Rectangle 24">
            <a:extLst>
              <a:ext uri="{FF2B5EF4-FFF2-40B4-BE49-F238E27FC236}">
                <a16:creationId xmlns:a16="http://schemas.microsoft.com/office/drawing/2014/main" id="{2F92EDBA-FD24-F241-BE9B-08FB43568445}"/>
              </a:ext>
            </a:extLst>
          </p:cNvPr>
          <p:cNvSpPr/>
          <p:nvPr/>
        </p:nvSpPr>
        <p:spPr>
          <a:xfrm>
            <a:off x="-3243" y="166135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26" name="Pentagon 25">
            <a:extLst>
              <a:ext uri="{FF2B5EF4-FFF2-40B4-BE49-F238E27FC236}">
                <a16:creationId xmlns:a16="http://schemas.microsoft.com/office/drawing/2014/main" id="{E68440C3-FC03-634C-B363-AA35F2E7EF99}"/>
              </a:ext>
            </a:extLst>
          </p:cNvPr>
          <p:cNvSpPr/>
          <p:nvPr/>
        </p:nvSpPr>
        <p:spPr>
          <a:xfrm>
            <a:off x="-3244" y="16613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911156" y="1661340"/>
            <a:ext cx="5965894" cy="647140"/>
          </a:xfrm>
          <a:prstGeom prst="rect">
            <a:avLst/>
          </a:prstGeom>
          <a:noFill/>
        </p:spPr>
        <p:txBody>
          <a:bodyPr wrap="square" rtlCol="0" anchor="ctr">
            <a:noAutofit/>
          </a:bodyPr>
          <a:lstStyle/>
          <a:p>
            <a:pPr algn="r" rtl="0"/>
            <a:r>
              <a:rPr lang="fr-fr" sz="2000" b="1">
                <a:solidFill>
                  <a:schemeClr val="bg1"/>
                </a:solidFill>
                <a:latin typeface="Avenir Book" panose="02000503020000020003" pitchFamily="2" charset="0"/>
                <a:cs typeface="Arial" panose="020B0604020202020204" pitchFamily="34" charset="0"/>
              </a:rPr>
              <a:t>A. Grossesse et nutrition</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525122" cy="647141"/>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rId4" action="ppaction://hlinksldjump"/>
              </a:rPr>
              <a:t>Diapos 6 à 18</a:t>
            </a:r>
            <a:endParaRPr lang="en-US" sz="240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FECB42-3ACE-3C47-BD3B-7A73A81CB874}"/>
              </a:ext>
            </a:extLst>
          </p:cNvPr>
          <p:cNvSpPr>
            <a:spLocks noGrp="1"/>
          </p:cNvSpPr>
          <p:nvPr>
            <p:ph type="title"/>
          </p:nvPr>
        </p:nvSpPr>
        <p:spPr/>
        <p:txBody>
          <a:bodyPr rtlCol="0"/>
          <a:lstStyle/>
          <a:p>
            <a:pPr rtl="0"/>
            <a:r>
              <a:rPr lang="fr-FR" dirty="0"/>
              <a:t>Mise en </a:t>
            </a:r>
            <a:r>
              <a:rPr lang="fr-FR" dirty="0" err="1"/>
              <a:t>oeuvre</a:t>
            </a:r>
            <a:r>
              <a:rPr lang="fr-fr" dirty="0"/>
              <a:t> et </a:t>
            </a:r>
            <a:r>
              <a:rPr lang="fr-FR" dirty="0"/>
              <a:t>déploiement</a:t>
            </a:r>
            <a:r>
              <a:rPr lang="fr-fr" dirty="0"/>
              <a:t> de la MMS (Supplémentation en micronutriments multiples)</a:t>
            </a:r>
          </a:p>
        </p:txBody>
      </p:sp>
    </p:spTree>
    <p:extLst>
      <p:ext uri="{BB962C8B-B14F-4D97-AF65-F5344CB8AC3E}">
        <p14:creationId xmlns:p14="http://schemas.microsoft.com/office/powerpoint/2010/main" val="85432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AADC-2D04-3847-A1A0-035E2A88CBC1}"/>
              </a:ext>
            </a:extLst>
          </p:cNvPr>
          <p:cNvSpPr>
            <a:spLocks noGrp="1"/>
          </p:cNvSpPr>
          <p:nvPr>
            <p:ph type="title"/>
          </p:nvPr>
        </p:nvSpPr>
        <p:spPr/>
        <p:txBody>
          <a:bodyPr rtlCol="0">
            <a:normAutofit fontScale="90000"/>
          </a:bodyPr>
          <a:lstStyle/>
          <a:p>
            <a:pPr rtl="0"/>
            <a:r>
              <a:rPr lang="fr-fr"/>
              <a:t>La mise en œuvre de la MMS suit généralement </a:t>
            </a:r>
            <a:br>
              <a:rPr lang="en-US"/>
            </a:br>
            <a:r>
              <a:rPr lang="fr-fr"/>
              <a:t>une approche à trois phases</a:t>
            </a:r>
          </a:p>
        </p:txBody>
      </p:sp>
      <p:graphicFrame>
        <p:nvGraphicFramePr>
          <p:cNvPr id="13" name="Content Placeholder 12">
            <a:extLst>
              <a:ext uri="{FF2B5EF4-FFF2-40B4-BE49-F238E27FC236}">
                <a16:creationId xmlns:a16="http://schemas.microsoft.com/office/drawing/2014/main" id="{2572760E-B673-C241-BD33-803171FC5E8F}"/>
              </a:ext>
            </a:extLst>
          </p:cNvPr>
          <p:cNvGraphicFramePr>
            <a:graphicFrameLocks noGrp="1"/>
          </p:cNvGraphicFramePr>
          <p:nvPr>
            <p:ph idx="1"/>
            <p:extLst>
              <p:ext uri="{D42A27DB-BD31-4B8C-83A1-F6EECF244321}">
                <p14:modId xmlns:p14="http://schemas.microsoft.com/office/powerpoint/2010/main" val="3553057743"/>
              </p:ext>
            </p:extLst>
          </p:nvPr>
        </p:nvGraphicFramePr>
        <p:xfrm>
          <a:off x="704850" y="1816100"/>
          <a:ext cx="10782300" cy="394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47F90FD-D43F-BA4F-BEEE-02E325C94747}"/>
              </a:ext>
            </a:extLst>
          </p:cNvPr>
          <p:cNvSpPr>
            <a:spLocks noGrp="1"/>
          </p:cNvSpPr>
          <p:nvPr>
            <p:ph type="sldNum" sz="quarter" idx="12"/>
          </p:nvPr>
        </p:nvSpPr>
        <p:spPr/>
        <p:txBody>
          <a:bodyPr rtlCol="0"/>
          <a:lstStyle/>
          <a:p>
            <a:pPr rtl="0"/>
            <a:fld id="{C4B37875-7933-F345-AE65-E0AB5E984F8B}" type="slidenum">
              <a:rPr lang="en-US" smtClean="0"/>
              <a:pPr rtl="0"/>
              <a:t>7</a:t>
            </a:fld>
            <a:endParaRPr lang="en-US"/>
          </a:p>
        </p:txBody>
      </p:sp>
      <p:sp>
        <p:nvSpPr>
          <p:cNvPr id="12" name="Text Placeholder 11">
            <a:extLst>
              <a:ext uri="{FF2B5EF4-FFF2-40B4-BE49-F238E27FC236}">
                <a16:creationId xmlns:a16="http://schemas.microsoft.com/office/drawing/2014/main" id="{2D6779D9-E13F-0441-88AB-80CF8478DA59}"/>
              </a:ext>
            </a:extLst>
          </p:cNvPr>
          <p:cNvSpPr>
            <a:spLocks noGrp="1"/>
          </p:cNvSpPr>
          <p:nvPr>
            <p:ph type="body" sz="quarter" idx="13"/>
          </p:nvPr>
        </p:nvSpPr>
        <p:spPr/>
        <p:txBody>
          <a:bodyPr rtlCol="0"/>
          <a:lstStyle/>
          <a:p>
            <a:pPr rtl="0"/>
            <a:r>
              <a:rPr lang="fr-fr">
                <a:hlinkClick r:id="rId8"/>
              </a:rPr>
              <a:t>Site du Consortium HMHB (« In English »)</a:t>
            </a:r>
            <a:r>
              <a:rPr lang="fr-fr"/>
              <a:t> </a:t>
            </a:r>
          </a:p>
        </p:txBody>
      </p:sp>
    </p:spTree>
    <p:extLst>
      <p:ext uri="{BB962C8B-B14F-4D97-AF65-F5344CB8AC3E}">
        <p14:creationId xmlns:p14="http://schemas.microsoft.com/office/powerpoint/2010/main" val="81780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rtlCol="0"/>
          <a:lstStyle/>
          <a:p>
            <a:pPr rtl="0"/>
            <a:r>
              <a:rPr lang="fr-fr"/>
              <a:t>Phase 1 : Exploration</a:t>
            </a:r>
          </a:p>
        </p:txBody>
      </p:sp>
      <p:sp>
        <p:nvSpPr>
          <p:cNvPr id="59" name="Content Placeholder 58">
            <a:extLst>
              <a:ext uri="{FF2B5EF4-FFF2-40B4-BE49-F238E27FC236}">
                <a16:creationId xmlns:a16="http://schemas.microsoft.com/office/drawing/2014/main" id="{96E75884-C7D1-874B-AFB7-06D5E206EB43}"/>
              </a:ext>
            </a:extLst>
          </p:cNvPr>
          <p:cNvSpPr>
            <a:spLocks noGrp="1"/>
          </p:cNvSpPr>
          <p:nvPr>
            <p:ph idx="1"/>
          </p:nvPr>
        </p:nvSpPr>
        <p:spPr/>
        <p:txBody>
          <a:bodyPr rtlCol="0">
            <a:normAutofit/>
          </a:bodyPr>
          <a:lstStyle/>
          <a:p>
            <a:pPr lvl="0" rtl="0"/>
            <a:r>
              <a:rPr lang="fr-fr"/>
              <a:t>Créer un environnement favorable à la MMS par une analyse du contexte.</a:t>
            </a:r>
          </a:p>
          <a:p>
            <a:pPr lvl="1" rtl="0"/>
            <a:r>
              <a:rPr lang="fr-fr"/>
              <a:t>Réaliser l’analyse du contexte. </a:t>
            </a:r>
          </a:p>
          <a:p>
            <a:pPr lvl="1" rtl="0"/>
            <a:r>
              <a:rPr lang="fr-fr"/>
              <a:t>Lancer des initiatives d’exploration.  </a:t>
            </a:r>
          </a:p>
          <a:p>
            <a:pPr lvl="1" rtl="0"/>
            <a:r>
              <a:rPr lang="fr-fr"/>
              <a:t>Évaluer le contexte réglementaire </a:t>
            </a:r>
          </a:p>
        </p:txBody>
      </p:sp>
      <p:sp>
        <p:nvSpPr>
          <p:cNvPr id="5" name="Slide Number Placeholder 4">
            <a:extLst>
              <a:ext uri="{FF2B5EF4-FFF2-40B4-BE49-F238E27FC236}">
                <a16:creationId xmlns:a16="http://schemas.microsoft.com/office/drawing/2014/main" id="{B191DE5B-FAC6-7E48-A52A-49A711738655}"/>
              </a:ext>
            </a:extLst>
          </p:cNvPr>
          <p:cNvSpPr>
            <a:spLocks noGrp="1"/>
          </p:cNvSpPr>
          <p:nvPr>
            <p:ph type="sldNum" sz="quarter" idx="12"/>
          </p:nvPr>
        </p:nvSpPr>
        <p:spPr/>
        <p:txBody>
          <a:bodyPr rtlCol="0"/>
          <a:lstStyle/>
          <a:p>
            <a:pPr rtl="0"/>
            <a:fld id="{C4B37875-7933-F345-AE65-E0AB5E984F8B}" type="slidenum">
              <a:rPr lang="en-US" smtClean="0"/>
              <a:pPr rtl="0"/>
              <a:t>8</a:t>
            </a:fld>
            <a:endParaRPr lang="en-US"/>
          </a:p>
        </p:txBody>
      </p:sp>
      <p:graphicFrame>
        <p:nvGraphicFramePr>
          <p:cNvPr id="11" name="Content Placeholder 10">
            <a:extLst>
              <a:ext uri="{FF2B5EF4-FFF2-40B4-BE49-F238E27FC236}">
                <a16:creationId xmlns:a16="http://schemas.microsoft.com/office/drawing/2014/main" id="{4261E6D1-175F-1645-80E5-D458A31C5B4D}"/>
              </a:ext>
            </a:extLst>
          </p:cNvPr>
          <p:cNvGraphicFramePr>
            <a:graphicFrameLocks noGrp="1"/>
          </p:cNvGraphicFramePr>
          <p:nvPr>
            <p:ph idx="13"/>
            <p:extLst>
              <p:ext uri="{D42A27DB-BD31-4B8C-83A1-F6EECF244321}">
                <p14:modId xmlns:p14="http://schemas.microsoft.com/office/powerpoint/2010/main" val="4156218766"/>
              </p:ext>
            </p:extLst>
          </p:nvPr>
        </p:nvGraphicFramePr>
        <p:xfrm>
          <a:off x="6165850" y="292100"/>
          <a:ext cx="5321300" cy="621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44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rtlCol="0"/>
          <a:lstStyle/>
          <a:p>
            <a:pPr rtl="0"/>
            <a:r>
              <a:rPr lang="fr-fr"/>
              <a:t>Exploration (suite)</a:t>
            </a:r>
          </a:p>
        </p:txBody>
      </p:sp>
      <p:sp>
        <p:nvSpPr>
          <p:cNvPr id="59" name="Content Placeholder 58">
            <a:extLst>
              <a:ext uri="{FF2B5EF4-FFF2-40B4-BE49-F238E27FC236}">
                <a16:creationId xmlns:a16="http://schemas.microsoft.com/office/drawing/2014/main" id="{96E75884-C7D1-874B-AFB7-06D5E206EB43}"/>
              </a:ext>
            </a:extLst>
          </p:cNvPr>
          <p:cNvSpPr>
            <a:spLocks noGrp="1"/>
          </p:cNvSpPr>
          <p:nvPr>
            <p:ph idx="1"/>
          </p:nvPr>
        </p:nvSpPr>
        <p:spPr>
          <a:xfrm>
            <a:off x="704089" y="1816100"/>
            <a:ext cx="10783685" cy="3944620"/>
          </a:xfrm>
        </p:spPr>
        <p:txBody>
          <a:bodyPr rtlCol="0"/>
          <a:lstStyle/>
          <a:p>
            <a:pPr lvl="0" rtl="0"/>
            <a:r>
              <a:rPr lang="fr-fr" dirty="0"/>
              <a:t>Créer un environnement favorable à la MMS par des activités de plaidoyer.</a:t>
            </a:r>
          </a:p>
        </p:txBody>
      </p:sp>
      <p:sp>
        <p:nvSpPr>
          <p:cNvPr id="5" name="Slide Number Placeholder 4">
            <a:extLst>
              <a:ext uri="{FF2B5EF4-FFF2-40B4-BE49-F238E27FC236}">
                <a16:creationId xmlns:a16="http://schemas.microsoft.com/office/drawing/2014/main" id="{B191DE5B-FAC6-7E48-A52A-49A711738655}"/>
              </a:ext>
            </a:extLst>
          </p:cNvPr>
          <p:cNvSpPr>
            <a:spLocks noGrp="1"/>
          </p:cNvSpPr>
          <p:nvPr>
            <p:ph type="sldNum" sz="quarter" idx="12"/>
          </p:nvPr>
        </p:nvSpPr>
        <p:spPr/>
        <p:txBody>
          <a:bodyPr rtlCol="0"/>
          <a:lstStyle/>
          <a:p>
            <a:pPr rtl="0"/>
            <a:fld id="{C4B37875-7933-F345-AE65-E0AB5E984F8B}" type="slidenum">
              <a:rPr lang="en-US" dirty="0" smtClean="0"/>
              <a:pPr rtl="0"/>
              <a:t>9</a:t>
            </a:fld>
            <a:endParaRPr lang="en-US"/>
          </a:p>
        </p:txBody>
      </p:sp>
      <p:sp>
        <p:nvSpPr>
          <p:cNvPr id="8" name="Content Placeholder 17">
            <a:extLst>
              <a:ext uri="{FF2B5EF4-FFF2-40B4-BE49-F238E27FC236}">
                <a16:creationId xmlns:a16="http://schemas.microsoft.com/office/drawing/2014/main" id="{D08F7CFD-9CD6-EA2E-4376-A0728737A46F}"/>
              </a:ext>
            </a:extLst>
          </p:cNvPr>
          <p:cNvSpPr txBox="1">
            <a:spLocks/>
          </p:cNvSpPr>
          <p:nvPr/>
        </p:nvSpPr>
        <p:spPr>
          <a:xfrm>
            <a:off x="704089" y="2435213"/>
            <a:ext cx="4148414" cy="109728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800"/>
              </a:spcBef>
              <a:buClr>
                <a:schemeClr val="accent4"/>
              </a:buClr>
              <a:buFont typeface="Wingdings" pitchFamily="2" charset="2"/>
              <a:buNone/>
              <a:tabLst/>
              <a:defRPr sz="2400" b="0" i="0" kern="1200">
                <a:solidFill>
                  <a:schemeClr val="accent4"/>
                </a:solidFill>
                <a:latin typeface="Avenir Book" panose="02000503020000020003" pitchFamily="2" charset="0"/>
                <a:ea typeface="+mn-ea"/>
                <a:cs typeface="+mn-cs"/>
              </a:defRPr>
            </a:lvl1pPr>
            <a:lvl2pPr marL="346075" indent="-346075" algn="l" defTabSz="914400" rtl="0" eaLnBrk="1" latinLnBrk="0" hangingPunct="1">
              <a:lnSpc>
                <a:spcPct val="140000"/>
              </a:lnSpc>
              <a:spcBef>
                <a:spcPts val="600"/>
              </a:spcBef>
              <a:buClr>
                <a:schemeClr val="accent4"/>
              </a:buClr>
              <a:buFont typeface="Wingdings" pitchFamily="2" charset="2"/>
              <a:buChar char="ü"/>
              <a:tabLst/>
              <a:defRPr sz="2400" b="0" i="0" kern="1200">
                <a:solidFill>
                  <a:schemeClr val="tx1"/>
                </a:solidFill>
                <a:latin typeface="Avenir Book" panose="02000503020000020003" pitchFamily="2" charset="0"/>
                <a:ea typeface="+mn-ea"/>
                <a:cs typeface="+mn-cs"/>
              </a:defRPr>
            </a:lvl2pPr>
            <a:lvl3pPr marL="465138" indent="-228600" algn="l" defTabSz="914400" rtl="0" eaLnBrk="1" latinLnBrk="0" hangingPunct="1">
              <a:lnSpc>
                <a:spcPct val="100000"/>
              </a:lnSpc>
              <a:spcBef>
                <a:spcPts val="600"/>
              </a:spcBef>
              <a:buClr>
                <a:schemeClr val="accent4"/>
              </a:buClr>
              <a:buFont typeface="System Font Regular"/>
              <a:buChar char="–"/>
              <a:tabLst/>
              <a:defRPr sz="24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333375" rtl="0">
              <a:lnSpc>
                <a:spcPct val="110000"/>
              </a:lnSpc>
              <a:spcBef>
                <a:spcPts val="1800"/>
              </a:spcBef>
            </a:pPr>
            <a:r>
              <a:rPr lang="fr-fr" sz="2000" dirty="0"/>
              <a:t>Réunir des </a:t>
            </a:r>
            <a:r>
              <a:rPr lang="fr-FR" sz="2000" dirty="0"/>
              <a:t>éléments statistiques</a:t>
            </a:r>
            <a:r>
              <a:rPr lang="fr-fr" sz="2000" dirty="0"/>
              <a:t> pour démontrer le besoin de l’utilisation de la MMS.</a:t>
            </a:r>
          </a:p>
        </p:txBody>
      </p:sp>
      <p:sp>
        <p:nvSpPr>
          <p:cNvPr id="10" name="Content Placeholder 24">
            <a:extLst>
              <a:ext uri="{FF2B5EF4-FFF2-40B4-BE49-F238E27FC236}">
                <a16:creationId xmlns:a16="http://schemas.microsoft.com/office/drawing/2014/main" id="{150A8CE9-2297-8CF9-5FCB-FB3351A25E82}"/>
              </a:ext>
            </a:extLst>
          </p:cNvPr>
          <p:cNvSpPr txBox="1">
            <a:spLocks/>
          </p:cNvSpPr>
          <p:nvPr/>
        </p:nvSpPr>
        <p:spPr>
          <a:xfrm>
            <a:off x="615174" y="3540268"/>
            <a:ext cx="4148414" cy="109728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rtl="0">
              <a:lnSpc>
                <a:spcPct val="110000"/>
              </a:lnSpc>
              <a:spcBef>
                <a:spcPts val="1800"/>
              </a:spcBef>
              <a:buClr>
                <a:schemeClr val="accent4"/>
              </a:buClr>
              <a:buFont typeface="Wingdings" pitchFamily="2" charset="2"/>
              <a:buChar char="ü"/>
            </a:pPr>
            <a:r>
              <a:rPr lang="fr-fr" sz="2000" dirty="0"/>
              <a:t>Convoquer les parties prenantes et faciliter la compréhension des </a:t>
            </a:r>
            <a:r>
              <a:rPr lang="fr-FR" sz="2000" dirty="0"/>
              <a:t>preuves scientifiques</a:t>
            </a:r>
            <a:r>
              <a:rPr lang="fr-fr" sz="2000" dirty="0"/>
              <a:t>.</a:t>
            </a:r>
          </a:p>
        </p:txBody>
      </p:sp>
      <p:sp>
        <p:nvSpPr>
          <p:cNvPr id="13" name="Content Placeholder 20">
            <a:extLst>
              <a:ext uri="{FF2B5EF4-FFF2-40B4-BE49-F238E27FC236}">
                <a16:creationId xmlns:a16="http://schemas.microsoft.com/office/drawing/2014/main" id="{F8E28615-2FA6-EFF8-99FA-624D6956E683}"/>
              </a:ext>
            </a:extLst>
          </p:cNvPr>
          <p:cNvSpPr txBox="1">
            <a:spLocks/>
          </p:cNvSpPr>
          <p:nvPr/>
        </p:nvSpPr>
        <p:spPr>
          <a:xfrm>
            <a:off x="5930917" y="2435213"/>
            <a:ext cx="4478444" cy="109728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rtl="0">
              <a:lnSpc>
                <a:spcPct val="100000"/>
              </a:lnSpc>
              <a:spcBef>
                <a:spcPts val="1800"/>
              </a:spcBef>
              <a:buClr>
                <a:schemeClr val="accent4"/>
              </a:buClr>
              <a:buFont typeface="Wingdings" pitchFamily="2" charset="2"/>
              <a:buChar char="ü"/>
            </a:pPr>
            <a:r>
              <a:rPr lang="fr-fr" sz="2000" dirty="0"/>
              <a:t>Dégager un consensus sur la nécessité de </a:t>
            </a:r>
            <a:r>
              <a:rPr lang="fr-FR" sz="2000" dirty="0"/>
              <a:t>transition du </a:t>
            </a:r>
            <a:r>
              <a:rPr lang="fr-fr" sz="2000" dirty="0"/>
              <a:t>fer et de l’acide folique à la MMS. </a:t>
            </a:r>
          </a:p>
          <a:p>
            <a:pPr rtl="0"/>
            <a:endParaRPr lang="en-US" sz="2000" dirty="0"/>
          </a:p>
        </p:txBody>
      </p:sp>
      <p:sp>
        <p:nvSpPr>
          <p:cNvPr id="15" name="Content Placeholder 22">
            <a:extLst>
              <a:ext uri="{FF2B5EF4-FFF2-40B4-BE49-F238E27FC236}">
                <a16:creationId xmlns:a16="http://schemas.microsoft.com/office/drawing/2014/main" id="{4D2D5966-6CDD-1783-8FDB-42C18FBF0281}"/>
              </a:ext>
            </a:extLst>
          </p:cNvPr>
          <p:cNvSpPr txBox="1">
            <a:spLocks/>
          </p:cNvSpPr>
          <p:nvPr/>
        </p:nvSpPr>
        <p:spPr>
          <a:xfrm>
            <a:off x="5930917" y="3540268"/>
            <a:ext cx="4478444" cy="1097280"/>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rtl="0">
              <a:lnSpc>
                <a:spcPct val="110000"/>
              </a:lnSpc>
              <a:spcBef>
                <a:spcPts val="1800"/>
              </a:spcBef>
              <a:buClr>
                <a:schemeClr val="accent4"/>
              </a:buClr>
              <a:buFont typeface="Wingdings" pitchFamily="2" charset="2"/>
              <a:buChar char="ü"/>
            </a:pPr>
            <a:r>
              <a:rPr lang="fr-fr" sz="2000"/>
              <a:t>Plaidoyer pour l’inclusion de la MMS dans une liste nationale de médicaments essentiels. </a:t>
            </a:r>
          </a:p>
        </p:txBody>
      </p:sp>
    </p:spTree>
    <p:extLst>
      <p:ext uri="{BB962C8B-B14F-4D97-AF65-F5344CB8AC3E}">
        <p14:creationId xmlns:p14="http://schemas.microsoft.com/office/powerpoint/2010/main" val="211132026"/>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15" ma:contentTypeDescription="Create a new document." ma:contentTypeScope="" ma:versionID="8f12edf606aab260e9eac9bf596b942b">
  <xsd:schema xmlns:xsd="http://www.w3.org/2001/XMLSchema" xmlns:xs="http://www.w3.org/2001/XMLSchema" xmlns:p="http://schemas.microsoft.com/office/2006/metadata/properties" xmlns:ns2="7b2e77cc-b64d-4fc4-9f64-616f45c1eaef" xmlns:ns3="d537de1d-b239-4fda-943d-5a7369d64260" targetNamespace="http://schemas.microsoft.com/office/2006/metadata/properties" ma:root="true" ma:fieldsID="d150a63fb10b202246f5578752609907" ns2:_="" ns3:_="">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MediaLengthInSeconds xmlns="7b2e77cc-b64d-4fc4-9f64-616f45c1eaef" xsi:nil="true"/>
    <SharedWithUsers xmlns="d537de1d-b239-4fda-943d-5a7369d64260">
      <UserInfo>
        <DisplayName>Marti van Liere</DisplayName>
        <AccountId>13</AccountId>
        <AccountType/>
      </UserInfo>
      <UserInfo>
        <DisplayName>Rijuta Pandav</DisplayName>
        <AccountId>16</AccountId>
        <AccountType/>
      </UserInfo>
      <UserInfo>
        <DisplayName>Tanuja Rastogi</DisplayName>
        <AccountId>18</AccountId>
        <AccountType/>
      </UserInfo>
      <UserInfo>
        <DisplayName>Rana Sulieman</DisplayName>
        <AccountId>188</AccountId>
        <AccountType/>
      </UserInfo>
      <UserInfo>
        <DisplayName>Anabel Maciel</DisplayName>
        <AccountId>174</AccountId>
        <AccountType/>
      </UserInfo>
    </SharedWithUsers>
  </documentManagement>
</p:properties>
</file>

<file path=customXml/itemProps1.xml><?xml version="1.0" encoding="utf-8"?>
<ds:datastoreItem xmlns:ds="http://schemas.openxmlformats.org/officeDocument/2006/customXml" ds:itemID="{6A9026E2-14AF-42B6-8D69-41F2710865B4}">
  <ds:schemaRefs>
    <ds:schemaRef ds:uri="http://schemas.microsoft.com/sharepoint/v3/contenttype/forms"/>
  </ds:schemaRefs>
</ds:datastoreItem>
</file>

<file path=customXml/itemProps2.xml><?xml version="1.0" encoding="utf-8"?>
<ds:datastoreItem xmlns:ds="http://schemas.openxmlformats.org/officeDocument/2006/customXml" ds:itemID="{890A7B33-BB9A-47F3-8CAA-5914C7A39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14F81B-439E-44B8-B8C5-40754976F3B9}">
  <ds:schemaRefs>
    <ds:schemaRef ds:uri="7b2e77cc-b64d-4fc4-9f64-616f45c1eaef"/>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d537de1d-b239-4fda-943d-5a7369d64260"/>
    <ds:schemaRef ds:uri="http://purl.org/dc/term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4463</TotalTime>
  <Words>3470</Words>
  <Application>Microsoft Macintosh PowerPoint</Application>
  <PresentationFormat>Widescreen</PresentationFormat>
  <Paragraphs>267</Paragraphs>
  <Slides>21</Slides>
  <Notes>19</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Avenir</vt:lpstr>
      <vt:lpstr>Avenir Black</vt:lpstr>
      <vt:lpstr>Avenir Book</vt:lpstr>
      <vt:lpstr>Avenir Medium</vt:lpstr>
      <vt:lpstr>Avenir Oblique</vt:lpstr>
      <vt:lpstr>Calibri</vt:lpstr>
      <vt:lpstr>System Font Regular</vt:lpstr>
      <vt:lpstr>Times New Roman</vt:lpstr>
      <vt:lpstr>Verdana</vt:lpstr>
      <vt:lpstr>Wingdings</vt:lpstr>
      <vt:lpstr>Office Theme</vt:lpstr>
      <vt:lpstr>Accélérer la supplémentation en micronutriments multiples</vt:lpstr>
      <vt:lpstr>Comment utiliser cette série de diapos</vt:lpstr>
      <vt:lpstr>Public pour cette série de diapos</vt:lpstr>
      <vt:lpstr>Objectifs / Agenda</vt:lpstr>
      <vt:lpstr>Sections</vt:lpstr>
      <vt:lpstr>Mise en oeuvre et déploiement de la MMS (Supplémentation en micronutriments multiples)</vt:lpstr>
      <vt:lpstr>La mise en œuvre de la MMS suit généralement  une approche à trois phases</vt:lpstr>
      <vt:lpstr>Phase 1 : Exploration</vt:lpstr>
      <vt:lpstr>Exploration (suite)</vt:lpstr>
      <vt:lpstr>Phase 2 : Mise en œuvre initiale</vt:lpstr>
      <vt:lpstr>Phase 3 : Déploiement</vt:lpstr>
      <vt:lpstr>Étude de cas :</vt:lpstr>
      <vt:lpstr> L’étude SUMMIT a évalué les effets de la MMS par rapport au fer et à l’acide folique</vt:lpstr>
      <vt:lpstr> Phase 1 : Créer un environnement favorable à la MMS par une analyse du contexte et son plaidoyer</vt:lpstr>
      <vt:lpstr>Phase 2 : Concevoir et tester la stratégie de mise en œuvre en effectuant des recherches sur la mise en œuvre et en renforçant les relations avec les fournisseurs</vt:lpstr>
      <vt:lpstr>Phase 3 : Une planification et une intégration solides pour étendre l’utilisation au niveau sous-national ou national</vt:lpstr>
      <vt:lpstr>Étapes suivantes</vt:lpstr>
      <vt:lpstr>Rester en contact</vt:lpstr>
      <vt:lpstr>Principales publications</vt:lpstr>
      <vt:lpstr>Ressources Healthy Mothers Healthy Babies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Rijuta Pandav</cp:lastModifiedBy>
  <cp:revision>13</cp:revision>
  <cp:lastPrinted>2022-04-18T20:29:19Z</cp:lastPrinted>
  <dcterms:created xsi:type="dcterms:W3CDTF">2020-12-11T21:28:37Z</dcterms:created>
  <dcterms:modified xsi:type="dcterms:W3CDTF">2023-06-08T12:28:30Z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mplianceAssetId" pid="2">
    <vt:lpwstr/>
  </property>
  <property fmtid="{D5CDD505-2E9C-101B-9397-08002B2CF9AE}" name="ContentTypeId" pid="3">
    <vt:lpwstr>0x010100D4871A718AD66E418366A732CB5B3C94</vt:lpwstr>
  </property>
  <property fmtid="{D5CDD505-2E9C-101B-9397-08002B2CF9AE}" name="MediaServiceImageTags" pid="4">
    <vt:lpwstr/>
  </property>
  <property fmtid="{D5CDD505-2E9C-101B-9397-08002B2CF9AE}" name="NXPowerLiteLastOptimized" pid="5">
    <vt:lpwstr>1949652</vt:lpwstr>
  </property>
  <property fmtid="{D5CDD505-2E9C-101B-9397-08002B2CF9AE}" name="NXPowerLiteSettings" pid="6">
    <vt:lpwstr>F7000400038000</vt:lpwstr>
  </property>
  <property fmtid="{D5CDD505-2E9C-101B-9397-08002B2CF9AE}" name="NXPowerLiteVersion" pid="7">
    <vt:lpwstr>S10.0.0</vt:lpwstr>
  </property>
  <property fmtid="{D5CDD505-2E9C-101B-9397-08002B2CF9AE}" name="TemplateUrl" pid="8">
    <vt:lpwstr/>
  </property>
  <property fmtid="{D5CDD505-2E9C-101B-9397-08002B2CF9AE}" name="TriggerFlowInfo" pid="9">
    <vt:lpwstr/>
  </property>
  <property fmtid="{D5CDD505-2E9C-101B-9397-08002B2CF9AE}" name="_ExtendedDescription" pid="10">
    <vt:lpwstr/>
  </property>
  <property fmtid="{D5CDD505-2E9C-101B-9397-08002B2CF9AE}" name="_SharedFileIndex" pid="11">
    <vt:lpwstr/>
  </property>
  <property fmtid="{D5CDD505-2E9C-101B-9397-08002B2CF9AE}" name="_SourceUrl" pid="12">
    <vt:lpwstr/>
  </property>
  <property fmtid="{D5CDD505-2E9C-101B-9397-08002B2CF9AE}" name="xd_ProgID" pid="13">
    <vt:lpwstr/>
  </property>
  <property fmtid="{D5CDD505-2E9C-101B-9397-08002B2CF9AE}" name="xd_Signature" pid="14">
    <vt:lpwstr/>
  </property>
</Properties>
</file>