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61" r:id="rId6"/>
    <p:sldId id="268" r:id="rId7"/>
    <p:sldId id="449" r:id="rId8"/>
    <p:sldId id="284" r:id="rId9"/>
    <p:sldId id="259" r:id="rId10"/>
    <p:sldId id="464" r:id="rId11"/>
    <p:sldId id="447" r:id="rId12"/>
    <p:sldId id="315" r:id="rId13"/>
    <p:sldId id="368" r:id="rId14"/>
    <p:sldId id="389" r:id="rId15"/>
    <p:sldId id="410" r:id="rId16"/>
    <p:sldId id="403" r:id="rId17"/>
    <p:sldId id="450" r:id="rId18"/>
    <p:sldId id="459" r:id="rId19"/>
    <p:sldId id="413" r:id="rId20"/>
    <p:sldId id="317" r:id="rId21"/>
    <p:sldId id="363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B46415-425E-A6B9-C6D2-CFFE5A9E871A}" name="Tanuja Rastogi" initials="TR" userId="S::tanuja.rastogi@micronutrientforum.org::188f5d63-05b7-4baa-a8d3-37fb2a4eca8c" providerId="AD"/>
  <p188:author id="{E7AE3717-754D-3F0B-0DA5-42512090E62B}" name="Katie Stevenson (GMMB)" initials="KS(" userId="S::katie.stevenson@gmmb.com::6ad4bb77-81fb-4804-b5e0-5f5e034699a7" providerId="AD"/>
  <p188:author id="{8443ED59-20C7-4FDF-8DCA-8A14D1AA1C8C}" name="Microsoft Office User" initials="MOU" userId="Microsoft Office User" providerId="None"/>
  <p188:author id="{0958B961-CA18-E034-D284-F058DFC5CAEB}" name="Martin Mwangi" initials="MM" userId="S::martin.mwangi@micronutrientforum.org::ad76daae-8d18-49be-af3d-21c658b6b216" providerId="AD"/>
  <p188:author id="{BF91956F-E5CF-C343-483F-3B65FCF51168}" name="Gayatri Surendranathan (GMMB)" initials="GS(" userId="S::gayatri.surendranathan@gmmb.com::17b7d75d-0feb-41b1-b904-28189f41b97e" providerId="AD"/>
  <p188:author id="{32E122AA-98CF-53C2-8681-768A50C6F415}" name="Marti van Liere" initials="MvL" userId="S::marti.vanliere@micronutrientforum.org::d9317d54-23ab-4447-8af1-612c0676d77e" providerId="AD"/>
  <p188:author id="{60A5C1B9-F0D9-F5E6-1B40-FCEF1F8AAA8C}" name="Megan Bourassa" initials="MB" userId="S::megan.bourassa@micronutrientforum.org::363739d5-65aa-47ac-af5e-ba8a47e65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A5D"/>
    <a:srgbClr val="510C76"/>
    <a:srgbClr val="8DC6E8"/>
    <a:srgbClr val="EDE6F1"/>
    <a:srgbClr val="E5EEF3"/>
    <a:srgbClr val="D1CECE"/>
    <a:srgbClr val="5B9BD5"/>
    <a:srgbClr val="FF2F92"/>
    <a:srgbClr val="005D83"/>
    <a:srgbClr val="BB9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54510" autoAdjust="0"/>
  </p:normalViewPr>
  <p:slideViewPr>
    <p:cSldViewPr snapToGrid="0">
      <p:cViewPr varScale="1">
        <p:scale>
          <a:sx n="44" d="100"/>
          <a:sy n="44" d="100"/>
        </p:scale>
        <p:origin x="2352" y="184"/>
      </p:cViewPr>
      <p:guideLst>
        <p:guide orient="horz" pos="2184"/>
        <p:guide pos="3864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BFFBE1-A409-BABD-427C-72B57C1D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C4739-B5F1-B616-1EA3-93487A0FDD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0DF060-5BE5-AC45-8FD3-74A61DD61823}" type="datetimeFigureOut">
              <a:rPr lang="en-US" smtClean="0"/>
              <a:t>6/8/23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70804-3EF5-144E-9977-302608E30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ABA0A-B500-AFC0-CC28-AFAA76D3C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B253E-FF82-6F42-BFD4-4B44230A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51612432-5752-AC44-AD1D-D5F2B1E85F8E}" type="datetimeFigureOut">
              <a:rPr lang="en-US" smtClean="0"/>
              <a:pPr rtl="0"/>
              <a:t>6/8/23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pPr rtl="0"/>
            <a:fld id="{D8CF51D6-4450-1B41-B25A-621927D22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intl.org/learning-resources-home/mms-cost-benefit-tool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highlight>
                  <a:srgbClr val="FFFF00"/>
                </a:highlight>
              </a:rPr>
              <a:t>Insérez les 4 principales données et une image illustrant la couverture des interventions de nutrition maternelle dans votre pays.</a:t>
            </a:r>
            <a:endParaRPr lang="en-US" sz="1200" i="1" dirty="0"/>
          </a:p>
          <a:p>
            <a:pPr rtl="0"/>
            <a:endParaRPr lang="en-US" i="1" dirty="0"/>
          </a:p>
          <a:p>
            <a:pPr rtl="0"/>
            <a:r>
              <a:rPr lang="fr-fr" i="1" dirty="0"/>
              <a:t>Source : veuillez fournir la source de vos informations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highlight>
                  <a:srgbClr val="FFFF00"/>
                </a:highlight>
              </a:rPr>
              <a:t>Insérez des données et une image illustrant la couverture des interventions de nutrition maternelle dans votre pays.</a:t>
            </a:r>
            <a:endParaRPr lang="en-US" sz="1200" i="1" dirty="0"/>
          </a:p>
          <a:p>
            <a:pPr rtl="0"/>
            <a:endParaRPr lang="en-US" dirty="0"/>
          </a:p>
          <a:p>
            <a:pPr rtl="0"/>
            <a:r>
              <a:rPr lang="fr-fr" dirty="0"/>
              <a:t>Source : https://</a:t>
            </a:r>
            <a:r>
              <a:rPr lang="fr-fr" dirty="0" err="1"/>
              <a:t>www.ncbi.nlm.nih.gov</a:t>
            </a:r>
            <a:r>
              <a:rPr lang="fr-fr" dirty="0"/>
              <a:t>/</a:t>
            </a:r>
            <a:r>
              <a:rPr lang="fr-fr" dirty="0" err="1"/>
              <a:t>pmc</a:t>
            </a:r>
            <a:r>
              <a:rPr lang="fr-fr" dirty="0"/>
              <a:t>/articles/PMC8574629/ 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highlight>
                  <a:srgbClr val="FFFF00"/>
                </a:highlight>
              </a:rPr>
              <a:t>Remarque : L’outil de Nutrition International propose des documents d’orientation pour 32 pays sur </a:t>
            </a:r>
            <a:r>
              <a:rPr lang="fr-fr" sz="1200" i="1" dirty="0">
                <a:highlight>
                  <a:srgbClr val="FFFF00"/>
                </a:highlight>
                <a:hlinkClick r:id="rId3"/>
              </a:rPr>
              <a:t>son site web.</a:t>
            </a:r>
            <a:r>
              <a:rPr lang="fr-fr" sz="1200" i="1" dirty="0">
                <a:highlight>
                  <a:srgbClr val="FFFF00"/>
                </a:highlight>
              </a:rPr>
              <a:t> Si votre pays ne figure pas sur la liste, vous pouvez demander une analyse personnalisée.</a:t>
            </a:r>
            <a:endParaRPr lang="en-CH" sz="1200" b="1" dirty="0">
              <a:solidFill>
                <a:srgbClr val="510C76"/>
              </a:solidFill>
            </a:endParaRP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0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i="1"/>
              <a:t>Voir la diapo précédente pour savoir comment obtenir les données pour cette diapo.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1" rtl="0"/>
            <a:r>
              <a:rPr lang="fr-fr" dirty="0"/>
              <a:t>Cette présentation a été préparée par le Consortium </a:t>
            </a:r>
            <a:r>
              <a:rPr lang="fr-fr" dirty="0" err="1"/>
              <a:t>Healthy</a:t>
            </a:r>
            <a:r>
              <a:rPr lang="fr-fr" dirty="0"/>
              <a:t> </a:t>
            </a:r>
            <a:r>
              <a:rPr lang="fr-fr" dirty="0" err="1"/>
              <a:t>Mother</a:t>
            </a:r>
            <a:r>
              <a:rPr lang="fr-FR" dirty="0" err="1"/>
              <a:t>s</a:t>
            </a:r>
            <a:r>
              <a:rPr lang="fr-fr" dirty="0"/>
              <a:t> </a:t>
            </a:r>
            <a:r>
              <a:rPr lang="fr-fr" dirty="0" err="1"/>
              <a:t>Healthy</a:t>
            </a:r>
            <a:r>
              <a:rPr lang="fr-fr" dirty="0"/>
              <a:t> Babies. </a:t>
            </a:r>
            <a:endParaRPr lang="fr-FR" dirty="0"/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Nous </a:t>
            </a:r>
            <a:r>
              <a:rPr lang="en-GB" dirty="0" err="1">
                <a:effectLst/>
              </a:rPr>
              <a:t>avons</a:t>
            </a:r>
            <a:r>
              <a:rPr lang="en-GB" dirty="0">
                <a:effectLst/>
              </a:rPr>
              <a:t> pour </a:t>
            </a:r>
            <a:r>
              <a:rPr lang="en-GB" dirty="0" err="1">
                <a:effectLst/>
              </a:rPr>
              <a:t>objectif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qu'en</a:t>
            </a:r>
            <a:r>
              <a:rPr lang="en-GB" dirty="0">
                <a:effectLst/>
              </a:rPr>
              <a:t> 2030, dans des </a:t>
            </a:r>
            <a:r>
              <a:rPr lang="en-GB" dirty="0" err="1">
                <a:effectLst/>
              </a:rPr>
              <a:t>contextes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à</a:t>
            </a:r>
            <a:r>
              <a:rPr lang="en-GB" dirty="0">
                <a:effectLst/>
              </a:rPr>
              <a:t> forte charge de </a:t>
            </a:r>
            <a:r>
              <a:rPr lang="en-GB" dirty="0" err="1">
                <a:effectLst/>
              </a:rPr>
              <a:t>morbidité</a:t>
            </a:r>
            <a:r>
              <a:rPr lang="en-GB" dirty="0">
                <a:effectLst/>
              </a:rPr>
              <a:t>, 75 millions de femmes enceintes et </a:t>
            </a:r>
            <a:r>
              <a:rPr lang="en-GB" dirty="0" err="1">
                <a:effectLst/>
              </a:rPr>
              <a:t>leurs</a:t>
            </a:r>
            <a:r>
              <a:rPr lang="en-GB" dirty="0">
                <a:effectLst/>
              </a:rPr>
              <a:t> nouveau-</a:t>
            </a:r>
            <a:r>
              <a:rPr lang="en-GB" dirty="0" err="1">
                <a:effectLst/>
              </a:rPr>
              <a:t>nés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aient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accès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à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une</a:t>
            </a:r>
            <a:r>
              <a:rPr lang="en-GB" dirty="0">
                <a:effectLst/>
              </a:rPr>
              <a:t> MMS de haute </a:t>
            </a:r>
            <a:r>
              <a:rPr lang="en-GB" dirty="0" err="1">
                <a:effectLst/>
              </a:rPr>
              <a:t>qualité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sûre</a:t>
            </a:r>
            <a:r>
              <a:rPr lang="en-GB" dirty="0">
                <a:effectLst/>
              </a:rPr>
              <a:t> et </a:t>
            </a:r>
            <a:r>
              <a:rPr lang="en-GB" dirty="0" err="1">
                <a:effectLst/>
              </a:rPr>
              <a:t>abordable</a:t>
            </a:r>
            <a:r>
              <a:rPr lang="en-GB" dirty="0">
                <a:effectLst/>
              </a:rPr>
              <a:t>.</a:t>
            </a:r>
          </a:p>
          <a:p>
            <a:pPr lvl="1" rtl="0"/>
            <a:r>
              <a:rPr lang="fr-fr" dirty="0"/>
              <a:t>Pour en savoir plus, consultez notre site web, suivez-nous sur les réseaux sociaux et contactez-nous à cette adresse e-mail.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i="1" dirty="0"/>
              <a:t>Veuillez lire les instructions figurant sur cette diapo pour savoir comment utiliser</a:t>
            </a:r>
            <a:r>
              <a:rPr lang="fr-FR" i="1" dirty="0"/>
              <a:t> et </a:t>
            </a:r>
            <a:r>
              <a:rPr lang="fr-fr" i="1" dirty="0"/>
              <a:t>personnaliser cette présentation. Puis, supprimez cette diapo avant de commencer votre présentation.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i="1" dirty="0"/>
              <a:t>Veuillez lire les instructions figurant sur cette diapo pour savoir comment utiliser</a:t>
            </a:r>
            <a:r>
              <a:rPr lang="fr-FR" i="1" dirty="0"/>
              <a:t> et </a:t>
            </a:r>
            <a:r>
              <a:rPr lang="fr-fr" i="1" dirty="0"/>
              <a:t>personnaliser cette présentation. Puis, supprimez cette diapo avant de commencer votre présentation.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i="1" dirty="0"/>
              <a:t>Cette diapo est un espace réservé à l’accueil et à l’introduction du présentateur. Ajoutez ici un aperçu des objectifs et/ou de l’ordre du jour de la réunion.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fr-fr" i="1" dirty="0"/>
              <a:t>Le présentateur peut exposer chaque section ou passer directement à la ou aux sections pertinentes pour le public.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u="sng" dirty="0"/>
              <a:t>Section D </a:t>
            </a:r>
          </a:p>
          <a:p>
            <a:pPr rtl="0"/>
            <a:endParaRPr lang="en-US" i="1" dirty="0"/>
          </a:p>
          <a:p>
            <a:pPr rtl="0"/>
            <a:r>
              <a:rPr lang="fr-fr" i="1" dirty="0"/>
              <a:t>Points de discussion du présentateur (adapter avec les informations du pays concerné)</a:t>
            </a:r>
          </a:p>
          <a:p>
            <a:pPr rtl="0"/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cette section, nous allons examiner les données relatives à la malnutrition maternelle en/au/aux &lt;nom du pays&gt; et voir comment l’investissement dans la MMS peut avoir un impact énorme sur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les résultats de santé, y compris l’AVCI, et les gains en années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de scolarisation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et en revenus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au long d’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une vie.</a:t>
            </a:r>
            <a:endParaRPr lang="en-CH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rgbClr val="510C76"/>
              </a:solidFill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Avenir Book" panose="02000503020000020003" pitchFamily="2" charset="0"/>
              <a:ea typeface="+mn-ea"/>
              <a:cs typeface="+mn-cs"/>
            </a:endParaRP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8CF51D6-4450-1B41-B25A-621927D22971}" type="slidenum">
              <a:rPr lang="en-US" smtClean="0"/>
              <a:pPr rt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Insérez les 4 principales 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statistiques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 pertinentes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, et par exemple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 une carte du pays avec la distribution géographique de la prévalence de l’anémie/anémie maternelle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ou une image qui illustre l’état de la malnutrition maternelle dans votre pays.</a:t>
            </a:r>
          </a:p>
          <a:p>
            <a:pPr rtl="0"/>
            <a:endParaRPr lang="en-US" dirty="0"/>
          </a:p>
          <a:p>
            <a:pPr rtl="0"/>
            <a:r>
              <a:rPr lang="fr-fr" i="1" dirty="0"/>
              <a:t>Source : veuillez fournir la source de vos informations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sz="1200" b="0" i="1" kern="1200" dirty="0">
                <a:solidFill>
                  <a:schemeClr val="tx1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Insérez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d’autres facteurs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/ statistiques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qui ont un impact sur la malnutrition maternelle au niveau du pays, par ex.</a:t>
            </a:r>
          </a:p>
          <a:p>
            <a:pPr rtl="0"/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Taux d'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insécurité alimentaire</a:t>
            </a:r>
          </a:p>
          <a:p>
            <a:pPr rtl="0"/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Couverture de </a:t>
            </a:r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soins de santé inadéquats</a:t>
            </a:r>
          </a:p>
          <a:p>
            <a:pPr rtl="0"/>
            <a:r>
              <a:rPr lang="fr-fr" sz="1200" b="0" i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ea typeface="+mn-ea"/>
                <a:cs typeface="+mn-cs"/>
              </a:rPr>
              <a:t>- évènements relatifs au climat : sécheresses, inondations, etc.</a:t>
            </a:r>
          </a:p>
          <a:p>
            <a:pPr rtl="0"/>
            <a:endParaRPr lang="en-US" i="1" dirty="0"/>
          </a:p>
          <a:p>
            <a:pPr rtl="0"/>
            <a:r>
              <a:rPr lang="fr-fr" i="1" dirty="0"/>
              <a:t>Source : veuillez fournir la source de vos informations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highlight>
                  <a:srgbClr val="FFFF00"/>
                </a:highlight>
              </a:rPr>
              <a:t>Insérez des données qui illustrent la situation de la malnutrition infantile dans votre pays.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Sources :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1. Bourassa, M. W. et al (2019) . Examen des preuves concernant l’utilisation de la supplémentation prénatale en micronutriments multiples dans les pays à revenu faible et intermédiaire. Ann. N.Y. Acad. </a:t>
            </a:r>
            <a:r>
              <a:rPr lang="fr-fr" sz="1200" dirty="0" err="1"/>
              <a:t>Sci</a:t>
            </a:r>
            <a:r>
              <a:rPr lang="fr-fr" sz="1200" dirty="0"/>
              <a:t>. 2019, 1444 (1),6–21.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2. UNICEF, OMS (2019). Estimations de l’insuffisance pondérale à la naissance : Niveaux et tendances 2000-2015.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</a:pPr>
            <a:r>
              <a:rPr lang="fr-fr" sz="1200" dirty="0"/>
              <a:t>3. Christian, P. et al ( 2013) Risque de dénutrition infantile lié à l’insuffisance pondérale et à la prématurité dans les pays à revenu faible et intermédiaire. (« In English ») Int. J. </a:t>
            </a:r>
            <a:r>
              <a:rPr lang="fr-fr" sz="1200" dirty="0" err="1"/>
              <a:t>Epidemiol</a:t>
            </a:r>
            <a:r>
              <a:rPr lang="fr-fr" sz="1200" dirty="0"/>
              <a:t>. 2013, 42 (5), 1340–1355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1ADBB7B-F3B9-4F4B-88DD-5AF3BBA95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638175"/>
            <a:ext cx="6068852" cy="3200926"/>
          </a:xfrm>
        </p:spPr>
        <p:txBody>
          <a:bodyPr rtlCol="0" anchor="b">
            <a:noAutofit/>
          </a:bodyPr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933080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Advancing Multiple Micronutrient Supplementation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429559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77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90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731EE9-943A-BC4C-9C35-FD4B084861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9462" y="4389120"/>
            <a:ext cx="5268448" cy="1528984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7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10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030FC3EB-DFD2-314C-A6F8-74AA299CA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668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A3C04E75-E6A6-7546-A5D3-D37BB90C70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984" y="4820504"/>
            <a:ext cx="4856348" cy="1232906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20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6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48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 flipV="1">
            <a:off x="0" y="0"/>
            <a:ext cx="12192000" cy="302260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877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147028"/>
            <a:ext cx="4705523" cy="731838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tabLst/>
              <a:defRPr sz="2200" b="1">
                <a:solidFill>
                  <a:schemeClr val="accent1"/>
                </a:solidFill>
              </a:defRPr>
            </a:lvl1pPr>
            <a:lvl2pPr marL="0" indent="0" algn="ctr">
              <a:buNone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270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7902A2-02A9-104E-AD91-307C84058118}"/>
              </a:ext>
            </a:extLst>
          </p:cNvPr>
          <p:cNvSpPr/>
          <p:nvPr userDrawn="1"/>
        </p:nvSpPr>
        <p:spPr>
          <a:xfrm>
            <a:off x="0" y="3022600"/>
            <a:ext cx="12192000" cy="38354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086787"/>
            <a:ext cx="9668354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spcBef>
                <a:spcPts val="0"/>
              </a:spcBef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C3D50-5444-4F46-8BDF-BE2550E12F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4688" y="1918268"/>
            <a:ext cx="2167963" cy="146554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7EF8982-F964-2A47-A9FC-4C5E6AC21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788" y="1918268"/>
            <a:ext cx="2112071" cy="827684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F9D347C-3AAD-274B-8649-5E45007EA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0399" y="1916320"/>
            <a:ext cx="2319259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E2B37D-6711-0728-88CC-BA454E54B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9546" y="1916320"/>
            <a:ext cx="2204848" cy="927750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tabLst/>
              <a:defRPr sz="1800" b="0">
                <a:solidFill>
                  <a:schemeClr val="tx1"/>
                </a:solidFill>
              </a:defRPr>
            </a:lvl1pPr>
            <a:lvl2pPr marL="0" indent="0" algn="l">
              <a:buNone/>
              <a:tabLst/>
              <a:defRPr sz="1800" b="0">
                <a:solidFill>
                  <a:schemeClr val="tx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38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1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136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tx2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27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4" y="1884360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25192"/>
            <a:ext cx="96467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2128EABD-CCDF-214E-9B69-9B3E0F7A7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4089" y="1884360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96CC7A1-47ED-0741-995C-52BA1CC7A9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411" y="3253816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CF4738D-1190-2246-BA80-77B131731A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410" y="4623273"/>
            <a:ext cx="1010611" cy="1010611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DC6C6CD-C655-674D-BCD4-02A3C920CBA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064774" y="3253816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7FEB0C-EF6B-4643-8E9B-EB2DE826610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064774" y="4623272"/>
            <a:ext cx="9423136" cy="1010611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 b="0" i="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14288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400" b="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27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417" y="5377169"/>
            <a:ext cx="3033561" cy="84265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601884"/>
            <a:ext cx="10783822" cy="1076445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22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086787"/>
            <a:ext cx="4714123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5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5391911" cy="13966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011680"/>
            <a:ext cx="5391911" cy="374903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None/>
              <a:tabLst/>
              <a:defRPr sz="2400">
                <a:solidFill>
                  <a:schemeClr val="tx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47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516532"/>
            <a:ext cx="5243001" cy="5244188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  <a:tabLst/>
              <a:defRPr sz="3600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2pPr>
            <a:lvl3pPr>
              <a:buClrTx/>
              <a:defRPr sz="2400">
                <a:solidFill>
                  <a:schemeClr val="bg1"/>
                </a:solidFill>
              </a:defRPr>
            </a:lvl3pPr>
            <a:lvl4pPr>
              <a:buClrTx/>
              <a:defRPr sz="2000">
                <a:solidFill>
                  <a:schemeClr val="bg1"/>
                </a:solidFill>
              </a:defRPr>
            </a:lvl4pPr>
            <a:lvl5pPr>
              <a:buClrTx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96E8CB-4E6B-7A4F-B204-C3D619DEEC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7354" y="0"/>
            <a:ext cx="5814645" cy="6858000"/>
          </a:xfrm>
          <a:solidFill>
            <a:schemeClr val="tx1"/>
          </a:solidFill>
        </p:spPr>
        <p:txBody>
          <a:bodyPr rtlCol="0" anchor="ctr" anchorCtr="0">
            <a:normAutofit/>
          </a:bodyPr>
          <a:lstStyle>
            <a:lvl1pPr marL="6350" indent="-6350" algn="ctr"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4714123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9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3651525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9" y="1961854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8525" y="5982259"/>
            <a:ext cx="522011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1961856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52349" y="610452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663" y="61045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2349" y="3313256"/>
            <a:ext cx="4534022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31325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52232" y="4664657"/>
            <a:ext cx="4535537" cy="125451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19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664658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387112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90" y="367049"/>
            <a:ext cx="4013826" cy="5322290"/>
          </a:xfrm>
        </p:spPr>
        <p:txBody>
          <a:bodyPr lIns="0" tIns="0" rIns="0" bIns="0" rtlCol="0" anchor="ctr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939" y="72156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7" y="5982259"/>
            <a:ext cx="3530592" cy="582821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C6FF0-ABDA-0040-A382-1B88B72C47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8663" y="721243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86939" y="2078105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B4A329-8A91-5C48-94EE-99224CDA34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08526" y="2077894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78ECB-71A4-764E-B96C-8D602536DB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86939" y="3434650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37890FC-1F6C-354D-863D-27C6B0AC13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08663" y="3434545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94B609-9483-E24D-A154-97257D40115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886939" y="4791196"/>
            <a:ext cx="4600970" cy="10972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7F3A802-881B-5C49-954F-70F9BBCD27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08525" y="4791197"/>
            <a:ext cx="933461" cy="93346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/>
              <a:t>Icon Goes Here</a:t>
            </a:r>
          </a:p>
        </p:txBody>
      </p:sp>
    </p:spTree>
    <p:extLst>
      <p:ext uri="{BB962C8B-B14F-4D97-AF65-F5344CB8AC3E}">
        <p14:creationId xmlns:p14="http://schemas.microsoft.com/office/powerpoint/2010/main" val="205164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6130F-B0C2-0B4F-99D3-83868EA127EA}"/>
              </a:ext>
            </a:extLst>
          </p:cNvPr>
          <p:cNvSpPr/>
          <p:nvPr userDrawn="1"/>
        </p:nvSpPr>
        <p:spPr>
          <a:xfrm>
            <a:off x="0" y="0"/>
            <a:ext cx="51044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2828523-ED1E-834F-AAE3-A99540E66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3677" y="6016344"/>
            <a:ext cx="5455026" cy="582821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365A6F-C67A-B245-974C-FF1FA25DE8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364070"/>
            <a:ext cx="4013827" cy="5322290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Clr>
                <a:srgbClr val="510C76"/>
              </a:buClr>
              <a:buNone/>
              <a:defRPr sz="3800">
                <a:solidFill>
                  <a:schemeClr val="accent5"/>
                </a:solidFill>
              </a:defRPr>
            </a:lvl1pPr>
            <a:lvl2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10C76"/>
              </a:buClr>
              <a:buFont typeface="System Font Regular"/>
              <a:buNone/>
              <a:tabLst/>
              <a:defRPr sz="200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3074455-242D-254B-86BB-013B37872E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583677" y="364071"/>
            <a:ext cx="5904232" cy="550170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000" b="0">
                <a:solidFill>
                  <a:schemeClr val="tx1"/>
                </a:solidFill>
              </a:defRPr>
            </a:lvl1pPr>
            <a:lvl2pPr marL="236537" indent="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None/>
              <a:tabLst/>
              <a:defRPr sz="1400" b="0">
                <a:solidFill>
                  <a:schemeClr val="tx1"/>
                </a:solidFill>
              </a:defRPr>
            </a:lvl2pPr>
            <a:lvl3pPr marL="914400" indent="0">
              <a:buClr>
                <a:srgbClr val="510C76"/>
              </a:buClr>
              <a:buNone/>
              <a:defRPr sz="1200" b="0">
                <a:solidFill>
                  <a:schemeClr val="tx1"/>
                </a:solidFill>
              </a:defRPr>
            </a:lvl3pPr>
            <a:lvl4pPr marL="13716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4pPr>
            <a:lvl5pPr marL="1828800" indent="0">
              <a:buClr>
                <a:srgbClr val="510C76"/>
              </a:buClr>
              <a:buNone/>
              <a:defRPr sz="1100" b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76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460812"/>
            <a:ext cx="5391911" cy="3299908"/>
          </a:xfrm>
          <a:solidFill>
            <a:schemeClr val="accent5"/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bg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CEC0E-1B68-BBFA-75D8-B379CAB9A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329" y="1627094"/>
            <a:ext cx="10783822" cy="725581"/>
          </a:xfr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B16481-2623-2F13-E623-8319F833F49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5240" y="2460812"/>
            <a:ext cx="5391911" cy="3299908"/>
          </a:xfrm>
          <a:solidFill>
            <a:schemeClr val="accent5">
              <a:lumMod val="40000"/>
              <a:lumOff val="60000"/>
            </a:schemeClr>
          </a:solidFill>
        </p:spPr>
        <p:txBody>
          <a:bodyPr lIns="274320" tIns="274320" rIns="274320" bIns="274320" rtlCol="0" anchor="ctr" anchorCtr="0">
            <a:normAutofit/>
          </a:bodyPr>
          <a:lstStyle>
            <a:lvl1pPr marL="7938" indent="-7938">
              <a:lnSpc>
                <a:spcPct val="100000"/>
              </a:lnSpc>
              <a:spcBef>
                <a:spcPts val="1800"/>
              </a:spcBef>
              <a:buClrTx/>
              <a:buNone/>
              <a:tabLst/>
              <a:defRPr sz="2800" b="0">
                <a:solidFill>
                  <a:schemeClr val="tx1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Tx/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292608"/>
            <a:ext cx="5137912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5137911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46075">
              <a:lnSpc>
                <a:spcPct val="140000"/>
              </a:lnSpc>
              <a:spcBef>
                <a:spcPts val="6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979916-07E1-6844-B41A-497E88FD9B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6106" y="292608"/>
            <a:ext cx="5321807" cy="6216632"/>
          </a:xfrm>
          <a:noFill/>
        </p:spPr>
        <p:txBody>
          <a:bodyPr lIns="274320" tIns="274320" rIns="274320" bIns="18288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sz="1800" b="0">
                <a:solidFill>
                  <a:schemeClr val="accent4"/>
                </a:solidFill>
              </a:defRPr>
            </a:lvl1pPr>
            <a:lvl2pPr marL="236538" indent="-228600">
              <a:lnSpc>
                <a:spcPct val="14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1800">
                <a:solidFill>
                  <a:schemeClr val="accent4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Char char="–"/>
              <a:tabLst/>
              <a:defRPr sz="2000">
                <a:solidFill>
                  <a:schemeClr val="accent4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accent4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5" y="6106904"/>
            <a:ext cx="4460125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1EC4-8049-3249-BA31-6E75D6C72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146362"/>
            <a:ext cx="6068852" cy="2614132"/>
          </a:xfrm>
        </p:spPr>
        <p:txBody>
          <a:bodyPr rtlCol="0" anchor="b">
            <a:noAutofit/>
          </a:bodyPr>
          <a:lstStyle>
            <a:lvl1pPr algn="l">
              <a:defRPr sz="60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C8E2E-7845-E046-B324-0E971BC1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1" y="3854473"/>
            <a:ext cx="6068852" cy="119830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B4D0-F35A-CB4C-85E1-99C44E61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78255-1F91-0F42-9D2A-C303DCB7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FCA8-394D-B24B-A662-AA66CD7D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435F625-BA6A-CF47-B29E-D53FD63C4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1417" y="5377169"/>
            <a:ext cx="3033561" cy="84265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05A78A-53E3-DF4E-9499-C12392A2C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8995" y="0"/>
            <a:ext cx="4813005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5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None/>
              <a:tabLst/>
              <a:defRPr sz="2400" b="0">
                <a:solidFill>
                  <a:schemeClr val="accent4"/>
                </a:solidFill>
              </a:defRPr>
            </a:lvl1pPr>
            <a:lvl2pPr marL="346075" indent="-333375">
              <a:lnSpc>
                <a:spcPct val="110000"/>
              </a:lnSpc>
              <a:spcBef>
                <a:spcPts val="1800"/>
              </a:spcBef>
              <a:buClr>
                <a:schemeClr val="accent4"/>
              </a:buClr>
              <a:buFont typeface="Wingdings" pitchFamily="2" charset="2"/>
              <a:buChar char="ü"/>
              <a:tabLst/>
              <a:defRPr sz="2400">
                <a:solidFill>
                  <a:schemeClr val="tx1"/>
                </a:solidFill>
              </a:defRPr>
            </a:lvl2pPr>
            <a:lvl3pPr marL="622300" indent="-3429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631949"/>
            <a:ext cx="10783822" cy="36512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4089" y="2103509"/>
            <a:ext cx="10783822" cy="363689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9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3F377A1-D966-D541-8A66-434EC2E238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9688646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EAE7F7-5241-1F42-9A17-AE8091C4FDC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04088" y="1631949"/>
            <a:ext cx="5276088" cy="4210051"/>
          </a:xfrm>
          <a:solidFill>
            <a:schemeClr val="tx2"/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fr-fr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36EE2F-D386-CC44-8E68-6F3CBC4814B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1826" y="3830557"/>
            <a:ext cx="5276088" cy="2011443"/>
          </a:xfr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fr-fr">
                <a:latin typeface="Avenir Book" panose="02000503020000020003" pitchFamily="2" charset="0"/>
              </a:rPr>
              <a:t>Placeholder for data/findings/evidence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EF48F3-82BE-9845-A752-1C63697D411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11826" y="1631949"/>
            <a:ext cx="5276088" cy="2011443"/>
          </a:xfrm>
          <a:solidFill>
            <a:schemeClr val="tx2">
              <a:lumMod val="75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1800"/>
              </a:spcBef>
              <a:buClr>
                <a:srgbClr val="510C76"/>
              </a:buClr>
              <a:buFont typeface="Wingdings" pitchFamily="2" charset="2"/>
              <a:buNone/>
              <a:tabLst/>
              <a:defRPr sz="1800" b="0">
                <a:solidFill>
                  <a:schemeClr val="bg1"/>
                </a:solidFill>
              </a:defRPr>
            </a:lvl1pPr>
            <a:lvl2pPr marL="7938" indent="0">
              <a:lnSpc>
                <a:spcPct val="140000"/>
              </a:lnSpc>
              <a:spcBef>
                <a:spcPts val="600"/>
              </a:spcBef>
              <a:buClr>
                <a:srgbClr val="510C76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2pPr>
            <a:lvl3pPr marL="465138" indent="-228600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5pPr>
          </a:lstStyle>
          <a:p>
            <a:pPr algn="ctr" rtl="0"/>
            <a:r>
              <a:rPr lang="fr-fr">
                <a:latin typeface="Avenir Book" panose="02000503020000020003" pitchFamily="2" charset="0"/>
              </a:rPr>
              <a:t>Placeholder for data/findings/evidence</a:t>
            </a:r>
          </a:p>
        </p:txBody>
      </p:sp>
    </p:spTree>
    <p:extLst>
      <p:ext uri="{BB962C8B-B14F-4D97-AF65-F5344CB8AC3E}">
        <p14:creationId xmlns:p14="http://schemas.microsoft.com/office/powerpoint/2010/main" val="74061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defRPr sz="1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12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1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663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095DF-C431-7D4D-87E7-860FBEC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663A7546-15E5-DF48-B998-8A51E311E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E0BAE0-EB47-CA49-BFA6-DB94EE8B3C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1892300"/>
            <a:ext cx="5303519" cy="386842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System Font Regular"/>
              <a:buChar char="–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3914E1-5257-AE4C-83D4-CAC532372D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73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021863"/>
            <a:ext cx="12192000" cy="3836137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3919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472" y="193581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Icon/Image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0647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Icon/Image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0821" y="1973293"/>
            <a:ext cx="2090707" cy="2090707"/>
          </a:xfrm>
          <a:prstGeom prst="ellipse">
            <a:avLst/>
          </a:prstGeom>
          <a:solidFill>
            <a:schemeClr val="accent5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Icon/Image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00825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54268" y="4305300"/>
            <a:ext cx="2787082" cy="1338799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00000"/>
              </a:lnSpc>
              <a:spcAft>
                <a:spcPts val="800"/>
              </a:spcAft>
              <a:buClr>
                <a:schemeClr val="accent5"/>
              </a:buClr>
              <a:buFont typeface="Wingdings" pitchFamily="2" charset="2"/>
              <a:buChar char="ü"/>
              <a:tabLst/>
              <a:defRPr sz="2000" b="1" i="0">
                <a:latin typeface="Avenir Black" panose="02000503020000020003" pitchFamily="2" charset="0"/>
              </a:defRPr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5" y="6125192"/>
            <a:ext cx="9665065" cy="36576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CC07BE4-6D92-9744-B5B3-DA7392B1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389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916820"/>
            <a:ext cx="12192000" cy="3941180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8167" y="907656"/>
            <a:ext cx="1734457" cy="1734457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8D2515C-135F-374B-AEB5-320CA557D3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5389" y="945136"/>
            <a:ext cx="1734457" cy="1734457"/>
          </a:xfrm>
          <a:prstGeom prst="ellipse">
            <a:avLst/>
          </a:prstGeo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0079E99-F9C8-E04C-9F71-91E15F513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52156" y="945136"/>
            <a:ext cx="1734457" cy="1734457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Icon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E8841CE-0AD5-3E49-8DE5-98209BB5D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8167" y="3089861"/>
            <a:ext cx="2240280" cy="2673609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3818C8-0C9F-9242-8822-5894751F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4935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6BA1CD-BA39-C640-8CE8-DBBA582D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52157" y="3089861"/>
            <a:ext cx="2240280" cy="2670048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00000"/>
              </a:lnSpc>
              <a:spcAft>
                <a:spcPts val="800"/>
              </a:spcAft>
              <a:buNone/>
              <a:tabLst/>
              <a:defRPr sz="17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D5DB4EC-B120-1C42-8F25-DBB557D7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181541" y="6128173"/>
            <a:ext cx="310896" cy="362146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17387FD-2788-6E41-A9A4-A52EAF46E09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B13D82-23A6-EA4F-971A-739FCABF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01445"/>
            <a:ext cx="3012506" cy="2178147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24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00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92D4B-B048-704B-8B84-0FF78D54EE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09700" y="6128172"/>
            <a:ext cx="814922" cy="365125"/>
          </a:xfrm>
        </p:spPr>
        <p:txBody>
          <a:bodyPr lIns="0" tIns="0" rIns="0" bIns="0" rtlCol="0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1" name="Graphic 5">
            <a:extLst>
              <a:ext uri="{FF2B5EF4-FFF2-40B4-BE49-F238E27FC236}">
                <a16:creationId xmlns:a16="http://schemas.microsoft.com/office/drawing/2014/main" id="{24F025D3-1715-964B-BBAF-3AFCAA02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4783" y="6056389"/>
            <a:ext cx="538267" cy="5086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6726C69-278F-DB4C-80F0-B5C0AAE75544}"/>
              </a:ext>
            </a:extLst>
          </p:cNvPr>
          <p:cNvSpPr/>
          <p:nvPr userDrawn="1"/>
        </p:nvSpPr>
        <p:spPr>
          <a:xfrm>
            <a:off x="8128006" y="0"/>
            <a:ext cx="4063994" cy="34289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295D9-22B8-BE43-BD83-D6FC29CF1134}"/>
              </a:ext>
            </a:extLst>
          </p:cNvPr>
          <p:cNvSpPr/>
          <p:nvPr userDrawn="1"/>
        </p:nvSpPr>
        <p:spPr>
          <a:xfrm>
            <a:off x="1" y="0"/>
            <a:ext cx="4063994" cy="3428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2256BF-D339-1247-B0CD-27A35E99B9B9}"/>
              </a:ext>
            </a:extLst>
          </p:cNvPr>
          <p:cNvSpPr/>
          <p:nvPr userDrawn="1"/>
        </p:nvSpPr>
        <p:spPr>
          <a:xfrm>
            <a:off x="4063992" y="3429003"/>
            <a:ext cx="4063994" cy="3428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ADA274-57D1-0D4C-9D29-27ED218C5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29001"/>
            <a:ext cx="4063995" cy="342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06B51-6A1A-4C42-8473-137D65B1AE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997" y="1"/>
            <a:ext cx="4064001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2149DA-3F57-344E-A4E7-A0258CB4A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2" y="3428999"/>
            <a:ext cx="4064008" cy="342900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10FE3-2A7E-E844-B1EA-E61D6DDD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28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7386842-6718-0B48-BC42-B977F23C22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2735" y="649934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F499DE-4DAD-5448-AA20-50D31E2A9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720" y="4078932"/>
            <a:ext cx="3694538" cy="2129138"/>
          </a:xfrm>
          <a:noFill/>
        </p:spPr>
        <p:txBody>
          <a:bodyPr rtlCol="0" anchor="ctr" anchorCtr="0">
            <a:noAutofit/>
          </a:bodyPr>
          <a:lstStyle>
            <a:lvl1pPr marL="9525" indent="0" algn="ctr">
              <a:spcAft>
                <a:spcPts val="600"/>
              </a:spcAft>
              <a:buNone/>
              <a:tabLst/>
              <a:defRPr sz="1800" b="0" i="0" cap="none" baseline="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9525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200">
                <a:solidFill>
                  <a:schemeClr val="bg1"/>
                </a:solidFill>
              </a:defRPr>
            </a:lvl2pPr>
            <a:lvl3pPr marL="9525" indent="0" algn="ctr">
              <a:buNone/>
              <a:tabLst/>
              <a:defRPr sz="1600">
                <a:solidFill>
                  <a:schemeClr val="bg1"/>
                </a:solidFill>
              </a:defRPr>
            </a:lvl3pPr>
            <a:lvl4pPr marL="9525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9525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889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5225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5561" y="2503953"/>
            <a:ext cx="3341551" cy="3267627"/>
          </a:xfrm>
        </p:spPr>
        <p:txBody>
          <a:bodyPr lIns="0" tIns="0" rIns="0" bIns="0" rtlCol="0">
            <a:normAutofit/>
          </a:bodyPr>
          <a:lstStyle>
            <a:lvl1pPr marL="7938" indent="0" algn="ctr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ctr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7FE9C-50DD-3973-C8F9-70DC37D639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3" y="6075665"/>
            <a:ext cx="8552374" cy="438150"/>
          </a:xfrm>
          <a:ln>
            <a:solidFill>
              <a:schemeClr val="bg1"/>
            </a:solidFill>
          </a:ln>
        </p:spPr>
        <p:txBody>
          <a:bodyPr lIns="91440" tIns="91440" rIns="91440" bIns="91440" rtlCol="0" anchor="ctr" anchorCtr="0">
            <a:normAutofit/>
          </a:bodyPr>
          <a:lstStyle>
            <a:lvl1pPr marL="0" indent="0" algn="ctr">
              <a:buNone/>
              <a:defRPr sz="1300" b="0" i="1">
                <a:solidFill>
                  <a:schemeClr val="bg1"/>
                </a:solidFill>
                <a:latin typeface="Avenir Oblique" panose="02000503020000020003" pitchFamily="2" charset="0"/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312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4F6506-7A1F-4142-880A-BED727BD12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3112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47A2DA-8526-634B-8DEB-352560EF7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598" y="1485212"/>
            <a:ext cx="569596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6AD743E8-C04A-FD46-9D11-ED11D6E92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3033" y="2621996"/>
            <a:ext cx="5708672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1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2BFE393-6881-9140-BDEB-168AEE35D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2598" y="3758780"/>
            <a:ext cx="5695963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C5A2AC-6943-1D41-831E-1F51547C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D10440-E921-B145-94C6-E2505F1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739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64F42D0-4824-240B-D61C-69D7844AA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2596" y="4895565"/>
            <a:ext cx="5697947" cy="914400"/>
          </a:xfrm>
        </p:spPr>
        <p:txBody>
          <a:bodyPr lIns="0" tIns="0" rIns="0" bIns="0" rtlCol="0" anchor="ctr" anchorCtr="0">
            <a:normAutofit/>
          </a:bodyPr>
          <a:lstStyle>
            <a:lvl1pPr marL="7938" indent="0" algn="l">
              <a:lnSpc>
                <a:spcPct val="100000"/>
              </a:lnSpc>
              <a:spcAft>
                <a:spcPts val="0"/>
              </a:spcAft>
              <a:buNone/>
              <a:tabLst/>
              <a:defRPr sz="1800" b="0" i="0" cap="all" baseline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 marL="7938" indent="0" algn="l">
              <a:lnSpc>
                <a:spcPct val="110000"/>
              </a:lnSpc>
              <a:spcAft>
                <a:spcPts val="600"/>
              </a:spcAft>
              <a:buNone/>
              <a:tabLst/>
              <a:defRPr sz="15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E5107-A790-4714-698A-0435DBEB2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1136" y="2406622"/>
            <a:ext cx="3452870" cy="2481932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0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488F21-E980-CC44-802B-D518BB52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0AE317-7DCA-2847-9139-09D2878A490A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74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2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rgbClr val="510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01C7CB-0829-664B-91F2-AFB519CFD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1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3174A-52B1-7C48-A246-60BAF08A5E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fr-fr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D1FBF-4AF5-164A-8B4F-9782D1FF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11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194952-C3F0-3445-986F-B669BBC4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6" y="1221650"/>
            <a:ext cx="10338516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81D47E-0594-654F-AE65-739A3697F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3B35D-3AA2-FC44-B4AC-55DE921B442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337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36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rgbClr val="005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9F8CEE0-672B-1346-BA71-6FF62288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EB5D18-CF26-1147-AB33-37D99BCBFE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fr-fr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A40B8A-D93F-3B40-AAB2-4237E6497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631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4A8E8D-61B8-5F43-A848-02CA1016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1221650"/>
            <a:ext cx="10326377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E62E8D-F2D4-494B-A70D-93A04835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543A7-C52A-2C4E-B120-42BE62E76396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D6039BD-6802-174D-B2B6-97C6958181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5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E0E8D98-16C0-6741-914C-F9BF1146BB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fr-fr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39DE3-F577-F944-BA5A-8C9C615C0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9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AFB99B-488A-FA4C-B302-EA314B4D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21650"/>
            <a:ext cx="8229600" cy="256032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63415F-C3CE-B043-9356-123275769E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40445-EA20-6444-83AE-E1069477C3A1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rgbClr val="8D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25DD77C-17F0-C346-87DC-0D7490EFB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tx2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D97B88E-FF49-D44E-B03B-C9E0E3A248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fr-fr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D4DA06-7E0D-2949-8108-6B20645C6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861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54C9B3-9621-F54C-BACC-608785E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3" y="1221650"/>
            <a:ext cx="10080457" cy="2743200"/>
          </a:xfrm>
        </p:spPr>
        <p:txBody>
          <a:bodyPr rtlCol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56BF86-C950-DA43-A6C0-902DAE896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089" y="6055076"/>
            <a:ext cx="539656" cy="5100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E59D2-07CC-B047-BF44-AC9D6DD5B748}"/>
              </a:ext>
            </a:extLst>
          </p:cNvPr>
          <p:cNvSpPr/>
          <p:nvPr userDrawn="1"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6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rgbClr val="BB9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9579D9-5084-144F-A45F-F85CF03AFD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38560" cy="6858000"/>
          </a:xfrm>
          <a:solidFill>
            <a:schemeClr val="accent4">
              <a:lumMod val="50000"/>
            </a:schemeClr>
          </a:solidFill>
        </p:spPr>
        <p:txBody>
          <a:bodyPr rtlCol="0" anchor="t" anchorCtr="0"/>
          <a:lstStyle>
            <a:lvl1pPr marL="0" indent="0" algn="l">
              <a:buNone/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C4225E05-D934-C44D-B11F-CD3575A109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98979"/>
            <a:ext cx="11338560" cy="3359021"/>
          </a:xfr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</p:spPr>
        <p:txBody>
          <a:bodyPr rtlCol="0" anchor="b" anchorCtr="0">
            <a:normAutofit/>
          </a:bodyPr>
          <a:lstStyle>
            <a:lvl1pPr marL="0" indent="0">
              <a:buNone/>
              <a:defRPr sz="1050"/>
            </a:lvl1pPr>
          </a:lstStyle>
          <a:p>
            <a:pPr rtl="0"/>
            <a:r>
              <a:rPr lang="fr-fr"/>
              <a:t>Adjustable Gradient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E2BCA6-4968-FC47-B85A-BC970BBB9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088" y="4141952"/>
            <a:ext cx="10147414" cy="2137549"/>
          </a:xfrm>
        </p:spPr>
        <p:txBody>
          <a:bodyPr lIns="0" tIns="0" rIns="0" bIns="0" rtlCol="0"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62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3557016"/>
            <a:ext cx="12192000" cy="3300984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475150"/>
            <a:ext cx="6644999" cy="1953850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3703319"/>
            <a:ext cx="6644999" cy="1935563"/>
          </a:xfrm>
        </p:spPr>
        <p:txBody>
          <a:bodyPr lIns="0" tIns="0" rIns="0" bIns="0" rtlCol="0">
            <a:noAutofit/>
          </a:bodyPr>
          <a:lstStyle>
            <a:lvl1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200"/>
            </a:lvl1pPr>
            <a:lvl2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100"/>
            </a:lvl2pPr>
            <a:lvl3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50"/>
            </a:lvl3pPr>
            <a:lvl4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4pPr>
            <a:lvl5pPr marL="7938" indent="0">
              <a:lnSpc>
                <a:spcPct val="140000"/>
              </a:lnSpc>
              <a:spcAft>
                <a:spcPts val="800"/>
              </a:spcAft>
              <a:buNone/>
              <a:tabLst/>
              <a:defRPr sz="10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475150"/>
            <a:ext cx="3593591" cy="416373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D48E74-DED2-0544-B353-77169B052497}"/>
              </a:ext>
            </a:extLst>
          </p:cNvPr>
          <p:cNvSpPr/>
          <p:nvPr userDrawn="1"/>
        </p:nvSpPr>
        <p:spPr>
          <a:xfrm>
            <a:off x="0" y="2755404"/>
            <a:ext cx="12192000" cy="41025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0" i="0">
              <a:latin typeface="Avenir Book" panose="02000503020000020003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8D23C-6E02-B240-8D91-867DE3E8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1" y="1130299"/>
            <a:ext cx="6644999" cy="1369073"/>
          </a:xfrm>
        </p:spPr>
        <p:txBody>
          <a:bodyPr lIns="0" tIns="0" rIns="0" bIns="0" rtlCol="0" anchor="b">
            <a:norm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653763-9A04-284C-AB6A-16F153BB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9217" y="2992176"/>
            <a:ext cx="6644999" cy="2694562"/>
          </a:xfrm>
        </p:spPr>
        <p:txBody>
          <a:bodyPr lIns="0" tIns="0" rIns="0" bIns="0" rtlCol="0">
            <a:noAutofit/>
          </a:bodyPr>
          <a:lstStyle>
            <a:lvl1pPr marL="350838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2000"/>
            </a:lvl2pPr>
            <a:lvl3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800"/>
            </a:lvl3pPr>
            <a:lvl4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4pPr>
            <a:lvl5pPr marL="7938" indent="0">
              <a:lnSpc>
                <a:spcPct val="120000"/>
              </a:lnSpc>
              <a:spcAft>
                <a:spcPts val="600"/>
              </a:spcAft>
              <a:buNone/>
              <a:tabLst/>
              <a:defRPr sz="1600"/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90A1ED7-4B90-A448-A39E-01ABB52C6C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89" y="1130300"/>
            <a:ext cx="3593591" cy="4508582"/>
          </a:xfrm>
          <a:solidFill>
            <a:schemeClr val="tx2"/>
          </a:solidFill>
        </p:spPr>
        <p:txBody>
          <a:bodyPr rtlCol="0" anchor="ctr" anchorCtr="0">
            <a:normAutofit/>
          </a:bodyPr>
          <a:lstStyle>
            <a:lvl1pPr marL="7938" indent="-7938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rtl="0"/>
            <a:endParaRPr lang="en-US"/>
          </a:p>
        </p:txBody>
      </p:sp>
      <p:pic>
        <p:nvPicPr>
          <p:cNvPr id="14" name="Graphic 5">
            <a:extLst>
              <a:ext uri="{FF2B5EF4-FFF2-40B4-BE49-F238E27FC236}">
                <a16:creationId xmlns:a16="http://schemas.microsoft.com/office/drawing/2014/main" id="{4092FD95-284F-0C4F-80F2-066F1A14C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6" y="6125192"/>
            <a:ext cx="5905044" cy="365760"/>
          </a:xfrm>
        </p:spPr>
        <p:txBody>
          <a:bodyPr lIns="0" tIns="0" rIns="0" bIns="0" rtlCol="0" anchor="ctr" anchorCtr="0"/>
          <a:lstStyle>
            <a:lvl1pPr marL="7938" indent="-7938">
              <a:lnSpc>
                <a:spcPct val="110000"/>
              </a:lnSpc>
              <a:buNone/>
              <a:tabLst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8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510C76"/>
              </a:buClr>
              <a:buNone/>
              <a:defRPr sz="2400">
                <a:solidFill>
                  <a:schemeClr val="tx1"/>
                </a:solidFill>
              </a:defRPr>
            </a:lvl1pPr>
            <a:lvl2pPr marL="346075" indent="-3333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086787"/>
            <a:ext cx="9631265" cy="442570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2698-AB0A-1F4A-9AC4-0657E5DB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1232906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4000">
                <a:solidFill>
                  <a:srgbClr val="510C76"/>
                </a:solidFill>
              </a:defRPr>
            </a:lvl1pPr>
          </a:lstStyle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DF8B-4D7D-D743-BC2A-C4D306CE3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16100"/>
            <a:ext cx="10783822" cy="3944620"/>
          </a:xfrm>
        </p:spPr>
        <p:txBody>
          <a:bodyPr lIns="0" tIns="0" rIns="0" bIns="0" rtlCol="0">
            <a:normAutofit/>
          </a:bodyPr>
          <a:lstStyle>
            <a:lvl1pPr marL="342900" indent="-342900">
              <a:lnSpc>
                <a:spcPct val="100000"/>
              </a:lnSpc>
              <a:spcBef>
                <a:spcPts val="1800"/>
              </a:spcBef>
              <a:buClr>
                <a:srgbClr val="510C76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520700" indent="-284163">
              <a:lnSpc>
                <a:spcPct val="100000"/>
              </a:lnSpc>
              <a:spcBef>
                <a:spcPts val="600"/>
              </a:spcBef>
              <a:buClr>
                <a:srgbClr val="510C76"/>
              </a:buClr>
              <a:buFont typeface="System Font Regular"/>
              <a:buChar char="–"/>
              <a:tabLst/>
              <a:defRPr sz="2000">
                <a:solidFill>
                  <a:schemeClr val="tx1"/>
                </a:solidFill>
              </a:defRPr>
            </a:lvl2pPr>
            <a:lvl3pPr>
              <a:buClr>
                <a:srgbClr val="510C76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510C7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7F7C2E4-071B-114E-A08A-3D0EC3A5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lIns="0" tIns="0" rIns="0" bIns="0" rtlCol="0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rtl="0"/>
            <a:fld id="{C4B37875-7933-F345-AE65-E0AB5E984F8B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Graphic 5">
            <a:extLst>
              <a:ext uri="{FF2B5EF4-FFF2-40B4-BE49-F238E27FC236}">
                <a16:creationId xmlns:a16="http://schemas.microsoft.com/office/drawing/2014/main" id="{56595B61-3DD6-464F-87CE-0F50F2286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089" y="6056389"/>
            <a:ext cx="539656" cy="5086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AECF5-0324-684F-97CB-9BF3F5215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875" y="6106904"/>
            <a:ext cx="9604371" cy="402336"/>
          </a:xfrm>
        </p:spPr>
        <p:txBody>
          <a:bodyPr lIns="0" tIns="0" rIns="0" bIns="0" rtlCol="0" anchor="ctr" anchorCtr="0">
            <a:normAutofit/>
          </a:bodyPr>
          <a:lstStyle>
            <a:lvl1pPr marL="7938" indent="-7938">
              <a:lnSpc>
                <a:spcPct val="110000"/>
              </a:lnSpc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CFC3C-807A-BD41-B077-01B9EE34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ED9-8ECE-E54F-BD0C-E9EE2BED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Click to edit Master text styles</a:t>
            </a:r>
          </a:p>
          <a:p>
            <a:pPr lvl="1" rtl="0"/>
            <a:r>
              <a:rPr lang="fr-fr"/>
              <a:t>Second level</a:t>
            </a:r>
          </a:p>
          <a:p>
            <a:pPr lvl="2" rtl="0"/>
            <a:r>
              <a:rPr lang="fr-fr"/>
              <a:t>Third level</a:t>
            </a:r>
          </a:p>
          <a:p>
            <a:pPr lvl="3" rtl="0"/>
            <a:r>
              <a:rPr lang="fr-fr"/>
              <a:t>Fourth level</a:t>
            </a:r>
          </a:p>
          <a:p>
            <a:pPr lvl="4" rtl="0"/>
            <a:r>
              <a:rPr 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126B-FD4E-7A45-9946-10822FE2B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14CBD-45D2-5346-8F80-A7CA5055A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9AB0-F337-D345-89BB-619F0F116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rtl="0"/>
            <a:fld id="{C4B37875-7933-F345-AE65-E0AB5E984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710" r:id="rId3"/>
    <p:sldLayoutId id="2147483651" r:id="rId4"/>
    <p:sldLayoutId id="2147483675" r:id="rId5"/>
    <p:sldLayoutId id="2147483676" r:id="rId6"/>
    <p:sldLayoutId id="2147483650" r:id="rId7"/>
    <p:sldLayoutId id="2147483707" r:id="rId8"/>
    <p:sldLayoutId id="2147483689" r:id="rId9"/>
    <p:sldLayoutId id="2147483709" r:id="rId10"/>
    <p:sldLayoutId id="2147483698" r:id="rId11"/>
    <p:sldLayoutId id="2147483688" r:id="rId12"/>
    <p:sldLayoutId id="2147483699" r:id="rId13"/>
    <p:sldLayoutId id="2147483700" r:id="rId14"/>
    <p:sldLayoutId id="2147483691" r:id="rId15"/>
    <p:sldLayoutId id="2147483692" r:id="rId16"/>
    <p:sldLayoutId id="2147483684" r:id="rId17"/>
    <p:sldLayoutId id="2147483702" r:id="rId18"/>
    <p:sldLayoutId id="2147483704" r:id="rId19"/>
    <p:sldLayoutId id="2147483682" r:id="rId20"/>
    <p:sldLayoutId id="2147483686" r:id="rId21"/>
    <p:sldLayoutId id="2147483706" r:id="rId22"/>
    <p:sldLayoutId id="2147483705" r:id="rId23"/>
    <p:sldLayoutId id="2147483703" r:id="rId24"/>
    <p:sldLayoutId id="2147483673" r:id="rId25"/>
    <p:sldLayoutId id="2147483693" r:id="rId26"/>
    <p:sldLayoutId id="2147483690" r:id="rId27"/>
    <p:sldLayoutId id="2147483672" r:id="rId28"/>
    <p:sldLayoutId id="2147483694" r:id="rId29"/>
    <p:sldLayoutId id="2147483695" r:id="rId30"/>
    <p:sldLayoutId id="2147483696" r:id="rId31"/>
    <p:sldLayoutId id="2147483697" r:id="rId32"/>
    <p:sldLayoutId id="2147483671" r:id="rId33"/>
    <p:sldLayoutId id="2147483708" r:id="rId34"/>
    <p:sldLayoutId id="2147483683" r:id="rId35"/>
    <p:sldLayoutId id="2147483685" r:id="rId36"/>
    <p:sldLayoutId id="2147483668" r:id="rId37"/>
    <p:sldLayoutId id="2147483655" r:id="rId38"/>
    <p:sldLayoutId id="2147483701" r:id="rId39"/>
    <p:sldLayoutId id="2147483669" r:id="rId40"/>
    <p:sldLayoutId id="2147483677" r:id="rId41"/>
    <p:sldLayoutId id="2147483660" r:id="rId42"/>
    <p:sldLayoutId id="2147483678" r:id="rId43"/>
    <p:sldLayoutId id="2147483661" r:id="rId44"/>
    <p:sldLayoutId id="2147483679" r:id="rId45"/>
    <p:sldLayoutId id="2147483663" r:id="rId46"/>
    <p:sldLayoutId id="2147483680" r:id="rId47"/>
    <p:sldLayoutId id="2147483662" r:id="rId48"/>
    <p:sldLayoutId id="2147483681" r:id="rId4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57462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intl.org/learning-resources-home/mms-cost-benefit-too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knowledge-hub/use-of-mms-for-maternal-nutrition-and-birth-outcomes-during-covid/" TargetMode="External"/><Relationship Id="rId3" Type="http://schemas.openxmlformats.org/officeDocument/2006/relationships/hyperlink" Target="https://hmhbconsortium.org/knowledge-hub/preventing-and-controlling-micronutrient-deficiencies-in-populations-affected-by-an-emergency/" TargetMode="External"/><Relationship Id="rId7" Type="http://schemas.openxmlformats.org/officeDocument/2006/relationships/hyperlink" Target="../../ADVOCACY/HMHB%20documents%20for%20GMMB/Final%20materials%20from%20GMMB/3.2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mhbconsortium.org/knowledge-hub/who-nutritional-interventions-update-multiple-micronutrient-supplements-during-pregnancy/" TargetMode="External"/><Relationship Id="rId11" Type="http://schemas.openxmlformats.org/officeDocument/2006/relationships/hyperlink" Target="https://pubmed.ncbi.nlm.nih.gov/35466910/" TargetMode="External"/><Relationship Id="rId5" Type="http://schemas.openxmlformats.org/officeDocument/2006/relationships/hyperlink" Target="https://hmhbconsortium.org/knowledge-hub/maternal-multiple-micronutrient-supplementation-and-other-biomedical-and-socioenvironmental-influences-on-childrens-cognition-at-age-9-12-years-in-indonesia-follow-up-of-the-summit-randomis/" TargetMode="External"/><Relationship Id="rId10" Type="http://schemas.openxmlformats.org/officeDocument/2006/relationships/hyperlink" Target="https://nyaspubs.onlinelibrary.wiley.com/doi/10.1111/nyas.14756" TargetMode="External"/><Relationship Id="rId4" Type="http://schemas.openxmlformats.org/officeDocument/2006/relationships/hyperlink" Target="https://hmhbconsortium.org/knowledge-hub/modifiers-of-the-effect-of-maternal-multiple-micronutrient-supplementation-on-stillbirth-birth-outcomes-and-infant-mortality/" TargetMode="External"/><Relationship Id="rId9" Type="http://schemas.openxmlformats.org/officeDocument/2006/relationships/hyperlink" Target="https://hmhbconsortium.org/knowledge-hub/maternal-nutrition-prevention-of-malnutrition-in-women-before-and-during-pregnancy-and-while-breastfeedin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mhbconsortium.org/nn4g-commitment-guide/" TargetMode="External"/><Relationship Id="rId3" Type="http://schemas.openxmlformats.org/officeDocument/2006/relationships/hyperlink" Target="https://hmhbconsortium.org/knowledge-hub/" TargetMode="External"/><Relationship Id="rId7" Type="http://schemas.openxmlformats.org/officeDocument/2006/relationships/hyperlink" Target="https://www.youtube.com/watch?v=aJutxKwMny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hmhbconsortium.org/knowledge-hub/faq-and-advocacy-brief-for-inclusion-of-mms-into-the-whos-model-list-of-essential-medicines-fr/" TargetMode="External"/><Relationship Id="rId11" Type="http://schemas.openxmlformats.org/officeDocument/2006/relationships/hyperlink" Target="http://www.hmhbconsortium.org/" TargetMode="External"/><Relationship Id="rId5" Type="http://schemas.openxmlformats.org/officeDocument/2006/relationships/hyperlink" Target="https://hmhbconsortium.org/world-map/" TargetMode="External"/><Relationship Id="rId10" Type="http://schemas.openxmlformats.org/officeDocument/2006/relationships/hyperlink" Target="https://hmhbconsortium.org/maternal-nutrition-in-focus-at-figo-world-congress-21-28-october/" TargetMode="External"/><Relationship Id="rId4" Type="http://schemas.openxmlformats.org/officeDocument/2006/relationships/hyperlink" Target="https://hmhbconsortium.org/knowledge-bytes/" TargetMode="External"/><Relationship Id="rId9" Type="http://schemas.openxmlformats.org/officeDocument/2006/relationships/hyperlink" Target="https://hmhbconsortium.org/an-n4g-side-event-powering-women-promising-futures-watch-now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MHB@micronutrientforum.org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3D9A-B7AE-124A-8AAC-4FA98644C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1285875"/>
            <a:ext cx="6068852" cy="3200926"/>
          </a:xfrm>
        </p:spPr>
        <p:txBody>
          <a:bodyPr rtlCol="0"/>
          <a:lstStyle/>
          <a:p>
            <a:pPr rtl="0"/>
            <a:r>
              <a:rPr dirty="0" lang="fr-FR" sz="5200">
                <a:latin typeface="Avenir Book"/>
              </a:rPr>
              <a:t>Accélérer</a:t>
            </a:r>
            <a:r>
              <a:rPr dirty="0" lang="fr-fr" sz="5200">
                <a:latin typeface="Avenir Book"/>
              </a:rPr>
              <a:t> la supplémentation en micronutriments multiples</a:t>
            </a:r>
          </a:p>
        </p:txBody>
      </p:sp>
      <p:pic>
        <p:nvPicPr>
          <p:cNvPr descr="A person sitting on a bed&#10;&#10;Description automatically generated with medium confidence" id="10" name="Picture Placeholder 9">
            <a:extLst>
              <a:ext uri="{FF2B5EF4-FFF2-40B4-BE49-F238E27FC236}">
                <a16:creationId xmlns:a16="http://schemas.microsoft.com/office/drawing/2014/main" id="{425C2027-33DF-1941-93D8-A7DADDEDBEA5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" t="39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DAA4-6C61-D542-931A-59B7DB478DA2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5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/>
              <a:t>La couverture des interventions en matière de nutrition maternelle est faible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796185"/>
            <a:ext cx="5391911" cy="374903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 % des femmes reçoivent au moins 90 comprimés de fer et d’acide folique pendant la grossesse</a:t>
            </a:r>
          </a:p>
          <a:p>
            <a:pPr rtl="0"/>
            <a:r>
              <a:rPr lang="fr-fr" dirty="0" err="1">
                <a:solidFill>
                  <a:srgbClr val="FF0000"/>
                </a:solidFill>
              </a:rPr>
              <a:t>yy</a:t>
            </a:r>
            <a:r>
              <a:rPr lang="fr-fr" dirty="0"/>
              <a:t> % des femmes assistent à au moins une visite de soins prénatals et </a:t>
            </a:r>
            <a:r>
              <a:rPr lang="fr-fr" dirty="0" err="1">
                <a:solidFill>
                  <a:srgbClr val="FF0000"/>
                </a:solidFill>
              </a:rPr>
              <a:t>zz</a:t>
            </a:r>
            <a:r>
              <a:rPr lang="fr-fr" dirty="0"/>
              <a:t> % ont 4 visites de soins prénatals </a:t>
            </a:r>
            <a:r>
              <a:rPr lang="fr-fr" dirty="0">
                <a:solidFill>
                  <a:srgbClr val="FF0000"/>
                </a:solidFill>
              </a:rPr>
              <a:t>(ou % de fréquentation de 8 visites de soins prénatals, si ce pourcentage est connu)</a:t>
            </a:r>
          </a:p>
          <a:p>
            <a:pPr rtl="0"/>
            <a:r>
              <a:rPr lang="fr-fr" dirty="0"/>
              <a:t>Les interventions prénatales n’atteignent pas les femmes enceintes en&lt;</a:t>
            </a:r>
            <a:r>
              <a:rPr lang="fr-fr" dirty="0">
                <a:solidFill>
                  <a:srgbClr val="FF0000"/>
                </a:solidFill>
              </a:rPr>
              <a:t>ajouter les noms des régions mal desservies</a:t>
            </a:r>
            <a:r>
              <a:rPr lang="fr-fr" dirty="0"/>
              <a:t>&gt;.</a:t>
            </a:r>
          </a:p>
          <a:p>
            <a:pPr marL="0" indent="0" rtl="0">
              <a:buNone/>
            </a:pPr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BA7474-E8D8-8911-6E59-0B749C25C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698B-0EC6-4649-A59E-BD0286DE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71461-DA2F-1648-41CB-7E3598E85C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Indiquer les sources ici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7C89-1B8F-4FEB-B356-23A26A7977F3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890CF-D270-948D-3AD1-790A46776608}"/>
              </a:ext>
            </a:extLst>
          </p:cNvPr>
          <p:cNvSpPr txBox="1"/>
          <p:nvPr/>
        </p:nvSpPr>
        <p:spPr>
          <a:xfrm>
            <a:off x="7879022" y="219611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>
                <a:solidFill>
                  <a:srgbClr val="E56A5D"/>
                </a:solidFill>
              </a:rPr>
              <a:t>Ajouter une photo spécifique au pays</a:t>
            </a:r>
          </a:p>
        </p:txBody>
      </p:sp>
    </p:spTree>
    <p:extLst>
      <p:ext uri="{BB962C8B-B14F-4D97-AF65-F5344CB8AC3E}">
        <p14:creationId xmlns:p14="http://schemas.microsoft.com/office/powerpoint/2010/main" val="398932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21792"/>
            <a:ext cx="10783823" cy="1232906"/>
          </a:xfrm>
        </p:spPr>
        <p:txBody>
          <a:bodyPr rtlCol="0">
            <a:normAutofit/>
          </a:bodyPr>
          <a:lstStyle/>
          <a:p>
            <a:pPr rtl="0"/>
            <a:r>
              <a:rPr lang="fr-fr"/>
              <a:t>Investir dans la MMS peut générer </a:t>
            </a:r>
            <a:r>
              <a:rPr lang="fr-fr">
                <a:solidFill>
                  <a:srgbClr val="FF0000"/>
                </a:solidFill>
              </a:rPr>
              <a:t>&lt;x devise&gt;</a:t>
            </a:r>
            <a:br>
              <a:rPr lang="en-US">
                <a:solidFill>
                  <a:srgbClr val="FF0000"/>
                </a:solidFill>
              </a:rPr>
            </a:br>
            <a:r>
              <a:rPr lang="fr-fr"/>
              <a:t>en/au/aux </a:t>
            </a:r>
            <a:r>
              <a:rPr lang="fr-fr">
                <a:solidFill>
                  <a:srgbClr val="FF0000"/>
                </a:solidFill>
              </a:rPr>
              <a:t>&lt;nom du pays&gt;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145284"/>
            <a:ext cx="10783822" cy="3944620"/>
          </a:xfrm>
        </p:spPr>
        <p:txBody>
          <a:bodyPr rtlCol="0"/>
          <a:lstStyle/>
          <a:p>
            <a:pPr rtl="0"/>
            <a:r>
              <a:rPr lang="fr-fr" dirty="0"/>
              <a:t>Porter le taux de couverture de la MMS à 90 % en/au/aux</a:t>
            </a:r>
            <a:r>
              <a:rPr lang="fr-fr" dirty="0">
                <a:solidFill>
                  <a:srgbClr val="FF0000"/>
                </a:solidFill>
              </a:rPr>
              <a:t> &lt;pays&gt; </a:t>
            </a:r>
            <a:r>
              <a:rPr lang="fr-fr" dirty="0"/>
              <a:t>devrait ajouter :</a:t>
            </a:r>
            <a:br>
              <a:rPr lang="en-CH" dirty="0"/>
            </a:br>
            <a:br>
              <a:rPr lang="en-CH" dirty="0"/>
            </a:br>
            <a:r>
              <a:rPr lang="fr-fr" dirty="0"/>
              <a:t>+ de </a:t>
            </a:r>
            <a:r>
              <a:rPr lang="fr-fr" dirty="0">
                <a:solidFill>
                  <a:srgbClr val="FF0000"/>
                </a:solidFill>
              </a:rPr>
              <a:t>X</a:t>
            </a:r>
            <a:r>
              <a:rPr lang="fr-fr" dirty="0"/>
              <a:t> millions d’années d’école supplémentaires</a:t>
            </a:r>
            <a:br>
              <a:rPr lang="en-US" dirty="0"/>
            </a:br>
            <a:br>
              <a:rPr lang="en-CH" dirty="0"/>
            </a:br>
            <a:r>
              <a:rPr lang="fr-fr" dirty="0"/>
              <a:t>+ de </a:t>
            </a:r>
            <a:r>
              <a:rPr lang="fr-fr" dirty="0">
                <a:solidFill>
                  <a:srgbClr val="FF0000"/>
                </a:solidFill>
              </a:rPr>
              <a:t>&lt;x devise&gt; </a:t>
            </a:r>
            <a:r>
              <a:rPr lang="fr-fr" dirty="0"/>
              <a:t>en revenu cumulé sur la vie entière pour tous les bébés nés par an</a:t>
            </a:r>
          </a:p>
          <a:p>
            <a:pPr rtl="0"/>
            <a:endParaRPr lang="en-GB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F4D33-DEC9-DF49-92EA-AA61071F5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1200" dirty="0"/>
              <a:t>&lt;Vous trouverez des informations détaillées sur les pays sélectionnés dans le fichier complémentaire</a:t>
            </a:r>
            <a:r>
              <a:rPr lang="fr-FR" sz="1200" dirty="0"/>
              <a:t> de cet article</a:t>
            </a:r>
            <a:r>
              <a:rPr lang="fr-fr" sz="1200" dirty="0"/>
              <a:t> </a:t>
            </a:r>
            <a:r>
              <a:rPr lang="fr-fr" sz="1200" dirty="0">
                <a:hlinkClick r:id="rId3"/>
              </a:rPr>
              <a:t>ici</a:t>
            </a:r>
            <a:r>
              <a:rPr lang="fr-fr" sz="1200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3F5023-94B4-9711-39BC-623C3513F886}"/>
              </a:ext>
            </a:extLst>
          </p:cNvPr>
          <p:cNvSpPr txBox="1"/>
          <p:nvPr/>
        </p:nvSpPr>
        <p:spPr>
          <a:xfrm>
            <a:off x="0" y="-74844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952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3DB752-E011-BE40-A45C-07697BFA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2" y="364703"/>
            <a:ext cx="11008359" cy="1225768"/>
          </a:xfrm>
        </p:spPr>
        <p:txBody>
          <a:bodyPr rtlCol="0">
            <a:normAutofit fontScale="92500" lnSpcReduction="20000"/>
          </a:bodyPr>
          <a:lstStyle/>
          <a:p>
            <a:pPr indent="0" marL="0" rtl="0">
              <a:spcBef>
                <a:spcPts val="600"/>
              </a:spcBef>
              <a:buNone/>
            </a:pPr>
            <a:r>
              <a:rPr dirty="0" i="1" lang="fr-fr" sz="3200">
                <a:solidFill>
                  <a:srgbClr val="FF0000"/>
                </a:solidFill>
              </a:rPr>
              <a:t>La MMS </a:t>
            </a:r>
            <a:r>
              <a:rPr dirty="0" i="1" lang="fr-FR" sz="3200">
                <a:solidFill>
                  <a:srgbClr val="FF0000"/>
                </a:solidFill>
              </a:rPr>
              <a:t>: </a:t>
            </a:r>
            <a:r>
              <a:rPr dirty="0" i="1" lang="fr-fr" sz="3200">
                <a:solidFill>
                  <a:srgbClr val="FF0000"/>
                </a:solidFill>
              </a:rPr>
              <a:t>plus avantageuse que le fer et l’acide folique ?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fr-fr" sz="1800">
                <a:solidFill>
                  <a:srgbClr val="FF0000"/>
                </a:solidFill>
              </a:rPr>
              <a:t>Utilisez </a:t>
            </a:r>
            <a:r>
              <a:rPr dirty="0" i="1" lang="fr-fr" sz="180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l’outil d’analyse de la rentabilité de la MMS</a:t>
            </a:r>
            <a:r>
              <a:rPr dirty="0" i="1" lang="fr-fr" sz="1800">
                <a:solidFill>
                  <a:srgbClr val="FF0000"/>
                </a:solidFill>
              </a:rPr>
              <a:t> de </a:t>
            </a:r>
            <a:r>
              <a:rPr dirty="0" err="1" i="1" lang="fr-fr" sz="1800">
                <a:solidFill>
                  <a:srgbClr val="FF0000"/>
                </a:solidFill>
              </a:rPr>
              <a:t>Nutritional</a:t>
            </a:r>
            <a:r>
              <a:rPr dirty="0" i="1" lang="fr-fr" sz="1800">
                <a:solidFill>
                  <a:srgbClr val="FF0000"/>
                </a:solidFill>
              </a:rPr>
              <a:t> International pour générer des résultats pour votre pays. </a:t>
            </a:r>
          </a:p>
          <a:p>
            <a:pPr indent="0" marL="0" rtl="0">
              <a:spcBef>
                <a:spcPts val="600"/>
              </a:spcBef>
              <a:buNone/>
            </a:pPr>
            <a:r>
              <a:rPr dirty="0" i="1" lang="fr-fr" sz="1800">
                <a:solidFill>
                  <a:srgbClr val="FF0000"/>
                </a:solidFill>
              </a:rPr>
              <a:t>Ajouter les données sur la diapo suivante, puis supprimer cette diapo avant de la présenter.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C058C-19A3-4541-AED8-3BAD1B4A49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rtlCol="0"/>
          <a:lstStyle/>
          <a:p>
            <a:pPr rtl="0"/>
            <a:fld id="{8F49B3A6-32B3-4D4D-AABF-CCF88D54C026}" type="slidenum">
              <a:rPr lang="en-US" smtClean="0"/>
              <a:t>12</a:t>
            </a:fld>
            <a:endParaRPr lang="en-US"/>
          </a:p>
        </p:txBody>
      </p:sp>
      <p:pic>
        <p:nvPicPr>
          <p:cNvPr descr="Graphical user interface, application&#10;&#10;Description automatically generated" id="20" name="Picture Placeholder 19">
            <a:extLst>
              <a:ext uri="{FF2B5EF4-FFF2-40B4-BE49-F238E27FC236}">
                <a16:creationId xmlns:a16="http://schemas.microsoft.com/office/drawing/2014/main" id="{3068D9BA-89FD-EC4A-9D8C-DACAB8880F64}"/>
              </a:ext>
            </a:extLst>
          </p:cNvPr>
          <p:cNvPicPr>
            <a:picLocks noChangeAspect="1" noGrp="1"/>
          </p:cNvPicPr>
          <p:nvPr>
            <p:ph idx="4294967295" sz="quarter" type="pic"/>
          </p:nvPr>
        </p:nvPicPr>
        <p:blipFill rotWithShape="1">
          <a:blip r:embed="rId4"/>
          <a:srcRect b="48" l="81" r="4" t="123"/>
          <a:stretch/>
        </p:blipFill>
        <p:spPr>
          <a:xfrm>
            <a:off x="235397" y="1805336"/>
            <a:ext cx="11721205" cy="4046824"/>
          </a:xfrm>
        </p:spPr>
      </p:pic>
    </p:spTree>
    <p:extLst>
      <p:ext uri="{BB962C8B-B14F-4D97-AF65-F5344CB8AC3E}">
        <p14:creationId xmlns:p14="http://schemas.microsoft.com/office/powerpoint/2010/main" val="412143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66344"/>
            <a:ext cx="10783823" cy="1232906"/>
          </a:xfrm>
        </p:spPr>
        <p:txBody>
          <a:bodyPr rtlCol="0"/>
          <a:lstStyle/>
          <a:p>
            <a:pPr rtl="0"/>
            <a:r>
              <a:rPr lang="fr-fr" dirty="0"/>
              <a:t>La MMS est une intervention de soins prénatals très avantageuse </a:t>
            </a:r>
            <a:r>
              <a:rPr lang="fr-fr" dirty="0">
                <a:solidFill>
                  <a:srgbClr val="FF0000"/>
                </a:solidFill>
              </a:rPr>
              <a:t>en/au/aux &lt;nom du pays&gt;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2382F-D0E5-8247-ABB5-BE312D21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989836"/>
            <a:ext cx="10783822" cy="394462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dirty="0"/>
              <a:t>Valeur des </a:t>
            </a:r>
            <a:r>
              <a:rPr lang="fr-FR" dirty="0"/>
              <a:t>E</a:t>
            </a:r>
            <a:r>
              <a:rPr lang="fr-fr" dirty="0"/>
              <a:t>VCI* évitées : $</a:t>
            </a:r>
            <a:r>
              <a:rPr lang="fr-fr" dirty="0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fr-fr" dirty="0"/>
              <a:t>Investissement supplémentaire sur 10 ans : $</a:t>
            </a:r>
            <a:r>
              <a:rPr lang="fr-fr" dirty="0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fr-fr" dirty="0"/>
              <a:t>Rapport Coût</a:t>
            </a:r>
            <a:r>
              <a:rPr lang="fr-FR" dirty="0"/>
              <a:t>-Efficacité</a:t>
            </a:r>
            <a:r>
              <a:rPr lang="fr-fr" dirty="0"/>
              <a:t> : </a:t>
            </a:r>
            <a:r>
              <a:rPr lang="fr-fr" dirty="0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fr-fr" dirty="0"/>
              <a:t>Coût supplémentaire par AVCI* évitée : $</a:t>
            </a:r>
            <a:r>
              <a:rPr lang="fr-fr" dirty="0">
                <a:solidFill>
                  <a:srgbClr val="FF0000"/>
                </a:solidFill>
              </a:rPr>
              <a:t>X</a:t>
            </a:r>
          </a:p>
          <a:p>
            <a:pPr rtl="0"/>
            <a:r>
              <a:rPr lang="fr-FR" i="1" dirty="0">
                <a:solidFill>
                  <a:srgbClr val="FF0000"/>
                </a:solidFill>
              </a:rPr>
              <a:t>Rapport coût-efficacité élevé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dirty="0"/>
              <a:t>selon les directives de l’OMS</a:t>
            </a:r>
          </a:p>
          <a:p>
            <a:pPr rtl="0"/>
            <a:endParaRPr lang="en-US" dirty="0"/>
          </a:p>
          <a:p>
            <a:r>
              <a:rPr lang="fr-FR" sz="1900" i="1" dirty="0"/>
              <a:t>E</a:t>
            </a:r>
            <a:r>
              <a:rPr lang="fr-fr" sz="1900" i="1" dirty="0"/>
              <a:t>VCI : </a:t>
            </a:r>
            <a:r>
              <a:rPr lang="en-GB" sz="1900" i="1" dirty="0"/>
              <a:t>'</a:t>
            </a:r>
            <a:r>
              <a:rPr lang="en-GB" sz="1900" i="1" dirty="0" err="1"/>
              <a:t>espérance</a:t>
            </a:r>
            <a:r>
              <a:rPr lang="en-GB" sz="1900" i="1" dirty="0"/>
              <a:t> de vie </a:t>
            </a:r>
            <a:r>
              <a:rPr lang="en-GB" sz="1900" i="1" dirty="0" err="1"/>
              <a:t>corrigée</a:t>
            </a:r>
            <a:r>
              <a:rPr lang="en-GB" sz="1900" i="1" dirty="0"/>
              <a:t> de </a:t>
            </a:r>
            <a:r>
              <a:rPr lang="en-GB" sz="1900" i="1" dirty="0" err="1"/>
              <a:t>l'incapacité</a:t>
            </a:r>
            <a:endParaRPr lang="en-CH" sz="19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2870E-9B95-A347-AFAF-9D244043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95A22-450F-F45B-E48F-E04D58182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/>
              <a:t>Indiquer les sources ici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5A41F-F647-7A95-2248-A1B1F016A342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Étapes suivantes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FF0000"/>
                </a:solidFill>
              </a:rPr>
              <a:t>Diapo facultative pour ajouter l’étape suivante ou les principales leçons </a:t>
            </a:r>
            <a:r>
              <a:rPr lang="fr-FR" i="1" dirty="0">
                <a:solidFill>
                  <a:srgbClr val="FF0000"/>
                </a:solidFill>
              </a:rPr>
              <a:t>tirée</a:t>
            </a:r>
            <a:r>
              <a:rPr lang="fr-fr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Rester en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i="1">
                <a:solidFill>
                  <a:srgbClr val="FF0000"/>
                </a:solidFill>
              </a:rPr>
              <a:t>Diapo facultative pour ajouter l’URL du site, les identifiants sociaux et/ou l’adresse e-mail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32368-581B-D4E0-C135-4161250A9CA6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92608"/>
            <a:ext cx="10783823" cy="679849"/>
          </a:xfrm>
          <a:noFill/>
        </p:spPr>
        <p:txBody>
          <a:bodyPr rtlCol="0" anchor="b">
            <a:normAutofit/>
          </a:bodyPr>
          <a:lstStyle/>
          <a:p>
            <a:pPr rtl="0"/>
            <a:r>
              <a:rPr lang="fr-fr"/>
              <a:t>Principales publications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2DA9F4-D392-D247-A5F4-43B41B38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97975"/>
            <a:ext cx="10783822" cy="4646335"/>
          </a:xfrm>
        </p:spPr>
        <p:txBody>
          <a:bodyPr rtlCol="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err="1"/>
              <a:t>Bloem</a:t>
            </a:r>
            <a:r>
              <a:rPr lang="en-GB" sz="1400" dirty="0"/>
              <a:t> et al, 2007. </a:t>
            </a:r>
            <a:r>
              <a:rPr lang="en-GB" sz="1400" u="sng" dirty="0">
                <a:hlinkClick r:id="rId3"/>
              </a:rPr>
              <a:t>Preventing and controlling micronutrient deficiencies in populations affected by an emergency</a:t>
            </a:r>
            <a:r>
              <a:rPr lang="en-GB" sz="1400" dirty="0"/>
              <a:t>. WHO, WFP, UNICEF.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Smith et al, 2017.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>
                <a:hlinkClick r:id="rId4"/>
              </a:rPr>
              <a:t>Modifiers of the effect of maternal multiple micronutrient supplementation on stillbirth, birth outcomes, and infant mortality: a meta-analysis of individual patient data from 17 randomised trials in low-income and middle-income countries.</a:t>
            </a:r>
            <a:r>
              <a:rPr lang="en-GB" sz="1400" dirty="0"/>
              <a:t> Lancet Global Health.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400" dirty="0"/>
              <a:t>Prado et al, 2017. </a:t>
            </a:r>
            <a:r>
              <a:rPr lang="en-IN" sz="1400" dirty="0">
                <a:hlinkClick r:id="rId5"/>
              </a:rPr>
              <a:t>Maternal multiple micronutrient supplementation and other biomedical and socio environmental influences on children’s cognition at age 9-12 years in Indonesia: follow up of the SUMMIT randomised trial</a:t>
            </a:r>
            <a:r>
              <a:rPr lang="en-IN" sz="1400" dirty="0"/>
              <a:t>. </a:t>
            </a:r>
            <a:endParaRPr lang="en-IN" sz="1400" i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WHO antenatal care recommendations for a positive pregnancy experience. July 2020. </a:t>
            </a:r>
            <a:r>
              <a:rPr lang="en-GB" sz="1400" u="sng" dirty="0">
                <a:hlinkClick r:id="rId6"/>
              </a:rPr>
              <a:t>Nutritional interventions update: multiple micronutrient supplements during pregnancy.</a:t>
            </a:r>
            <a:r>
              <a:rPr lang="en-GB" sz="1400" dirty="0"/>
              <a:t> World Health Organization.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Perumal et al. July 2021. </a:t>
            </a:r>
            <a:r>
              <a:rPr lang="en-GB" sz="1400" dirty="0">
                <a:hlinkClick r:id="rId7"/>
              </a:rPr>
              <a:t>Impact of scaling up prenatal nutrition interventions on human capital outcomes in low-and middle-income countries: a </a:t>
            </a:r>
            <a:r>
              <a:rPr lang="en-GB" sz="1400" dirty="0" err="1">
                <a:hlinkClick r:id="rId7"/>
              </a:rPr>
              <a:t>modeling</a:t>
            </a:r>
            <a:r>
              <a:rPr lang="en-GB" sz="1400" dirty="0">
                <a:hlinkClick r:id="rId7"/>
              </a:rPr>
              <a:t> analysis.</a:t>
            </a:r>
            <a:r>
              <a:rPr lang="en-GB" sz="1400" dirty="0"/>
              <a:t> American Journal of Clinical Nutrition.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May 2020. </a:t>
            </a:r>
            <a:r>
              <a:rPr lang="en-US" sz="1400" dirty="0">
                <a:hlinkClick r:id="rId8"/>
              </a:rPr>
              <a:t>Use of MMS for maternal nutrition and birth outcomes during COVID-19</a:t>
            </a:r>
            <a:r>
              <a:rPr lang="en-US" sz="1400" dirty="0"/>
              <a:t>. MMS TAG.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/>
              <a:t>Dalmiya</a:t>
            </a:r>
            <a:r>
              <a:rPr lang="en-US" sz="1400" dirty="0"/>
              <a:t> et al. January 2022. </a:t>
            </a:r>
            <a:r>
              <a:rPr lang="en-US" sz="1400" dirty="0">
                <a:hlinkClick r:id="rId9"/>
              </a:rPr>
              <a:t>Maternal Nutrition: Prevention of malnutrition in women before and during pregnancy and while breastfeeding.</a:t>
            </a:r>
            <a:r>
              <a:rPr lang="en-US" sz="1400" dirty="0"/>
              <a:t> UNICEF.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Gomes et al, 2022. </a:t>
            </a:r>
            <a:r>
              <a:rPr lang="en-US" sz="1400" dirty="0">
                <a:hlinkClick r:id="rId10"/>
              </a:rPr>
              <a:t>Multiple micronutrient supplements vs iron-folic acid supplements and maternal anemia outcomes: an iron dose analysis.</a:t>
            </a:r>
            <a:r>
              <a:rPr lang="en-US" sz="1400" dirty="0"/>
              <a:t> Ann. N.Y. Acad. Sci.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Gomes et al, 2022. </a:t>
            </a:r>
            <a:r>
              <a:rPr lang="en-US" sz="1400" dirty="0">
                <a:hlinkClick r:id="rId11"/>
              </a:rPr>
              <a:t>Effect of multiple micronutrient supplements vs iron and folic acid supplements on neonatal mortality: a reanalysis by iron dose.</a:t>
            </a:r>
            <a:r>
              <a:rPr lang="en-US" sz="1400" dirty="0"/>
              <a:t> Public Health </a:t>
            </a:r>
            <a:r>
              <a:rPr lang="en-US" sz="1400" dirty="0" err="1"/>
              <a:t>Nutr</a:t>
            </a:r>
            <a:r>
              <a:rPr lang="en-US" sz="1400" dirty="0"/>
              <a:t>.</a:t>
            </a:r>
          </a:p>
          <a:p>
            <a:pPr rtl="0">
              <a:spcBef>
                <a:spcPts val="600"/>
              </a:spcBef>
            </a:pPr>
            <a:endParaRPr lang="en-US" sz="1600" dirty="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rtl="0">
              <a:spcBef>
                <a:spcPts val="600"/>
              </a:spcBef>
            </a:pPr>
            <a:endParaRPr lang="en-CH" sz="1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663C983-A8E3-E64A-8EEE-BDCD0CF60461}"/>
              </a:ext>
            </a:extLst>
          </p:cNvPr>
          <p:cNvSpPr txBox="1">
            <a:spLocks/>
          </p:cNvSpPr>
          <p:nvPr/>
        </p:nvSpPr>
        <p:spPr>
          <a:xfrm>
            <a:off x="6457293" y="1620491"/>
            <a:ext cx="5174129" cy="444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83A476F-4742-D349-B438-F48986EC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7015" y="6128172"/>
            <a:ext cx="310896" cy="365125"/>
          </a:xfrm>
        </p:spPr>
        <p:txBody>
          <a:bodyPr rtlCol="0"/>
          <a:lstStyle/>
          <a:p>
            <a:pPr rtl="0"/>
            <a:fld id="{60553ECD-7F6D-420D-93CA-D8D15EB427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Ressources Healthy Mothers Healthy Babies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n-US" sz="1400" dirty="0">
                <a:hlinkClick r:id="rId3"/>
              </a:rPr>
              <a:t>HMHB Knowledge Hub</a:t>
            </a:r>
            <a:endParaRPr lang="en-US" sz="1400" dirty="0"/>
          </a:p>
          <a:p>
            <a:r>
              <a:rPr lang="en-US" sz="1400" dirty="0">
                <a:hlinkClick r:id="rId4"/>
              </a:rPr>
              <a:t>HMHB Knowledge Bytes</a:t>
            </a:r>
            <a:endParaRPr lang="en-US" sz="1400" dirty="0"/>
          </a:p>
          <a:p>
            <a:r>
              <a:rPr lang="en-US" sz="1400" dirty="0">
                <a:hlinkClick r:id="rId5"/>
              </a:rPr>
              <a:t>HMHB MMS Interactive World Map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HMHB FAQ and Advocacy Brief on the Inclusion of MMS on the Essential Medicine List </a:t>
            </a:r>
            <a:endParaRPr lang="en-US" sz="1400" dirty="0"/>
          </a:p>
          <a:p>
            <a:r>
              <a:rPr lang="en-US" sz="1400" dirty="0">
                <a:hlinkClick r:id="rId7"/>
              </a:rPr>
              <a:t>HMHB Launch Video</a:t>
            </a:r>
            <a:endParaRPr lang="en-US" sz="1400" dirty="0"/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B6CC64-8E2E-2146-A154-373D1B534B2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rtlCol="0"/>
          <a:lstStyle/>
          <a:p>
            <a:r>
              <a:rPr lang="en-US" sz="2000" dirty="0">
                <a:hlinkClick r:id="rId8"/>
              </a:rPr>
              <a:t>HMHB Commitment-making Guide for Nutrition for Growth</a:t>
            </a:r>
            <a:endParaRPr lang="en-US" sz="2000" dirty="0"/>
          </a:p>
          <a:p>
            <a:r>
              <a:rPr lang="en-US" sz="2000" dirty="0">
                <a:hlinkClick r:id="rId9"/>
              </a:rPr>
              <a:t>Watch the HMHB Powering Women, Promising Futures Nutrition for Growth side event</a:t>
            </a:r>
            <a:endParaRPr lang="en-US" sz="2000" dirty="0"/>
          </a:p>
          <a:p>
            <a:r>
              <a:rPr lang="en-US" sz="2000" dirty="0">
                <a:hlinkClick r:id="rId10"/>
              </a:rPr>
              <a:t>Maternal Nutrition in Focus: HMHB at FIGO 2021 World Conference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rtl="0">
              <a:buNone/>
            </a:pPr>
            <a:endParaRPr lang="en-US" sz="2000" dirty="0"/>
          </a:p>
          <a:p>
            <a:pPr rtl="0"/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D8ED9-3574-ED49-BB16-8305E574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96B18-B6B9-F826-EA12-E534DBA913A0}"/>
              </a:ext>
            </a:extLst>
          </p:cNvPr>
          <p:cNvSpPr txBox="1"/>
          <p:nvPr/>
        </p:nvSpPr>
        <p:spPr>
          <a:xfrm>
            <a:off x="6447933" y="4798243"/>
            <a:ext cx="4733608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Join us! Visit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www.hmhbconsortium.org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venir Book" panose="02000503020000020003" pitchFamily="2" charset="0"/>
              </a:rPr>
              <a:t>to become a member. </a:t>
            </a:r>
            <a:endParaRPr lang="fr-fr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7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89B2-82FC-1349-8F91-D60404F3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fr-CH"/>
              <a:t>Visitez</a:t>
            </a:r>
            <a:br>
              <a:rPr lang="en-US" dirty="0"/>
            </a:br>
            <a:r>
              <a:rPr lang="fr-fr" dirty="0" err="1"/>
              <a:t>HMHBconsortium.org</a:t>
            </a:r>
            <a:endParaRPr lang="en-CH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1C68CF1-6E5E-6548-8632-1696A83DBD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C</a:t>
            </a:r>
            <a:r>
              <a:rPr lang="fr-fr" dirty="0"/>
              <a:t>ontacte</a:t>
            </a:r>
            <a:r>
              <a:rPr lang="fr-FR" dirty="0"/>
              <a:t>z-nous</a:t>
            </a:r>
            <a:br>
              <a:rPr lang="en-US" dirty="0"/>
            </a:br>
            <a:r>
              <a:rPr lang="fr-fr" dirty="0" err="1"/>
              <a:t>HMHB@micronutrientforum.org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3297FA-0B70-2B4B-9492-43E4C327D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Suivez-nous</a:t>
            </a:r>
            <a:br>
              <a:rPr lang="en-US" dirty="0"/>
            </a:br>
            <a:r>
              <a:rPr lang="fr-fr" dirty="0"/>
              <a:t>@</a:t>
            </a:r>
            <a:r>
              <a:rPr lang="fr-fr" dirty="0" err="1"/>
              <a:t>hmhbconsortium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3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15FA9A-7142-724A-9FFA-A49259080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/>
              <a:t>Faciliter le dialogue et créer le consensus</a:t>
            </a:r>
          </a:p>
          <a:p>
            <a:pPr lvl="1"/>
            <a:r>
              <a:rPr lang="fr-fr" dirty="0"/>
              <a:t>Ces diapos aident ceux et celles qui souhaitent communiquer </a:t>
            </a:r>
            <a:r>
              <a:rPr lang="fr-FR" dirty="0"/>
              <a:t>les preuves scientifiques</a:t>
            </a:r>
            <a:r>
              <a:rPr lang="fr-fr" dirty="0"/>
              <a:t> et les avantages de la MMS pour les femmes enceintes et leurs bébés. Nous souhaitons fournir au présentateur de ces diapos les messages clés qu’il pourra transmettre aux décideurs ou à ceux et celles qui envisagent de piloter, de mettre en œuvre</a:t>
            </a:r>
            <a:r>
              <a:rPr lang="fr-FR" dirty="0"/>
              <a:t>, ou</a:t>
            </a:r>
            <a:r>
              <a:rPr lang="fr-fr" dirty="0"/>
              <a:t> d’étendre la </a:t>
            </a:r>
            <a:r>
              <a:rPr lang="fr-FR" dirty="0"/>
              <a:t>distribution de la </a:t>
            </a:r>
            <a:r>
              <a:rPr lang="fr-fr" dirty="0"/>
              <a:t>MMS</a:t>
            </a:r>
            <a:r>
              <a:rPr lang="fr-FR" dirty="0"/>
              <a:t> à l’échelle national</a:t>
            </a:r>
            <a:r>
              <a:rPr lang="fr-fr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8B8C-DAEC-DE46-BF33-D6EC8F4E7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Personnaliser le dialogue</a:t>
            </a:r>
          </a:p>
          <a:p>
            <a:pPr lvl="1" rtl="0"/>
            <a:r>
              <a:rPr lang="fr-fr" dirty="0"/>
              <a:t>Des notes sont fournies au présentateur avec chaque diapo, mais elles ne sont pas destinées à être lues mot à mot. Personnalisez et ajoutez vos propres notes pour vous adapter à votre public.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96237-B9F8-2E44-9C8B-4D92EBFA7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 dirty="0"/>
              <a:t>ADAPTEZ-VOUS à votre public</a:t>
            </a:r>
          </a:p>
          <a:p>
            <a:pPr lvl="1" rtl="0"/>
            <a:r>
              <a:rPr lang="fr-fr" dirty="0"/>
              <a:t>Le contenu en rouge doit être personnalisé, puis remis en noir. Les diapos intitulées « Impact national et </a:t>
            </a:r>
            <a:r>
              <a:rPr lang="fr-FR" dirty="0"/>
              <a:t>rapport coût-efficacité</a:t>
            </a:r>
            <a:r>
              <a:rPr lang="fr-fr" dirty="0"/>
              <a:t>» doivent être adaptées aux données et statistiques de votre pays et correspondre à votre public. Certaines diapos ou sections entières peuvent être supprimées ou réorganisées. D’autres ressources figurent à la fin de cette présentation. 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Comment utiliser cette série de diapos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88BF600-E561-4C00-1973-8B53D94944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812" y="6075665"/>
            <a:ext cx="8662333" cy="43815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fr-fr">
                <a:latin typeface="Avenir Oblique"/>
              </a:rPr>
              <a:t>N’hésitez pas à nous faire part de vos commentaires ! Contactez </a:t>
            </a:r>
            <a:r>
              <a:rPr lang="fr-fr">
                <a:latin typeface="Avenir Obli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HMHBConsortium@micronutrientforum.org</a:t>
            </a:r>
            <a:r>
              <a:rPr lang="fr-fr">
                <a:latin typeface="Avenir Oblique"/>
              </a:rPr>
              <a:t> si vous avez des questions ou besoin d’aide supplémentaire.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5991BB-6269-2D49-9CBB-CF95289F8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742" y="1439868"/>
            <a:ext cx="767942" cy="7679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F96E99-6A6A-5B40-990B-CCF87C0A6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6382" y="1568324"/>
            <a:ext cx="704658" cy="7046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6FB0AC-08A0-D69A-0255-E2746CC35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6544" y="140283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A6841-8BB1-B34B-A188-18ED2401A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91E36-D535-E270-8C50-B1DF9DC49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fr-FR" dirty="0" err="1"/>
              <a:t>ACTEUR</a:t>
            </a:r>
            <a:r>
              <a:rPr lang="fr-fr" dirty="0" err="1"/>
              <a:t>s</a:t>
            </a:r>
            <a:r>
              <a:rPr lang="fr-fr" dirty="0"/>
              <a:t> et professionnels de santé publique</a:t>
            </a:r>
          </a:p>
          <a:p>
            <a:pPr lvl="1" rtl="0"/>
            <a:r>
              <a:rPr lang="fr-fr" dirty="0"/>
              <a:t>Sections suggérées : A-E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ECC3442-DE00-AAE7-9E7C-FEF475F650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Responsables nationaux de la santé et ONG</a:t>
            </a:r>
          </a:p>
          <a:p>
            <a:pPr lvl="1" rtl="0"/>
            <a:r>
              <a:rPr lang="fr-fr" dirty="0"/>
              <a:t>Sections suggérées : A-E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F57877-D8B3-B375-A8B0-B07EA717E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Recherche et Université</a:t>
            </a:r>
          </a:p>
          <a:p>
            <a:pPr lvl="1" rtl="0"/>
            <a:r>
              <a:rPr lang="fr-fr" dirty="0"/>
              <a:t>Sections suggérées : B-D</a:t>
            </a:r>
          </a:p>
        </p:txBody>
      </p:sp>
      <p:sp>
        <p:nvSpPr>
          <p:cNvPr id="79" name="Title 78">
            <a:extLst>
              <a:ext uri="{FF2B5EF4-FFF2-40B4-BE49-F238E27FC236}">
                <a16:creationId xmlns:a16="http://schemas.microsoft.com/office/drawing/2014/main" id="{8EB2AA74-8FBC-EA4D-93C8-33D440B0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Public pour cette série de diapos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4480D6-0942-583B-FDA6-95783439F6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Prestataires et distributeurs locaux</a:t>
            </a:r>
          </a:p>
          <a:p>
            <a:pPr lvl="1" rtl="0"/>
            <a:r>
              <a:rPr lang="fr-fr" dirty="0"/>
              <a:t>Section suggérée : 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A9391-9A4C-AA47-5332-CACA62AE6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152" y="1485212"/>
            <a:ext cx="3419854" cy="4324753"/>
          </a:xfrm>
        </p:spPr>
        <p:txBody>
          <a:bodyPr rtlCol="0">
            <a:normAutofit/>
          </a:bodyPr>
          <a:lstStyle/>
          <a:p>
            <a:pPr rtl="0"/>
            <a:r>
              <a:rPr lang="fr-fr" sz="1600" dirty="0"/>
              <a:t>Cette présentation propose une vue d’ensemble de la nutrition maternelle et </a:t>
            </a:r>
            <a:r>
              <a:rPr lang="fr-FR" sz="1600" dirty="0"/>
              <a:t>les preuves scientifiques </a:t>
            </a:r>
            <a:r>
              <a:rPr lang="fr-fr" sz="1600" dirty="0"/>
              <a:t>sur la supplémentation en micronutriments multiples (MMS). Elle fournit des messages clés et des diapos qui peuvent être adaptés au </a:t>
            </a:r>
            <a:r>
              <a:rPr lang="fr-FR" sz="1600" dirty="0"/>
              <a:t>contexte</a:t>
            </a:r>
            <a:r>
              <a:rPr lang="fr-fr" sz="1600" dirty="0"/>
              <a:t> spécifique de chaque pays pour soutenir l’introduction, </a:t>
            </a:r>
            <a:r>
              <a:rPr lang="fr-FR" sz="1600" dirty="0"/>
              <a:t>le pilotage</a:t>
            </a:r>
            <a:r>
              <a:rPr lang="fr-fr" sz="1600" dirty="0"/>
              <a:t> et </a:t>
            </a:r>
            <a:r>
              <a:rPr lang="fr-CH" sz="1600" dirty="0"/>
              <a:t>le déploiement </a:t>
            </a:r>
            <a:r>
              <a:rPr lang="fr-fr" sz="1600" dirty="0"/>
              <a:t>de la MMS. </a:t>
            </a:r>
          </a:p>
          <a:p>
            <a:pPr rtl="0"/>
            <a:endParaRPr lang="en-US" sz="1600" dirty="0"/>
          </a:p>
          <a:p>
            <a:pPr rtl="0"/>
            <a:r>
              <a:rPr lang="fr-fr" sz="1600" dirty="0"/>
              <a:t>Vous pouvez inclure (ou supprimer) certaines sections de cette présentation. Les sections suggérées pour chaque public sont incluses </a:t>
            </a:r>
            <a:r>
              <a:rPr lang="fr-FR" sz="1600" dirty="0"/>
              <a:t>à gauche</a:t>
            </a:r>
            <a:r>
              <a:rPr lang="fr-fr" sz="1600" dirty="0"/>
              <a:t>. Voir les descriptions des sections à la diapo 5.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7CF5731-D668-D9DC-4295-1A21AEF54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0" y="1452860"/>
            <a:ext cx="864139" cy="864139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9CA792C-FB73-EB0C-D332-8DB4F935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03" y="2406622"/>
            <a:ext cx="1045634" cy="1045634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F923B0D-9436-18DD-0295-35C8759DF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73" y="3850934"/>
            <a:ext cx="730092" cy="730092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3C1800C-E20A-4A4A-0432-DA66F5ABF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0" y="480926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7EFE-5C13-0D6F-9813-646EDEDF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O</a:t>
            </a:r>
            <a:r>
              <a:rPr lang="fr-fr" dirty="0"/>
              <a:t>bjectifs</a:t>
            </a:r>
            <a:r>
              <a:rPr lang="fr-FR" dirty="0"/>
              <a:t> / Agenda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8B30-8429-E12A-1115-0F463BD3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fr" i="1">
                <a:solidFill>
                  <a:srgbClr val="FF0000"/>
                </a:solidFill>
              </a:rPr>
              <a:t>Diapo facultative pour ajouter l’ordre du jour et/ou les objectifs de la réunion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832C1-67B2-6121-BA25-1E5D0C09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90407-B725-1AC5-2205-1EE3E0CABF84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à adapter. Supprimez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EB53A86-8F8F-A740-B831-559E0BA6086F}"/>
              </a:ext>
            </a:extLst>
          </p:cNvPr>
          <p:cNvSpPr/>
          <p:nvPr/>
        </p:nvSpPr>
        <p:spPr>
          <a:xfrm>
            <a:off x="-3243" y="3318346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BBA67E-7F19-D145-B2DA-B80AB5117E0C}"/>
              </a:ext>
            </a:extLst>
          </p:cNvPr>
          <p:cNvSpPr/>
          <p:nvPr/>
        </p:nvSpPr>
        <p:spPr>
          <a:xfrm>
            <a:off x="-3243" y="413748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FDBB5C-2423-1B4A-B937-77591D477A46}"/>
              </a:ext>
            </a:extLst>
          </p:cNvPr>
          <p:cNvSpPr/>
          <p:nvPr/>
        </p:nvSpPr>
        <p:spPr>
          <a:xfrm>
            <a:off x="-3243" y="4956614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2DAA39-D444-B740-8579-C6B3A263D9B2}"/>
              </a:ext>
            </a:extLst>
          </p:cNvPr>
          <p:cNvSpPr/>
          <p:nvPr/>
        </p:nvSpPr>
        <p:spPr>
          <a:xfrm>
            <a:off x="-3243" y="2499212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7" name="Pentagon 36">
            <a:extLst>
              <a:ext uri="{FF2B5EF4-FFF2-40B4-BE49-F238E27FC236}">
                <a16:creationId xmlns:a16="http://schemas.microsoft.com/office/drawing/2014/main" id="{872BCB42-E523-DA44-9C01-69D7ADAB4653}"/>
              </a:ext>
            </a:extLst>
          </p:cNvPr>
          <p:cNvSpPr/>
          <p:nvPr/>
        </p:nvSpPr>
        <p:spPr>
          <a:xfrm>
            <a:off x="-3244" y="2499212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8" name="Pentagon 37">
            <a:extLst>
              <a:ext uri="{FF2B5EF4-FFF2-40B4-BE49-F238E27FC236}">
                <a16:creationId xmlns:a16="http://schemas.microsoft.com/office/drawing/2014/main" id="{AD88EFCF-DFEA-E242-91FE-811553BA0BDD}"/>
              </a:ext>
            </a:extLst>
          </p:cNvPr>
          <p:cNvSpPr/>
          <p:nvPr/>
        </p:nvSpPr>
        <p:spPr>
          <a:xfrm>
            <a:off x="-3244" y="3318345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B9B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A95340D4-4313-5343-BA0B-193865B718E5}"/>
              </a:ext>
            </a:extLst>
          </p:cNvPr>
          <p:cNvSpPr/>
          <p:nvPr/>
        </p:nvSpPr>
        <p:spPr>
          <a:xfrm>
            <a:off x="-3244" y="4137478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DF0B89F6-C70C-CA4C-9176-AE0081026EEF}"/>
              </a:ext>
            </a:extLst>
          </p:cNvPr>
          <p:cNvSpPr/>
          <p:nvPr/>
        </p:nvSpPr>
        <p:spPr>
          <a:xfrm>
            <a:off x="-3244" y="4956611"/>
            <a:ext cx="7122628" cy="647141"/>
          </a:xfrm>
          <a:prstGeom prst="homePlate">
            <a:avLst>
              <a:gd name="adj" fmla="val 30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DAC04A2-D084-1F4F-A0E6-08BB8650D386}"/>
              </a:ext>
            </a:extLst>
          </p:cNvPr>
          <p:cNvSpPr txBox="1">
            <a:spLocks/>
          </p:cNvSpPr>
          <p:nvPr/>
        </p:nvSpPr>
        <p:spPr>
          <a:xfrm>
            <a:off x="7496423" y="2499212"/>
            <a:ext cx="4315295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 19 à 24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0A6222F-4BE2-014A-900B-1106F57C77ED}"/>
              </a:ext>
            </a:extLst>
          </p:cNvPr>
          <p:cNvSpPr txBox="1">
            <a:spLocks/>
          </p:cNvSpPr>
          <p:nvPr/>
        </p:nvSpPr>
        <p:spPr>
          <a:xfrm>
            <a:off x="7496423" y="3344409"/>
            <a:ext cx="4525123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 25 à 37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DD61E2D-6C79-7C49-BB76-5F8458E5DEA5}"/>
              </a:ext>
            </a:extLst>
          </p:cNvPr>
          <p:cNvSpPr txBox="1">
            <a:spLocks/>
          </p:cNvSpPr>
          <p:nvPr/>
        </p:nvSpPr>
        <p:spPr>
          <a:xfrm>
            <a:off x="7466030" y="4182587"/>
            <a:ext cx="4677728" cy="647140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 38 à 45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7805379-951B-8C47-BBED-71649D3DCFA4}"/>
              </a:ext>
            </a:extLst>
          </p:cNvPr>
          <p:cNvSpPr txBox="1">
            <a:spLocks/>
          </p:cNvSpPr>
          <p:nvPr/>
        </p:nvSpPr>
        <p:spPr>
          <a:xfrm>
            <a:off x="7466030" y="4990401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sz="2400">
                <a:latin typeface="Avenir Book" panose="02000503020000020003" pitchFamily="2" charset="0"/>
                <a:cs typeface="Arial" panose="020B0604020202020204" pitchFamily="34" charset="0"/>
                <a:hlinkClick r:id="" action="ppaction://noaction"/>
              </a:rPr>
              <a:t>Diapos 46 à 61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48F-A84C-5E47-905A-37150436C7DE}"/>
              </a:ext>
            </a:extLst>
          </p:cNvPr>
          <p:cNvSpPr txBox="1"/>
          <p:nvPr/>
        </p:nvSpPr>
        <p:spPr>
          <a:xfrm>
            <a:off x="911156" y="2499213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fr-fr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B. Ampleur mondiale du problème de la malnutrition maternelle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5DC822-D9F8-E549-9C33-769BD6816792}"/>
              </a:ext>
            </a:extLst>
          </p:cNvPr>
          <p:cNvSpPr txBox="1"/>
          <p:nvPr/>
        </p:nvSpPr>
        <p:spPr>
          <a:xfrm>
            <a:off x="-3245" y="3328133"/>
            <a:ext cx="6880295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C. </a:t>
            </a:r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Preuves scientifiques </a:t>
            </a:r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sur la supplémentation en micronutriments multiples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79F45-F6D8-074E-87FE-32B9AC2284FD}"/>
              </a:ext>
            </a:extLst>
          </p:cNvPr>
          <p:cNvSpPr txBox="1"/>
          <p:nvPr/>
        </p:nvSpPr>
        <p:spPr>
          <a:xfrm>
            <a:off x="911156" y="4137475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D. Impact national et </a:t>
            </a:r>
            <a:r>
              <a:rPr lang="fr-CH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rapport coût-efficacité</a:t>
            </a:r>
            <a:endParaRPr lang="fr-fr" sz="2000" b="1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24CC7-E181-9E49-BD34-A92E419DFEF2}"/>
              </a:ext>
            </a:extLst>
          </p:cNvPr>
          <p:cNvSpPr txBox="1"/>
          <p:nvPr/>
        </p:nvSpPr>
        <p:spPr>
          <a:xfrm>
            <a:off x="486561" y="4956608"/>
            <a:ext cx="6390489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E. </a:t>
            </a:r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Mise en œuvre</a:t>
            </a:r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et </a:t>
            </a:r>
            <a:r>
              <a:rPr lang="fr-CH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déploiement</a:t>
            </a:r>
            <a:endParaRPr lang="fr-FR" sz="2000" b="1" dirty="0">
              <a:solidFill>
                <a:schemeClr val="bg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algn="r"/>
            <a:r>
              <a:rPr lang="fr-fr" sz="2000" b="1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de la supplémentation en micronutriments multiples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21B24E-3CD7-B22E-702D-3CBA6B93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Sections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C2FD5-4968-0940-B9DE-3A6F2723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2EDBA-FD24-F241-BE9B-08FB43568445}"/>
              </a:ext>
            </a:extLst>
          </p:cNvPr>
          <p:cNvSpPr/>
          <p:nvPr/>
        </p:nvSpPr>
        <p:spPr>
          <a:xfrm>
            <a:off x="-3243" y="1661350"/>
            <a:ext cx="12192000" cy="64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E68440C3-FC03-634C-B363-AA35F2E7EF99}"/>
              </a:ext>
            </a:extLst>
          </p:cNvPr>
          <p:cNvSpPr/>
          <p:nvPr/>
        </p:nvSpPr>
        <p:spPr>
          <a:xfrm>
            <a:off x="-3244" y="1661349"/>
            <a:ext cx="7122628" cy="647141"/>
          </a:xfrm>
          <a:prstGeom prst="homePlate">
            <a:avLst>
              <a:gd name="adj" fmla="val 30445"/>
            </a:avLst>
          </a:prstGeom>
          <a:solidFill>
            <a:srgbClr val="510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>
              <a:latin typeface="Avenir Book" panose="0200050302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9F4BB2-7FCC-3645-A607-78E79AB67B17}"/>
              </a:ext>
            </a:extLst>
          </p:cNvPr>
          <p:cNvSpPr txBox="1"/>
          <p:nvPr/>
        </p:nvSpPr>
        <p:spPr>
          <a:xfrm>
            <a:off x="911156" y="1661340"/>
            <a:ext cx="5965894" cy="6471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 rtl="0"/>
            <a:r>
              <a:rPr lang="fr-fr" sz="2000" b="1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A. Grossesse et nutrition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9BE77FE-37F2-5E48-AAEF-95160EA4D69D}"/>
              </a:ext>
            </a:extLst>
          </p:cNvPr>
          <p:cNvSpPr txBox="1">
            <a:spLocks/>
          </p:cNvSpPr>
          <p:nvPr/>
        </p:nvSpPr>
        <p:spPr>
          <a:xfrm>
            <a:off x="7496424" y="1670290"/>
            <a:ext cx="4525122" cy="64714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sz="2400">
                <a:latin typeface="Avenir Book" panose="02000503020000020003" pitchFamily="2" charset="0"/>
                <a:cs typeface="Arial" panose="020B0604020202020204" pitchFamily="34" charset="0"/>
                <a:hlinkClick r:id="rId3" action="ppaction://hlinksldjump"/>
              </a:rPr>
              <a:t>Diapos 6 à 18</a:t>
            </a:r>
            <a:endParaRPr lang="en-US" sz="2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3EA40-14F9-B449-A267-19B62A88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Impact national et </a:t>
            </a:r>
            <a:br>
              <a:rPr lang="fr-FR" dirty="0"/>
            </a:br>
            <a:r>
              <a:rPr lang="fr-FR" dirty="0"/>
              <a:t>rapport coût-efficacité </a:t>
            </a:r>
            <a:r>
              <a:rPr lang="fr-fr" dirty="0"/>
              <a:t>pour </a:t>
            </a:r>
            <a:br>
              <a:rPr lang="en-US" dirty="0"/>
            </a:br>
            <a:r>
              <a:rPr lang="fr-fr" dirty="0">
                <a:solidFill>
                  <a:srgbClr val="FF0000"/>
                </a:solidFill>
              </a:rPr>
              <a:t>&lt;ajouter le pays&gt;</a:t>
            </a:r>
          </a:p>
        </p:txBody>
      </p:sp>
    </p:spTree>
    <p:extLst>
      <p:ext uri="{BB962C8B-B14F-4D97-AF65-F5344CB8AC3E}">
        <p14:creationId xmlns:p14="http://schemas.microsoft.com/office/powerpoint/2010/main" val="16656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98978"/>
            <a:ext cx="5391911" cy="139660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La malnutrition maternelle est élevée en/au/aux </a:t>
            </a:r>
            <a:r>
              <a:rPr lang="fr-fr" dirty="0">
                <a:solidFill>
                  <a:srgbClr val="FF0000"/>
                </a:solidFill>
              </a:rPr>
              <a:t>&lt;nom du pays&gt;.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fr" dirty="0">
                <a:solidFill>
                  <a:srgbClr val="FF0000"/>
                </a:solidFill>
              </a:rPr>
              <a:t>qq</a:t>
            </a:r>
            <a:r>
              <a:rPr lang="fr-fr" dirty="0"/>
              <a:t> % de femmes sont en </a:t>
            </a:r>
            <a:r>
              <a:rPr lang="fr-fr" dirty="0" err="1"/>
              <a:t>sous-poids</a:t>
            </a:r>
            <a:endParaRPr lang="fr-fr" dirty="0"/>
          </a:p>
          <a:p>
            <a:pPr rtl="0"/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 % de femmes enceintes souffrent d’anémie </a:t>
            </a:r>
          </a:p>
          <a:p>
            <a:pPr rtl="0"/>
            <a:r>
              <a:rPr lang="fr-fr" dirty="0" err="1">
                <a:solidFill>
                  <a:srgbClr val="FF0000"/>
                </a:solidFill>
              </a:rPr>
              <a:t>yy</a:t>
            </a:r>
            <a:r>
              <a:rPr lang="fr-fr" dirty="0"/>
              <a:t> % de femmes sont petites de taille</a:t>
            </a:r>
          </a:p>
          <a:p>
            <a:pPr rtl="0"/>
            <a:r>
              <a:rPr lang="fr-fr" dirty="0"/>
              <a:t>Le taux de mortalité maternelle est de </a:t>
            </a:r>
            <a:r>
              <a:rPr lang="fr-fr" dirty="0" err="1">
                <a:solidFill>
                  <a:srgbClr val="FF0000"/>
                </a:solidFill>
              </a:rPr>
              <a:t>zz</a:t>
            </a:r>
            <a:r>
              <a:rPr lang="fr-fr" dirty="0"/>
              <a:t> %</a:t>
            </a:r>
          </a:p>
          <a:p>
            <a:pPr rtl="0"/>
            <a:endParaRPr lang="fr-CH" dirty="0"/>
          </a:p>
          <a:p>
            <a:pPr rtl="0"/>
            <a:r>
              <a:rPr lang="fr-fr" i="1" dirty="0">
                <a:solidFill>
                  <a:srgbClr val="FF0000"/>
                </a:solidFill>
              </a:rPr>
              <a:t>Ajouter d’autres</a:t>
            </a:r>
            <a:r>
              <a:rPr lang="fr-FR" i="1" dirty="0">
                <a:solidFill>
                  <a:srgbClr val="FF0000"/>
                </a:solidFill>
              </a:rPr>
              <a:t> éléments statistiques </a:t>
            </a:r>
            <a:r>
              <a:rPr lang="fr-fr" i="1" dirty="0">
                <a:solidFill>
                  <a:srgbClr val="FF0000"/>
                </a:solidFill>
              </a:rPr>
              <a:t>sur les carences en micronutriments dans votre pays, si disponibles.</a:t>
            </a:r>
          </a:p>
          <a:p>
            <a:pPr rtl="0"/>
            <a:endParaRPr lang="en-GB" i="1" dirty="0">
              <a:solidFill>
                <a:srgbClr val="FF0000"/>
              </a:solidFill>
            </a:endParaRPr>
          </a:p>
          <a:p>
            <a:pPr rtl="0"/>
            <a:endParaRPr lang="fr-CH" dirty="0"/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B4A45E-298A-9E3A-665A-4ACCCDE51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C415-18B7-CB4C-9EC8-98BE204E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 rtl="0"/>
            <a:fld id="{C4B37875-7933-F345-AE65-E0AB5E984F8B}" type="slidenum">
              <a:rPr lang="en-US" smtClean="0"/>
              <a:pPr algn="r" rtl="0"/>
              <a:t>7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3A3878-669E-E94B-AF71-B21A173A1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Indiquer les sources ici</a:t>
            </a:r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D30DB-3B9C-E446-B351-AFE12E14D4A3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B86C9-891A-5A00-F886-5E076A4BBBD1}"/>
              </a:ext>
            </a:extLst>
          </p:cNvPr>
          <p:cNvSpPr txBox="1"/>
          <p:nvPr/>
        </p:nvSpPr>
        <p:spPr>
          <a:xfrm>
            <a:off x="7990713" y="2470433"/>
            <a:ext cx="25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>
                <a:solidFill>
                  <a:srgbClr val="E56A5D"/>
                </a:solidFill>
              </a:rPr>
              <a:t>Ajouter une photo spécifique au pays</a:t>
            </a:r>
          </a:p>
        </p:txBody>
      </p:sp>
    </p:spTree>
    <p:extLst>
      <p:ext uri="{BB962C8B-B14F-4D97-AF65-F5344CB8AC3E}">
        <p14:creationId xmlns:p14="http://schemas.microsoft.com/office/powerpoint/2010/main" val="46917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5474C-E7E8-8B4D-8D84-A533A097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86951"/>
            <a:ext cx="10783823" cy="1232906"/>
          </a:xfrm>
        </p:spPr>
        <p:txBody>
          <a:bodyPr rtlCol="0"/>
          <a:lstStyle/>
          <a:p>
            <a:pPr rtl="0"/>
            <a:r>
              <a:rPr lang="fr-fr"/>
              <a:t>La malnutrition maternelle en/au/aux </a:t>
            </a:r>
            <a:r>
              <a:rPr lang="fr-fr">
                <a:solidFill>
                  <a:srgbClr val="FF0000"/>
                </a:solidFill>
              </a:rPr>
              <a:t>&lt;nom du pays&gt;</a:t>
            </a:r>
            <a:r>
              <a:rPr lang="fr-fr"/>
              <a:t>est touchée par 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2210443"/>
            <a:ext cx="10783822" cy="3944620"/>
          </a:xfrm>
        </p:spPr>
        <p:txBody>
          <a:bodyPr rtlCol="0"/>
          <a:lstStyle/>
          <a:p>
            <a:pPr rtl="0"/>
            <a:r>
              <a:rPr lang="fr-fr">
                <a:solidFill>
                  <a:srgbClr val="FF0000"/>
                </a:solidFill>
              </a:rPr>
              <a:t>Diapo facultative permettant d’ajouter des sujets connexes spécifiques à un pays ou à une région, comme par exemple :</a:t>
            </a:r>
            <a:endParaRPr lang="en-US">
              <a:solidFill>
                <a:srgbClr val="FF0000"/>
              </a:solidFill>
            </a:endParaRPr>
          </a:p>
          <a:p>
            <a:pPr lvl="1" rtl="0"/>
            <a:r>
              <a:rPr lang="fr-fr">
                <a:solidFill>
                  <a:srgbClr val="FF0000"/>
                </a:solidFill>
              </a:rPr>
              <a:t>Données sur l’impact du COVID-19 sur les pénuries alimentaires</a:t>
            </a:r>
          </a:p>
          <a:p>
            <a:pPr lvl="1" rtl="0"/>
            <a:r>
              <a:rPr lang="fr-fr">
                <a:solidFill>
                  <a:srgbClr val="FF0000"/>
                </a:solidFill>
              </a:rPr>
              <a:t>Taux élevés de VIH, de tuberculose, etc. qui peuvent entraîner des taux de malnutrition plus élevés.</a:t>
            </a:r>
          </a:p>
          <a:p>
            <a:pPr lvl="1" rtl="0"/>
            <a:r>
              <a:rPr lang="fr-fr">
                <a:solidFill>
                  <a:srgbClr val="FF0000"/>
                </a:solidFill>
              </a:rPr>
              <a:t>Gravité de l’anémie ou taux d’obésité élevés</a:t>
            </a:r>
            <a:endParaRPr lang="en-GB">
              <a:solidFill>
                <a:srgbClr val="FF0000"/>
              </a:solidFill>
            </a:endParaRPr>
          </a:p>
          <a:p>
            <a:pPr rtl="0"/>
            <a:endParaRPr lang="en-US"/>
          </a:p>
          <a:p>
            <a:pPr rtl="0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DC1CBF-4A3B-9342-A4AD-9A76331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28F9AA-0989-5924-5108-D9C164336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fr"/>
              <a:t>Indiquer les sources ici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C1A75-3AE8-B519-D431-55B005C405AA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7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9BFF-341A-0648-ACCF-1F452553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4B37875-7933-F345-AE65-E0AB5E984F8B}" type="slidenum">
              <a:rPr lang="en-US" smtClean="0"/>
              <a:pPr rtl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FFF1CB-BAD0-A142-9D23-B9415E28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13274"/>
            <a:ext cx="10783823" cy="123290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La malnutrition maternelle </a:t>
            </a:r>
            <a:r>
              <a:rPr lang="fr-fr" dirty="0">
                <a:solidFill>
                  <a:srgbClr val="FF0000"/>
                </a:solidFill>
              </a:rPr>
              <a:t>en/au/aux &lt;nom du pays&gt;</a:t>
            </a:r>
            <a:r>
              <a:rPr lang="fr-fr" dirty="0"/>
              <a:t> entraîne des niveaux élevés d’effets indésirables à la naissance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60F9-DD1E-4845-887C-6E305D7D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046542"/>
            <a:ext cx="5303519" cy="38684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 % de bébés ont un poids insuffisant à la naissance.</a:t>
            </a:r>
          </a:p>
          <a:p>
            <a:pPr rtl="0"/>
            <a:r>
              <a:rPr lang="fr-fr" dirty="0" err="1">
                <a:solidFill>
                  <a:srgbClr val="FF0000"/>
                </a:solidFill>
              </a:rPr>
              <a:t>yy</a:t>
            </a:r>
            <a:r>
              <a:rPr lang="fr-fr" dirty="0"/>
              <a:t> % de bébés sont nés petits pour leur âge gestationnel</a:t>
            </a:r>
          </a:p>
          <a:p>
            <a:pPr rtl="0"/>
            <a:r>
              <a:rPr lang="fr-fr" dirty="0" err="1">
                <a:solidFill>
                  <a:srgbClr val="FF0000"/>
                </a:solidFill>
              </a:rPr>
              <a:t>zz</a:t>
            </a:r>
            <a:r>
              <a:rPr lang="fr-fr" dirty="0"/>
              <a:t> % de bébés sont nés trop tôt (avant terme)</a:t>
            </a:r>
          </a:p>
          <a:p>
            <a:pPr rtl="0"/>
            <a:r>
              <a:rPr lang="fr-fr" dirty="0">
                <a:solidFill>
                  <a:srgbClr val="FF0000"/>
                </a:solidFill>
              </a:rPr>
              <a:t>xx</a:t>
            </a:r>
            <a:r>
              <a:rPr lang="fr-fr" dirty="0"/>
              <a:t> % d’enfants de moins de 5 ans souffrent d’un retard de croissance </a:t>
            </a:r>
          </a:p>
          <a:p>
            <a:pPr rtl="0"/>
            <a:r>
              <a:rPr lang="fr-fr" dirty="0"/>
              <a:t>Le taux de mortalité néonatale est de </a:t>
            </a:r>
            <a:r>
              <a:rPr lang="fr-fr" dirty="0" err="1">
                <a:solidFill>
                  <a:srgbClr val="FF0000"/>
                </a:solidFill>
              </a:rPr>
              <a:t>yy</a:t>
            </a:r>
            <a:r>
              <a:rPr lang="fr-fr" dirty="0"/>
              <a:t> %</a:t>
            </a:r>
          </a:p>
          <a:p>
            <a:pPr rtl="0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D38FE65-ED1B-3F6A-8624-21EBEDB420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394" y="2120900"/>
            <a:ext cx="5303519" cy="3868420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9EDE86-FBFD-D44B-B8F8-2679CEF556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Indiquer les sources ici</a:t>
            </a:r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9EDDD-86C8-D3EF-2E3F-2F4541CD051C}"/>
              </a:ext>
            </a:extLst>
          </p:cNvPr>
          <p:cNvSpPr txBox="1"/>
          <p:nvPr/>
        </p:nvSpPr>
        <p:spPr>
          <a:xfrm>
            <a:off x="0" y="0"/>
            <a:ext cx="6377354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rtl="0"/>
            <a:r>
              <a:rPr lang="fr-fr" sz="1600">
                <a:solidFill>
                  <a:srgbClr val="FF0000"/>
                </a:solidFill>
              </a:rPr>
              <a:t>MODÈLE DE PAYS à adapter. Supprimer cet encart une fois mis à jour.</a:t>
            </a:r>
            <a:endParaRPr lang="en-CH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231F20"/>
      </a:dk1>
      <a:lt1>
        <a:srgbClr val="FFFFFF"/>
      </a:lt1>
      <a:dk2>
        <a:srgbClr val="8D9EBC"/>
      </a:dk2>
      <a:lt2>
        <a:srgbClr val="E7E6E6"/>
      </a:lt2>
      <a:accent1>
        <a:srgbClr val="510C76"/>
      </a:accent1>
      <a:accent2>
        <a:srgbClr val="005D83"/>
      </a:accent2>
      <a:accent3>
        <a:srgbClr val="8DC6E8"/>
      </a:accent3>
      <a:accent4>
        <a:srgbClr val="BB913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15" ma:contentTypeDescription="Create a new document." ma:contentTypeScope="" ma:versionID="8f12edf606aab260e9eac9bf596b942b">
  <xsd:schema xmlns:xsd="http://www.w3.org/2001/XMLSchema" xmlns:xs="http://www.w3.org/2001/XMLSchema" xmlns:p="http://schemas.microsoft.com/office/2006/metadata/properties" xmlns:ns2="7b2e77cc-b64d-4fc4-9f64-616f45c1eaef" xmlns:ns3="d537de1d-b239-4fda-943d-5a7369d64260" targetNamespace="http://schemas.microsoft.com/office/2006/metadata/properties" ma:root="true" ma:fieldsID="d150a63fb10b202246f5578752609907" ns2:_="" ns3:_=""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  <MediaLengthInSeconds xmlns="7b2e77cc-b64d-4fc4-9f64-616f45c1eaef" xsi:nil="true"/>
    <SharedWithUsers xmlns="d537de1d-b239-4fda-943d-5a7369d64260">
      <UserInfo>
        <DisplayName>Marti van Liere</DisplayName>
        <AccountId>13</AccountId>
        <AccountType/>
      </UserInfo>
      <UserInfo>
        <DisplayName>Rijuta Pandav</DisplayName>
        <AccountId>16</AccountId>
        <AccountType/>
      </UserInfo>
      <UserInfo>
        <DisplayName>Tanuja Rastogi</DisplayName>
        <AccountId>18</AccountId>
        <AccountType/>
      </UserInfo>
      <UserInfo>
        <DisplayName>Rana Sulieman</DisplayName>
        <AccountId>188</AccountId>
        <AccountType/>
      </UserInfo>
      <UserInfo>
        <DisplayName>Anabel Maciel</DisplayName>
        <AccountId>174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A9026E2-14AF-42B6-8D69-41F271086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A7B33-BB9A-47F3-8CAA-5914C7A39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14F81B-439E-44B8-B8C5-40754976F3B9}">
  <ds:schemaRefs>
    <ds:schemaRef ds:uri="7b2e77cc-b64d-4fc4-9f64-616f45c1eaef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d537de1d-b239-4fda-943d-5a7369d64260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2157</Words>
  <Application>Microsoft Macintosh PowerPoint</Application>
  <PresentationFormat>Widescreen</PresentationFormat>
  <Paragraphs>196</Paragraphs>
  <Slides>18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Black</vt:lpstr>
      <vt:lpstr>Avenir Book</vt:lpstr>
      <vt:lpstr>Avenir Oblique</vt:lpstr>
      <vt:lpstr>Calibri</vt:lpstr>
      <vt:lpstr>Century Gothic</vt:lpstr>
      <vt:lpstr>System Font Regular</vt:lpstr>
      <vt:lpstr>Wingdings</vt:lpstr>
      <vt:lpstr>Office Theme</vt:lpstr>
      <vt:lpstr>Accélérer la supplémentation en micronutriments multiples</vt:lpstr>
      <vt:lpstr>Comment utiliser cette série de diapos</vt:lpstr>
      <vt:lpstr>Public pour cette série de diapos</vt:lpstr>
      <vt:lpstr>Objectifs / Agenda</vt:lpstr>
      <vt:lpstr>Sections</vt:lpstr>
      <vt:lpstr>Impact national et  rapport coût-efficacité pour  &lt;ajouter le pays&gt;</vt:lpstr>
      <vt:lpstr>La malnutrition maternelle est élevée en/au/aux &lt;nom du pays&gt;.</vt:lpstr>
      <vt:lpstr>La malnutrition maternelle en/au/aux &lt;nom du pays&gt;est touchée par :</vt:lpstr>
      <vt:lpstr>La malnutrition maternelle en/au/aux &lt;nom du pays&gt; entraîne des niveaux élevés d’effets indésirables à la naissance</vt:lpstr>
      <vt:lpstr>La couverture des interventions en matière de nutrition maternelle est faible</vt:lpstr>
      <vt:lpstr>Investir dans la MMS peut générer &lt;x devise&gt; en/au/aux &lt;nom du pays&gt;</vt:lpstr>
      <vt:lpstr>PowerPoint Presentation</vt:lpstr>
      <vt:lpstr>La MMS est une intervention de soins prénatals très avantageuse en/au/aux &lt;nom du pays&gt;</vt:lpstr>
      <vt:lpstr>Étapes suivantes</vt:lpstr>
      <vt:lpstr>Rester en contact</vt:lpstr>
      <vt:lpstr>Principales publications</vt:lpstr>
      <vt:lpstr>Ressources Healthy Mothers Healthy Babies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Wilkes, Stephen</dc:creator>
  <cp:lastModifiedBy>Rijuta Pandav</cp:lastModifiedBy>
  <cp:revision>14</cp:revision>
  <cp:lastPrinted>2022-04-18T20:29:19Z</cp:lastPrinted>
  <dcterms:created xsi:type="dcterms:W3CDTF">2020-12-11T21:28:37Z</dcterms:created>
  <dcterms:modified xsi:type="dcterms:W3CDTF">2023-06-08T12:27:50Z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mplianceAssetId" pid="2">
    <vt:lpwstr/>
  </property>
  <property fmtid="{D5CDD505-2E9C-101B-9397-08002B2CF9AE}" name="ContentTypeId" pid="3">
    <vt:lpwstr>0x010100D4871A718AD66E418366A732CB5B3C94</vt:lpwstr>
  </property>
  <property fmtid="{D5CDD505-2E9C-101B-9397-08002B2CF9AE}" name="MediaServiceImageTags" pid="4">
    <vt:lpwstr/>
  </property>
  <property fmtid="{D5CDD505-2E9C-101B-9397-08002B2CF9AE}" name="NXPowerLiteLastOptimized" pid="5">
    <vt:lpwstr>1836506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S10.0.0</vt:lpwstr>
  </property>
  <property fmtid="{D5CDD505-2E9C-101B-9397-08002B2CF9AE}" name="TemplateUrl" pid="8">
    <vt:lpwstr/>
  </property>
  <property fmtid="{D5CDD505-2E9C-101B-9397-08002B2CF9AE}" name="TriggerFlowInfo" pid="9">
    <vt:lpwstr/>
  </property>
  <property fmtid="{D5CDD505-2E9C-101B-9397-08002B2CF9AE}" name="_ExtendedDescription" pid="10">
    <vt:lpwstr/>
  </property>
  <property fmtid="{D5CDD505-2E9C-101B-9397-08002B2CF9AE}" name="_SharedFileIndex" pid="11">
    <vt:lpwstr/>
  </property>
  <property fmtid="{D5CDD505-2E9C-101B-9397-08002B2CF9AE}" name="_SourceUrl" pid="12">
    <vt:lpwstr/>
  </property>
  <property fmtid="{D5CDD505-2E9C-101B-9397-08002B2CF9AE}" name="xd_ProgID" pid="13">
    <vt:lpwstr/>
  </property>
  <property fmtid="{D5CDD505-2E9C-101B-9397-08002B2CF9AE}" name="xd_Signature" pid="14">
    <vt:lpwstr/>
  </property>
</Properties>
</file>