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  <p:embeddedFontLst>
    <p:embeddedFont>
      <p:font typeface="OKGAPP+ArialMT"/>
      <p:regular r:id="rId27"/>
    </p:embeddedFont>
    <p:embeddedFont>
      <p:font typeface="TODJWG+FranklinGothic-MediumCond"/>
      <p:regular r:id="rId28"/>
    </p:embeddedFont>
    <p:embeddedFont>
      <p:font typeface="SQDTDM+FranklinGothic-MediumCond,Italic"/>
      <p:regular r:id="rId29"/>
    </p:embeddedFont>
    <p:embeddedFont>
      <p:font typeface="SPFRBT+FranklinGothic-MediumCond,Bold"/>
      <p:regular r:id="rId30"/>
    </p:embeddedFont>
    <p:embeddedFont>
      <p:font typeface="CBCOFJ+FranklinGothic-MediumCond,BoldItalic"/>
      <p:regular r:id="rId3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font" Target="fonts/font1.fntdata" /><Relationship Id="rId28" Type="http://schemas.openxmlformats.org/officeDocument/2006/relationships/font" Target="fonts/font2.fntdata" /><Relationship Id="rId29" Type="http://schemas.openxmlformats.org/officeDocument/2006/relationships/font" Target="fonts/font3.fntdata" /><Relationship Id="rId3" Type="http://schemas.openxmlformats.org/officeDocument/2006/relationships/viewProps" Target="viewProps.xml" /><Relationship Id="rId30" Type="http://schemas.openxmlformats.org/officeDocument/2006/relationships/font" Target="fonts/font4.fntdata" /><Relationship Id="rId31" Type="http://schemas.openxmlformats.org/officeDocument/2006/relationships/font" Target="fonts/font5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Relationship Id="rId3" Type="http://schemas.openxmlformats.org/officeDocument/2006/relationships/hyperlink" Target="https://www.nature.com/articles/nrendo.2016.37" TargetMode="External" /><Relationship Id="rId4" Type="http://schemas.openxmlformats.org/officeDocument/2006/relationships/hyperlink" Target="https://www.sciencedirect.com/science/article/abs/pii/S0020729211600040" TargetMode="Ex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Relationship Id="rId3" Type="http://schemas.openxmlformats.org/officeDocument/2006/relationships/hyperlink" Target="https://doi.org/10.1186/s12889-015-1449-3" TargetMode="Externa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youtube.com/watch?v=z7NguonMqTI&amp;list=PLtHECG2JBpsod1V1bU2_2_iyR-s9Wok97&amp;index=30" TargetMode="External" /><Relationship Id="rId3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youtube.com/watch?v=c7LgGBw8us0&amp;list=PLtHECG2JBpsod1V1bU2_2_iyR-s9Wok97&amp;index=29" TargetMode="External" /><Relationship Id="rId3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s://nyaspubs.onlinelibrary.wiley.com/doi/10.1111/nyas.14756" TargetMode="External" /><Relationship Id="rId11" Type="http://schemas.openxmlformats.org/officeDocument/2006/relationships/hyperlink" Target="https://pubmed.ncbi.nlm.nih.gov/35466910/" TargetMode="External" /><Relationship Id="rId2" Type="http://schemas.openxmlformats.org/officeDocument/2006/relationships/image" Target="../media/image19.png" /><Relationship Id="rId3" Type="http://schemas.openxmlformats.org/officeDocument/2006/relationships/hyperlink" Target="https://hmhbconsortium.org/knowledge-hub/preventing-and-controlling-micronutrient-deficiencies-in-populations-affected-by-an-emergency/" TargetMode="External" /><Relationship Id="rId4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 /><Relationship Id="rId5" Type="http://schemas.openxmlformats.org/officeDocument/2006/relationships/hyperlink" Target="https://hmhbconsortium.org/knowledge-hub/maternal-multiple-micronutrient-supplementation-and-other-biomedical-and-socioenvironmental-influences-on-childrens-cognition-at-age-9-12-years-in-indonesia-follow-up-of-the-summit-randomis/" TargetMode="External" /><Relationship Id="rId6" Type="http://schemas.openxmlformats.org/officeDocument/2006/relationships/hyperlink" Target="https://hmhbconsortium.org/knowledge-hub/who-nutritional-interventions-update-multiple-micronutrient-supplements-during-pregnancy/" TargetMode="External" /><Relationship Id="rId7" Type="http://schemas.openxmlformats.org/officeDocument/2006/relationships/hyperlink" Target="../../ADVOCACY/HMHB documents for GMMB/Final materials from GMMB/3.20" TargetMode="External" /><Relationship Id="rId8" Type="http://schemas.openxmlformats.org/officeDocument/2006/relationships/hyperlink" Target="https://hmhbconsortium.org/knowledge-hub/use-of-mms-for-maternal-nutrition-and-birth-outcomes-during-covid/" TargetMode="External" /><Relationship Id="rId9" Type="http://schemas.openxmlformats.org/officeDocument/2006/relationships/hyperlink" Target="https://hmhbconsortium.org/knowledge-hub/maternal-nutrition-prevention-of-malnutrition-in-women-before-and-during-pregnancy-and-while-breastfeeding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s://www.youtube.com/watch?v=aJutxKwMnyw" TargetMode="External" /><Relationship Id="rId11" Type="http://schemas.openxmlformats.org/officeDocument/2006/relationships/hyperlink" Target="http://www.hmhbconsortium.org/" TargetMode="External" /><Relationship Id="rId2" Type="http://schemas.openxmlformats.org/officeDocument/2006/relationships/image" Target="../media/image20.png" /><Relationship Id="rId3" Type="http://schemas.openxmlformats.org/officeDocument/2006/relationships/hyperlink" Target="https://hmhbconsortium.org/knowledge-hub/" TargetMode="External" /><Relationship Id="rId4" Type="http://schemas.openxmlformats.org/officeDocument/2006/relationships/hyperlink" Target="https://hmhbconsortium.org/nn4g-commitment-guide/" TargetMode="External" /><Relationship Id="rId5" Type="http://schemas.openxmlformats.org/officeDocument/2006/relationships/hyperlink" Target="https://hmhbconsortium.org/knowledge-bytes/" TargetMode="External" /><Relationship Id="rId6" Type="http://schemas.openxmlformats.org/officeDocument/2006/relationships/hyperlink" Target="https://hmhbconsortium.org/an-n4g-side-event-powering-women-promising-futures-watch-now/" TargetMode="External" /><Relationship Id="rId7" Type="http://schemas.openxmlformats.org/officeDocument/2006/relationships/hyperlink" Target="https://hmhbconsortium.org/world-map/" TargetMode="External" /><Relationship Id="rId8" Type="http://schemas.openxmlformats.org/officeDocument/2006/relationships/hyperlink" Target="https://hmhbconsortium.org/knowledge-hub/faq-and-advocacy-brief-for-inclusion-of-mms-into-the-whos-model-list-of-essential-medicines-fr/" TargetMode="External" /><Relationship Id="rId9" Type="http://schemas.openxmlformats.org/officeDocument/2006/relationships/hyperlink" Target="https://hmhbconsortium.org/maternal-nutrition-in-focus-at-figo-world-congress-21-28-october/" TargetMode="Externa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slide" Target="slide4.xml" /><Relationship Id="rId4" Type="http://schemas.openxmlformats.org/officeDocument/2006/relationships/slide" Target="slide1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hyperlink" Target="https://www.ncbi.nlm.nih.gov/pmc/articles/PMC5104202/" TargetMode="Ex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hyperlink" Target="https://pubmed.ncbi.nlm.nih.gov/31134643/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hyperlink" Target="https://www.ncbi.nlm.nih.gov/pmc/articles/PMC5104202/" TargetMode="Ex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Relationship Id="rId3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 /><Relationship Id="rId4" Type="http://schemas.openxmlformats.org/officeDocument/2006/relationships/hyperlink" Target="../../ADVOCACY/HMHB documents for GMMB/Final materials from GMMB/). https:/doi.org/10.1038/s43016-021-00319-4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5529" y="1568252"/>
            <a:ext cx="3636872" cy="77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200">
                <a:solidFill>
                  <a:srgbClr val="ffffff"/>
                </a:solidFill>
                <a:latin typeface="OKGAPP+ArialMT"/>
                <a:cs typeface="OKGAPP+ArialMT"/>
              </a:rPr>
              <a:t>Accélérer</a:t>
            </a:r>
            <a:r>
              <a:rPr dirty="0" sz="5200">
                <a:solidFill>
                  <a:srgbClr val="ffffff"/>
                </a:solidFill>
                <a:latin typeface="OKGAPP+ArialMT"/>
                <a:cs typeface="OKGAPP+ArialMT"/>
              </a:rPr>
              <a:t> </a:t>
            </a:r>
            <a:r>
              <a:rPr dirty="0" sz="5200">
                <a:solidFill>
                  <a:srgbClr val="ffffff"/>
                </a:solidFill>
                <a:latin typeface="OKGAPP+ArialMT"/>
                <a:cs typeface="OKGAPP+ArialMT"/>
              </a:rPr>
              <a:t>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5529" y="2281484"/>
            <a:ext cx="5913829" cy="22023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200">
                <a:solidFill>
                  <a:srgbClr val="ffffff"/>
                </a:solidFill>
                <a:latin typeface="OKGAPP+ArialMT"/>
                <a:cs typeface="OKGAPP+ArialMT"/>
              </a:rPr>
              <a:t>supplémentation</a:t>
            </a:r>
            <a:r>
              <a:rPr dirty="0" sz="5200">
                <a:solidFill>
                  <a:srgbClr val="ffffff"/>
                </a:solidFill>
                <a:latin typeface="OKGAPP+ArialMT"/>
                <a:cs typeface="OKGAPP+ArialMT"/>
              </a:rPr>
              <a:t> </a:t>
            </a:r>
            <a:r>
              <a:rPr dirty="0" sz="5200">
                <a:solidFill>
                  <a:srgbClr val="ffffff"/>
                </a:solidFill>
                <a:latin typeface="OKGAPP+ArialMT"/>
                <a:cs typeface="OKGAPP+ArialMT"/>
              </a:rPr>
              <a:t>en</a:t>
            </a:r>
          </a:p>
          <a:p>
            <a:pPr marL="0" marR="0">
              <a:lnSpc>
                <a:spcPts val="5615"/>
              </a:lnSpc>
              <a:spcBef>
                <a:spcPts val="0"/>
              </a:spcBef>
              <a:spcAft>
                <a:spcPts val="0"/>
              </a:spcAft>
            </a:pPr>
            <a:r>
              <a:rPr dirty="0" sz="5200">
                <a:solidFill>
                  <a:srgbClr val="ffffff"/>
                </a:solidFill>
                <a:latin typeface="OKGAPP+ArialMT"/>
                <a:cs typeface="OKGAPP+ArialMT"/>
              </a:rPr>
              <a:t>micronutriments</a:t>
            </a:r>
          </a:p>
          <a:p>
            <a:pPr marL="0" marR="0">
              <a:lnSpc>
                <a:spcPts val="5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5200">
                <a:solidFill>
                  <a:srgbClr val="ffffff"/>
                </a:solidFill>
                <a:latin typeface="OKGAPP+ArialMT"/>
                <a:cs typeface="OKGAPP+ArialMT"/>
              </a:rPr>
              <a:t>multiples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84573" y="6455629"/>
            <a:ext cx="230237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c8c8c"/>
                </a:solidFill>
                <a:latin typeface="TODJWG+FranklinGothic-MediumCond"/>
                <a:cs typeface="TODJWG+FranklinGothic-MediumCond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8679113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Conséquences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au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cours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vie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d’une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femme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6300" y="3281708"/>
            <a:ext cx="861193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Adolescence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56302" y="3281708"/>
            <a:ext cx="1001315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Pré-conception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3933" y="3958533"/>
            <a:ext cx="3154416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ALIMENTATION,</a:t>
            </a:r>
            <a:r>
              <a:rPr dirty="0" sz="1400" spc="-89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SANTÉ</a:t>
            </a:r>
            <a:r>
              <a:rPr dirty="0" sz="1400" spc="-9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ET</a:t>
            </a:r>
            <a:r>
              <a:rPr dirty="0" sz="1400" spc="-87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SOINS</a:t>
            </a:r>
            <a:r>
              <a:rPr dirty="0" sz="1400" spc="-89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INADÉQUATS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089" y="4395706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6989" y="4399315"/>
            <a:ext cx="945998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Petite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taille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19461" y="4395706"/>
            <a:ext cx="221316" cy="550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62362" y="4399315"/>
            <a:ext cx="1905547" cy="5461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Faible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IMC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pré-grossesse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Revenus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moins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élevés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6989" y="4691415"/>
            <a:ext cx="2243240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Développement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cognitif</a:t>
            </a:r>
            <a:r>
              <a:rPr dirty="0" sz="1500" spc="17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altéré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6989" y="4983515"/>
            <a:ext cx="4007375" cy="83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Anémie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autres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carences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en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micronutriments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Épuisement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détérioration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du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bien-être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Dégradation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productivité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des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résultats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scolaires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TODJWG+FranklinGothic-MediumCond"/>
                <a:cs typeface="TODJWG+FranklinGothic-MediumCond"/>
              </a:rPr>
              <a:t>12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8679113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Conséquences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au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cours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vie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d’une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femme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6300" y="3281708"/>
            <a:ext cx="861193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Adolescence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56302" y="3281708"/>
            <a:ext cx="1001315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Pré-conception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75350" y="3281708"/>
            <a:ext cx="723751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Grossesse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44426" y="3958533"/>
            <a:ext cx="3154416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ALIMENTATION,</a:t>
            </a:r>
            <a:r>
              <a:rPr dirty="0" sz="1400" spc="-89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SANTÉ</a:t>
            </a:r>
            <a:r>
              <a:rPr dirty="0" sz="1400" spc="-9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ET</a:t>
            </a:r>
            <a:r>
              <a:rPr dirty="0" sz="1400" spc="-87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SOINS</a:t>
            </a:r>
            <a:r>
              <a:rPr dirty="0" sz="1400" spc="-89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INADÉQUATS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4089" y="4395706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6989" y="4399315"/>
            <a:ext cx="945998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Petite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taille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19461" y="4395706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62362" y="4399315"/>
            <a:ext cx="1905990" cy="5461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Faible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IMC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pré-grossesse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Revenus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moins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élevés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6989" y="4691415"/>
            <a:ext cx="2243240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Développement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cognitif</a:t>
            </a:r>
            <a:r>
              <a:rPr dirty="0" sz="1500" spc="17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altéré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46989" y="4983515"/>
            <a:ext cx="4007375" cy="83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Anémie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autres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carences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en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micronutriments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Épuisement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détérioration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du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bien-être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Dégradation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productivité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des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résultats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scolaires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62362" y="4983515"/>
            <a:ext cx="2022133" cy="83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Travail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difficile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ou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prolongé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Éclampsie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prééclampsie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Mortalité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maternelle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TODJWG+FranklinGothic-MediumCond"/>
                <a:cs typeface="TODJWG+FranklinGothic-MediumCond"/>
              </a:rPr>
              <a:t>13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8679113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Conséquences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au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cours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vie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d’une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femme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6464" y="2288102"/>
            <a:ext cx="2441156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Conséquences</a:t>
            </a:r>
            <a:r>
              <a:rPr dirty="0" sz="1200" spc="-76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pour</a:t>
            </a:r>
            <a:r>
              <a:rPr dirty="0" sz="1200" spc="-77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les</a:t>
            </a:r>
            <a:r>
              <a:rPr dirty="0" sz="1200" spc="-76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nourrissons</a:t>
            </a:r>
            <a:r>
              <a:rPr dirty="0" sz="1200" spc="-76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et</a:t>
            </a:r>
            <a:r>
              <a:rPr dirty="0" sz="1200" spc="-76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25064" y="2470982"/>
            <a:ext cx="634331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enfants</a:t>
            </a:r>
            <a:r>
              <a:rPr dirty="0" sz="1200" spc="-76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96464" y="2713325"/>
            <a:ext cx="2824714" cy="215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250" spc="1014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Poids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insuffisant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à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naissance,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petite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taille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25064" y="2900242"/>
            <a:ext cx="1427329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pour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l’âge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gestationnel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96464" y="3142585"/>
            <a:ext cx="2441309" cy="708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250" spc="1014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Naissance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prématurée,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mortinatalité</a:t>
            </a:r>
          </a:p>
          <a:p>
            <a:pPr marL="0" marR="0">
              <a:lnSpc>
                <a:spcPts val="1396"/>
              </a:lnSpc>
              <a:spcBef>
                <a:spcPts val="543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250" spc="1014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Spina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bifida,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anomalies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congénitales</a:t>
            </a:r>
          </a:p>
          <a:p>
            <a:pPr marL="0" marR="0">
              <a:lnSpc>
                <a:spcPts val="1396"/>
              </a:lnSpc>
              <a:spcBef>
                <a:spcPts val="593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250" spc="1014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Mortalité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morbidité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infantiles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86300" y="3281708"/>
            <a:ext cx="861193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Adolescence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56302" y="3281708"/>
            <a:ext cx="1001315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Pré-conception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75350" y="3281708"/>
            <a:ext cx="723751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Grossesse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79463" y="3283626"/>
            <a:ext cx="728811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Post-natal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96464" y="3881725"/>
            <a:ext cx="2905638" cy="215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250" spc="1014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Faible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croissance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développement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physique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44426" y="3958533"/>
            <a:ext cx="3154416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ALIMENTATION,</a:t>
            </a:r>
            <a:r>
              <a:rPr dirty="0" sz="1400" spc="-89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SANTÉ</a:t>
            </a:r>
            <a:r>
              <a:rPr dirty="0" sz="1400" spc="-9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ET</a:t>
            </a:r>
            <a:r>
              <a:rPr dirty="0" sz="1400" spc="-87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SOINS</a:t>
            </a:r>
            <a:r>
              <a:rPr dirty="0" sz="1400" spc="-89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INADÉQUATS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25064" y="4068642"/>
            <a:ext cx="1308000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cognitif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post-natal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4089" y="4395706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46989" y="4399315"/>
            <a:ext cx="945998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Petite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taille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219461" y="4395706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562362" y="4399315"/>
            <a:ext cx="1905990" cy="5461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Faible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IMC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pré-grossesse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Revenus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moins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élevés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46989" y="4691415"/>
            <a:ext cx="2243240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Développement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cognitif</a:t>
            </a:r>
            <a:r>
              <a:rPr dirty="0" sz="1500" spc="17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altéré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46989" y="4983515"/>
            <a:ext cx="4007375" cy="83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Anémie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autres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carences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en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micronutriments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Épuisement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détérioration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du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bien-être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Dégradation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productivité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des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résultats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scolaires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562362" y="4983515"/>
            <a:ext cx="2022133" cy="83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Travail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difficile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ou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prolongé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Éclampsie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prééclampsie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Mortalité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767171"/>
                </a:solidFill>
                <a:latin typeface="TODJWG+FranklinGothic-MediumCond"/>
                <a:cs typeface="TODJWG+FranklinGothic-MediumCond"/>
              </a:rPr>
              <a:t>maternelle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TODJWG+FranklinGothic-MediumCond"/>
                <a:cs typeface="TODJWG+FranklinGothic-MediumCond"/>
              </a:rPr>
              <a:t>14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8679113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Conséquences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au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cours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vie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d’une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femme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6464" y="2288102"/>
            <a:ext cx="2441156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Conséquences</a:t>
            </a:r>
            <a:r>
              <a:rPr dirty="0" sz="1200" spc="-76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pour</a:t>
            </a:r>
            <a:r>
              <a:rPr dirty="0" sz="1200" spc="-77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les</a:t>
            </a:r>
            <a:r>
              <a:rPr dirty="0" sz="1200" spc="-76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nourrissons</a:t>
            </a:r>
            <a:r>
              <a:rPr dirty="0" sz="1200" spc="-76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et</a:t>
            </a:r>
            <a:r>
              <a:rPr dirty="0" sz="1200" spc="-76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25064" y="2470982"/>
            <a:ext cx="634331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enfants</a:t>
            </a:r>
            <a:r>
              <a:rPr dirty="0" sz="1200" spc="-76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96464" y="2713325"/>
            <a:ext cx="2824714" cy="215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250" spc="1014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Poids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insuffisant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à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naissance,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petite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taille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25064" y="2900242"/>
            <a:ext cx="1427329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pour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l’âge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gestationnel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96464" y="3142585"/>
            <a:ext cx="2441309" cy="708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250" spc="1014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Naissance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prématurée,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mortinatalité</a:t>
            </a:r>
          </a:p>
          <a:p>
            <a:pPr marL="0" marR="0">
              <a:lnSpc>
                <a:spcPts val="1396"/>
              </a:lnSpc>
              <a:spcBef>
                <a:spcPts val="543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250" spc="1014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Spina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bifida,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anomalies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congénitales</a:t>
            </a:r>
          </a:p>
          <a:p>
            <a:pPr marL="0" marR="0">
              <a:lnSpc>
                <a:spcPts val="1396"/>
              </a:lnSpc>
              <a:spcBef>
                <a:spcPts val="593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250" spc="1014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Mortalité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morbidité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infantiles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86300" y="3281708"/>
            <a:ext cx="861193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Adolescence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56302" y="3283626"/>
            <a:ext cx="1001315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Pré-conception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75350" y="3283627"/>
            <a:ext cx="723751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Grossesse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79463" y="3283626"/>
            <a:ext cx="728811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Post-natal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96464" y="3881725"/>
            <a:ext cx="2905638" cy="215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250" spc="1014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Faible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croissance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développement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physique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44426" y="3958533"/>
            <a:ext cx="3154416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ALIMENTATION,</a:t>
            </a:r>
            <a:r>
              <a:rPr dirty="0" sz="1400" spc="-89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SANTÉ</a:t>
            </a:r>
            <a:r>
              <a:rPr dirty="0" sz="1400" spc="-9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ET</a:t>
            </a:r>
            <a:r>
              <a:rPr dirty="0" sz="1400" spc="-87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SOINS</a:t>
            </a:r>
            <a:r>
              <a:rPr dirty="0" sz="1400" spc="-89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INADÉQUATS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25064" y="4068642"/>
            <a:ext cx="1308000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cognitif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post-natal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4089" y="4395706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46989" y="4399315"/>
            <a:ext cx="945998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Petite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taille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219461" y="4395706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562362" y="4399315"/>
            <a:ext cx="1905990" cy="5461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Faible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IMC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pré-grossesse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Revenus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moins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élevés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46989" y="4691415"/>
            <a:ext cx="2243747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Développement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cognitif</a:t>
            </a:r>
            <a:r>
              <a:rPr dirty="0" sz="1500" spc="2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altéré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46989" y="4983515"/>
            <a:ext cx="4007375" cy="83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Anémie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autres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carences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en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micronutriments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Épuisement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détérioration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du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bien-être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Dégradation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productivité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des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résultats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scolaires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562362" y="4983515"/>
            <a:ext cx="2022133" cy="83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Travail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difficile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ou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prolongé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Éclampsie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prééclampsie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Mortalité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maternelle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81874" y="6177029"/>
            <a:ext cx="7710715" cy="3048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Sources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: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Gernand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al.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2016.</a:t>
            </a:r>
            <a:r>
              <a:rPr dirty="0" sz="900" spc="-17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Carences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micronutriments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pendant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grossesse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l’échelle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mondiale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Effets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santé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prévention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900" spc="-81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Nature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Publishing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Group.</a:t>
            </a:r>
          </a:p>
          <a:p>
            <a:pPr marL="7937" marR="0">
              <a:lnSpc>
                <a:spcPts val="1020"/>
              </a:lnSpc>
              <a:spcBef>
                <a:spcPts val="59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Aviram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al.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2011.</a:t>
            </a:r>
            <a:r>
              <a:rPr dirty="0" sz="900" spc="1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Obésité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maternelle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conséquences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l’issue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grossesse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risques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avec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maternelle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900" spc="-93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Gynaecol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Obstet.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TODJWG+FranklinGothic-MediumCond"/>
                <a:cs typeface="TODJWG+FranklinGothic-MediumCond"/>
              </a:rPr>
              <a:t>15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9126772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Inégalités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genre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dans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nutrition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des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femmes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4773" y="1930139"/>
            <a:ext cx="3313298" cy="311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Prestations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services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inadéquates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79061" y="2295900"/>
            <a:ext cx="9341912" cy="601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prestations</a:t>
            </a:r>
            <a:r>
              <a:rPr dirty="0" sz="1900" spc="1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soins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1900" spc="15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santé</a:t>
            </a:r>
            <a:r>
              <a:rPr dirty="0" sz="1900" spc="-14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ne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sont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pas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suffisamment</a:t>
            </a:r>
            <a:r>
              <a:rPr dirty="0" sz="1900" spc="25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disponibles,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accessibles</a:t>
            </a:r>
            <a:r>
              <a:rPr dirty="0" sz="1900" spc="68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ou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abordables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pour</a:t>
            </a:r>
          </a:p>
          <a:p>
            <a:pPr marL="0" marR="0">
              <a:lnSpc>
                <a:spcPts val="2154"/>
              </a:lnSpc>
              <a:spcBef>
                <a:spcPts val="75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permettre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aux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femmes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1900" spc="-3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prendre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correctement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soin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leur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santé.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64773" y="3299596"/>
            <a:ext cx="2446429" cy="311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Faible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pouvoir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décision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9061" y="3665356"/>
            <a:ext cx="8991810" cy="601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politiques,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directives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mesures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relatives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aux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programmes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nutrition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pour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femmes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sont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peu</a:t>
            </a:r>
          </a:p>
          <a:p>
            <a:pPr marL="0" marR="0">
              <a:lnSpc>
                <a:spcPts val="2154"/>
              </a:lnSpc>
              <a:spcBef>
                <a:spcPts val="75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prioritaires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manquent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financement.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64773" y="4669052"/>
            <a:ext cx="3290500" cy="311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Alimentation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qualité</a:t>
            </a:r>
            <a:r>
              <a:rPr dirty="0" sz="1900" spc="18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insuffisante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9061" y="5034812"/>
            <a:ext cx="9399852" cy="601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femmes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sont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dernières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moins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bien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loties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en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termes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d’alimentation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nutritive.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Elles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ne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peuvent</a:t>
            </a:r>
          </a:p>
          <a:p>
            <a:pPr marL="0" marR="0">
              <a:lnSpc>
                <a:spcPts val="2154"/>
              </a:lnSpc>
              <a:spcBef>
                <a:spcPts val="75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pas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se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permettre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d’acheter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aliments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bonne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qualité.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81874" y="6249839"/>
            <a:ext cx="8019908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Source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: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Brinda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al.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2015.</a:t>
            </a:r>
            <a:r>
              <a:rPr dirty="0" sz="900" spc="-1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Association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entre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l’indice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d’inégalité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genre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taux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mortalité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infantile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étude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transnationale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portant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138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900" spc="-33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BMC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TODJWG+FranklinGothic-MediumCond"/>
                <a:cs typeface="TODJWG+FranklinGothic-MediumCond"/>
              </a:rPr>
              <a:t>16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7" y="681783"/>
            <a:ext cx="3084364" cy="1050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Voix</a:t>
            </a: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femmes</a:t>
            </a: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: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Agurash,</a:t>
            </a: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Éthiopie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1979565"/>
            <a:ext cx="5248296" cy="736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«</a:t>
            </a:r>
            <a:r>
              <a:rPr dirty="0" sz="1800" spc="-116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Je</a:t>
            </a:r>
            <a:r>
              <a:rPr dirty="0" sz="1800" spc="-115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suis</a:t>
            </a:r>
            <a:r>
              <a:rPr dirty="0" sz="1800" spc="-114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mariée</a:t>
            </a:r>
            <a:r>
              <a:rPr dirty="0" sz="1800" spc="-115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à</a:t>
            </a:r>
            <a:r>
              <a:rPr dirty="0" sz="1800" spc="-117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un</a:t>
            </a:r>
            <a:r>
              <a:rPr dirty="0" sz="1800" spc="-116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agriculteur,</a:t>
            </a:r>
            <a:r>
              <a:rPr dirty="0" sz="1800" spc="-115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donc</a:t>
            </a:r>
            <a:r>
              <a:rPr dirty="0" sz="1800" spc="-115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pas</a:t>
            </a:r>
            <a:r>
              <a:rPr dirty="0" sz="1800" spc="-114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repos</a:t>
            </a:r>
            <a:r>
              <a:rPr dirty="0" sz="1800" spc="-114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pour</a:t>
            </a:r>
            <a:r>
              <a:rPr dirty="0" sz="1800" spc="-115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moi.</a:t>
            </a:r>
          </a:p>
          <a:p>
            <a:pPr marL="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Nous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travaillons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courbés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toute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journée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à</a:t>
            </a:r>
            <a:r>
              <a:rPr dirty="0" sz="1800" spc="-117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ferme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et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parcourons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longues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distances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à</a:t>
            </a:r>
            <a:r>
              <a:rPr dirty="0" sz="1800" spc="-117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pied.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8" y="2790333"/>
            <a:ext cx="5541405" cy="736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Je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suis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inquiète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plusieurs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choses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au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sujet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ma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grossesse.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La</a:t>
            </a:r>
          </a:p>
          <a:p>
            <a:pPr marL="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première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est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ma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santé.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Et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deuxième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est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savoir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si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je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peux</a:t>
            </a:r>
          </a:p>
          <a:p>
            <a:pPr marL="0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accomplir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tout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nécessaire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pour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mon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bébé.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088" y="3601101"/>
            <a:ext cx="5452240" cy="736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À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l’heure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du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repas,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je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suis</a:t>
            </a:r>
            <a:r>
              <a:rPr dirty="0" sz="1800" spc="-101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contente</a:t>
            </a:r>
            <a:r>
              <a:rPr dirty="0" sz="1800" spc="-111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que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ma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famille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mange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avant</a:t>
            </a:r>
          </a:p>
          <a:p>
            <a:pPr marL="0" marR="0">
              <a:lnSpc>
                <a:spcPts val="172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moi.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Si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j’ai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faim,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je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ne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dis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rien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parce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que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je</a:t>
            </a:r>
            <a:r>
              <a:rPr dirty="0" sz="1800" spc="-28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dois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gérer</a:t>
            </a:r>
            <a:r>
              <a:rPr dirty="0" sz="1800" spc="-101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les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ressources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la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maison.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088" y="4411869"/>
            <a:ext cx="5298632" cy="516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femme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peut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manger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les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restes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une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fois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que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tout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monde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a</a:t>
            </a:r>
          </a:p>
          <a:p>
            <a:pPr marL="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fini.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S’il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n’y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a</a:t>
            </a:r>
            <a:r>
              <a:rPr dirty="0" sz="1800" spc="-117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pas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restes,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femme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survivra.</a:t>
            </a:r>
            <a:r>
              <a:rPr dirty="0" sz="1800" spc="-12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02838" y="5634008"/>
            <a:ext cx="4118351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Agurash,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au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troisième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trimestre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sa</a:t>
            </a:r>
            <a:r>
              <a:rPr dirty="0" sz="1800" spc="-117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grossesse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57482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TODJWG+FranklinGothic-MediumCond"/>
                <a:cs typeface="TODJWG+FranklinGothic-MediumCond"/>
              </a:rPr>
              <a:t>17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7" y="681783"/>
            <a:ext cx="2998410" cy="1050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Voix</a:t>
            </a: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femmes</a:t>
            </a: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: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Shakuntala,</a:t>
            </a: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005d83"/>
                </a:solidFill>
                <a:latin typeface="TODJWG+FranklinGothic-MediumCond"/>
                <a:cs typeface="TODJWG+FranklinGothic-MediumCond"/>
              </a:rPr>
              <a:t>Inde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2001740"/>
            <a:ext cx="5170323" cy="544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«</a:t>
            </a:r>
            <a:r>
              <a:rPr dirty="0" sz="1800" spc="-116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On</a:t>
            </a:r>
            <a:r>
              <a:rPr dirty="0" sz="1800" spc="-116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pourrait</a:t>
            </a:r>
            <a:r>
              <a:rPr dirty="0" sz="1800" spc="-115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dire</a:t>
            </a:r>
            <a:r>
              <a:rPr dirty="0" sz="1800" spc="-116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que</a:t>
            </a:r>
            <a:r>
              <a:rPr dirty="0" sz="1800" spc="-116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les</a:t>
            </a:r>
            <a:r>
              <a:rPr dirty="0" sz="1800" spc="-114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travailleurs</a:t>
            </a:r>
            <a:r>
              <a:rPr dirty="0" sz="1800" spc="-114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santé</a:t>
            </a:r>
            <a:r>
              <a:rPr dirty="0" sz="1800" spc="-115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comme</a:t>
            </a:r>
            <a:r>
              <a:rPr dirty="0" sz="1800" spc="-116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moi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sont</a:t>
            </a:r>
            <a:r>
              <a:rPr dirty="0" sz="1800" spc="-115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des</a:t>
            </a:r>
            <a:r>
              <a:rPr dirty="0" sz="1800" spc="-114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hôpitaux</a:t>
            </a:r>
            <a:r>
              <a:rPr dirty="0" sz="1800" spc="-115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ambulants.</a:t>
            </a:r>
            <a:r>
              <a:rPr dirty="0" sz="1800" spc="-115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BCOFJ+FranklinGothic-MediumCond,BoldItalic"/>
                <a:cs typeface="CBCOFJ+FranklinGothic-MediumCond,BoldItalic"/>
              </a:rPr>
              <a:t>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8" y="2647916"/>
            <a:ext cx="5283430" cy="54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Les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femmes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enceintes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du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village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ne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peuvent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même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pas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s’offrir</a:t>
            </a:r>
          </a:p>
          <a:p>
            <a:pPr marL="0" marR="0">
              <a:lnSpc>
                <a:spcPts val="194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deux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repas</a:t>
            </a:r>
            <a:r>
              <a:rPr dirty="0" sz="1800" spc="-97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adéquats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par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jour.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088" y="3294091"/>
            <a:ext cx="5029448" cy="791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Une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fois</a:t>
            </a:r>
            <a:r>
              <a:rPr dirty="0" sz="1800" spc="-111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quand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tout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monde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a</a:t>
            </a:r>
            <a:r>
              <a:rPr dirty="0" sz="1800" spc="-117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mangé,</a:t>
            </a:r>
            <a:r>
              <a:rPr dirty="0" sz="1800" spc="-123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il</a:t>
            </a:r>
            <a:r>
              <a:rPr dirty="0" sz="1800" spc="-108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n’y</a:t>
            </a:r>
            <a:r>
              <a:rPr dirty="0" sz="1800" spc="-10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a</a:t>
            </a:r>
            <a:r>
              <a:rPr dirty="0" sz="1800" spc="-117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plus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que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les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restes</a:t>
            </a:r>
            <a:r>
              <a:rPr dirty="0" sz="1800" spc="-121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pour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femme.</a:t>
            </a:r>
            <a:r>
              <a:rPr dirty="0" sz="1800" spc="-122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C’est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la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principale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raison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la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malnutrition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chez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les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femmes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enceintes.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088" y="4187156"/>
            <a:ext cx="5479412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Quand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ces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femmes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accouchent,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leurs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bébés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sont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aussi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dénutris.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35976" y="5114425"/>
            <a:ext cx="3798082" cy="571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Shakuntala,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agent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santé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(à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gauche)</a:t>
            </a:r>
            <a:r>
              <a:rPr dirty="0" sz="1800" spc="-11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pèse</a:t>
            </a:r>
          </a:p>
          <a:p>
            <a:pPr marL="0" marR="0">
              <a:lnSpc>
                <a:spcPts val="204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une</a:t>
            </a:r>
            <a:r>
              <a:rPr dirty="0" sz="1800" spc="-11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femme</a:t>
            </a:r>
            <a:r>
              <a:rPr dirty="0" sz="1800" spc="-116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enceinte.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57482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TODJWG+FranklinGothic-MediumCond"/>
                <a:cs typeface="TODJWG+FranklinGothic-MediumCond"/>
              </a:rPr>
              <a:t>18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83515"/>
            <a:ext cx="515202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MODÈLE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adapter.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Supprimer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cet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encart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une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fois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jour.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954786"/>
            <a:ext cx="3272073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Étapes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suivantes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9" y="1830087"/>
            <a:ext cx="9087296" cy="386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2450" spc="1161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Diapo</a:t>
            </a:r>
            <a:r>
              <a:rPr dirty="0" sz="2400" spc="-155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facultative</a:t>
            </a:r>
            <a:r>
              <a:rPr dirty="0" sz="2400" spc="-154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pour</a:t>
            </a:r>
            <a:r>
              <a:rPr dirty="0" sz="2400" spc="-153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ajouter</a:t>
            </a:r>
            <a:r>
              <a:rPr dirty="0" sz="2400" spc="-153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l’étape</a:t>
            </a:r>
            <a:r>
              <a:rPr dirty="0" sz="2400" spc="-154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suivante</a:t>
            </a:r>
            <a:r>
              <a:rPr dirty="0" sz="2400" spc="-154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ou</a:t>
            </a:r>
            <a:r>
              <a:rPr dirty="0" sz="2400" spc="-152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les</a:t>
            </a:r>
            <a:r>
              <a:rPr dirty="0" sz="2400" spc="-152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principales</a:t>
            </a:r>
            <a:r>
              <a:rPr dirty="0" sz="2400" spc="-152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leçons</a:t>
            </a:r>
            <a:r>
              <a:rPr dirty="0" sz="2400" spc="-82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tirées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TODJWG+FranklinGothic-MediumCond"/>
                <a:cs typeface="TODJWG+FranklinGothic-MediumCond"/>
              </a:rPr>
              <a:t>19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83515"/>
            <a:ext cx="515202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MODÈLE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adapter.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Supprimer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cet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encart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une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fois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jour.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954786"/>
            <a:ext cx="3381990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Rester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en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contact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9" y="1830087"/>
            <a:ext cx="10441432" cy="386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2450" spc="1161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Diapo</a:t>
            </a:r>
            <a:r>
              <a:rPr dirty="0" sz="2400" spc="-155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facultative</a:t>
            </a:r>
            <a:r>
              <a:rPr dirty="0" sz="2400" spc="-154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pour</a:t>
            </a:r>
            <a:r>
              <a:rPr dirty="0" sz="2400" spc="-153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ajouter</a:t>
            </a:r>
            <a:r>
              <a:rPr dirty="0" sz="2400" spc="-153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l’URL</a:t>
            </a:r>
            <a:r>
              <a:rPr dirty="0" sz="2400" spc="-153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du</a:t>
            </a:r>
            <a:r>
              <a:rPr dirty="0" sz="2400" spc="-154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site,</a:t>
            </a:r>
            <a:r>
              <a:rPr dirty="0" sz="2400" spc="-154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les</a:t>
            </a:r>
            <a:r>
              <a:rPr dirty="0" sz="2400" spc="-152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identifiants</a:t>
            </a:r>
            <a:r>
              <a:rPr dirty="0" sz="2400" spc="-152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sociaux</a:t>
            </a:r>
            <a:r>
              <a:rPr dirty="0" sz="2400" spc="-154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et/ou</a:t>
            </a:r>
            <a:r>
              <a:rPr dirty="0" sz="2400" spc="-153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l’adresse</a:t>
            </a:r>
            <a:r>
              <a:rPr dirty="0" sz="2400" spc="-154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e-mail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TODJWG+FranklinGothic-MediumCond"/>
                <a:cs typeface="TODJWG+FranklinGothic-MediumCond"/>
              </a:rPr>
              <a:t>20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401729"/>
            <a:ext cx="4611669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Principales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publications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1203739"/>
            <a:ext cx="9166095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450" spc="1339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Bloem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2007.</a:t>
            </a:r>
            <a:r>
              <a:rPr dirty="0" sz="1400" spc="49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Preventing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controlling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deficiencies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populations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affected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  <a:r>
              <a:rPr dirty="0" sz="1400" spc="-9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emergency</a:t>
            </a:r>
            <a:r>
              <a:rPr dirty="0" sz="1400" spc="3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.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WHO,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WFP,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UNICEF.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8" y="1493299"/>
            <a:ext cx="10721979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450" spc="1339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Smith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2017.</a:t>
            </a:r>
            <a:r>
              <a:rPr dirty="0" sz="1400" spc="46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effect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supplementation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stillbirth,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birth</a:t>
            </a:r>
            <a:r>
              <a:rPr dirty="0" sz="1400" spc="-9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outcomes,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mortality: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1400" spc="-9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meta-analysis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9838" y="1710411"/>
            <a:ext cx="7863786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individual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randomised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trials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low-income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middle-income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countries.</a:t>
            </a:r>
            <a:r>
              <a:rPr dirty="0" sz="1400" spc="-45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Lancet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Global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Health.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088" y="1996219"/>
            <a:ext cx="10700546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450" spc="1339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Prado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2017.</a:t>
            </a:r>
            <a:r>
              <a:rPr dirty="0" sz="1400" spc="46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supplementation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other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biomedical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socio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environmental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influences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children’s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cognition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9838" y="2213331"/>
            <a:ext cx="4350928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years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Indonesia: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follow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SUMMIT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randomised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trial</a:t>
            </a:r>
            <a:r>
              <a:rPr dirty="0" sz="1400" spc="-52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4088" y="2499139"/>
            <a:ext cx="10514231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450" spc="1339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WHO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antenatal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care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recommendations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for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positive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pregnancy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experience.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July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2020.</a:t>
            </a:r>
            <a:r>
              <a:rPr dirty="0" sz="1400" spc="305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Nutritional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interventions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update: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89838" y="2716251"/>
            <a:ext cx="3090745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pregnancy.</a:t>
            </a:r>
            <a:r>
              <a:rPr dirty="0" sz="1400" spc="69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World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Health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Organization.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4088" y="3002059"/>
            <a:ext cx="1041640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450" spc="1339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Perumal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al.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July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2021.</a:t>
            </a:r>
            <a:r>
              <a:rPr dirty="0" sz="1400" spc="64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Impact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scaling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prenatal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interventions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capital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outcomes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low-and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middle-income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countries: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1400" spc="-9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9838" y="3219170"/>
            <a:ext cx="3198110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analysis.</a:t>
            </a:r>
            <a:r>
              <a:rPr dirty="0" sz="1400" spc="34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American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Journal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of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Clinical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Nutrition.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4088" y="3504979"/>
            <a:ext cx="657499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450" spc="1339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May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2020.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MMS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birth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outcomes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</a:t>
            </a:r>
            <a:r>
              <a:rPr dirty="0" sz="1400" spc="-12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.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MMS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TAG.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4088" y="3794539"/>
            <a:ext cx="10923609" cy="5333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450" spc="1339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Dalmiya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al.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January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2022.</a:t>
            </a:r>
            <a:r>
              <a:rPr dirty="0" sz="1400" spc="87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Nutrition: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Prevention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malnutrition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before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pregnancy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while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breastfeeding.</a:t>
            </a:r>
            <a:r>
              <a:rPr dirty="0" sz="1400" spc="112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UNICEF.</a:t>
            </a:r>
          </a:p>
          <a:p>
            <a:pPr marL="0" marR="0">
              <a:lnSpc>
                <a:spcPts val="1619"/>
              </a:lnSpc>
              <a:spcBef>
                <a:spcPts val="66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450" spc="1339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Gomes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2022.</a:t>
            </a:r>
            <a:r>
              <a:rPr dirty="0" sz="1400" spc="46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iron-folic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acid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anemia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outcomes: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analysis.</a:t>
            </a:r>
            <a:r>
              <a:rPr dirty="0" sz="1400" spc="8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Ann.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N.Y.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Acad.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Sci.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4088" y="4373659"/>
            <a:ext cx="1090566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450" spc="1339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Gomes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2022.</a:t>
            </a:r>
            <a:r>
              <a:rPr dirty="0" sz="1400" spc="46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Effect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folic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acid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neonatal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mortality: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1400" spc="-9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reanalysis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  <a:r>
              <a:rPr dirty="0" sz="1400" spc="-9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dose.</a:t>
            </a:r>
            <a:r>
              <a:rPr dirty="0" sz="1400" spc="13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Public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Health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89838" y="4590770"/>
            <a:ext cx="473533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Nutr.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TODJWG+FranklinGothic-MediumCond"/>
                <a:cs typeface="TODJWG+FranklinGothic-MediumCond"/>
              </a:rPr>
              <a:t>21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83515"/>
            <a:ext cx="516157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MODÈLE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adapter.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Supprimez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cet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encart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une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fois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mis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jour.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954786"/>
            <a:ext cx="3647039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Objectifs</a:t>
            </a:r>
            <a:r>
              <a:rPr dirty="0" sz="4000" spc="21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/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Agenda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9" y="1830087"/>
            <a:ext cx="8994939" cy="386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2450" spc="1161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Diapo</a:t>
            </a:r>
            <a:r>
              <a:rPr dirty="0" sz="2400" spc="-155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facultative</a:t>
            </a:r>
            <a:r>
              <a:rPr dirty="0" sz="2400" spc="-154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pour</a:t>
            </a:r>
            <a:r>
              <a:rPr dirty="0" sz="2400" spc="-153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ajouter</a:t>
            </a:r>
            <a:r>
              <a:rPr dirty="0" sz="2400" spc="-153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l’ordre</a:t>
            </a:r>
            <a:r>
              <a:rPr dirty="0" sz="2400" spc="-154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du</a:t>
            </a:r>
            <a:r>
              <a:rPr dirty="0" sz="2400" spc="-154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jour</a:t>
            </a:r>
            <a:r>
              <a:rPr dirty="0" sz="2400" spc="-153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et/ou</a:t>
            </a:r>
            <a:r>
              <a:rPr dirty="0" sz="2400" spc="-153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les</a:t>
            </a:r>
            <a:r>
              <a:rPr dirty="0" sz="2400" spc="-152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objectifs</a:t>
            </a:r>
            <a:r>
              <a:rPr dirty="0" sz="2400" spc="-152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de</a:t>
            </a:r>
            <a:r>
              <a:rPr dirty="0" sz="2400" spc="-155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la</a:t>
            </a:r>
            <a:r>
              <a:rPr dirty="0" sz="2400" spc="-154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SQDTDM+FranklinGothic-MediumCond,Italic"/>
                <a:cs typeface="SQDTDM+FranklinGothic-MediumCond,Italic"/>
              </a:rPr>
              <a:t>réunion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19647" y="6237861"/>
            <a:ext cx="220507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TODJWG+FranklinGothic-MediumCond"/>
                <a:cs typeface="TODJWG+FranklinGothic-MediumCond"/>
              </a:rPr>
              <a:t>4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8272318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Ressources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Healthy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Mothers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Healthy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Babies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9" y="1898064"/>
            <a:ext cx="1841636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450" spc="889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Knowledge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4394" y="1902998"/>
            <a:ext cx="5041509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2050" spc="513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Commitment-making</a:t>
            </a:r>
            <a:r>
              <a:rPr dirty="0" sz="2000" spc="-12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r>
              <a:rPr dirty="0" sz="2000" spc="-12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dirty="0" sz="2000" spc="-12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2000" spc="-12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12994" y="2210694"/>
            <a:ext cx="810096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Growth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089" y="2340024"/>
            <a:ext cx="1935165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450" spc="889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Knowledge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Bytes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84394" y="2741198"/>
            <a:ext cx="5374155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2050" spc="513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</a:t>
            </a:r>
            <a:r>
              <a:rPr dirty="0" sz="2000" spc="-12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2000" spc="-12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Powering</a:t>
            </a:r>
            <a:r>
              <a:rPr dirty="0" sz="2000" spc="-12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Women,</a:t>
            </a:r>
            <a:r>
              <a:rPr dirty="0" sz="2000" spc="-12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Promising</a:t>
            </a:r>
            <a:r>
              <a:rPr dirty="0" sz="2000" spc="-12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4089" y="2781984"/>
            <a:ext cx="2630534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450" spc="889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MMS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Interactive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12994" y="3048894"/>
            <a:ext cx="2951088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2000" spc="-12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dirty="0" sz="2000" spc="-12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Growth</a:t>
            </a:r>
            <a:r>
              <a:rPr dirty="0" sz="2000" spc="-12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side</a:t>
            </a:r>
            <a:r>
              <a:rPr dirty="0" sz="2000" spc="-12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4089" y="3223944"/>
            <a:ext cx="5017966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450" spc="889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Advocacy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Brief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MMS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32689" y="3441056"/>
            <a:ext cx="1017301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Medicine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184394" y="3579398"/>
            <a:ext cx="4893752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2050" spc="513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2000" spc="-12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2000" spc="-12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2000" spc="-12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Focus:</a:t>
            </a:r>
            <a:r>
              <a:rPr dirty="0" sz="2000" spc="-126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</a:t>
            </a:r>
            <a:r>
              <a:rPr dirty="0" sz="2000" spc="-126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FIGO</a:t>
            </a:r>
            <a:r>
              <a:rPr dirty="0" sz="2000" spc="-12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4089" y="3879264"/>
            <a:ext cx="1702225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1450" spc="889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Launch</a:t>
            </a:r>
            <a:r>
              <a:rPr dirty="0" sz="1400" spc="-89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12994" y="3887094"/>
            <a:ext cx="1798033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</a:t>
            </a:r>
            <a:r>
              <a:rPr dirty="0" sz="2000" spc="-126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Conference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539372" y="4857557"/>
            <a:ext cx="4029254" cy="630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Join</a:t>
            </a:r>
            <a:r>
              <a:rPr dirty="0" sz="20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0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us!</a:t>
            </a:r>
            <a:r>
              <a:rPr dirty="0" sz="20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0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Visit</a:t>
            </a:r>
            <a:r>
              <a:rPr dirty="0" sz="2000" spc="41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000" u="sng">
                <a:solidFill>
                  <a:srgbClr val="e2baf8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www.hmhbconsortium.org</a:t>
            </a:r>
            <a:r>
              <a:rPr dirty="0" sz="2000" spc="69">
                <a:solidFill>
                  <a:srgbClr val="e2baf8"/>
                </a:solidFill>
                <a:latin typeface="TODJWG+FranklinGothic-MediumCond"/>
                <a:cs typeface="TODJWG+FranklinGothic-MediumC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to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become</a:t>
            </a:r>
            <a:r>
              <a:rPr dirty="0" sz="20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0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a</a:t>
            </a:r>
            <a:r>
              <a:rPr dirty="0" sz="20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0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member.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355911" y="6236372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TODJWG+FranklinGothic-MediumCond"/>
                <a:cs typeface="TODJWG+FranklinGothic-MediumCond"/>
              </a:rPr>
              <a:t>22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9821" y="1457675"/>
            <a:ext cx="1951508" cy="544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8649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Visitez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HMHBconsortium.org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60636" y="1457675"/>
            <a:ext cx="2765338" cy="544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3256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Contactez-nous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HMHB@micronutrientforum.org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24463" y="4886673"/>
            <a:ext cx="1706277" cy="544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3843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Suivez-nous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@hmhbconsortium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1762224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Sections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66030" y="1816015"/>
            <a:ext cx="1898128" cy="37037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393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Diapos</a:t>
            </a:r>
            <a:r>
              <a:rPr dirty="0" sz="2400" spc="-152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dirty="0" sz="2400" spc="-155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2400" spc="-156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</a:t>
            </a:r>
          </a:p>
          <a:p>
            <a:pPr marL="30392" marR="0">
              <a:lnSpc>
                <a:spcPts val="2721"/>
              </a:lnSpc>
              <a:spcBef>
                <a:spcPts val="3805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Diapos</a:t>
            </a:r>
            <a:r>
              <a:rPr dirty="0" sz="2400" spc="-152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</a:t>
            </a:r>
            <a:r>
              <a:rPr dirty="0" sz="2400" spc="-153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2400" spc="-156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</a:t>
            </a:r>
          </a:p>
          <a:p>
            <a:pPr marL="30392" marR="0">
              <a:lnSpc>
                <a:spcPts val="2721"/>
              </a:lnSpc>
              <a:spcBef>
                <a:spcPts val="3983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Diapos</a:t>
            </a:r>
            <a:r>
              <a:rPr dirty="0" sz="2400" spc="-152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25</a:t>
            </a:r>
            <a:r>
              <a:rPr dirty="0" sz="2400" spc="-153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à</a:t>
            </a:r>
            <a:r>
              <a:rPr dirty="0" sz="2400" spc="-156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37</a:t>
            </a:r>
          </a:p>
          <a:p>
            <a:pPr marL="0" marR="0">
              <a:lnSpc>
                <a:spcPts val="2721"/>
              </a:lnSpc>
              <a:spcBef>
                <a:spcPts val="3878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Diapos</a:t>
            </a:r>
            <a:r>
              <a:rPr dirty="0" sz="2400" spc="-152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38</a:t>
            </a:r>
            <a:r>
              <a:rPr dirty="0" sz="2400" spc="-153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à</a:t>
            </a:r>
            <a:r>
              <a:rPr dirty="0" sz="2400" spc="-156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45</a:t>
            </a:r>
          </a:p>
          <a:p>
            <a:pPr marL="0" marR="0">
              <a:lnSpc>
                <a:spcPts val="2721"/>
              </a:lnSpc>
              <a:spcBef>
                <a:spcPts val="3689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Diapos</a:t>
            </a:r>
            <a:r>
              <a:rPr dirty="0" sz="2400" spc="-152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46</a:t>
            </a:r>
            <a:r>
              <a:rPr dirty="0" sz="2400" spc="-153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à</a:t>
            </a:r>
            <a:r>
              <a:rPr dirty="0" sz="2400" spc="-156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TODJWG+FranklinGothic-MediumCond"/>
                <a:cs typeface="TODJWG+FranklinGothic-MediumCond"/>
              </a:rPr>
              <a:t>61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28184" y="1846104"/>
            <a:ext cx="2399020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A.</a:t>
            </a:r>
            <a:r>
              <a:rPr dirty="0" sz="2000" spc="-128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Grossesse</a:t>
            </a:r>
            <a:r>
              <a:rPr dirty="0" sz="2000" spc="-128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et</a:t>
            </a:r>
            <a:r>
              <a:rPr dirty="0" sz="2000" spc="-126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nutrition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26272" y="2531577"/>
            <a:ext cx="5007957" cy="630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B.</a:t>
            </a:r>
            <a:r>
              <a:rPr dirty="0" sz="2000" spc="-127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Ampleur</a:t>
            </a:r>
            <a:r>
              <a:rPr dirty="0" sz="2000" spc="-127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mondiale</a:t>
            </a:r>
            <a:r>
              <a:rPr dirty="0" sz="2000" spc="-127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du</a:t>
            </a:r>
            <a:r>
              <a:rPr dirty="0" sz="2000" spc="-128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problème</a:t>
            </a:r>
            <a:r>
              <a:rPr dirty="0" sz="2000" spc="-128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de</a:t>
            </a:r>
            <a:r>
              <a:rPr dirty="0" sz="2000" spc="-129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la</a:t>
            </a:r>
            <a:r>
              <a:rPr dirty="0" sz="2000" spc="-128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malnutrition</a:t>
            </a:r>
          </a:p>
          <a:p>
            <a:pPr marL="3857624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maternelle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8797" y="3360497"/>
            <a:ext cx="6398663" cy="630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C.</a:t>
            </a:r>
            <a:r>
              <a:rPr dirty="0" sz="2000" spc="-129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Preuves</a:t>
            </a:r>
            <a:r>
              <a:rPr dirty="0" sz="2000" spc="-126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scientifiques</a:t>
            </a:r>
            <a:r>
              <a:rPr dirty="0" sz="2000" spc="-87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sur</a:t>
            </a:r>
            <a:r>
              <a:rPr dirty="0" sz="2000" spc="-127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la</a:t>
            </a:r>
            <a:r>
              <a:rPr dirty="0" sz="2000" spc="-128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supplémentation</a:t>
            </a:r>
            <a:r>
              <a:rPr dirty="0" sz="2000" spc="-128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en</a:t>
            </a:r>
            <a:r>
              <a:rPr dirty="0" sz="2000" spc="-127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micronutriments</a:t>
            </a:r>
          </a:p>
          <a:p>
            <a:pPr marL="5381624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multiples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16847" y="4322239"/>
            <a:ext cx="4215351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D.</a:t>
            </a:r>
            <a:r>
              <a:rPr dirty="0" sz="2000" spc="-129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Impact</a:t>
            </a:r>
            <a:r>
              <a:rPr dirty="0" sz="2000" spc="-127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national</a:t>
            </a:r>
            <a:r>
              <a:rPr dirty="0" sz="2000" spc="-127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et</a:t>
            </a:r>
            <a:r>
              <a:rPr dirty="0" sz="2000" spc="-64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rapport</a:t>
            </a:r>
            <a:r>
              <a:rPr dirty="0" sz="2000" spc="-127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coût-efficacité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31035" y="4988972"/>
            <a:ext cx="5004869" cy="630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31974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E.</a:t>
            </a:r>
            <a:r>
              <a:rPr dirty="0" sz="2000" spc="-118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Mise</a:t>
            </a:r>
            <a:r>
              <a:rPr dirty="0" sz="2000" spc="-128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en</a:t>
            </a:r>
            <a:r>
              <a:rPr dirty="0" sz="2000" spc="-127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œuvre</a:t>
            </a:r>
            <a:r>
              <a:rPr dirty="0" sz="2000" spc="-106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et</a:t>
            </a:r>
            <a:r>
              <a:rPr dirty="0" sz="2000" spc="-111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déploiement</a:t>
            </a:r>
          </a:p>
          <a:p>
            <a:pPr marL="0" marR="0">
              <a:lnSpc>
                <a:spcPts val="226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de</a:t>
            </a:r>
            <a:r>
              <a:rPr dirty="0" sz="2000" spc="-129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la</a:t>
            </a:r>
            <a:r>
              <a:rPr dirty="0" sz="2000" spc="-128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supplémentation</a:t>
            </a:r>
            <a:r>
              <a:rPr dirty="0" sz="2000" spc="-128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en</a:t>
            </a:r>
            <a:r>
              <a:rPr dirty="0" sz="2000" spc="-127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micronutriments</a:t>
            </a:r>
            <a:r>
              <a:rPr dirty="0" sz="2000" spc="-126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0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multiples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19647" y="6237861"/>
            <a:ext cx="220507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TODJWG+FranklinGothic-MediumCond"/>
                <a:cs typeface="TODJWG+FranklinGothic-MediumCond"/>
              </a:rPr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5528" y="3051376"/>
            <a:ext cx="4984675" cy="7292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4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Grossesse</a:t>
            </a:r>
            <a:r>
              <a:rPr dirty="0" sz="4800" spc="-309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48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et</a:t>
            </a:r>
            <a:r>
              <a:rPr dirty="0" sz="4800" spc="-305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48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nutrition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19471" y="1603877"/>
            <a:ext cx="6419399" cy="9377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2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Il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est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essentiel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d’avoir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une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bonne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nutrition,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surtout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pendant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grossesse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27155" y="3058724"/>
            <a:ext cx="6509932" cy="7598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231f20"/>
                </a:solidFill>
                <a:latin typeface="OKGAPP+ArialMT"/>
                <a:cs typeface="OKGAPP+ArialMT"/>
              </a:rPr>
              <a:t>•</a:t>
            </a:r>
            <a:r>
              <a:rPr dirty="0" sz="2250" spc="1286">
                <a:solidFill>
                  <a:srgbClr val="231f20"/>
                </a:solidFill>
                <a:latin typeface="OKGAPP+ArialMT"/>
                <a:cs typeface="OKGAPP+ArialMT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grossesse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accroît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les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besoins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en</a:t>
            </a:r>
            <a:r>
              <a:rPr dirty="0" sz="2200" spc="69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énergie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,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en</a:t>
            </a:r>
            <a:r>
              <a:rPr dirty="0" sz="2200" spc="11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protéines</a:t>
            </a:r>
            <a:r>
              <a:rPr dirty="0" sz="2200" spc="-12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</a:p>
          <a:p>
            <a:pPr marL="342900" marR="0">
              <a:lnSpc>
                <a:spcPts val="2494"/>
              </a:lnSpc>
              <a:spcBef>
                <a:spcPts val="673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en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micronutriments</a:t>
            </a:r>
            <a:r>
              <a:rPr dirty="0" sz="2200" spc="-109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des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femmes.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27155" y="4066596"/>
            <a:ext cx="6633388" cy="11621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231f20"/>
                </a:solidFill>
                <a:latin typeface="OKGAPP+ArialMT"/>
                <a:cs typeface="OKGAPP+ArialMT"/>
              </a:rPr>
              <a:t>•</a:t>
            </a:r>
            <a:r>
              <a:rPr dirty="0" sz="2250" spc="1286">
                <a:solidFill>
                  <a:srgbClr val="231f20"/>
                </a:solidFill>
                <a:latin typeface="OKGAPP+ArialMT"/>
                <a:cs typeface="OKGAPP+ArialMT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Cette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augmentation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des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besoins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est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2200" spc="75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300</a:t>
            </a:r>
            <a:r>
              <a:rPr dirty="0" sz="2200" spc="-14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calories</a:t>
            </a:r>
            <a:r>
              <a:rPr dirty="0" sz="2200" spc="-139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par</a:t>
            </a:r>
            <a:r>
              <a:rPr dirty="0" sz="2200" spc="-14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2200">
                <a:solidFill>
                  <a:srgbClr val="231f20"/>
                </a:solidFill>
                <a:latin typeface="SPFRBT+FranklinGothic-MediumCond,Bold"/>
                <a:cs typeface="SPFRBT+FranklinGothic-MediumCond,Bold"/>
              </a:rPr>
              <a:t>jour</a:t>
            </a:r>
          </a:p>
          <a:p>
            <a:pPr marL="342900" marR="0">
              <a:lnSpc>
                <a:spcPts val="2494"/>
              </a:lnSpc>
              <a:spcBef>
                <a:spcPts val="673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en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moyenne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en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raison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croissance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du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développement</a:t>
            </a:r>
          </a:p>
          <a:p>
            <a:pPr marL="342900" marR="0">
              <a:lnSpc>
                <a:spcPts val="2494"/>
              </a:lnSpc>
              <a:spcBef>
                <a:spcPts val="623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rapides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qui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produisent.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73316" y="6229241"/>
            <a:ext cx="6903873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Source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: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Kominiarek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al.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2017.</a:t>
            </a:r>
            <a:r>
              <a:rPr dirty="0" sz="1050" spc="92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0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Recommandations</a:t>
            </a:r>
            <a:r>
              <a:rPr dirty="0" sz="1050" spc="-66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nutritionnelles</a:t>
            </a:r>
            <a:r>
              <a:rPr dirty="0" sz="1050" spc="-66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pendant</a:t>
            </a:r>
            <a:r>
              <a:rPr dirty="0" sz="1050" spc="-66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1050" spc="-6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grossesse</a:t>
            </a:r>
            <a:r>
              <a:rPr dirty="0" sz="1050" spc="-6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1050" spc="-66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1050" spc="-6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lactation</a:t>
            </a:r>
            <a:r>
              <a:rPr dirty="0" sz="1050" spc="-6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1050" spc="-6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050" spc="-6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1050" spc="-6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»)</a:t>
            </a:r>
            <a:r>
              <a:rPr dirty="0" sz="1050" spc="-13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.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Med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Clin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North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05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Am.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44877" y="6238815"/>
            <a:ext cx="220507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TODJWG+FranklinGothic-MediumCond"/>
                <a:cs typeface="TODJWG+FranklinGothic-MediumCond"/>
              </a:rPr>
              <a:t>7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7" y="681783"/>
            <a:ext cx="4359307" cy="1050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Les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micronutriments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sont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critiques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pour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les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mères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1998426"/>
            <a:ext cx="5325120" cy="1371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femmes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enceintes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pays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à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revenu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faible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intermédiaire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courent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un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risque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accru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souffrir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carences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en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micronutriments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multiples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essentiels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8" y="3465237"/>
            <a:ext cx="4981611" cy="1044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2450" spc="261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Vitamines</a:t>
            </a:r>
            <a:r>
              <a:rPr dirty="0" sz="2400" spc="-152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:</a:t>
            </a:r>
            <a:r>
              <a:rPr dirty="0" sz="2400" spc="-15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A,</a:t>
            </a:r>
            <a:r>
              <a:rPr dirty="0" sz="2400" spc="-15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C,</a:t>
            </a:r>
            <a:r>
              <a:rPr dirty="0" sz="2400" spc="-153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D,</a:t>
            </a:r>
            <a:r>
              <a:rPr dirty="0" sz="2400" spc="-155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E,</a:t>
            </a:r>
            <a:r>
              <a:rPr dirty="0" sz="2400" spc="-153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B1</a:t>
            </a:r>
            <a:r>
              <a:rPr dirty="0" sz="2400" spc="-153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(thiamine),</a:t>
            </a:r>
            <a:r>
              <a:rPr dirty="0" sz="2400" spc="-15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B2</a:t>
            </a:r>
          </a:p>
          <a:p>
            <a:pPr marL="22860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(riboflavine),</a:t>
            </a:r>
            <a:r>
              <a:rPr dirty="0" sz="2400" spc="-15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B3</a:t>
            </a:r>
            <a:r>
              <a:rPr dirty="0" sz="2400" spc="-153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(niacine),</a:t>
            </a:r>
            <a:r>
              <a:rPr dirty="0" sz="2400" spc="-153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B6,</a:t>
            </a:r>
            <a:r>
              <a:rPr dirty="0" sz="2400" spc="-153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B12,</a:t>
            </a:r>
            <a:r>
              <a:rPr dirty="0" sz="2400" spc="-153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acide</a:t>
            </a:r>
          </a:p>
          <a:p>
            <a:pPr marL="22860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folique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088" y="4605189"/>
            <a:ext cx="5210324" cy="386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2450" spc="261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Minéraux</a:t>
            </a:r>
            <a:r>
              <a:rPr dirty="0" sz="2400" spc="-15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:</a:t>
            </a:r>
            <a:r>
              <a:rPr dirty="0" sz="2400" spc="-15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fer,</a:t>
            </a:r>
            <a:r>
              <a:rPr dirty="0" sz="2400" spc="-15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zinc,</a:t>
            </a:r>
            <a:r>
              <a:rPr dirty="0" sz="2400" spc="-153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iode,</a:t>
            </a:r>
            <a:r>
              <a:rPr dirty="0" sz="2400" spc="-15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cuivre</a:t>
            </a:r>
            <a:r>
              <a:rPr dirty="0" sz="2400" spc="-154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et</a:t>
            </a:r>
            <a:r>
              <a:rPr dirty="0" sz="2400" spc="-152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SQDTDM+FranklinGothic-MediumCond,Italic"/>
                <a:cs typeface="SQDTDM+FranklinGothic-MediumCond,Italic"/>
              </a:rPr>
              <a:t>sélénium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1876" y="6108449"/>
            <a:ext cx="4770933" cy="4420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Source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: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Bourassa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al.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2019.</a:t>
            </a:r>
            <a:r>
              <a:rPr dirty="0" sz="900" spc="-15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Examen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preuves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concernant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l’utilisation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supplémentation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prénatale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</a:p>
          <a:p>
            <a:pPr marL="7937" marR="0">
              <a:lnSpc>
                <a:spcPts val="1020"/>
              </a:lnSpc>
              <a:spcBef>
                <a:spcPts val="59"/>
              </a:spcBef>
              <a:spcAft>
                <a:spcPts val="0"/>
              </a:spcAft>
            </a:pP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micronutriments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multiples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revenu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faible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900" spc="-57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intermédiaire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900" spc="-58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900" spc="-54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Annales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York</a:t>
            </a:r>
          </a:p>
          <a:p>
            <a:pPr marL="7937" marR="0">
              <a:lnSpc>
                <a:spcPts val="1020"/>
              </a:lnSpc>
              <a:spcBef>
                <a:spcPts val="59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Academy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of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Sciences.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2180" y="514488"/>
            <a:ext cx="4453777" cy="1050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Les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micronutriments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sont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critiques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pour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leurs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bébés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2180" y="1909785"/>
            <a:ext cx="5483707" cy="623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Une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nutrition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inadaptée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peut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entraîner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des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risques</a:t>
            </a:r>
          </a:p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critiques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pour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santé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des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nourrissons,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notamment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2180" y="2596022"/>
            <a:ext cx="3578976" cy="77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2250" spc="386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poids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insuffisant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à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naissance</a:t>
            </a:r>
          </a:p>
          <a:p>
            <a:pPr marL="0" marR="0">
              <a:lnSpc>
                <a:spcPts val="2513"/>
              </a:lnSpc>
              <a:spcBef>
                <a:spcPts val="797"/>
              </a:spcBef>
              <a:spcAft>
                <a:spcPts val="0"/>
              </a:spcAft>
            </a:pPr>
            <a:r>
              <a:rPr dirty="0" sz="22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2250" spc="386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accouchement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avant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terme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2180" y="3437270"/>
            <a:ext cx="5210557" cy="357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  <a:r>
              <a:rPr dirty="0" sz="2250" spc="386">
                <a:solidFill>
                  <a:srgbClr val="510c76"/>
                </a:solidFill>
                <a:latin typeface="OKGAPP+ArialMT"/>
                <a:cs typeface="OKGAPP+ArialMT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naissance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du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nourrisson</a:t>
            </a:r>
            <a:r>
              <a:rPr dirty="0" sz="2200" spc="41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trop</a:t>
            </a:r>
            <a:r>
              <a:rPr dirty="0" sz="2200" spc="1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petit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pour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son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âge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0780" y="3708105"/>
            <a:ext cx="1423342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gestationnel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2180" y="4128729"/>
            <a:ext cx="5525286" cy="891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Une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mauvaise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nutrition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peut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également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entraîner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graves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problèmes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santé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maternelle,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voire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décès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mère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ou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son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2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bébé.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49516" y="6166493"/>
            <a:ext cx="4681085" cy="263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7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Source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: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Kominiarek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al.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2017.</a:t>
            </a:r>
            <a:r>
              <a:rPr dirty="0" sz="800" spc="-37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Recommandations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nutritionnelles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pendant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grossesse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lactation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800" spc="-196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</a:t>
            </a:r>
          </a:p>
          <a:p>
            <a:pPr marL="0" marR="0">
              <a:lnSpc>
                <a:spcPts val="86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Clin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North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9" y="590177"/>
            <a:ext cx="9333927" cy="1050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Une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mauvaise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nutrition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maternelle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a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des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conséquences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désastreuses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pour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femmes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36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enfants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9061" y="2040218"/>
            <a:ext cx="9157385" cy="749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femmes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souffrant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malnutrition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d’anémie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grave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ont</a:t>
            </a:r>
            <a:r>
              <a:rPr dirty="0" sz="2400" spc="23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2X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plus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chance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décéder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lors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l’accouchement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ou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peu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après.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79061" y="3409675"/>
            <a:ext cx="8631590" cy="749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carences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en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micronutriments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peuvent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avoir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répercussions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à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vie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sur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le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développement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physique,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mental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affectif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d’un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enfant.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9061" y="4786140"/>
            <a:ext cx="9443947" cy="7128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En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raison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du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COVID-19,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taux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malnutrition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chez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mères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jeunes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enfants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devraient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augmenter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fortement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au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cours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3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prochaines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années.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1874" y="6130629"/>
            <a:ext cx="9777232" cy="397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7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Sources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: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Smith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al,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2017.</a:t>
            </a:r>
            <a:r>
              <a:rPr dirty="0" sz="800" spc="-2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Modificateurs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l’effet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supplémentation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maternelle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micronutriments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mortinatalité,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résultats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naissance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mortalité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infantile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méta-analyse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données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individuelles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provenant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</a:p>
          <a:p>
            <a:pPr marL="7937" marR="0">
              <a:lnSpc>
                <a:spcPts val="907"/>
              </a:lnSpc>
              <a:spcBef>
                <a:spcPts val="99"/>
              </a:spcBef>
              <a:spcAft>
                <a:spcPts val="0"/>
              </a:spcAft>
            </a:pP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essais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randomisés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faible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moyen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revenu.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800" spc="43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Lancet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Health.</a:t>
            </a:r>
          </a:p>
          <a:p>
            <a:pPr marL="7937" marR="0">
              <a:lnSpc>
                <a:spcPts val="907"/>
              </a:lnSpc>
              <a:spcBef>
                <a:spcPts val="6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Osendarp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al.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2021.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crise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exacerber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sous-nutrition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maternelle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infantile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mortalité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infantile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pays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revenu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faible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dirty="0" sz="800" spc="-5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intermédiaire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(«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 sz="800" spc="-51" u="sng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 spc="-113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dirty="0" sz="800" spc="-77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dirty="0" sz="800" spc="20">
                <a:solidFill>
                  <a:srgbClr val="0563c1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800">
                <a:solidFill>
                  <a:srgbClr val="231f20"/>
                </a:solidFill>
                <a:latin typeface="TODJWG+FranklinGothic-MediumCond"/>
                <a:cs typeface="TODJWG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TODJWG+FranklinGothic-MediumCond"/>
                <a:cs typeface="TODJWG+FranklinGothic-MediumCond"/>
              </a:rPr>
              <a:t>10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088" y="954786"/>
            <a:ext cx="8679113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Conséquences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au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cours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vie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d’une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TODJWG+FranklinGothic-MediumCond"/>
                <a:cs typeface="TODJWG+FranklinGothic-MediumCond"/>
              </a:rPr>
              <a:t>femme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6300" y="3281708"/>
            <a:ext cx="861193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TODJWG+FranklinGothic-MediumCond"/>
                <a:cs typeface="TODJWG+FranklinGothic-MediumCond"/>
              </a:rPr>
              <a:t>Adolescence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0075" y="3943040"/>
            <a:ext cx="3154416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ALIMENTATION,</a:t>
            </a:r>
            <a:r>
              <a:rPr dirty="0" sz="1400" spc="-89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SANTÉ</a:t>
            </a:r>
            <a:r>
              <a:rPr dirty="0" sz="1400" spc="-9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ET</a:t>
            </a:r>
            <a:r>
              <a:rPr dirty="0" sz="1400" spc="-87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SOINS</a:t>
            </a:r>
            <a:r>
              <a:rPr dirty="0" sz="1400" spc="-89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 </a:t>
            </a:r>
            <a:r>
              <a:rPr dirty="0" sz="1400">
                <a:solidFill>
                  <a:srgbClr val="ffffff"/>
                </a:solidFill>
                <a:latin typeface="SPFRBT+FranklinGothic-MediumCond,Bold"/>
                <a:cs typeface="SPFRBT+FranklinGothic-MediumCond,Bold"/>
              </a:rPr>
              <a:t>INADÉQUATS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089" y="4395706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OKGAPP+ArialMT"/>
                <a:cs typeface="OKGAPP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6989" y="4399315"/>
            <a:ext cx="945998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Petite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taille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6989" y="4691415"/>
            <a:ext cx="2243240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Développement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cognitif</a:t>
            </a:r>
            <a:r>
              <a:rPr dirty="0" sz="1500" spc="17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altéré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6989" y="4983515"/>
            <a:ext cx="4007375" cy="83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Anémie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autres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carences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en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micronutriments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Épuisement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détérioration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du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bien-être</a:t>
            </a:r>
          </a:p>
          <a:p>
            <a:pPr marL="0" marR="0">
              <a:lnSpc>
                <a:spcPts val="17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Dégradation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la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productivité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et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des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résultats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 </a:t>
            </a:r>
            <a:r>
              <a:rPr dirty="0" sz="1500">
                <a:solidFill>
                  <a:srgbClr val="231f20"/>
                </a:solidFill>
                <a:latin typeface="TODJWG+FranklinGothic-MediumCond"/>
                <a:cs typeface="TODJWG+FranklinGothic-MediumCond"/>
              </a:rPr>
              <a:t>scolaires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TODJWG+FranklinGothic-MediumCond"/>
                <a:cs typeface="TODJWG+FranklinGothic-MediumCond"/>
              </a:rPr>
              <a:t>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2023-06-08T08:44:46-05:00</dcterms:modified>
</cp:coreProperties>
</file>