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12192000" cy="6858000"/>
  <p:notesSz cx="12192000" cy="6858000"/>
  <p:embeddedFontLst>
    <p:embeddedFont>
      <p:font typeface="NQJIUO+ArialMT"/>
      <p:regular r:id="rId65"/>
    </p:embeddedFont>
    <p:embeddedFont>
      <p:font typeface="QMTKPC+FranklinGothic-MediumCond"/>
      <p:regular r:id="rId66"/>
    </p:embeddedFont>
    <p:embeddedFont>
      <p:font typeface="MCMBAH+FranklinGothic-MediumCond,Italic"/>
      <p:regular r:id="rId67"/>
    </p:embeddedFont>
    <p:embeddedFont>
      <p:font typeface="URTKBN+FranklinGothic-MediumCond,Bold"/>
      <p:regular r:id="rId68"/>
    </p:embeddedFont>
    <p:embeddedFont>
      <p:font typeface="RNSEKQ+FranklinGothic-MediumCond,BoldItalic"/>
      <p:regular r:id="rId69"/>
    </p:embeddedFont>
    <p:embeddedFont>
      <p:font typeface="TCHNCJ+Wingdings-Regular"/>
      <p:regular r:id="rId70"/>
    </p:embeddedFont>
    <p:embeddedFont>
      <p:font typeface="HLLFFW+Arial-ItalicMT"/>
      <p:regular r:id="rId71"/>
    </p:embeddedFont>
    <p:embeddedFont>
      <p:font typeface="NBPSQV+MS-Gothic"/>
      <p:regular r:id="rId7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slide" Target="slides/slide56.xml" /><Relationship Id="rId62" Type="http://schemas.openxmlformats.org/officeDocument/2006/relationships/slide" Target="slides/slide57.xml" /><Relationship Id="rId63" Type="http://schemas.openxmlformats.org/officeDocument/2006/relationships/slide" Target="slides/slide58.xml" /><Relationship Id="rId64" Type="http://schemas.openxmlformats.org/officeDocument/2006/relationships/slide" Target="slides/slide59.xml" /><Relationship Id="rId65" Type="http://schemas.openxmlformats.org/officeDocument/2006/relationships/font" Target="fonts/font1.fntdata" /><Relationship Id="rId66" Type="http://schemas.openxmlformats.org/officeDocument/2006/relationships/font" Target="fonts/font2.fntdata" /><Relationship Id="rId67" Type="http://schemas.openxmlformats.org/officeDocument/2006/relationships/font" Target="fonts/font3.fntdata" /><Relationship Id="rId68" Type="http://schemas.openxmlformats.org/officeDocument/2006/relationships/font" Target="fonts/font4.fntdata" /><Relationship Id="rId69" Type="http://schemas.openxmlformats.org/officeDocument/2006/relationships/font" Target="fonts/font5.fntdata" /><Relationship Id="rId7" Type="http://schemas.openxmlformats.org/officeDocument/2006/relationships/slide" Target="slides/slide2.xml" /><Relationship Id="rId70" Type="http://schemas.openxmlformats.org/officeDocument/2006/relationships/font" Target="fonts/font6.fntdata" /><Relationship Id="rId71" Type="http://schemas.openxmlformats.org/officeDocument/2006/relationships/font" Target="fonts/font7.fntdata" /><Relationship Id="rId72" Type="http://schemas.openxmlformats.org/officeDocument/2006/relationships/font" Target="fonts/font8.fntdata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hyperlink" Target="https://www.nature.com/articles/nrendo.2016.37" TargetMode="External" /><Relationship Id="rId4" Type="http://schemas.openxmlformats.org/officeDocument/2006/relationships/hyperlink" Target="https://www.sciencedirect.com/science/article/abs/pii/S0020729211600040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hyperlink" Target="https://doi.org/10.1186/s12889-015-1449-3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z7NguonMqTI&amp;list=PLtHECG2JBpsod1V1bU2_2_iyR-s9Wok97&amp;index=30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c7LgGBw8us0&amp;list=PLtHECG2JBpsod1V1bU2_2_iyR-s9Wok97&amp;index=29" TargetMode="External" /><Relationship Id="rId3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hyperlink" Target="https://www.who.int/data/gho/data/indicators" TargetMode="External" /><Relationship Id="rId4" Type="http://schemas.openxmlformats.org/officeDocument/2006/relationships/hyperlink" Target="https://www.unicef.org/media/114561/file/Maternal%20Nutrition%20Programming%20Guidance.pdf" TargetMode="External" /><Relationship Id="rId5" Type="http://schemas.openxmlformats.org/officeDocument/2006/relationships/hyperlink" Target="https://pubmed.ncbi.nlm.nih.gov/31134643/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Relationship Id="rId3" Type="http://schemas.openxmlformats.org/officeDocument/2006/relationships/hyperlink" Target="https://www.unicef.org/media/114561/file/Maternal%20Nutrition%20Programming%20Guidance.pdf" TargetMode="External" /><Relationship Id="rId4" Type="http://schemas.openxmlformats.org/officeDocument/2006/relationships/hyperlink" Target="../../ADVOCACY/HMHB documents for GMMB/Final materials from GMMB/). https:/doi.org/10.1038/s43016-021-00319-4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hyperlink" Target="https://bmcwomenshealth.biomedcentral.com/articles/10.1186/s12905-015-0189-y" TargetMode="Ex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https://hmhbconsortium.org/maternal-nutrition-and-mms/" TargetMode="Ex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hyperlink" Target="https://nyaspubs.onlinelibrary.wiley.com/doi/10.1111/nyas.14756" TargetMode="External" /><Relationship Id="rId4" Type="http://schemas.openxmlformats.org/officeDocument/2006/relationships/hyperlink" Target="https://pubmed.ncbi.nlm.nih.gov/35466910/" TargetMode="Ex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Relationship Id="rId3" Type="http://schemas.openxmlformats.org/officeDocument/2006/relationships/hyperlink" Target="https://pubmed.ncbi.nlm.nih.gov/30873598/" TargetMode="External" 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Relationship Id="rId3" Type="http://schemas.openxmlformats.org/officeDocument/2006/relationships/hyperlink" Target="https://hmhbconsortium.org/knowledge-hub/preventing-and-controlling-micronutrient-deficiencies-in-populations-affected-by-an-emergency/" TargetMode="External" /><Relationship Id="rId4" Type="http://schemas.openxmlformats.org/officeDocument/2006/relationships/hyperlink" Target="https://apps.who.int/iris/bitstream/handle/10665/94836/9789241506410_eng.pdf" TargetMode="External" /><Relationship Id="rId5" Type="http://schemas.openxmlformats.org/officeDocument/2006/relationships/hyperlink" Target="https://hmhbconsortium.org/knowledge-hub/who-nutritional-interventions-update-multiple-micronutrient-supplements-during-pregnancy/" TargetMode="External" /><Relationship Id="rId6" Type="http://schemas.openxmlformats.org/officeDocument/2006/relationships/hyperlink" Target="https://www.who.int/publications/i/item/WHO-MHP-HPS-EML-2021.02" TargetMode="Ex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slide" Target="slide4.xml" /><Relationship Id="rId4" Type="http://schemas.openxmlformats.org/officeDocument/2006/relationships/slide" Target="slide17.xml" /><Relationship Id="rId5" Type="http://schemas.openxmlformats.org/officeDocument/2006/relationships/slide" Target="slide23.xml" /><Relationship Id="rId6" Type="http://schemas.openxmlformats.org/officeDocument/2006/relationships/slide" Target="slide36.xml" /><Relationship Id="rId7" Type="http://schemas.openxmlformats.org/officeDocument/2006/relationships/slide" Target="slide4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Relationship Id="rId3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Relationship Id="rId3" Type="http://schemas.openxmlformats.org/officeDocument/2006/relationships/hyperlink" Target="https://pubmed.ncbi.nlm.nih.gov/31134643/" TargetMode="External" /><Relationship Id="rId4" Type="http://schemas.openxmlformats.org/officeDocument/2006/relationships/hyperlink" Target="https://hmhbconsortium.org/knowledge-hub/who-nutritional-interventions-update-multiple-micronutrient-supplements-during-pregnancy/" TargetMode="Externa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Relationship Id="rId3" Type="http://schemas.openxmlformats.org/officeDocument/2006/relationships/hyperlink" Target="http://www.nutritionintl.org/learning-resources-home/mms-cost-benefit-tool/" TargetMode="External" /><Relationship Id="rId4" Type="http://schemas.openxmlformats.org/officeDocument/2006/relationships/hyperlink" Target="https://hmhbconsortium.org/maternal-nutrition-and-mms/" TargetMode="Ex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hyperlink" Target="../../ADVOCACY/HMHB documents for GMMB/Final materials from GMMB/3.20" TargetMode="Externa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Relationship Id="rId3" Type="http://schemas.openxmlformats.org/officeDocument/2006/relationships/hyperlink" Target="https://www.thelancet.com/series/maternal-child-undernutrition-progress" TargetMode="Externa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hyperlink" Target="https://www.ncbi.nlm.nih.gov/pmc/articles/PMC8574629/" TargetMode="Externa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Relationship Id="rId3" Type="http://schemas.openxmlformats.org/officeDocument/2006/relationships/hyperlink" Target="https://www.nutritionintl.org/learning-resources-home/mms-cost-benefit-tool/" TargetMode="Externa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Relationship Id="rId3" Type="http://schemas.openxmlformats.org/officeDocument/2006/relationships/hyperlink" Target="https://hmhbconsortium.org/mms-in-the-works/" TargetMode="Ex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hyperlink" Target="https://www.ncbi.nlm.nih.gov/pmc/articles/PMC5104202/" TargetMode="Externa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nyaspubs.onlinelibrary.wiley.com/doi/10.1111/nyas.14756" TargetMode="External" /><Relationship Id="rId11" Type="http://schemas.openxmlformats.org/officeDocument/2006/relationships/hyperlink" Target="https://pubmed.ncbi.nlm.nih.gov/35466910/" TargetMode="External" /><Relationship Id="rId2" Type="http://schemas.openxmlformats.org/officeDocument/2006/relationships/image" Target="../media/image57.png" /><Relationship Id="rId3" Type="http://schemas.openxmlformats.org/officeDocument/2006/relationships/hyperlink" Target="https://hmhbconsortium.org/knowledge-hub/preventing-and-controlling-micronutrient-deficiencies-in-populations-affected-by-an-emergency/" TargetMode="External" 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 /><Relationship Id="rId6" Type="http://schemas.openxmlformats.org/officeDocument/2006/relationships/hyperlink" Target="https://hmhbconsortium.org/knowledge-hub/who-nutritional-interventions-update-multiple-micronutrient-supplements-during-pregnancy/" TargetMode="External" /><Relationship Id="rId7" Type="http://schemas.openxmlformats.org/officeDocument/2006/relationships/hyperlink" Target="../../ADVOCACY/HMHB documents for GMMB/Final materials from GMMB/3.20" TargetMode="External" /><Relationship Id="rId8" Type="http://schemas.openxmlformats.org/officeDocument/2006/relationships/hyperlink" Target="https://hmhbconsortium.org/knowledge-hub/use-of-mms-for-maternal-nutrition-and-birth-outcomes-during-covid/" TargetMode="External" 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youtube.com/watch?v=aJutxKwMnyw" TargetMode="External" /><Relationship Id="rId11" Type="http://schemas.openxmlformats.org/officeDocument/2006/relationships/hyperlink" Target="http://www.hmhbconsortium.org/" TargetMode="External" /><Relationship Id="rId2" Type="http://schemas.openxmlformats.org/officeDocument/2006/relationships/image" Target="../media/image58.png" /><Relationship Id="rId3" Type="http://schemas.openxmlformats.org/officeDocument/2006/relationships/hyperlink" Target="https://hmhbconsortium.org/knowledge-hub/" TargetMode="External" /><Relationship Id="rId4" Type="http://schemas.openxmlformats.org/officeDocument/2006/relationships/hyperlink" Target="https://hmhbconsortium.org/nn4g-commitment-guide/" TargetMode="External" /><Relationship Id="rId5" Type="http://schemas.openxmlformats.org/officeDocument/2006/relationships/hyperlink" Target="https://hmhbconsortium.org/knowledge-bytes/" TargetMode="External" /><Relationship Id="rId6" Type="http://schemas.openxmlformats.org/officeDocument/2006/relationships/hyperlink" Target="https://hmhbconsortium.org/an-n4g-side-event-powering-women-promising-futures-watch-now/" TargetMode="External" /><Relationship Id="rId7" Type="http://schemas.openxmlformats.org/officeDocument/2006/relationships/hyperlink" Target="https://hmhbconsortium.org/world-map/" TargetMode="External" /><Relationship Id="rId8" Type="http://schemas.openxmlformats.org/officeDocument/2006/relationships/hyperlink" Target="https://hmhbconsortium.org/knowledge-hub/faq-and-advocacy-brief-for-inclusion-of-mms-into-the-whos-model-list-of-essential-medicines-fr/" TargetMode="External" /><Relationship Id="rId9" Type="http://schemas.openxmlformats.org/officeDocument/2006/relationships/hyperlink" Target="https://hmhbconsortium.org/maternal-nutrition-in-focus-at-figo-world-congress-21-28-october/" TargetMode="Externa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hyperlink" Target="https://pubmed.ncbi.nlm.nih.gov/31134643/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hyperlink" Target="https://www.ncbi.nlm.nih.gov/pmc/articles/PMC5104202/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Relationship Id="rId4" Type="http://schemas.openxmlformats.org/officeDocument/2006/relationships/hyperlink" Target="../../ADVOCACY/HMHB documents for GMMB/Final materials from GMMB/). https:/doi.org/10.1038/s43016-021-00319-4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9" y="1568252"/>
            <a:ext cx="3636872" cy="77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NQJIUO+ArialMT"/>
                <a:cs typeface="NQJIUO+ArialMT"/>
              </a:rPr>
              <a:t>Accélérer</a:t>
            </a:r>
            <a:r>
              <a:rPr dirty="0" sz="5200" spc="1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200">
                <a:solidFill>
                  <a:srgbClr val="ffffff"/>
                </a:solidFill>
                <a:latin typeface="NQJIUO+ArialMT"/>
                <a:cs typeface="NQJIUO+ArialMT"/>
              </a:rPr>
              <a:t>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5529" y="2281484"/>
            <a:ext cx="5913829" cy="2202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NQJIUO+ArialMT"/>
                <a:cs typeface="NQJIUO+ArialMT"/>
              </a:rPr>
              <a:t>supplémentation</a:t>
            </a:r>
            <a:r>
              <a:rPr dirty="0" sz="52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200">
                <a:solidFill>
                  <a:srgbClr val="ffffff"/>
                </a:solidFill>
                <a:latin typeface="NQJIUO+ArialMT"/>
                <a:cs typeface="NQJIUO+ArialMT"/>
              </a:rPr>
              <a:t>en</a:t>
            </a:r>
          </a:p>
          <a:p>
            <a:pPr marL="0" marR="0">
              <a:lnSpc>
                <a:spcPts val="5615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NQJIUO+ArialMT"/>
                <a:cs typeface="NQJIUO+ArialMT"/>
              </a:rPr>
              <a:t>micronutriments</a:t>
            </a:r>
          </a:p>
          <a:p>
            <a:pPr marL="0" marR="0">
              <a:lnSpc>
                <a:spcPts val="5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NQJIUO+ArialMT"/>
                <a:cs typeface="NQJIUO+ArialMT"/>
              </a:rPr>
              <a:t>multiples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573" y="6455629"/>
            <a:ext cx="230237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c8c8c"/>
                </a:solidFill>
                <a:latin typeface="QMTKPC+FranklinGothic-MediumCond"/>
                <a:cs typeface="QMTKPC+FranklinGothic-MediumC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Adolescence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6302" y="3281708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Pré-conception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3933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INADÉQUATS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19461" y="4395706"/>
            <a:ext cx="221316" cy="550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62362" y="4399315"/>
            <a:ext cx="1905547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IMC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Revenus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élevés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500" spc="17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altéré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Anémie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autres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Épuisement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détérioration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Dégradation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productivité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scolaires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Adolescence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6302" y="3281708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Pré-conception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5350" y="3281708"/>
            <a:ext cx="72375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Grossesse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44426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INADÉQUATS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19461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62362" y="4399315"/>
            <a:ext cx="1905990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IMC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Revenus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élevés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500" spc="17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altéré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Anémie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autres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Épuisement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détérioration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Dégradation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productivité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scolaires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62362" y="4983515"/>
            <a:ext cx="2022133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Travail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difficile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prolongé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Éclampsie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prééclampsie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maternelle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6464" y="2288102"/>
            <a:ext cx="2441156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Conséquences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pour</a:t>
            </a:r>
            <a:r>
              <a:rPr dirty="0" sz="1200" spc="-7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nourrissons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5064" y="2470982"/>
            <a:ext cx="63433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enfants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6464" y="2713325"/>
            <a:ext cx="2824714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Poids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insuffisant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naissance,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5064" y="2900242"/>
            <a:ext cx="1427329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l’âge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gestationnel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96464" y="3142585"/>
            <a:ext cx="2441309" cy="708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prématurée,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mortinatalité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Spina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bifida,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anomalies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congénitales</a:t>
            </a:r>
          </a:p>
          <a:p>
            <a:pPr marL="0" marR="0">
              <a:lnSpc>
                <a:spcPts val="1396"/>
              </a:lnSpc>
              <a:spcBef>
                <a:spcPts val="59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morbidité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infantiles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Adolescence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6302" y="3281708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Pré-conception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75350" y="3281708"/>
            <a:ext cx="72375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Grossesse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9463" y="3283626"/>
            <a:ext cx="72881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Post-natal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6464" y="3881725"/>
            <a:ext cx="290563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croissance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physique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44426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INADÉQUATS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25064" y="4068642"/>
            <a:ext cx="1308000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post-natal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19461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62362" y="4399315"/>
            <a:ext cx="1905990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IMC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Revenus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élevés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500" spc="17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altéré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Anémie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autres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Épuisement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détérioration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Dégradation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productivité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scolaires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62362" y="4983515"/>
            <a:ext cx="2022133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Travail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difficile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prolongé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Éclampsie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prééclampsie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QMTKPC+FranklinGothic-MediumCond"/>
                <a:cs typeface="QMTKPC+FranklinGothic-MediumCond"/>
              </a:rPr>
              <a:t>maternelle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6464" y="2288102"/>
            <a:ext cx="2441156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Conséquences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pour</a:t>
            </a:r>
            <a:r>
              <a:rPr dirty="0" sz="1200" spc="-7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nourrissons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5064" y="2470982"/>
            <a:ext cx="63433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enfants</a:t>
            </a:r>
            <a:r>
              <a:rPr dirty="0" sz="1200" spc="-7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6464" y="2713325"/>
            <a:ext cx="2824714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Poids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insuffisant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naissance,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5064" y="2900242"/>
            <a:ext cx="1427329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l’âge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gestationnel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96464" y="3142585"/>
            <a:ext cx="2441309" cy="708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prématurée,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mortinatalité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Spina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bifida,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anomalies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congénitales</a:t>
            </a:r>
          </a:p>
          <a:p>
            <a:pPr marL="0" marR="0">
              <a:lnSpc>
                <a:spcPts val="1396"/>
              </a:lnSpc>
              <a:spcBef>
                <a:spcPts val="59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morbidité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infantiles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Adolescence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6302" y="3283626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Pré-conception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75350" y="3283627"/>
            <a:ext cx="72375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Grossesse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9463" y="3283626"/>
            <a:ext cx="72881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Post-natal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6464" y="3881725"/>
            <a:ext cx="290563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250" spc="10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croissance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physique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44426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INADÉQUATS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25064" y="4068642"/>
            <a:ext cx="1308000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post-natal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19461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62362" y="4399315"/>
            <a:ext cx="1905990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IMC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Revenus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élevés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6989" y="4691415"/>
            <a:ext cx="2243747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500" spc="2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altéré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Anémie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autres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Épuisement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détérioration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Dégradation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productivité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scolaires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62362" y="4983515"/>
            <a:ext cx="2022133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Travail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difficile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prolongé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Éclampsie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prééclampsie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maternelle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81874" y="6177029"/>
            <a:ext cx="7710715" cy="304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Gernand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2016.</a:t>
            </a:r>
            <a:r>
              <a:rPr dirty="0" sz="900" spc="-1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Carences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l’échelle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mondiale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Effets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prévention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81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Group.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Aviram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2011.</a:t>
            </a:r>
            <a:r>
              <a:rPr dirty="0" sz="900" spc="1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Obésité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conséquences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l’issue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risques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avec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93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Gynaecol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Obstet.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912677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Inégalités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genre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4773" y="1930139"/>
            <a:ext cx="3313298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Prestations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services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inadéquates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2295900"/>
            <a:ext cx="9341912" cy="60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prestations</a:t>
            </a:r>
            <a:r>
              <a:rPr dirty="0" sz="1900" spc="1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 spc="1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  <a:r>
              <a:rPr dirty="0" sz="1900" spc="-14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suffisamment</a:t>
            </a:r>
            <a:r>
              <a:rPr dirty="0" sz="1900" spc="2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disponibles,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accessibles</a:t>
            </a:r>
            <a:r>
              <a:rPr dirty="0" sz="1900" spc="6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abordables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permettre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aux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 spc="-3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prendre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correctement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leur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4773" y="3299596"/>
            <a:ext cx="2446429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pouvoir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décision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9061" y="3665356"/>
            <a:ext cx="8991810" cy="60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politiques,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directives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mesures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relatives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aux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programmes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prioritaires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manquent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financement.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64773" y="4669052"/>
            <a:ext cx="3290500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Alimentation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qualité</a:t>
            </a:r>
            <a:r>
              <a:rPr dirty="0" sz="1900" spc="18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insuffisante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9061" y="5034812"/>
            <a:ext cx="9399852" cy="60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dernières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bien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loties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termes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d’alimentation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nutritive.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Elles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peuvent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permettre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d’acheter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aliments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bonne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qualité.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1874" y="6249839"/>
            <a:ext cx="8019908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Brinda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2015.</a:t>
            </a:r>
            <a:r>
              <a:rPr dirty="0" sz="900" spc="-1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l’indice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d’inégalité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taux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étude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transnationale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138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33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16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7" y="681783"/>
            <a:ext cx="3084364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Voix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: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Agurash,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Éthiopie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979565"/>
            <a:ext cx="5248296" cy="736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«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suis</a:t>
            </a:r>
            <a:r>
              <a:rPr dirty="0" sz="1800" spc="-114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mariée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un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agriculteur,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donc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pas</a:t>
            </a:r>
            <a:r>
              <a:rPr dirty="0" sz="1800" spc="-114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repos</a:t>
            </a:r>
            <a:r>
              <a:rPr dirty="0" sz="1800" spc="-114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moi.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Nous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travaillons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courbés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toute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journée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ferme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et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parcourons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longues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distances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pied.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2790333"/>
            <a:ext cx="5541405" cy="736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suis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inquiète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plusieurs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choses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au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sujet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grossesse.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première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est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santé.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Et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deuxième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est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savoir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si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peux</a:t>
            </a:r>
          </a:p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accomplir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tout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nécessaire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mon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bébé.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3601101"/>
            <a:ext cx="5452240" cy="736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À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l’heure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du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repas,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suis</a:t>
            </a:r>
            <a:r>
              <a:rPr dirty="0" sz="1800" spc="-101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contente</a:t>
            </a:r>
            <a:r>
              <a:rPr dirty="0" sz="1800" spc="-111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famille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mange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avant</a:t>
            </a:r>
          </a:p>
          <a:p>
            <a:pPr marL="0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moi.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Si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j’ai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faim,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ne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dis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rien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parce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je</a:t>
            </a:r>
            <a:r>
              <a:rPr dirty="0" sz="1800" spc="-28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dois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gérer</a:t>
            </a:r>
            <a:r>
              <a:rPr dirty="0" sz="1800" spc="-101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les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ressources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maison.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4411869"/>
            <a:ext cx="5298632" cy="516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peut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manger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restes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fois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tout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monde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fini.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S’il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n’y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pas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restes,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survivra.</a:t>
            </a:r>
            <a:r>
              <a:rPr dirty="0" sz="1800" spc="-12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02838" y="5634008"/>
            <a:ext cx="4118351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Agurash,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au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troisième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trimestre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sa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grossesse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17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7" y="681783"/>
            <a:ext cx="2998410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Voix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: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Shakuntala,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Inde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2001740"/>
            <a:ext cx="5170323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«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On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pourrait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dire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travailleurs</a:t>
            </a:r>
            <a:r>
              <a:rPr dirty="0" sz="1800" spc="-114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santé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comme</a:t>
            </a:r>
            <a:r>
              <a:rPr dirty="0" sz="1800" spc="-116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moi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sont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des</a:t>
            </a:r>
            <a:r>
              <a:rPr dirty="0" sz="1800" spc="-114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hôpitaux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ambulants.</a:t>
            </a:r>
            <a:r>
              <a:rPr dirty="0" sz="1800" spc="-115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RNSEKQ+FranklinGothic-MediumCond,BoldItalic"/>
                <a:cs typeface="RNSEKQ+FranklinGothic-MediumCond,BoldItalic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2647916"/>
            <a:ext cx="5283430" cy="54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enceintes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du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village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ne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peuvent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même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pas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s’offrir</a:t>
            </a:r>
          </a:p>
          <a:p>
            <a:pPr marL="0" marR="0">
              <a:lnSpc>
                <a:spcPts val="19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deux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repas</a:t>
            </a:r>
            <a:r>
              <a:rPr dirty="0" sz="1800" spc="-9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adéquats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par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jour.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3294091"/>
            <a:ext cx="5029448" cy="791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fois</a:t>
            </a:r>
            <a:r>
              <a:rPr dirty="0" sz="1800" spc="-111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quand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tout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monde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mangé,</a:t>
            </a:r>
            <a:r>
              <a:rPr dirty="0" sz="1800" spc="-12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il</a:t>
            </a:r>
            <a:r>
              <a:rPr dirty="0" sz="1800" spc="-108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n’y</a:t>
            </a:r>
            <a:r>
              <a:rPr dirty="0" sz="1800" spc="-10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plus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restes</a:t>
            </a:r>
            <a:r>
              <a:rPr dirty="0" sz="1800" spc="-121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femme.</a:t>
            </a:r>
            <a:r>
              <a:rPr dirty="0" sz="1800" spc="-122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C’est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principale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raison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la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malnutrition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chez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enceintes.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4187156"/>
            <a:ext cx="5479412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Quand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accouchent,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leurs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bébés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sont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aussi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dénutris.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35976" y="5114425"/>
            <a:ext cx="3798082" cy="571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Shakuntala,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agent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santé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(à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gauche)</a:t>
            </a:r>
            <a:r>
              <a:rPr dirty="0" sz="1800" spc="-11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pèse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femme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enceinte.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8" y="1381669"/>
            <a:ext cx="6320919" cy="20459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Ampleur</a:t>
            </a:r>
            <a:r>
              <a:rPr dirty="0" sz="4800" spc="-30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mondiale</a:t>
            </a:r>
            <a:r>
              <a:rPr dirty="0" sz="4800" spc="-30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du</a:t>
            </a:r>
          </a:p>
          <a:p>
            <a:pPr marL="0" marR="0">
              <a:lnSpc>
                <a:spcPts val="5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problème</a:t>
            </a:r>
            <a:r>
              <a:rPr dirty="0" sz="4800" spc="-30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4800" spc="-31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4800" spc="-30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malnutrition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maternelle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518083"/>
            <a:ext cx="10679408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l’échelle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mondiale,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nombreuses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n’ont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pas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accès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à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alimentation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nutritive...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4476" y="2889532"/>
            <a:ext cx="5169429" cy="59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570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millions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âge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procréer,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savoir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1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3,</a:t>
            </a:r>
          </a:p>
          <a:p>
            <a:pPr marL="1701800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souffrent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d’anémie.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77586" y="4254925"/>
            <a:ext cx="220654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Asie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Sud/Sud-Est,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000" y="4519189"/>
            <a:ext cx="5286015" cy="59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170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millions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âge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procréer,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savoir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1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10,</a:t>
            </a:r>
          </a:p>
          <a:p>
            <a:pPr marL="1762124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sous-poids.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586" y="4556678"/>
            <a:ext cx="2084294" cy="901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retard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croissance</a:t>
            </a:r>
          </a:p>
          <a:p>
            <a:pPr marL="0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(ou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taille)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touche</a:t>
            </a:r>
          </a:p>
          <a:p>
            <a:pPr marL="0" marR="0">
              <a:lnSpc>
                <a:spcPts val="2040"/>
              </a:lnSpc>
              <a:spcBef>
                <a:spcPts val="393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35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QMTKPC+FranklinGothic-MediumCond"/>
                <a:cs typeface="QMTKPC+FranklinGothic-MediumCond"/>
              </a:rPr>
              <a:t>femmes.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7502" y="6127366"/>
            <a:ext cx="9176751" cy="304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 spc="-1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Indicateurs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l’Observatoire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mondial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l’OMS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Dalmiya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Conseils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matière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l’UNICEF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Prévention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malnutrition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chez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femmes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l’allaitement.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spc="4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l’enfance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20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5440" y="6401686"/>
            <a:ext cx="9537057" cy="3048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Bourassa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2019.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preuves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concernant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l’utilisation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prénatale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82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Annales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York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</a:p>
          <a:p>
            <a:pPr marL="0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Sciences.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2349" y="623366"/>
            <a:ext cx="4411698" cy="89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Seules</a:t>
            </a:r>
            <a:r>
              <a:rPr dirty="0" sz="1900" spc="-12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9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38</a:t>
            </a:r>
            <a:r>
              <a:rPr dirty="0" sz="1900" spc="-121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9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%</a:t>
            </a:r>
            <a:r>
              <a:rPr dirty="0" sz="1900" spc="-103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reçoivent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90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comprimés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d’acide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pendant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leur</a:t>
            </a:r>
          </a:p>
          <a:p>
            <a:pPr marL="0" marR="0">
              <a:lnSpc>
                <a:spcPts val="215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grossesse.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9986" y="1856734"/>
            <a:ext cx="4532802" cy="1037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Seules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59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%</a:t>
            </a:r>
            <a:r>
              <a:rPr dirty="0" sz="1800" spc="-8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enceintes</a:t>
            </a:r>
            <a:r>
              <a:rPr dirty="0" sz="1800" spc="3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4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visites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prénatals.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Depuis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2016,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l’OMS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recommande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8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visites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soins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prénatals,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ce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qui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accroît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davantage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l’écart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existant.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908825"/>
            <a:ext cx="3662217" cy="1162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...et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elles</a:t>
            </a:r>
            <a:r>
              <a:rPr dirty="0" sz="4000" spc="21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n’ont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pas</a:t>
            </a:r>
          </a:p>
          <a:p>
            <a:pPr marL="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accès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9" y="3006105"/>
            <a:ext cx="3787183" cy="1162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services</a:t>
            </a:r>
            <a:r>
              <a:rPr dirty="0" sz="4000" spc="27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santé</a:t>
            </a:r>
            <a:r>
              <a:rPr dirty="0" sz="4000" spc="23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qualité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2232" y="3212269"/>
            <a:ext cx="4066592" cy="112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Chaque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année,</a:t>
            </a:r>
            <a:r>
              <a:rPr dirty="0" sz="1800" spc="1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20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millions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bébés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souffrent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d’insuffisance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pondérale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naissance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,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signe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précoce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mauvaise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0" marR="0">
              <a:lnSpc>
                <a:spcPts val="204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fœtale.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52232" y="4605056"/>
            <a:ext cx="4549600" cy="845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raison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COVID-19,</a:t>
            </a:r>
            <a:r>
              <a:rPr dirty="0" sz="1800" spc="12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l’accès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alimentation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prestations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qualité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diminue,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entraînant</a:t>
            </a:r>
            <a:r>
              <a:rPr dirty="0" sz="1800" spc="-8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pire</a:t>
            </a:r>
            <a:r>
              <a:rPr dirty="0" sz="1800" spc="-10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scénario.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6223" y="6186030"/>
            <a:ext cx="5367994" cy="6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Dalmiya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900" spc="-1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Conseils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matière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l’UNICEF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Prévention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malnutrition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chez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femmes</a:t>
            </a:r>
          </a:p>
          <a:p>
            <a:pPr marL="7937" marR="0">
              <a:lnSpc>
                <a:spcPts val="102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l’allaitement.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900" spc="-31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Fonds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Nations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Unies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l’enfance</a:t>
            </a:r>
          </a:p>
          <a:p>
            <a:pPr marL="7937" marR="0">
              <a:lnSpc>
                <a:spcPts val="102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Osendarp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2021.</a:t>
            </a:r>
            <a:r>
              <a:rPr dirty="0" sz="900" spc="-12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exacerber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sous-nutrition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</a:p>
          <a:p>
            <a:pPr marL="7937" marR="0">
              <a:lnSpc>
                <a:spcPts val="102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37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Food.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16157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Supprimez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954786"/>
            <a:ext cx="3647039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Objectifs</a:t>
            </a:r>
            <a:r>
              <a:rPr dirty="0" sz="4000" spc="21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/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830087"/>
            <a:ext cx="8994939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450" spc="12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Diapo</a:t>
            </a:r>
            <a:r>
              <a:rPr dirty="0" sz="2400" spc="-155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facultative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pour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ajouter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l’ordre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du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jour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et/ou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objectifs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2400" spc="-155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réunion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590177"/>
            <a:ext cx="991832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mauvaise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conséquences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désastreuses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communautés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600" spc="81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niveau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8d9ebc"/>
                </a:solidFill>
                <a:latin typeface="QMTKPC+FranklinGothic-MediumCond"/>
                <a:cs typeface="QMTKPC+FranklinGothic-MediumCond"/>
              </a:rPr>
              <a:t>mondial.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9061" y="2069339"/>
            <a:ext cx="9313492" cy="69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conséquences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économiques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mauvaise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alimentation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peuvent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affecter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individu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pendant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30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famille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pendant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générations.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3271155"/>
            <a:ext cx="9509774" cy="102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bonne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liée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l’amélioration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scolaires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l’augmentation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productivité.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Résultat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avantages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économiques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long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terme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l’échelle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individuelle,</a:t>
            </a:r>
          </a:p>
          <a:p>
            <a:pPr marL="0" marR="0">
              <a:lnSpc>
                <a:spcPts val="2494"/>
              </a:lnSpc>
              <a:spcBef>
                <a:spcPts val="195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nationale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mondiale.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061" y="4808251"/>
            <a:ext cx="9463929" cy="69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investissant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nutrition,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gains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économiques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société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pourraient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atteindre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5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700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milliards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dollars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d’ici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2030.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4" y="6174401"/>
            <a:ext cx="9717650" cy="318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Halim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2015.</a:t>
            </a:r>
            <a:r>
              <a:rPr dirty="0" sz="900" spc="-14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conséquences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économiques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d’une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sélection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d’interventions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matière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systématique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</a:t>
            </a:r>
            <a:r>
              <a:rPr dirty="0" sz="9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</a:p>
          <a:p>
            <a:pPr marL="7937" marR="0">
              <a:lnSpc>
                <a:spcPts val="102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récente,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2000-2013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»).</a:t>
            </a:r>
            <a:r>
              <a:rPr dirty="0" sz="9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BMC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Women’s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Health.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1558818"/>
            <a:ext cx="5083780" cy="32132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Il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possible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résoudre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investissant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proposant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ensemble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d’interventions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nutritionnelles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maternelles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basées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preuves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scientifiques.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1558818"/>
            <a:ext cx="5283213" cy="27560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suppléments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multiples,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communément</a:t>
            </a:r>
            <a:r>
              <a:rPr dirty="0" sz="3000" spc="-191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3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appelés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multivitamines</a:t>
            </a:r>
            <a:r>
              <a:rPr dirty="0" sz="3000" spc="-19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3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prénatales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,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l’une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interventions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nutritionnelles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les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efficaces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améliorer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les</a:t>
            </a:r>
          </a:p>
          <a:p>
            <a:pPr marL="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matière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000" spc="-15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santé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4302018"/>
            <a:ext cx="4044773" cy="4700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naissance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7" y="2393008"/>
            <a:ext cx="10087916" cy="138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Preuves</a:t>
            </a:r>
            <a:r>
              <a:rPr dirty="0" sz="4800" spc="-304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scientifiques</a:t>
            </a:r>
            <a:r>
              <a:rPr dirty="0" sz="4800" spc="-216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sur</a:t>
            </a:r>
            <a:r>
              <a:rPr dirty="0" sz="4800" spc="-30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4800" spc="-30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supplémentation</a:t>
            </a:r>
          </a:p>
          <a:p>
            <a:pPr marL="0" marR="0">
              <a:lnSpc>
                <a:spcPts val="5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en</a:t>
            </a:r>
            <a:r>
              <a:rPr dirty="0" sz="4800" spc="-30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micronutriments</a:t>
            </a:r>
            <a:r>
              <a:rPr dirty="0" sz="4800" spc="-304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multiples</a:t>
            </a:r>
            <a:r>
              <a:rPr dirty="0" sz="4800" spc="-304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(MMS)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5825" y="406146"/>
            <a:ext cx="10553427" cy="1162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présente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avantages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significatifs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rapport</a:t>
            </a:r>
          </a:p>
          <a:p>
            <a:pPr marL="2924175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folique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1856" y="4315845"/>
            <a:ext cx="2746066" cy="1121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b9bd5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1850" spc="784">
                <a:solidFill>
                  <a:srgbClr val="5b9b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MMS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comprend</a:t>
            </a:r>
          </a:p>
          <a:p>
            <a:pPr marL="342900" marR="0">
              <a:lnSpc>
                <a:spcPts val="204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15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micronutriments,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y</a:t>
            </a:r>
          </a:p>
          <a:p>
            <a:pPr marL="34290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compris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du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fer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l’acide</a:t>
            </a:r>
          </a:p>
          <a:p>
            <a:pPr marL="342900" marR="0">
              <a:lnSpc>
                <a:spcPts val="204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folique.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4537" y="4315845"/>
            <a:ext cx="3122622" cy="1396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b9bd5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1850" spc="784">
                <a:solidFill>
                  <a:srgbClr val="5b9b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recherche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soutient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</a:t>
            </a:r>
          </a:p>
          <a:p>
            <a:pPr marL="342900" marR="0">
              <a:lnSpc>
                <a:spcPts val="204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transition</a:t>
            </a:r>
            <a:r>
              <a:rPr dirty="0" sz="18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prise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fer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</a:p>
          <a:p>
            <a:pPr marL="34290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d’acide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folique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à</a:t>
            </a:r>
            <a:r>
              <a:rPr dirty="0" sz="1800" spc="-7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celle</a:t>
            </a:r>
            <a:r>
              <a:rPr dirty="0" sz="1800" spc="-9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MMS,</a:t>
            </a:r>
          </a:p>
          <a:p>
            <a:pPr marL="342900" marR="0">
              <a:lnSpc>
                <a:spcPts val="204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en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particulier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femmes</a:t>
            </a:r>
          </a:p>
          <a:p>
            <a:pPr marL="34290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ayant</a:t>
            </a:r>
            <a:r>
              <a:rPr dirty="0" sz="1800" spc="-114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une</a:t>
            </a:r>
            <a:r>
              <a:rPr dirty="0" sz="1800" spc="-10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alimentation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2206" y="4315845"/>
            <a:ext cx="2854243" cy="573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b9bd5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1850" spc="784">
                <a:solidFill>
                  <a:srgbClr val="5b9b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Avant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2020,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orientations</a:t>
            </a:r>
          </a:p>
          <a:p>
            <a:pPr marL="342900" marR="0">
              <a:lnSpc>
                <a:spcPts val="204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politiques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mondiales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5106" y="4866175"/>
            <a:ext cx="2555205" cy="571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recommandaient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l’utilisation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d’acide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7437" y="5689134"/>
            <a:ext cx="1188578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insuffisante.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1874" y="6249839"/>
            <a:ext cx="2185954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Consortium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26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18821" y="532121"/>
            <a:ext cx="3149141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Composition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l’UNIMMAP*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834866"/>
            <a:ext cx="2463029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Qu’est-ce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que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3418" y="873580"/>
            <a:ext cx="947143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51973" y="873580"/>
            <a:ext cx="694714" cy="368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800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µg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IU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70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1,4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1,4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18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1,9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400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µg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2,6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µg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93418" y="1215037"/>
            <a:ext cx="986730" cy="197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Thiamine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Riboflavine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Niacine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088" y="1328642"/>
            <a:ext cx="3394903" cy="1545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supplémentation</a:t>
            </a:r>
          </a:p>
          <a:p>
            <a:pPr marL="0" marR="0">
              <a:lnSpc>
                <a:spcPts val="390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multiples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93418" y="3263785"/>
            <a:ext cx="1164690" cy="129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B6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Acide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B12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Cuivre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3613" y="3378661"/>
            <a:ext cx="3941657" cy="1850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l’UNIMMAP*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contient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15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minéraux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essentiels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enceintes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allaitantes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répond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aux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besoins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régimes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alimentaires</a:t>
            </a:r>
            <a:r>
              <a:rPr dirty="0" sz="2000" spc="73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insuffisants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peuvent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satisfaire.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93418" y="4629617"/>
            <a:ext cx="481210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Iode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51973" y="4629617"/>
            <a:ext cx="694714" cy="95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150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µg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30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65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µg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93418" y="4971075"/>
            <a:ext cx="384274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93418" y="5312533"/>
            <a:ext cx="855265" cy="609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Sélénium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Zinc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51973" y="5653991"/>
            <a:ext cx="629284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15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83677" y="6072396"/>
            <a:ext cx="5394068" cy="347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*Formule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de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préparation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prénatale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internationale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de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l’ONU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pour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les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micronutriments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multiples</a:t>
            </a:r>
          </a:p>
          <a:p>
            <a:pPr marL="0" marR="0">
              <a:lnSpc>
                <a:spcPts val="111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(MMS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de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l’UNIMMAP)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27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83677" y="6407676"/>
            <a:ext cx="411681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Remarque</a:t>
            </a:r>
            <a:r>
              <a:rPr dirty="0" sz="1000" spc="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NQJIUO+ArialMT"/>
                <a:cs typeface="NQJIUO+ArialMT"/>
              </a:rPr>
              <a:t>: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par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souci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de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concision,</a:t>
            </a:r>
            <a:r>
              <a:rPr dirty="0" sz="1000" spc="25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le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sigle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MMS</a:t>
            </a:r>
            <a:r>
              <a:rPr dirty="0" sz="1000" spc="25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sera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utilisé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à</a:t>
            </a:r>
            <a:r>
              <a:rPr dirty="0" sz="1000" spc="26">
                <a:solidFill>
                  <a:srgbClr val="231f20"/>
                </a:solidFill>
                <a:latin typeface="HLLFFW+Arial-ItalicMT"/>
                <a:cs typeface="HLLFFW+Arial-ItalicMT"/>
              </a:rPr>
              <a:t> </a:t>
            </a:r>
            <a:r>
              <a:rPr dirty="0" sz="1000">
                <a:solidFill>
                  <a:srgbClr val="231f20"/>
                </a:solidFill>
                <a:latin typeface="HLLFFW+Arial-ItalicMT"/>
                <a:cs typeface="HLLFFW+Arial-ItalicMT"/>
              </a:rPr>
              <a:t>l'avenir.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1498518"/>
            <a:ext cx="3590862" cy="1627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Comparaison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0" marR="0">
              <a:lnSpc>
                <a:spcPts val="4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4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folique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0983" y="2564166"/>
            <a:ext cx="1935703" cy="95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acide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folique</a:t>
            </a:r>
          </a:p>
          <a:p>
            <a:pPr marL="1240989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400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µg</a:t>
            </a:r>
          </a:p>
          <a:p>
            <a:pPr marL="1240989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60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3418" y="2905624"/>
            <a:ext cx="1120418" cy="609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Acide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</a:p>
          <a:p>
            <a:pPr marL="0" marR="0">
              <a:lnSpc>
                <a:spcPts val="181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613" y="3630121"/>
            <a:ext cx="3693149" cy="935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comprennent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peine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deux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vitamines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minéraux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essentiels.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59823" y="5586096"/>
            <a:ext cx="6060868" cy="349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Gomes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1000" spc="2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d’acide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folique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</a:p>
          <a:p>
            <a:pPr marL="7937" marR="0">
              <a:lnSpc>
                <a:spcPts val="1133"/>
              </a:lnSpc>
              <a:spcBef>
                <a:spcPts val="236"/>
              </a:spcBef>
              <a:spcAft>
                <a:spcPts val="0"/>
              </a:spcAft>
            </a:pP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l’anémie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fer.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1000" spc="28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Ann.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N.Y.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Acad.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9823" y="6216016"/>
            <a:ext cx="6223755" cy="349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Gomes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1000" spc="1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Effet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rapport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aux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suppléments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d’acide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folique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</a:p>
          <a:p>
            <a:pPr marL="5897659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</a:t>
            </a:r>
          </a:p>
          <a:p>
            <a:pPr marL="7937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néonatale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nouvelle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</a:t>
            </a:r>
            <a:r>
              <a:rPr dirty="0" sz="1000" spc="-6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fer.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1000" spc="-6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1000" spc="61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Public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Health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1681004"/>
            <a:ext cx="3033633" cy="11083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recherche</a:t>
            </a:r>
          </a:p>
          <a:p>
            <a:pPr marL="0" marR="0">
              <a:lnSpc>
                <a:spcPts val="4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soutient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613" y="2836117"/>
            <a:ext cx="4047258" cy="1545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15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essais</a:t>
            </a:r>
            <a:r>
              <a:rPr dirty="0" sz="2000" spc="4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randomisés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 spc="4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contrôlés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été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analysés.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utilisant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critères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différents,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deux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méta-analyses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confirment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toutes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deux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efficace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sûre.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54210" y="3783442"/>
            <a:ext cx="723205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5b9bd5"/>
                </a:solidFill>
                <a:latin typeface="URTKBN+FranklinGothic-MediumCond,Bold"/>
                <a:cs typeface="URTKBN+FranklinGothic-MediumCond,Bold"/>
              </a:rPr>
              <a:t>2017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83720" y="4879285"/>
            <a:ext cx="723205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5b9bd5"/>
                </a:solidFill>
                <a:latin typeface="URTKBN+FranklinGothic-MediumCond,Bold"/>
                <a:cs typeface="URTKBN+FranklinGothic-MediumCond,Bold"/>
              </a:rPr>
              <a:t>2019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83676" y="5910652"/>
            <a:ext cx="5650407" cy="262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Keats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2019.</a:t>
            </a:r>
            <a:r>
              <a:rPr dirty="0" sz="800" spc="-2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femmes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-23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</a:t>
            </a:r>
          </a:p>
          <a:p>
            <a:pPr marL="7937" marR="0">
              <a:lnSpc>
                <a:spcPts val="8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Syst.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1614" y="6130108"/>
            <a:ext cx="5703099" cy="37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Smith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Modificateurs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l’effet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mortinatalité,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dirty="0" sz="8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naissance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méta-analyse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données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individuelles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provenant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essais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randomisés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</a:t>
            </a:r>
            <a:r>
              <a:rPr dirty="0" sz="8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</a:p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moyen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revenu.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77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Lancet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Global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Health.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29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7381" y="404126"/>
            <a:ext cx="8515212" cy="1164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directives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mondiales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soutiennent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</a:p>
          <a:p>
            <a:pPr marL="2197893" marR="0">
              <a:lnSpc>
                <a:spcPts val="43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divers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contextes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22464" y="1837540"/>
            <a:ext cx="2423511" cy="791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liste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modèle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médicaments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essentiels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l’OMS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688" y="1908328"/>
            <a:ext cx="2197062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situations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d’urgence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96343" y="1908328"/>
            <a:ext cx="2481118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patients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atteints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tuberculose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0398" y="1906380"/>
            <a:ext cx="1998638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cadre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d'une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recherche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rigoureuse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1876" y="5870926"/>
            <a:ext cx="5045870" cy="307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Bloem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2007.</a:t>
            </a:r>
            <a:r>
              <a:rPr dirty="0" sz="600" spc="3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Prévenir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contrôler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carences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chez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touchées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situation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d’urgence</a:t>
            </a:r>
            <a:r>
              <a:rPr dirty="0" sz="600" spc="23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(«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English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»)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OMS,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PAM,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UNICEF.</a:t>
            </a:r>
          </a:p>
          <a:p>
            <a:pPr marL="7937" marR="0">
              <a:lnSpc>
                <a:spcPts val="68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OMS.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2013.</a:t>
            </a:r>
            <a:r>
              <a:rPr dirty="0" sz="600" spc="1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Directive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Soins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soutien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atteints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tuberculose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spc="25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Organisation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mondiale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1876" y="6236685"/>
            <a:ext cx="5143515" cy="30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OMS.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Juillet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2020.</a:t>
            </a:r>
            <a:r>
              <a:rPr dirty="0" sz="600" spc="34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grossesse.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600" spc="77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Organisation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mondiale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</a:p>
          <a:p>
            <a:pPr marL="7937" marR="0">
              <a:lnSpc>
                <a:spcPts val="68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OMS.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2021.</a:t>
            </a:r>
            <a:r>
              <a:rPr dirty="0" sz="600" spc="1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médicaments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essentiels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l’Organisation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mondiale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santé.</a:t>
            </a:r>
            <a:r>
              <a:rPr dirty="0" sz="600" spc="35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(«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English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»)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Organisation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mondiale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30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7770611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Preuves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scientifiques</a:t>
            </a:r>
            <a:r>
              <a:rPr dirty="0" sz="4000" spc="52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concernant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5321" y="4317651"/>
            <a:ext cx="2365468" cy="32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b9bd5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76">
                <a:solidFill>
                  <a:srgbClr val="5b9bd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MMS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est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efficace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2227" y="4317651"/>
            <a:ext cx="2031522" cy="32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b9bd5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76">
                <a:solidFill>
                  <a:srgbClr val="5b9bd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MMS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est</a:t>
            </a:r>
            <a:r>
              <a:rPr dirty="0" sz="2000" spc="-10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sûre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5670" y="4317651"/>
            <a:ext cx="2731061" cy="93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b9bd5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76">
                <a:solidFill>
                  <a:srgbClr val="5b9bd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MMS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est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abordable</a:t>
            </a:r>
          </a:p>
          <a:p>
            <a:pPr marL="34290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avec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un</a:t>
            </a:r>
            <a:r>
              <a:rPr dirty="0" sz="2000" spc="-10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très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bon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rapport</a:t>
            </a:r>
          </a:p>
          <a:p>
            <a:pPr marL="34290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coût-efficacité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1762224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6030" y="1816015"/>
            <a:ext cx="1898128" cy="3703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393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dirty="0" sz="2400" spc="-155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</a:t>
            </a:r>
          </a:p>
          <a:p>
            <a:pPr marL="30392" marR="0">
              <a:lnSpc>
                <a:spcPts val="2721"/>
              </a:lnSpc>
              <a:spcBef>
                <a:spcPts val="3805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r>
              <a:rPr dirty="0" sz="2400" spc="-153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</a:t>
            </a:r>
          </a:p>
          <a:p>
            <a:pPr marL="30392" marR="0">
              <a:lnSpc>
                <a:spcPts val="2721"/>
              </a:lnSpc>
              <a:spcBef>
                <a:spcPts val="3983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</a:t>
            </a:r>
            <a:r>
              <a:rPr dirty="0" sz="2400" spc="-153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</a:t>
            </a:r>
          </a:p>
          <a:p>
            <a:pPr marL="0" marR="0">
              <a:lnSpc>
                <a:spcPts val="2721"/>
              </a:lnSpc>
              <a:spcBef>
                <a:spcPts val="3878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</a:t>
            </a:r>
            <a:r>
              <a:rPr dirty="0" sz="2400" spc="-153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</a:t>
            </a:r>
          </a:p>
          <a:p>
            <a:pPr marL="0" marR="0">
              <a:lnSpc>
                <a:spcPts val="2721"/>
              </a:lnSpc>
              <a:spcBef>
                <a:spcPts val="368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46</a:t>
            </a:r>
            <a:r>
              <a:rPr dirty="0" sz="2400" spc="-153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8184" y="1846104"/>
            <a:ext cx="2399020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A.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Grossesse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2000" spc="-126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nutrition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6272" y="2531577"/>
            <a:ext cx="5007957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B.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Ampleur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mondiale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du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problème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malnutrition</a:t>
            </a:r>
          </a:p>
          <a:p>
            <a:pPr marL="3857624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maternelle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8797" y="3360497"/>
            <a:ext cx="6398663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C.</a:t>
            </a:r>
            <a:r>
              <a:rPr dirty="0" sz="2000" spc="-12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Preuves</a:t>
            </a:r>
            <a:r>
              <a:rPr dirty="0" sz="2000" spc="-126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scientifiques</a:t>
            </a:r>
            <a:r>
              <a:rPr dirty="0" sz="2000" spc="-8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sur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supplémentation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en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micronutriments</a:t>
            </a:r>
          </a:p>
          <a:p>
            <a:pPr marL="5381624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multiples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16847" y="4322239"/>
            <a:ext cx="4215351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D.</a:t>
            </a:r>
            <a:r>
              <a:rPr dirty="0" sz="2000" spc="-12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Impact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national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2000" spc="-64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rapport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coût-efficacité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1035" y="4988972"/>
            <a:ext cx="5004869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3197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E.</a:t>
            </a:r>
            <a:r>
              <a:rPr dirty="0" sz="2000" spc="-11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Mise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en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œuvre</a:t>
            </a:r>
            <a:r>
              <a:rPr dirty="0" sz="2000" spc="-106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2000" spc="-111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déploiement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supplémentation</a:t>
            </a:r>
            <a:r>
              <a:rPr dirty="0" sz="2000" spc="-128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en</a:t>
            </a:r>
            <a:r>
              <a:rPr dirty="0" sz="2000" spc="-12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micronutriments</a:t>
            </a:r>
            <a:r>
              <a:rPr dirty="0" sz="2000" spc="-126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multiples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5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1794" y="1482064"/>
            <a:ext cx="4125521" cy="1872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8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efficace</a:t>
            </a:r>
          </a:p>
          <a:p>
            <a:pPr marL="9525" marR="0">
              <a:lnSpc>
                <a:spcPts val="2267"/>
              </a:lnSpc>
              <a:spcBef>
                <a:spcPts val="617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000" spc="1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preuves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scientifiques</a:t>
            </a:r>
            <a:r>
              <a:rPr dirty="0" sz="2000" spc="34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solides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montrent</a:t>
            </a:r>
          </a:p>
          <a:p>
            <a:pPr marL="9525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améliore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nutrition</a:t>
            </a:r>
          </a:p>
          <a:p>
            <a:pPr marL="9525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maternelle</a:t>
            </a:r>
            <a:r>
              <a:rPr dirty="0" sz="2000" spc="-93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 spc="1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réduit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risque</a:t>
            </a:r>
            <a:r>
              <a:rPr dirty="0" sz="2000" spc="-102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d’effets</a:t>
            </a:r>
          </a:p>
          <a:p>
            <a:pPr marL="9525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indésirables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319" y="3485650"/>
            <a:ext cx="4092469" cy="935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fait,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000" spc="4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encore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plus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bénéfique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pour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femmes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anémiques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femmes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en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sous-poids,</a:t>
            </a:r>
            <a:r>
              <a:rPr dirty="0" sz="2000" spc="-132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71900" y="5195430"/>
            <a:ext cx="5714913" cy="845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outre,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réduit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15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risque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infantile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féminine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6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premiers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mois.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Si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mère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anémique,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réduction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risque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29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83677" y="6293674"/>
            <a:ext cx="5335626" cy="442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Smith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Modificateurs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l’effet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mortinatalité,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naissance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méta-analyse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données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individuelles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provenant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essais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randomisés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moyen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revenu.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76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3224845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4000" spc="34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sûre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9061" y="2036036"/>
            <a:ext cx="9499601" cy="95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Alors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problèmes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d’estomac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courants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chez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enceintes,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données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montrent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qu’il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n’y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2200" spc="4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différence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significative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effets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secondaires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signalés</a:t>
            </a:r>
            <a:r>
              <a:rPr dirty="0" sz="2200" spc="12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entre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MMS,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d’autre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3592555"/>
            <a:ext cx="5828923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Aucune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preuve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connue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d’effets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indésirables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graves.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061" y="4779131"/>
            <a:ext cx="9019599" cy="74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essais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n’ont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montré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aucune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différence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l’observation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rapport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4" y="6222462"/>
            <a:ext cx="7228975" cy="20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Bourassa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2019.</a:t>
            </a:r>
            <a:r>
              <a:rPr dirty="0" sz="600" spc="2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preuves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concernant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l’utilisation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prénatale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6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Annales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New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York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Academy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of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Sciences.</a:t>
            </a:r>
          </a:p>
          <a:p>
            <a:pPr marL="7937" marR="0">
              <a:lnSpc>
                <a:spcPts val="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Recommandations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l’OMS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matière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prénatals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expérience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positive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grossesse.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Juillet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2020.</a:t>
            </a:r>
            <a:r>
              <a:rPr dirty="0" sz="600" spc="8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grossesse.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600" spc="-3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600" spc="-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600" spc="77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OMS.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33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10872531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abordable</a:t>
            </a:r>
            <a:r>
              <a:rPr dirty="0" sz="4000" spc="68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bon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rapport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coût-efficacité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9061" y="2047228"/>
            <a:ext cx="9278401" cy="712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peuvent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l’intérêt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l’acide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folique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l’aide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 spc="14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</a:t>
            </a:r>
            <a:r>
              <a:rPr dirty="0" sz="24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outil</a:t>
            </a:r>
            <a:r>
              <a:rPr dirty="0" sz="2400" spc="-15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d’analyse</a:t>
            </a:r>
            <a:r>
              <a:rPr dirty="0" sz="2400" spc="-154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spc="23" u="sng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rapport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coût-efficacité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International.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3592555"/>
            <a:ext cx="6941747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intervention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avantageuse.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061" y="4621548"/>
            <a:ext cx="8817823" cy="1042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abordable.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efforts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améliorer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capacité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fabrication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locale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augmenter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l’offre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-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qui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pourrait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baisser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encore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coût.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4" y="6249839"/>
            <a:ext cx="2215074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Consortium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34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400745"/>
            <a:ext cx="4646781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Impact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mondial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MMS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221471"/>
            <a:ext cx="5339384" cy="10576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passage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éviter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entre</a:t>
            </a:r>
            <a:r>
              <a:rPr dirty="0" sz="2000" spc="43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7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28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millions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décès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2000" spc="-6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d’incapacités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additionnels</a:t>
            </a:r>
            <a:r>
              <a:rPr dirty="0" sz="2000" spc="-10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chez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les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nourrissons</a:t>
            </a:r>
            <a:r>
              <a:rPr dirty="0" sz="2000" spc="-4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32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pays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revenu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intermédiaire.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2349231"/>
            <a:ext cx="5494391" cy="10576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portant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couverture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90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%,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prévoit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d’énormes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gains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capital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humain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tous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nés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chaque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année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132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pays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revenu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intermédiaire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3568431"/>
            <a:ext cx="4748298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+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5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millions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d’années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d’école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supplémentaires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4056111"/>
            <a:ext cx="5396252" cy="569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+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18</a:t>
            </a:r>
            <a:r>
              <a:rPr dirty="0" sz="2000" spc="-127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milliards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dollars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revenus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cumulés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au</a:t>
            </a:r>
            <a:r>
              <a:rPr dirty="0" sz="2000" spc="-126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cours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de</a:t>
            </a:r>
            <a:r>
              <a:rPr dirty="0" sz="2000" spc="-12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la</a:t>
            </a:r>
            <a:r>
              <a:rPr dirty="0" sz="2000" spc="-128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0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vie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1876" y="6139062"/>
            <a:ext cx="4807152" cy="37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Perumal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Juillet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2021.</a:t>
            </a:r>
            <a:r>
              <a:rPr dirty="0" sz="800" spc="-23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l’intensification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prénatale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matière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dirty="0" sz="8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</a:p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modélisation.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-43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Clinical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Nutrition.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3329" y="1011859"/>
            <a:ext cx="10688812" cy="1314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8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Services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b9bd5"/>
                </a:solidFill>
                <a:latin typeface="QMTKPC+FranklinGothic-MediumCond"/>
                <a:cs typeface="QMTKPC+FranklinGothic-MediumCond"/>
              </a:rPr>
              <a:t>prénatals</a:t>
            </a:r>
          </a:p>
          <a:p>
            <a:pPr marL="0" marR="0">
              <a:lnSpc>
                <a:spcPts val="2721"/>
              </a:lnSpc>
              <a:spcBef>
                <a:spcPts val="6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doit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être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intégrée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ensemble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d’interventions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populations,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notamment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407" y="2714140"/>
            <a:ext cx="2245171" cy="412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Supplémentation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69559" y="2714140"/>
            <a:ext cx="2763651" cy="412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Conseils</a:t>
            </a:r>
            <a:r>
              <a:rPr dirty="0" sz="2600" spc="-165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6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nutritionnels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6345" y="3254964"/>
            <a:ext cx="4182820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Supplémentation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7497" y="3254964"/>
            <a:ext cx="2420025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Prise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poids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4945" y="3693439"/>
            <a:ext cx="1104651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multiples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77497" y="3767028"/>
            <a:ext cx="4500322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Augmentation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l’apport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énergétique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6345" y="4202893"/>
            <a:ext cx="3864748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Suppléments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calcium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maternel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6097" y="4205503"/>
            <a:ext cx="1137803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protéique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6345" y="4714957"/>
            <a:ext cx="4272472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Suppléments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riches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protéines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77497" y="4714957"/>
            <a:ext cx="4224731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Alimentation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diversifiée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(y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compris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14945" y="5153431"/>
            <a:ext cx="913928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énergie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06097" y="5153431"/>
            <a:ext cx="1962736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aliments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enrichis)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81875" y="6240133"/>
            <a:ext cx="4816245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1050" spc="1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Undernutrition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1050" spc="-4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(2021)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36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8318" y="954786"/>
            <a:ext cx="8746678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l’échelle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mondiale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6543" y="2972361"/>
            <a:ext cx="2897408" cy="39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Informations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disponible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-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pas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mise</a:t>
            </a:r>
          </a:p>
          <a:p>
            <a:pPr marL="0" marR="0">
              <a:lnSpc>
                <a:spcPts val="1360"/>
              </a:lnSpc>
              <a:spcBef>
                <a:spcPts val="2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active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66543" y="3429561"/>
            <a:ext cx="2870676" cy="39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d’exploration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créer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environnement</a:t>
            </a:r>
          </a:p>
          <a:p>
            <a:pPr marL="0" marR="0">
              <a:lnSpc>
                <a:spcPts val="1360"/>
              </a:lnSpc>
              <a:spcBef>
                <a:spcPts val="2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favorable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66543" y="3886761"/>
            <a:ext cx="2901384" cy="39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Exécution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initiale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soutenue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recherche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0" marR="0">
              <a:lnSpc>
                <a:spcPts val="1360"/>
              </a:lnSpc>
              <a:spcBef>
                <a:spcPts val="2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œuvre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66543" y="4343961"/>
            <a:ext cx="2875704" cy="39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Intensification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au</a:t>
            </a:r>
          </a:p>
          <a:p>
            <a:pPr marL="0" marR="0">
              <a:lnSpc>
                <a:spcPts val="1360"/>
              </a:lnSpc>
              <a:spcBef>
                <a:spcPts val="2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niveau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national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sous-national.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1875" y="6240133"/>
            <a:ext cx="2645785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105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105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https://hmhbconsortium.org/world-map/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37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6" y="1732216"/>
            <a:ext cx="6262193" cy="2048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Impact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national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rapport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coût-efficacité</a:t>
            </a:r>
            <a:r>
              <a:rPr dirty="0" sz="4800" spc="108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pour</a:t>
            </a:r>
          </a:p>
          <a:p>
            <a:pPr marL="0" marR="0">
              <a:lnSpc>
                <a:spcPts val="520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&lt;ajouter</a:t>
            </a:r>
            <a:r>
              <a:rPr dirty="0" sz="48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48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pays&gt;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8825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7" y="900089"/>
            <a:ext cx="5293368" cy="937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est</a:t>
            </a:r>
          </a:p>
          <a:p>
            <a:pPr marL="0" marR="0">
              <a:lnSpc>
                <a:spcPts val="3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élevée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en/au/aux</a:t>
            </a:r>
            <a:r>
              <a:rPr dirty="0" sz="3200" spc="4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&lt;nom</a:t>
            </a:r>
            <a:r>
              <a:rPr dirty="0" sz="3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3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pays&gt;.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1999531"/>
            <a:ext cx="3812158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qq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sous-poids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2453683"/>
            <a:ext cx="4785348" cy="1263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xx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enceintes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souffrent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d’anémie</a:t>
            </a:r>
          </a:p>
          <a:p>
            <a:pPr marL="0" marR="0">
              <a:lnSpc>
                <a:spcPts val="2494"/>
              </a:lnSpc>
              <a:spcBef>
                <a:spcPts val="1081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yy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taille</a:t>
            </a:r>
          </a:p>
          <a:p>
            <a:pPr marL="0" marR="0">
              <a:lnSpc>
                <a:spcPts val="2494"/>
              </a:lnSpc>
              <a:spcBef>
                <a:spcPts val="1031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 spc="8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zz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8975" y="2558672"/>
            <a:ext cx="186354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Ajouter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une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photo</a:t>
            </a:r>
          </a:p>
          <a:p>
            <a:pPr marL="5419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spécifique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au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pays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088" y="4270291"/>
            <a:ext cx="5022252" cy="95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Ajouter</a:t>
            </a:r>
            <a:r>
              <a:rPr dirty="0" sz="2200" spc="-14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d’autres</a:t>
            </a:r>
            <a:r>
              <a:rPr dirty="0" sz="2200" spc="-11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éléments</a:t>
            </a:r>
            <a:r>
              <a:rPr dirty="0" sz="2200" spc="-13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statistiques</a:t>
            </a:r>
            <a:r>
              <a:rPr dirty="0" sz="2200" spc="-1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sur</a:t>
            </a:r>
            <a:r>
              <a:rPr dirty="0" sz="2200" spc="-141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carences</a:t>
            </a:r>
            <a:r>
              <a:rPr dirty="0" sz="2200" spc="-13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en</a:t>
            </a:r>
            <a:r>
              <a:rPr dirty="0" sz="2200" spc="-14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micronutriments</a:t>
            </a:r>
            <a:r>
              <a:rPr dirty="0" sz="2200" spc="-13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dans</a:t>
            </a:r>
            <a:r>
              <a:rPr dirty="0" sz="2200" spc="-13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votre</a:t>
            </a:r>
            <a:r>
              <a:rPr dirty="0" sz="2200" spc="-141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pays,</a:t>
            </a:r>
            <a:r>
              <a:rPr dirty="0" sz="2200" spc="-141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si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disponibles.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1876" y="6249839"/>
            <a:ext cx="110505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Indiquer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ici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39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8825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800489"/>
            <a:ext cx="10731606" cy="1162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en/au/aux</a:t>
            </a:r>
            <a:r>
              <a:rPr dirty="0" sz="4000" spc="86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&lt;nom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pays&gt;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est</a:t>
            </a:r>
          </a:p>
          <a:p>
            <a:pPr marL="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touchée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2226756"/>
            <a:ext cx="10109562" cy="749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Diapo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facultative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permettant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d’ajouter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sujets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connexes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spécifiques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une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région,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comme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exemple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789" y="3108351"/>
            <a:ext cx="7587640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450" spc="1155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Données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l’impact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COVID-19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pénuries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alimentaires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789" y="3626511"/>
            <a:ext cx="10524997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450" spc="1155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élevés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VIH,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tuberculose,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etc.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qui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peuvent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entraîner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plus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0164" y="3994596"/>
            <a:ext cx="926306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élevés.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6789" y="4510431"/>
            <a:ext cx="5347056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450" spc="1155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Gravité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l’anémie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d’obésité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élevés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1874" y="6249839"/>
            <a:ext cx="110505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Indiquer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ici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40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8825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838748"/>
            <a:ext cx="10631973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600" spc="36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en/au/aux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&lt;nom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pays&gt;</a:t>
            </a:r>
            <a:r>
              <a:rPr dirty="0" sz="3600" spc="17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entraîne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niveaux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élevés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d’effets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indésirables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naissance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2004680"/>
            <a:ext cx="4666959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xx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poids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insuffisant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2688" y="2275515"/>
            <a:ext cx="1252128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2769728"/>
            <a:ext cx="4733431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yy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nés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âge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2688" y="3040563"/>
            <a:ext cx="1423342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gestationnel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8" y="3534776"/>
            <a:ext cx="4903420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zz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nés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trop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tôt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(avant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terme)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4088" y="4031600"/>
            <a:ext cx="5208435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xx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d’enfants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5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souffrent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2688" y="4302435"/>
            <a:ext cx="2219365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retard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croissance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4088" y="4796648"/>
            <a:ext cx="4642832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5d83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néonatale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 spc="8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yy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1875" y="6240133"/>
            <a:ext cx="1263829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Indiquer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ici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8" y="3051376"/>
            <a:ext cx="4984675" cy="7292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Grossesse</a:t>
            </a:r>
            <a:r>
              <a:rPr dirty="0" sz="4800" spc="-30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4800" spc="-305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nutrition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885062" cy="1647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  <a:p>
            <a:pPr marL="612647" marR="0">
              <a:lnSpc>
                <a:spcPts val="3628"/>
              </a:lnSpc>
              <a:spcBef>
                <a:spcPts val="586"/>
              </a:spcBef>
              <a:spcAft>
                <a:spcPts val="0"/>
              </a:spcAft>
            </a:pP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couverture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interventions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en</a:t>
            </a:r>
          </a:p>
          <a:p>
            <a:pPr marL="612647" marR="0">
              <a:lnSpc>
                <a:spcPts val="3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matière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est</a:t>
            </a:r>
          </a:p>
          <a:p>
            <a:pPr marL="612647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faible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7" y="1784036"/>
            <a:ext cx="5374385" cy="656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xx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reçoivent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90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comprimés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d’acide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pendant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grossesse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7284" y="2284352"/>
            <a:ext cx="186354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Ajouter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une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photo</a:t>
            </a:r>
          </a:p>
          <a:p>
            <a:pPr marL="5419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spécifique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au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56a5d"/>
                </a:solidFill>
                <a:latin typeface="Calibri"/>
                <a:cs typeface="Calibri"/>
              </a:rPr>
              <a:t>pays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7" y="2539940"/>
            <a:ext cx="5346103" cy="1260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yy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assistent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visite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 spc="3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zz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4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visites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soins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prénatals</a:t>
            </a:r>
            <a:r>
              <a:rPr dirty="0" sz="2200" spc="1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(ou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fréquentation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8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visites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prénatals,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si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ce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pourcentage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connu)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7" y="3899348"/>
            <a:ext cx="5365202" cy="95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interventions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prénatales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n’atteignent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enceintes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 spc="12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en&lt;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ajouter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noms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régions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mal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desservies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&gt;.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1876" y="6249839"/>
            <a:ext cx="110505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Indiquer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ici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42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671"/>
            <a:ext cx="58825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735330"/>
            <a:ext cx="8544428" cy="1162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Investir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peut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générer</a:t>
            </a:r>
            <a:r>
              <a:rPr dirty="0" sz="4000" spc="102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&lt;x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devise&gt;</a:t>
            </a:r>
          </a:p>
          <a:p>
            <a:pPr marL="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en/au/aux</a:t>
            </a:r>
            <a:r>
              <a:rPr dirty="0" sz="4000" spc="28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&lt;nom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pays&gt;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2161597"/>
            <a:ext cx="9228921" cy="1115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Porter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couverture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90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en/au/aux</a:t>
            </a:r>
            <a:r>
              <a:rPr dirty="0" sz="2400" spc="43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&lt;pays&gt;</a:t>
            </a:r>
            <a:r>
              <a:rPr dirty="0" sz="2400" spc="12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devrait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ajouter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  <a:p>
            <a:pPr marL="0" marR="0">
              <a:lnSpc>
                <a:spcPts val="2721"/>
              </a:lnSpc>
              <a:spcBef>
                <a:spcPts val="308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+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 spc="1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millions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d’années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d’école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supplémentaires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9" y="3624637"/>
            <a:ext cx="9196119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+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 spc="1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&lt;x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devise&gt;</a:t>
            </a:r>
            <a:r>
              <a:rPr dirty="0" sz="2400" spc="31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revenu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cumulé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entière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tous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nés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4" y="6230427"/>
            <a:ext cx="667531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&lt;Vous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trouverez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informations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détaillées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pays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sélectionnés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fichier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complémentaire</a:t>
            </a:r>
            <a:r>
              <a:rPr dirty="0" sz="1200" spc="119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cet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article</a:t>
            </a:r>
            <a:r>
              <a:rPr dirty="0" sz="1200" spc="1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2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dirty="0" sz="1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43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9552" y="311179"/>
            <a:ext cx="9713545" cy="1031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3000" spc="-19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MMS</a:t>
            </a:r>
            <a:r>
              <a:rPr dirty="0" sz="3000" spc="-16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:</a:t>
            </a:r>
            <a:r>
              <a:rPr dirty="0" sz="3000" spc="-18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plus</a:t>
            </a:r>
            <a:r>
              <a:rPr dirty="0" sz="3000" spc="-191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avantageuse</a:t>
            </a:r>
            <a:r>
              <a:rPr dirty="0" sz="3000" spc="-19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que</a:t>
            </a:r>
            <a:r>
              <a:rPr dirty="0" sz="3000" spc="-19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</a:t>
            </a:r>
            <a:r>
              <a:rPr dirty="0" sz="3000" spc="-19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fer</a:t>
            </a:r>
            <a:r>
              <a:rPr dirty="0" sz="3000" spc="-191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et</a:t>
            </a:r>
            <a:r>
              <a:rPr dirty="0" sz="3000" spc="-19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l’acide</a:t>
            </a:r>
            <a:r>
              <a:rPr dirty="0" sz="3000" spc="-19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folique</a:t>
            </a:r>
            <a:r>
              <a:rPr dirty="0" sz="3000" spc="-19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30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?</a:t>
            </a:r>
          </a:p>
          <a:p>
            <a:pPr marL="0" marR="0">
              <a:lnSpc>
                <a:spcPts val="1927"/>
              </a:lnSpc>
              <a:spcBef>
                <a:spcPts val="261"/>
              </a:spcBef>
              <a:spcAft>
                <a:spcPts val="0"/>
              </a:spcAft>
            </a:pP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Utilisez</a:t>
            </a:r>
            <a:r>
              <a:rPr dirty="0" sz="1700" spc="-122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l’outil</a:t>
            </a:r>
            <a:r>
              <a:rPr dirty="0" sz="1700" spc="-108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d’analyse</a:t>
            </a:r>
            <a:r>
              <a:rPr dirty="0" sz="1700" spc="-108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700" spc="-109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700" spc="-108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rentabilité</a:t>
            </a:r>
            <a:r>
              <a:rPr dirty="0" sz="1700" spc="-108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700" spc="-109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700" spc="-108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700" spc="-76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1700" spc="-109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Nutritional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générer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votre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pays.</a:t>
            </a:r>
          </a:p>
          <a:p>
            <a:pPr marL="0" marR="0">
              <a:lnSpc>
                <a:spcPts val="1927"/>
              </a:lnSpc>
              <a:spcBef>
                <a:spcPts val="304"/>
              </a:spcBef>
              <a:spcAft>
                <a:spcPts val="0"/>
              </a:spcAft>
            </a:pP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Ajouter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données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sur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diapo</a:t>
            </a:r>
            <a:r>
              <a:rPr dirty="0" sz="1700" spc="-10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suivante,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puis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supprimer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cette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diapo</a:t>
            </a:r>
            <a:r>
              <a:rPr dirty="0" sz="1700" spc="-10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avant</a:t>
            </a:r>
            <a:r>
              <a:rPr dirty="0" sz="1700" spc="-107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700" spc="-109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la</a:t>
            </a:r>
            <a:r>
              <a:rPr dirty="0" sz="1700" spc="-108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7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présenter.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44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8825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579882"/>
            <a:ext cx="9688114" cy="1162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intervention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soins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prénatals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très</a:t>
            </a:r>
          </a:p>
          <a:p>
            <a:pPr marL="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avantageuse</a:t>
            </a:r>
            <a:r>
              <a:rPr dirty="0" sz="4000" spc="31">
                <a:solidFill>
                  <a:srgbClr val="005d83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en/au/aux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&lt;nom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pays&gt;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977687"/>
            <a:ext cx="3095537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Valeur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 spc="2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EVCI*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évitées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 spc="3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$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9" y="2584239"/>
            <a:ext cx="4905288" cy="9614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Investissement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supplémentaire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10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 spc="8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$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</a:t>
            </a:r>
          </a:p>
          <a:p>
            <a:pPr marL="0" marR="0">
              <a:lnSpc>
                <a:spcPts val="2494"/>
              </a:lnSpc>
              <a:spcBef>
                <a:spcPts val="2281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Rapport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Coût-Efficacité</a:t>
            </a:r>
            <a:r>
              <a:rPr dirty="0" sz="2200" spc="1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9" y="3797343"/>
            <a:ext cx="6056058" cy="9614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Coût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supplémentaire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AVCI*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évitée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 spc="8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$</a:t>
            </a:r>
            <a:r>
              <a:rPr dirty="0" sz="2200">
                <a:solidFill>
                  <a:srgbClr val="ff0000"/>
                </a:solidFill>
                <a:latin typeface="QMTKPC+FranklinGothic-MediumCond"/>
                <a:cs typeface="QMTKPC+FranklinGothic-MediumCond"/>
              </a:rPr>
              <a:t>X</a:t>
            </a:r>
          </a:p>
          <a:p>
            <a:pPr marL="0" marR="0">
              <a:lnSpc>
                <a:spcPts val="2494"/>
              </a:lnSpc>
              <a:spcBef>
                <a:spcPts val="2281"/>
              </a:spcBef>
              <a:spcAft>
                <a:spcPts val="0"/>
              </a:spcAft>
            </a:pP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Rapport</a:t>
            </a:r>
            <a:r>
              <a:rPr dirty="0" sz="2200" spc="-14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coût-efficacité</a:t>
            </a:r>
            <a:r>
              <a:rPr dirty="0" sz="2200" spc="-141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élevé</a:t>
            </a:r>
            <a:r>
              <a:rPr dirty="0" sz="2200" spc="-77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selon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directives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l’OMS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089" y="5619208"/>
            <a:ext cx="4166280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EVCI</a:t>
            </a:r>
            <a:r>
              <a:rPr dirty="0" sz="1800" spc="-11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:</a:t>
            </a:r>
            <a:r>
              <a:rPr dirty="0" sz="1800" spc="-117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'espérance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vie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corrigée</a:t>
            </a:r>
            <a:r>
              <a:rPr dirty="0" sz="1800" spc="-11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l'incapacité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1874" y="6249839"/>
            <a:ext cx="110505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Indiquer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ici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45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3" y="1917520"/>
            <a:ext cx="9476930" cy="20459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oeuvre</a:t>
            </a:r>
            <a:r>
              <a:rPr dirty="0" sz="4800" spc="67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4800" spc="23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déploiement</a:t>
            </a:r>
            <a:r>
              <a:rPr dirty="0" sz="4800" spc="33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MMS</a:t>
            </a:r>
          </a:p>
          <a:p>
            <a:pPr marL="0" marR="0">
              <a:lnSpc>
                <a:spcPts val="5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(Supplémentation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multiples)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516265"/>
            <a:ext cx="8011877" cy="105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suit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généralement</a:t>
            </a:r>
          </a:p>
          <a:p>
            <a:pPr marL="0" marR="0">
              <a:lnSpc>
                <a:spcPts val="390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approche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trois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phases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451" y="2033997"/>
            <a:ext cx="1454894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EXPLORATION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5137" y="2020878"/>
            <a:ext cx="2279285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INITIALE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6271" y="2033997"/>
            <a:ext cx="1498054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DEPLOIEMENT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9063" y="2861008"/>
            <a:ext cx="1023585" cy="3044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spc="11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•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Créer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25972" y="2861008"/>
            <a:ext cx="2077203" cy="153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spc="11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•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Concevoir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tester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17145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</a:p>
          <a:p>
            <a:pPr marL="17145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effectuant</a:t>
            </a:r>
          </a:p>
          <a:p>
            <a:pPr marL="17145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recherches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17145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</a:p>
          <a:p>
            <a:pPr marL="171450" marR="0">
              <a:lnSpc>
                <a:spcPts val="19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renforçant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42883" y="2861008"/>
            <a:ext cx="1952044" cy="3044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spc="11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•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planification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80513" y="3113716"/>
            <a:ext cx="1398537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environnement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14333" y="3113716"/>
            <a:ext cx="1932839" cy="12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intégration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solides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étendre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l’utilisation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niveau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sous-national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</a:p>
          <a:p>
            <a:pPr marL="0" marR="0">
              <a:lnSpc>
                <a:spcPts val="19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national.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0513" y="3360604"/>
            <a:ext cx="1761568" cy="1037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favorable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analyse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contexte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 spc="2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</a:t>
            </a:r>
          </a:p>
          <a:p>
            <a:pPr marL="0" marR="0">
              <a:lnSpc>
                <a:spcPts val="19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plaidoyer.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7422" y="4348155"/>
            <a:ext cx="1590314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relations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fournisseurs.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81874" y="6249839"/>
            <a:ext cx="1854711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Consortium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47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9" y="1011859"/>
            <a:ext cx="3658191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1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Exploration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7256" y="1084668"/>
            <a:ext cx="746224" cy="623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Situation</a:t>
            </a:r>
          </a:p>
          <a:p>
            <a:pPr marL="13970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20637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nutrition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1861979"/>
            <a:ext cx="5002447" cy="786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Créer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environnement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favorable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MMS</a:t>
            </a:r>
          </a:p>
          <a:p>
            <a:pPr marL="0" marR="0">
              <a:lnSpc>
                <a:spcPts val="2721"/>
              </a:lnSpc>
              <a:spcBef>
                <a:spcPts val="496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analyse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contexte.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60929" y="1884835"/>
            <a:ext cx="755079" cy="623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Rapport</a:t>
            </a:r>
          </a:p>
          <a:p>
            <a:pPr marL="134937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coût-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efficacité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53895" y="1898551"/>
            <a:ext cx="818976" cy="596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Politique/</a:t>
            </a:r>
          </a:p>
          <a:p>
            <a:pPr marL="5556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réglement-</a:t>
            </a:r>
          </a:p>
          <a:p>
            <a:pPr marL="179387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088" y="2831200"/>
            <a:ext cx="4426971" cy="1560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1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Réaliser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l’analyse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contexte.</a:t>
            </a:r>
          </a:p>
          <a:p>
            <a:pPr marL="0" marR="0">
              <a:lnSpc>
                <a:spcPts val="2721"/>
              </a:lnSpc>
              <a:spcBef>
                <a:spcPts val="1958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1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Lancer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initiatives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d’exploration.</a:t>
            </a:r>
          </a:p>
          <a:p>
            <a:pPr marL="0" marR="0">
              <a:lnSpc>
                <a:spcPts val="2721"/>
              </a:lnSpc>
              <a:spcBef>
                <a:spcPts val="1908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1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Évaluer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contexte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réglementaire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64536" y="3057907"/>
            <a:ext cx="1075222" cy="926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L’analyse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du</a:t>
            </a:r>
          </a:p>
          <a:p>
            <a:pPr marL="144462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contexte</a:t>
            </a:r>
          </a:p>
          <a:p>
            <a:pPr marL="94456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permettra</a:t>
            </a:r>
          </a:p>
          <a:p>
            <a:pPr marL="77787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d’évaluer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50555" y="3793075"/>
            <a:ext cx="759916" cy="4035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662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Parties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prenantes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00767" y="3793075"/>
            <a:ext cx="947754" cy="4035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Plateforme</a:t>
            </a:r>
            <a:r>
              <a:rPr dirty="0" sz="1200" spc="25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89693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prestation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76330" y="5124646"/>
            <a:ext cx="889994" cy="623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31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Analyse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l’offre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du</a:t>
            </a:r>
          </a:p>
          <a:p>
            <a:pPr marL="12700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marché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11494" y="5234927"/>
            <a:ext cx="937269" cy="4035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Approvisionn</a:t>
            </a:r>
          </a:p>
          <a:p>
            <a:pPr marL="201612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ement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48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9" y="1011859"/>
            <a:ext cx="3169175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Exploration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(suite)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9" y="1861979"/>
            <a:ext cx="8366078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Créer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environnement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favorable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activités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plaidoyer.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6788" y="2472202"/>
            <a:ext cx="4204325" cy="99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01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Réunir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000" spc="2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éléments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statistiques</a:t>
            </a:r>
            <a:r>
              <a:rPr dirty="0" sz="2000" spc="6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</a:p>
          <a:p>
            <a:pPr marL="333375" marR="0">
              <a:lnSpc>
                <a:spcPts val="2267"/>
              </a:lnSpc>
              <a:spcBef>
                <a:spcPts val="32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démontrer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besoin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l’utilisation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333375" marR="0">
              <a:lnSpc>
                <a:spcPts val="2267"/>
              </a:lnSpc>
              <a:spcBef>
                <a:spcPts val="37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35057" y="2493284"/>
            <a:ext cx="4334604" cy="93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01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Dégager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consensus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nécessité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333375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transition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000" spc="4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  <a:p>
            <a:pPr marL="333375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313" y="3622978"/>
            <a:ext cx="4049290" cy="99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01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Convoquer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parties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prenantes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333375" marR="0">
              <a:lnSpc>
                <a:spcPts val="2267"/>
              </a:lnSpc>
              <a:spcBef>
                <a:spcPts val="32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faciliter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compréhension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000" spc="6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preuves</a:t>
            </a:r>
          </a:p>
          <a:p>
            <a:pPr marL="333375" marR="0">
              <a:lnSpc>
                <a:spcPts val="2267"/>
              </a:lnSpc>
              <a:spcBef>
                <a:spcPts val="37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scientifiques.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35057" y="3622978"/>
            <a:ext cx="4360567" cy="99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050" spc="501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Plaidoyer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l’inclusion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</a:p>
          <a:p>
            <a:pPr marL="333375" marR="0">
              <a:lnSpc>
                <a:spcPts val="2267"/>
              </a:lnSpc>
              <a:spcBef>
                <a:spcPts val="32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liste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nationale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médicaments</a:t>
            </a:r>
          </a:p>
          <a:p>
            <a:pPr marL="333375" marR="0">
              <a:lnSpc>
                <a:spcPts val="2267"/>
              </a:lnSpc>
              <a:spcBef>
                <a:spcPts val="372"/>
              </a:spcBef>
              <a:spcAft>
                <a:spcPts val="0"/>
              </a:spcAft>
            </a:pPr>
            <a:r>
              <a:rPr dirty="0" sz="20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essentiels.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49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1011859"/>
            <a:ext cx="5430256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2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initiale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9" y="1861979"/>
            <a:ext cx="10360138" cy="786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Concevoir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tester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effectuant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recherches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</a:t>
            </a:r>
          </a:p>
          <a:p>
            <a:pPr marL="0" marR="0">
              <a:lnSpc>
                <a:spcPts val="2721"/>
              </a:lnSpc>
              <a:spcBef>
                <a:spcPts val="496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renforçant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relations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fournisseurs.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6789" y="2894901"/>
            <a:ext cx="5450926" cy="38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Réaliser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recherches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789" y="3525837"/>
            <a:ext cx="5242748" cy="38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Créer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exécuter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789" y="4156773"/>
            <a:ext cx="7327690" cy="38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Explorer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plans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d’approvisionnement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d’achat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50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1011859"/>
            <a:ext cx="3926352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3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3600" spc="21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Déploiement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9" y="1861979"/>
            <a:ext cx="10588581" cy="786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planification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intégration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solides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étendre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couverture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l’utilisation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niveau</a:t>
            </a:r>
          </a:p>
          <a:p>
            <a:pPr marL="0" marR="0">
              <a:lnSpc>
                <a:spcPts val="2721"/>
              </a:lnSpc>
              <a:spcBef>
                <a:spcPts val="496"/>
              </a:spcBef>
              <a:spcAft>
                <a:spcPts val="0"/>
              </a:spcAft>
            </a:pP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sous-national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bb913c"/>
                </a:solidFill>
                <a:latin typeface="QMTKPC+FranklinGothic-MediumCond"/>
                <a:cs typeface="QMTKPC+FranklinGothic-MediumCond"/>
              </a:rPr>
              <a:t>national.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6789" y="2894901"/>
            <a:ext cx="3642311" cy="38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Renforcement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capacités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789" y="3525837"/>
            <a:ext cx="2517559" cy="38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Suivi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évaluation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789" y="4156773"/>
            <a:ext cx="9430336" cy="1014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Planification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communication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changement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social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comportemental</a:t>
            </a:r>
          </a:p>
          <a:p>
            <a:pPr marL="0" marR="0">
              <a:lnSpc>
                <a:spcPts val="2721"/>
              </a:lnSpc>
              <a:spcBef>
                <a:spcPts val="2294"/>
              </a:spcBef>
              <a:spcAft>
                <a:spcPts val="0"/>
              </a:spcAft>
            </a:pPr>
            <a:r>
              <a:rPr dirty="0" sz="2450">
                <a:solidFill>
                  <a:srgbClr val="bb913c"/>
                </a:solidFill>
                <a:latin typeface="TCHNCJ+Wingdings-Regular"/>
                <a:cs typeface="TCHNCJ+Wingdings-Regular"/>
              </a:rPr>
              <a:t>ü</a:t>
            </a:r>
            <a:r>
              <a:rPr dirty="0" sz="2450" spc="87">
                <a:solidFill>
                  <a:srgbClr val="bb91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Financement,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recherche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fournisseurs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approvisionnement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51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19471" y="1603877"/>
            <a:ext cx="6419399" cy="937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Il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essentiel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d’avoir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bonne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nutrition,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surtout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pendant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grossesse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7155" y="3058724"/>
            <a:ext cx="6509932" cy="759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2250" spc="1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grossesse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accroît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besoins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 spc="69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énergie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,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 spc="1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protéines</a:t>
            </a:r>
            <a:r>
              <a:rPr dirty="0" sz="2200" spc="-12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</a:p>
          <a:p>
            <a:pPr marL="342900" marR="0">
              <a:lnSpc>
                <a:spcPts val="2494"/>
              </a:lnSpc>
              <a:spcBef>
                <a:spcPts val="673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micronutriments</a:t>
            </a:r>
            <a:r>
              <a:rPr dirty="0" sz="2200" spc="-10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7155" y="4066596"/>
            <a:ext cx="6633388" cy="1162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2250" spc="1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Cette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augmentation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besoins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 spc="7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300</a:t>
            </a:r>
            <a:r>
              <a:rPr dirty="0" sz="2200" spc="-14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calories</a:t>
            </a:r>
            <a:r>
              <a:rPr dirty="0" sz="2200" spc="-139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par</a:t>
            </a:r>
            <a:r>
              <a:rPr dirty="0" sz="2200" spc="-14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URTKBN+FranklinGothic-MediumCond,Bold"/>
                <a:cs typeface="URTKBN+FranklinGothic-MediumCond,Bold"/>
              </a:rPr>
              <a:t>jour</a:t>
            </a:r>
          </a:p>
          <a:p>
            <a:pPr marL="342900" marR="0">
              <a:lnSpc>
                <a:spcPts val="2494"/>
              </a:lnSpc>
              <a:spcBef>
                <a:spcPts val="673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moyenne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raison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croissance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développement</a:t>
            </a:r>
          </a:p>
          <a:p>
            <a:pPr marL="342900" marR="0">
              <a:lnSpc>
                <a:spcPts val="2494"/>
              </a:lnSpc>
              <a:spcBef>
                <a:spcPts val="623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rapides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qui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produisent.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3316" y="6229241"/>
            <a:ext cx="6903873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Kominiarek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1050" spc="92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Recommandations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nutritionnelles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1050" spc="-6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lactation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1050" spc="-6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1050" spc="-13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Med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Clin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North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Am.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44877" y="6238815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7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2480" y="2858682"/>
            <a:ext cx="4029670" cy="1910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Étude</a:t>
            </a: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cas</a:t>
            </a: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</a:p>
          <a:p>
            <a:pPr marL="0" marR="0">
              <a:lnSpc>
                <a:spcPts val="6802"/>
              </a:lnSpc>
              <a:spcBef>
                <a:spcPts val="1137"/>
              </a:spcBef>
              <a:spcAft>
                <a:spcPts val="0"/>
              </a:spcAft>
            </a:pPr>
            <a:r>
              <a:rPr dirty="0" sz="6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Indonésie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985" y="630103"/>
            <a:ext cx="864806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Étude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cas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4000" spc="41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Etude</a:t>
            </a:r>
            <a:r>
              <a:rPr dirty="0" sz="4000" spc="11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scientifique</a:t>
            </a:r>
            <a:r>
              <a:rPr dirty="0" sz="4000" spc="34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Indonésie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9471" y="2645442"/>
            <a:ext cx="6622707" cy="825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L’étude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SUMMIT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évalué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effets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par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rapport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folique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3345" y="3728341"/>
            <a:ext cx="6668758" cy="371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0000"/>
                </a:solidFill>
                <a:latin typeface="NQJIUO+ArialMT"/>
                <a:cs typeface="NQJIUO+ArialMT"/>
              </a:rPr>
              <a:t>•</a:t>
            </a:r>
            <a:r>
              <a:rPr dirty="0" sz="235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infantile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précoce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mères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sous-alimentées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34795" y="4131488"/>
            <a:ext cx="3503109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été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réduite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25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grâce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63345" y="4624961"/>
            <a:ext cx="6532860" cy="1077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0000"/>
                </a:solidFill>
                <a:latin typeface="NQJIUO+ArialMT"/>
                <a:cs typeface="NQJIUO+ArialMT"/>
              </a:rPr>
              <a:t>•</a:t>
            </a:r>
            <a:r>
              <a:rPr dirty="0" sz="235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encore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marquants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bébés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femmes</a:t>
            </a:r>
          </a:p>
          <a:p>
            <a:pPr marL="171450" marR="0">
              <a:lnSpc>
                <a:spcPts val="2267"/>
              </a:lnSpc>
              <a:spcBef>
                <a:spcPts val="548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anémiques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000" spc="28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réduction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mortalité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infantile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38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%,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diminution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du</a:t>
            </a:r>
          </a:p>
          <a:p>
            <a:pPr marL="171450" marR="0">
              <a:lnSpc>
                <a:spcPts val="2154"/>
              </a:lnSpc>
              <a:spcBef>
                <a:spcPts val="587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risque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d’insuffisance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poids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naissance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33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%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985" y="630103"/>
            <a:ext cx="7390318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Étude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cas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Exploration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Indonésie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9471" y="2261394"/>
            <a:ext cx="5918072" cy="1209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1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Créer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environnement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favorable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analyse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contexte</a:t>
            </a:r>
            <a:r>
              <a:rPr dirty="0" sz="2800" spc="79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son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plaidoyer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980" y="2282045"/>
            <a:ext cx="3898362" cy="1180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Congrès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asiatique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consultants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techniques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se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réunissent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pour</a:t>
            </a:r>
          </a:p>
          <a:p>
            <a:pPr marL="0" marR="0">
              <a:lnSpc>
                <a:spcPts val="215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faire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connaître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preuves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politiques</a:t>
            </a:r>
          </a:p>
          <a:p>
            <a:pPr marL="0" marR="0">
              <a:lnSpc>
                <a:spcPts val="2154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relatives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9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3345" y="3638317"/>
            <a:ext cx="6166654" cy="30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NQJIUO+ArialMT"/>
                <a:cs typeface="NQJIUO+ArialMT"/>
              </a:rPr>
              <a:t>•</a:t>
            </a:r>
            <a:r>
              <a:rPr dirty="0" sz="19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engagements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parties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prenantes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Indonésie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permis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dégager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un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34795" y="3937600"/>
            <a:ext cx="5484322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consensus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nécessité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3345" y="4250965"/>
            <a:ext cx="6539754" cy="30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NQJIUO+ArialMT"/>
                <a:cs typeface="NQJIUO+ArialMT"/>
              </a:rPr>
              <a:t>•</a:t>
            </a:r>
            <a:r>
              <a:rPr dirty="0" sz="19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évaluations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contexte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comprenaient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l’identification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parties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prenantes,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34795" y="4550249"/>
            <a:ext cx="2474522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entretiens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000000"/>
                </a:solidFill>
                <a:latin typeface="QMTKPC+FranklinGothic-MediumCond"/>
                <a:cs typeface="QMTKPC+FranklinGothic-MediumCond"/>
              </a:rPr>
              <a:t>consultations.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63345" y="4891206"/>
            <a:ext cx="6433234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650" spc="3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informations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sont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diffusées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biais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publications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travers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34795" y="5162897"/>
            <a:ext cx="5984358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multiples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canaux,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y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compris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revues</a:t>
            </a:r>
            <a:r>
              <a:rPr dirty="0" sz="1600" spc="3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scientifiques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rapports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nationaux.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63345" y="5503854"/>
            <a:ext cx="6512258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650" spc="3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groupe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travail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indonésien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été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créé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soutenir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l’adoption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34795" y="5775545"/>
            <a:ext cx="2346912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politique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matière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6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986" y="672908"/>
            <a:ext cx="8668805" cy="570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Étude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cas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initiale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7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Indonésie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9471" y="1877346"/>
            <a:ext cx="6426917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2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Concevoir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tester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mise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9471" y="2261394"/>
            <a:ext cx="6597605" cy="1209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effectuant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recherches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mise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renforçant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relations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les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fournisseurs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47817" y="3725470"/>
            <a:ext cx="5189435" cy="600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coordination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ministère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indonésien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Santé,</a:t>
            </a:r>
          </a:p>
          <a:p>
            <a:pPr marL="0" marR="0">
              <a:lnSpc>
                <a:spcPts val="2040"/>
              </a:lnSpc>
              <a:spcBef>
                <a:spcPts val="393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l’université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Johns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Hopkins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3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université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indonésiennes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47817" y="4390404"/>
            <a:ext cx="2753887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réalisé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études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formatives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47817" y="4755656"/>
            <a:ext cx="6166156" cy="1031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conçu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exécuté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</a:p>
          <a:p>
            <a:pPr marL="0" marR="0">
              <a:lnSpc>
                <a:spcPts val="2066"/>
              </a:lnSpc>
              <a:spcBef>
                <a:spcPts val="759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identifié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fabricants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locaux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potentiels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dialogué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avec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eux</a:t>
            </a:r>
          </a:p>
          <a:p>
            <a:pPr marL="0" marR="0">
              <a:lnSpc>
                <a:spcPts val="2066"/>
              </a:lnSpc>
              <a:spcBef>
                <a:spcPts val="809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suivi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évalué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 spc="12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800">
                <a:solidFill>
                  <a:srgbClr val="231f20"/>
                </a:solidFill>
                <a:latin typeface="NBPSQV+MS-Gothic"/>
                <a:cs typeface="NBPSQV+MS-Gothic"/>
              </a:rPr>
              <a:t>ꢀ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985" y="630103"/>
            <a:ext cx="7694800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Étude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cas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4000" spc="41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Déploiement</a:t>
            </a:r>
            <a:r>
              <a:rPr dirty="0" sz="4000" spc="31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Indonésie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9471" y="1655681"/>
            <a:ext cx="5006694" cy="498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Phase</a:t>
            </a:r>
            <a:r>
              <a:rPr dirty="0" sz="2800" spc="82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3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planification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une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9471" y="2094593"/>
            <a:ext cx="5874693" cy="137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intégration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solides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étendre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l’utilisation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niveau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sous-national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ou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national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24731" y="3588942"/>
            <a:ext cx="6213146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programmes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mise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œuvre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22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districts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été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créés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96181" y="3893875"/>
            <a:ext cx="3941849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remplacer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l’acide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folique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4731" y="4357546"/>
            <a:ext cx="681897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Test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plateforme</a:t>
            </a:r>
            <a:r>
              <a:rPr dirty="0" sz="1800" spc="28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digitale</a:t>
            </a:r>
            <a:r>
              <a:rPr dirty="0" sz="1800" spc="1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fournissant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données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temps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96181" y="4662479"/>
            <a:ext cx="6044052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orienter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stratégie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améliorer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matière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24731" y="5126150"/>
            <a:ext cx="6407570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31f20"/>
                </a:solidFill>
                <a:latin typeface="NQJIUO+ArialMT"/>
                <a:cs typeface="NQJIUO+ArialMT"/>
              </a:rPr>
              <a:t>•</a:t>
            </a:r>
            <a:r>
              <a:rPr dirty="0" sz="1850" spc="2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Soutenir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efforts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nationaux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introduire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assurer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distribution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96181" y="5431083"/>
            <a:ext cx="5077761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grande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échelle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l’UNIMMAP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dans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tout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pays.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15202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954786"/>
            <a:ext cx="327207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Étapes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suivantes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830087"/>
            <a:ext cx="9087296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450" spc="12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Diapo</a:t>
            </a:r>
            <a:r>
              <a:rPr dirty="0" sz="2400" spc="-155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facultative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pour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ajouter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l’étape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suivante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ou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principales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leçons</a:t>
            </a:r>
            <a:r>
              <a:rPr dirty="0" sz="2400" spc="-8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tirées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57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15202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954786"/>
            <a:ext cx="3381990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Rester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contact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830087"/>
            <a:ext cx="10441432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450" spc="12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Diapo</a:t>
            </a:r>
            <a:r>
              <a:rPr dirty="0" sz="2400" spc="-155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facultative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pour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ajouter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l’URL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du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site,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les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identifiants</a:t>
            </a:r>
            <a:r>
              <a:rPr dirty="0" sz="2400" spc="-152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sociaux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et/ou</a:t>
            </a:r>
            <a:r>
              <a:rPr dirty="0" sz="2400" spc="-153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l’adresse</a:t>
            </a:r>
            <a:r>
              <a:rPr dirty="0" sz="2400" spc="-154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MCMBAH+FranklinGothic-MediumCond,Italic"/>
                <a:cs typeface="MCMBAH+FranklinGothic-MediumCond,Italic"/>
              </a:rPr>
              <a:t>e-mail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58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401729"/>
            <a:ext cx="4611669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Principales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publications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203739"/>
            <a:ext cx="916609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Bloem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2007.</a:t>
            </a:r>
            <a:r>
              <a:rPr dirty="0" sz="1400" spc="49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Preventing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controlling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deficiencies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affected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</a:t>
            </a:r>
            <a:r>
              <a:rPr dirty="0" sz="1400" spc="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WHO,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WFP,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UNICEF.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1493299"/>
            <a:ext cx="1072197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Smith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stillbirth,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9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outcomes,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meta-analysis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9838" y="1710411"/>
            <a:ext cx="786378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low-income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countries.</a:t>
            </a:r>
            <a:r>
              <a:rPr dirty="0" sz="1400" spc="-45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Lancet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Global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Health.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1996219"/>
            <a:ext cx="1070054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Prado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biomedical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influences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9838" y="2213331"/>
            <a:ext cx="4350928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Indonesia: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</a:t>
            </a:r>
            <a:r>
              <a:rPr dirty="0" sz="1400" spc="-52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8" y="2499139"/>
            <a:ext cx="10514231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WHO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antenatal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care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recommendations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for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positive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pregnancy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experience.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July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2020.</a:t>
            </a:r>
            <a:r>
              <a:rPr dirty="0" sz="1400" spc="30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9838" y="2716251"/>
            <a:ext cx="3090745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pregnancy.</a:t>
            </a:r>
            <a:r>
              <a:rPr dirty="0" sz="1400" spc="69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World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Health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Organization.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4088" y="3002059"/>
            <a:ext cx="1041640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Perumal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July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2021.</a:t>
            </a:r>
            <a:r>
              <a:rPr dirty="0" sz="1400" spc="64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scaling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prenatal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low-and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9838" y="3219170"/>
            <a:ext cx="3198110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analysis.</a:t>
            </a:r>
            <a:r>
              <a:rPr dirty="0" sz="1400" spc="34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American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Journal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of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Clinical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4088" y="3504979"/>
            <a:ext cx="657499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May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2020.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1400" spc="-12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MMS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TAG.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088" y="3794539"/>
            <a:ext cx="10923609" cy="533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Dalmiya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January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1400" spc="8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malnutrition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breastfeeding.</a:t>
            </a:r>
            <a:r>
              <a:rPr dirty="0" sz="1400" spc="112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UNICEF.</a:t>
            </a:r>
          </a:p>
          <a:p>
            <a:pPr marL="0" marR="0">
              <a:lnSpc>
                <a:spcPts val="1619"/>
              </a:lnSpc>
              <a:spcBef>
                <a:spcPts val="66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iron-folic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anemia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analysis.</a:t>
            </a:r>
            <a:r>
              <a:rPr dirty="0" sz="1400" spc="8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Ann.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N.Y.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Acad.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4088" y="4373659"/>
            <a:ext cx="1090566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folic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neonatal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reanalysis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dose.</a:t>
            </a:r>
            <a:r>
              <a:rPr dirty="0" sz="1400" spc="13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Public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Health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9838" y="4590770"/>
            <a:ext cx="473533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59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272318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Ressources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Mothers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Babies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9" y="1898064"/>
            <a:ext cx="184163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9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4394" y="1902998"/>
            <a:ext cx="5041509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050" spc="56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Commitment-making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2994" y="2210694"/>
            <a:ext cx="810096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9" y="2340024"/>
            <a:ext cx="193516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9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Bytes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4394" y="2741198"/>
            <a:ext cx="5374155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050" spc="56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Powering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Women,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Promising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9" y="2781984"/>
            <a:ext cx="2630534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9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12994" y="3048894"/>
            <a:ext cx="2951088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side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4089" y="3223944"/>
            <a:ext cx="501796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9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Advocacy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Brief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2689" y="3441056"/>
            <a:ext cx="1017301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Medicine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84394" y="3579398"/>
            <a:ext cx="489375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050" spc="56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2000" spc="-12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Focus:</a:t>
            </a:r>
            <a:r>
              <a:rPr dirty="0" sz="2000" spc="-12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dirty="0" sz="2000" spc="-12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FIGO</a:t>
            </a:r>
            <a:r>
              <a:rPr dirty="0" sz="2000" spc="-12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089" y="3879264"/>
            <a:ext cx="170222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1450" spc="93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</a:t>
            </a:r>
            <a:r>
              <a:rPr dirty="0" sz="1400" spc="-89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12994" y="3887094"/>
            <a:ext cx="1798033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dirty="0" sz="2000" spc="-126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39372" y="4857557"/>
            <a:ext cx="4029254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Join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us!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Visit</a:t>
            </a:r>
            <a:r>
              <a:rPr dirty="0" sz="2000" spc="41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 u="sng">
                <a:solidFill>
                  <a:srgbClr val="e2baf8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dirty="0" sz="2000" spc="69">
                <a:solidFill>
                  <a:srgbClr val="e2baf8"/>
                </a:solidFill>
                <a:latin typeface="QMTKPC+FranklinGothic-MediumCond"/>
                <a:cs typeface="QMTKPC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to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become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member.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60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9821" y="1457675"/>
            <a:ext cx="1951508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49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Visitez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HMHBconsortium.org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0636" y="1457675"/>
            <a:ext cx="2765338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3256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Contactez-nous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HMHB@micronutrientforum.org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4463" y="4886673"/>
            <a:ext cx="1706277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843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Suivez-nous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@hmhbconsortium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7" y="681783"/>
            <a:ext cx="435930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micronutriments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sont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critiques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mères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998426"/>
            <a:ext cx="5325120" cy="1371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enceintes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pays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revenu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faible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intermédiaire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courent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risque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accru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souffrir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multiples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essentiels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3465237"/>
            <a:ext cx="4981611" cy="1044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450" spc="32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Vitamines</a:t>
            </a:r>
            <a:r>
              <a:rPr dirty="0" sz="2400" spc="-152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: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A,</a:t>
            </a:r>
            <a:r>
              <a:rPr dirty="0" sz="2400" spc="-15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C,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D,</a:t>
            </a:r>
            <a:r>
              <a:rPr dirty="0" sz="2400" spc="-155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E,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B1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(thiamine),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B2</a:t>
            </a:r>
          </a:p>
          <a:p>
            <a:pPr marL="2286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(riboflavine),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B3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(niacine),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B6,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B12,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acide</a:t>
            </a:r>
          </a:p>
          <a:p>
            <a:pPr marL="2286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folique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4605189"/>
            <a:ext cx="5210324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450" spc="32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Minéraux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: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fer,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zinc,</a:t>
            </a:r>
            <a:r>
              <a:rPr dirty="0" sz="2400" spc="-153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iode,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cuivre</a:t>
            </a:r>
            <a:r>
              <a:rPr dirty="0" sz="2400" spc="-154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et</a:t>
            </a:r>
            <a:r>
              <a:rPr dirty="0" sz="2400" spc="-152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MCMBAH+FranklinGothic-MediumCond,Italic"/>
                <a:cs typeface="MCMBAH+FranklinGothic-MediumCond,Italic"/>
              </a:rPr>
              <a:t>sélénium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6" y="6108449"/>
            <a:ext cx="4770933" cy="442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Bourassa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2019.</a:t>
            </a:r>
            <a:r>
              <a:rPr dirty="0" sz="900" spc="-15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preuves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concernant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l’utilisation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prénatale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54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Annales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York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Academy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of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Sciences.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2180" y="514488"/>
            <a:ext cx="445377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micronutriments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sont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critiques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leurs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bébés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180" y="1909785"/>
            <a:ext cx="5483707" cy="623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inadaptée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entraîner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risques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critiques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nourrissons,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notamment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180" y="2596022"/>
            <a:ext cx="3578976" cy="77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poids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insuffisant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</a:t>
            </a:r>
          </a:p>
          <a:p>
            <a:pPr marL="0" marR="0">
              <a:lnSpc>
                <a:spcPts val="2513"/>
              </a:lnSpc>
              <a:spcBef>
                <a:spcPts val="797"/>
              </a:spcBef>
              <a:spcAft>
                <a:spcPts val="0"/>
              </a:spcAft>
            </a:pPr>
            <a:r>
              <a:rPr dirty="0" sz="2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accouchement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avant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terme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2180" y="3437270"/>
            <a:ext cx="5210557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  <a:r>
              <a:rPr dirty="0" sz="2250" spc="4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naissance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nourrisson</a:t>
            </a:r>
            <a:r>
              <a:rPr dirty="0" sz="2200" spc="41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trop</a:t>
            </a:r>
            <a:r>
              <a:rPr dirty="0" sz="2200" spc="1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âge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0780" y="3708105"/>
            <a:ext cx="1423342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gestationnel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2180" y="4128729"/>
            <a:ext cx="5525286" cy="891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mauvaise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également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entraîner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graves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problèmes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santé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maternelle,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voire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décès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mère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son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bébé.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9516" y="6166493"/>
            <a:ext cx="4681085" cy="263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Kominiarek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800" spc="-3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lactation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-196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</a:t>
            </a:r>
          </a:p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Clin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North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9" y="590177"/>
            <a:ext cx="933392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Une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mauvaise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nutrition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maternelle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conséquences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désastreuses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pour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enfants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9061" y="2040218"/>
            <a:ext cx="9157385" cy="74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femmes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souffrant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d’anémie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grave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ont</a:t>
            </a:r>
            <a:r>
              <a:rPr dirty="0" sz="2400" spc="23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2X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plus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chance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décéder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lors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l’accouchement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après.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3409675"/>
            <a:ext cx="8631590" cy="74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micronutriments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peuvent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avoir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répercussions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sur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physique,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mental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affectif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d’un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enfant.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061" y="4786140"/>
            <a:ext cx="9443947" cy="712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raison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COVID-19,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taux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malnutrition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chez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mères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jeunes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enfants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devraient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augmenter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fortement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3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prochaines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années.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4" y="6130629"/>
            <a:ext cx="9777232" cy="397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Sources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: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Smith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al,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2017.</a:t>
            </a:r>
            <a:r>
              <a:rPr dirty="0" sz="800" spc="-2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Modificateurs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l’effet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mortinatalité,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naissance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méta-analyse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données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individuelles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provenant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</a:p>
          <a:p>
            <a:pPr marL="7937" marR="0">
              <a:lnSpc>
                <a:spcPts val="907"/>
              </a:lnSpc>
              <a:spcBef>
                <a:spcPts val="99"/>
              </a:spcBef>
              <a:spcAft>
                <a:spcPts val="0"/>
              </a:spcAft>
            </a:pP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essais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randomisés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moyen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revenu.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43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Health.</a:t>
            </a:r>
          </a:p>
          <a:p>
            <a:pPr marL="7937" marR="0">
              <a:lnSpc>
                <a:spcPts val="907"/>
              </a:lnSpc>
              <a:spcBef>
                <a:spcPts val="6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Osendarp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2021.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exacerber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sous-nutrition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spc="-113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-77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800" spc="20">
                <a:solidFill>
                  <a:srgbClr val="0563c1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QMTKPC+FranklinGothic-MediumCond"/>
                <a:cs typeface="QMTKP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QMTKPC+FranklinGothic-MediumCond"/>
                <a:cs typeface="QMTKPC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MTKPC+FranklinGothic-MediumCond"/>
                <a:cs typeface="QMTKPC+FranklinGothic-MediumCond"/>
              </a:rPr>
              <a:t>Adolescence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0075" y="3943040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URTKBN+FranklinGothic-MediumCond,Bold"/>
                <a:cs typeface="URTKBN+FranklinGothic-MediumCond,Bold"/>
              </a:rPr>
              <a:t>INADÉQUATS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NQJIUO+ArialMT"/>
                <a:cs typeface="NQJIUO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Petite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taille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Développement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cognitif</a:t>
            </a:r>
            <a:r>
              <a:rPr dirty="0" sz="1500" spc="17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altéré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Anémie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autres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carences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en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Épuisement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détérioration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du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Dégradation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la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productivité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des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résultats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QMTKPC+FranklinGothic-MediumCond"/>
                <a:cs typeface="QMTKPC+FranklinGothic-MediumCond"/>
              </a:rPr>
              <a:t>scolaires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QMTKPC+FranklinGothic-MediumCond"/>
                <a:cs typeface="QMTKPC+FranklinGothic-MediumCond"/>
              </a:rPr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2023-06-08T08:42:31-05:00</dcterms:modified>
</cp:coreProperties>
</file>