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461" r:id="rId6"/>
    <p:sldId id="268" r:id="rId7"/>
    <p:sldId id="449" r:id="rId8"/>
    <p:sldId id="284" r:id="rId9"/>
    <p:sldId id="269" r:id="rId10"/>
    <p:sldId id="292" r:id="rId11"/>
    <p:sldId id="462" r:id="rId12"/>
    <p:sldId id="405" r:id="rId13"/>
    <p:sldId id="285" r:id="rId14"/>
    <p:sldId id="297" r:id="rId15"/>
    <p:sldId id="406" r:id="rId16"/>
    <p:sldId id="442" r:id="rId17"/>
    <p:sldId id="386" r:id="rId18"/>
    <p:sldId id="387" r:id="rId19"/>
    <p:sldId id="366" r:id="rId20"/>
    <p:sldId id="407" r:id="rId21"/>
    <p:sldId id="437" r:id="rId22"/>
    <p:sldId id="450" r:id="rId23"/>
    <p:sldId id="459" r:id="rId24"/>
    <p:sldId id="413" r:id="rId25"/>
    <p:sldId id="317" r:id="rId26"/>
    <p:sldId id="3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D4C1C-57B6-2B43-9FC1-EC1E849D23F1}" v="1" dt="2022-06-28T16:35:1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06" d="100"/>
          <a:sy n="106" d="100"/>
        </p:scale>
        <p:origin x="792" y="176"/>
      </p:cViewPr>
      <p:guideLst>
        <p:guide orient="horz" pos="2184"/>
        <p:guide pos="3864"/>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van Liere" userId="d9317d54-23ab-4447-8af1-612c0676d77e" providerId="ADAL" clId="{89DD4C1C-57B6-2B43-9FC1-EC1E849D23F1}"/>
    <pc:docChg chg="addSld modSld">
      <pc:chgData name="Marti van Liere" userId="d9317d54-23ab-4447-8af1-612c0676d77e" providerId="ADAL" clId="{89DD4C1C-57B6-2B43-9FC1-EC1E849D23F1}" dt="2022-06-28T16:35:11.087" v="0"/>
      <pc:docMkLst>
        <pc:docMk/>
      </pc:docMkLst>
      <pc:sldChg chg="add">
        <pc:chgData name="Marti van Liere" userId="d9317d54-23ab-4447-8af1-612c0676d77e" providerId="ADAL" clId="{89DD4C1C-57B6-2B43-9FC1-EC1E849D23F1}" dt="2022-06-28T16:35:11.087" v="0"/>
        <pc:sldMkLst>
          <pc:docMk/>
          <pc:sldMk cId="268015728" sldId="450"/>
        </pc:sldMkLst>
      </pc:sldChg>
      <pc:sldChg chg="add">
        <pc:chgData name="Marti van Liere" userId="d9317d54-23ab-4447-8af1-612c0676d77e" providerId="ADAL" clId="{89DD4C1C-57B6-2B43-9FC1-EC1E849D23F1}" dt="2022-06-28T16:35:11.087" v="0"/>
        <pc:sldMkLst>
          <pc:docMk/>
          <pc:sldMk cId="3086443021"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DF060-5BE5-AC45-8FD3-74A61DD61823}" type="datetimeFigureOut">
              <a:rPr lang="en-US" smtClean="0"/>
              <a:t>12/18/23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51612432-5752-AC44-AD1D-D5F2B1E85F8E}" type="datetimeFigureOut">
              <a:rPr lang="en-US" smtClean="0"/>
              <a:pPr/>
              <a:t>12/18/23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lancet.com/journals/langlo/article/PIIS2214-109X(17)30371-6/full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ochranelibrary.com/cdsr/doi/10.1002/14651858.CD004905.pub6/inform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3432017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mhbconsortium.org/world-ma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111/nyas.1475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ubmed.ncbi.nlm.nih.gov/354669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More than 20 years of research—</a:t>
            </a:r>
            <a:r>
              <a:rPr lang="en-US"/>
              <a:t>presented in a </a:t>
            </a:r>
            <a:r>
              <a:rPr lang="en-US">
                <a:hlinkClick r:id="rId3">
                  <a:extLst>
                    <a:ext uri="{A12FA001-AC4F-418D-AE19-62706E023703}">
                      <ahyp:hlinkClr xmlns:ahyp="http://schemas.microsoft.com/office/drawing/2018/hyperlinkcolor" val="tx"/>
                    </a:ext>
                  </a:extLst>
                </a:hlinkClick>
              </a:rPr>
              <a:t>2017 meta-analysis of individual patient data</a:t>
            </a:r>
            <a:r>
              <a:rPr lang="en-US"/>
              <a:t> and </a:t>
            </a:r>
            <a:r>
              <a:rPr lang="en-US">
                <a:hlinkClick r:id="rId4">
                  <a:extLst>
                    <a:ext uri="{A12FA001-AC4F-418D-AE19-62706E023703}">
                      <ahyp:hlinkClr xmlns:ahyp="http://schemas.microsoft.com/office/drawing/2018/hyperlinkcolor" val="tx"/>
                    </a:ext>
                  </a:extLst>
                </a:hlinkClick>
              </a:rPr>
              <a:t>2019 Cochrane Review</a:t>
            </a:r>
            <a:r>
              <a:rPr lang="en-US" sz="1200" b="0" i="0" kern="1200">
                <a:solidFill>
                  <a:schemeClr val="tx1"/>
                </a:solidFill>
                <a:effectLst/>
                <a:latin typeface="Avenir Book" panose="02000503020000020003" pitchFamily="2" charset="0"/>
                <a:ea typeface="+mn-ea"/>
                <a:cs typeface="+mn-cs"/>
              </a:rPr>
              <a:t>—have provided clear evidence that MMS is effective and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10</a:t>
            </a:fld>
            <a:endParaRPr lang="en-US"/>
          </a:p>
        </p:txBody>
      </p:sp>
    </p:spTree>
    <p:extLst>
      <p:ext uri="{BB962C8B-B14F-4D97-AF65-F5344CB8AC3E}">
        <p14:creationId xmlns:p14="http://schemas.microsoft.com/office/powerpoint/2010/main" val="11858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After decades of research, WHO released a context-specific recommendation for MMS, </a:t>
            </a:r>
            <a:r>
              <a:rPr lang="en-US" sz="1200" i="0" u="sng">
                <a:effectLst/>
                <a:latin typeface="Arial" panose="020B0604020202020204" pitchFamily="34" charset="0"/>
                <a:ea typeface="Calibri" panose="020F0502020204030204" pitchFamily="34" charset="0"/>
                <a:cs typeface="Times New Roman" panose="02020603050405020304" pitchFamily="18" charset="0"/>
              </a:rPr>
              <a:t>including in populations affected by an emergency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and/or </a:t>
            </a:r>
            <a:r>
              <a:rPr lang="en-US" sz="1200" i="0" u="sng">
                <a:effectLst/>
                <a:latin typeface="Arial" panose="020B0604020202020204" pitchFamily="34" charset="0"/>
                <a:ea typeface="Calibri" panose="020F0502020204030204" pitchFamily="34" charset="0"/>
                <a:cs typeface="Times New Roman" panose="02020603050405020304" pitchFamily="18" charset="0"/>
              </a:rPr>
              <a:t>experiencing an active tuberculosis outbreak</a:t>
            </a:r>
            <a:r>
              <a:rPr lang="en-US" sz="1200" i="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and in other </a:t>
            </a:r>
            <a:r>
              <a:rPr lang="en-US" sz="1200" i="0" u="sng">
                <a:effectLst/>
                <a:latin typeface="Arial" panose="020B0604020202020204" pitchFamily="34" charset="0"/>
                <a:ea typeface="Calibri" panose="020F0502020204030204" pitchFamily="34" charset="0"/>
                <a:cs typeface="Times New Roman" panose="02020603050405020304" pitchFamily="18" charset="0"/>
              </a:rPr>
              <a:t>contexts support by rigorous research</a:t>
            </a:r>
            <a:r>
              <a:rPr lang="en-US" sz="1200" i="0" u="none">
                <a:effectLst/>
                <a:latin typeface="Arial" panose="020B0604020202020204" pitchFamily="34" charset="0"/>
                <a:ea typeface="Calibri" panose="020F0502020204030204" pitchFamily="34" charset="0"/>
                <a:cs typeface="Times New Roman" panose="02020603050405020304" pitchFamily="18" charset="0"/>
              </a:rPr>
              <a:t> </a:t>
            </a:r>
            <a:r>
              <a:rPr lang="en-US" sz="1200" i="0">
                <a:effectLst/>
                <a:latin typeface="Arial" panose="020B0604020202020204" pitchFamily="34" charset="0"/>
                <a:ea typeface="Calibri" panose="020F0502020204030204" pitchFamily="34" charset="0"/>
                <a:cs typeface="Times New Roman" panose="02020603050405020304" pitchFamily="18" charset="0"/>
              </a:rPr>
              <a:t>as part of antenatal care for pregnant women.</a:t>
            </a:r>
          </a:p>
          <a:p>
            <a:endParaRPr lang="en-US" sz="1200" b="1" i="0" kern="1200">
              <a:solidFill>
                <a:schemeClr val="tx1"/>
              </a:solidFill>
              <a:effectLst/>
              <a:latin typeface="Avenir Book" panose="02000503020000020003" pitchFamily="2" charset="0"/>
              <a:ea typeface="+mn-ea"/>
              <a:cs typeface="+mn-cs"/>
            </a:endParaRPr>
          </a:p>
          <a:p>
            <a:r>
              <a:rPr lang="en-US" b="1" i="1"/>
              <a:t>Preventing and controlling micronutrient deficiencies in populations affected by an emergency</a:t>
            </a:r>
          </a:p>
          <a:p>
            <a:r>
              <a:rPr lang="en-US" sz="1200" b="0" i="1" kern="1200">
                <a:solidFill>
                  <a:schemeClr val="tx1"/>
                </a:solidFill>
                <a:effectLst/>
                <a:latin typeface="Avenir Book" panose="02000503020000020003" pitchFamily="2" charset="0"/>
                <a:ea typeface="+mn-ea"/>
                <a:cs typeface="+mn-cs"/>
              </a:rPr>
              <a:t>https://www.who.int/docs/default-source/nutritionlibrary/preventing-and-controlling-micronutrient-deficiencies-in-populations-affected-by-an-emergency.pdf?sfvrsn=e17f6dff_2</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b="1" i="1"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b="1" i="1" kern="1200">
                <a:solidFill>
                  <a:schemeClr val="tx1"/>
                </a:solidFill>
                <a:effectLst/>
                <a:latin typeface="Avenir Book" panose="02000503020000020003" pitchFamily="2" charset="0"/>
                <a:ea typeface="+mn-ea"/>
                <a:cs typeface="+mn-cs"/>
              </a:rPr>
              <a:t>WHO Nutritional care and support for patients with tuberculosis</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1">
                <a:effectLst/>
                <a:latin typeface="Arial" panose="020B0604020202020204" pitchFamily="34" charset="0"/>
                <a:ea typeface="Calibri" panose="020F0502020204030204" pitchFamily="34" charset="0"/>
                <a:cs typeface="Times New Roman" panose="02020603050405020304" pitchFamily="18" charset="0"/>
              </a:rPr>
              <a:t>https://apps.who.int/iris/bitstream/handle/10665/94836/9789241506410_eng.pdf</a:t>
            </a:r>
          </a:p>
          <a:p>
            <a:endParaRPr lang="en-US" sz="1200" b="1" i="1" kern="1200">
              <a:solidFill>
                <a:schemeClr val="tx1"/>
              </a:solidFill>
              <a:effectLst/>
              <a:latin typeface="Avenir Book" panose="02000503020000020003" pitchFamily="2" charset="0"/>
              <a:ea typeface="+mn-ea"/>
              <a:cs typeface="+mn-cs"/>
            </a:endParaRPr>
          </a:p>
          <a:p>
            <a:r>
              <a:rPr lang="en-US" sz="1200" b="1" i="1" kern="1200">
                <a:solidFill>
                  <a:schemeClr val="tx1"/>
                </a:solidFill>
                <a:effectLst/>
                <a:latin typeface="Avenir Book" panose="02000503020000020003" pitchFamily="2" charset="0"/>
                <a:ea typeface="+mn-ea"/>
                <a:cs typeface="+mn-cs"/>
              </a:rPr>
              <a:t>2020 updated WHO antenatal care recommendations</a:t>
            </a:r>
          </a:p>
          <a:p>
            <a:r>
              <a:rPr lang="en-US" sz="1200" b="0" i="1" kern="1200">
                <a:solidFill>
                  <a:schemeClr val="tx1"/>
                </a:solidFill>
                <a:effectLst/>
                <a:latin typeface="Avenir Book" panose="02000503020000020003" pitchFamily="2" charset="0"/>
                <a:ea typeface="+mn-ea"/>
                <a:cs typeface="+mn-cs"/>
              </a:rPr>
              <a:t>https://apps.who.int/iris/bitstream/handle/10665/333561/9789240007789-eng.pdf</a:t>
            </a: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The newest development is that MMS is now included on the </a:t>
            </a:r>
            <a:r>
              <a:rPr lang="en-GB" sz="1200" i="0" kern="1200">
                <a:solidFill>
                  <a:schemeClr val="tx1"/>
                </a:solidFill>
                <a:effectLst/>
                <a:latin typeface="Arial" panose="020B0604020202020204" pitchFamily="34" charset="0"/>
                <a:ea typeface="+mn-ea"/>
                <a:cs typeface="Times New Roman" panose="02020603050405020304" pitchFamily="18" charset="0"/>
              </a:rPr>
              <a:t>WHO’s Model List of Essential Medicines which is a significant step forward for procurement, supply, </a:t>
            </a:r>
            <a:r>
              <a:rPr lang="en-GB" sz="1200" b="0" i="0" kern="1200">
                <a:solidFill>
                  <a:schemeClr val="tx1"/>
                </a:solidFill>
                <a:effectLst/>
                <a:latin typeface="Arial" panose="020B0604020202020204" pitchFamily="34" charset="0"/>
                <a:ea typeface="+mn-ea"/>
                <a:cs typeface="Times New Roman" panose="02020603050405020304" pitchFamily="18" charset="0"/>
              </a:rPr>
              <a:t>implementation research efforts, </a:t>
            </a:r>
            <a:r>
              <a:rPr lang="en-GB" sz="1200" i="0" kern="1200">
                <a:solidFill>
                  <a:schemeClr val="tx1"/>
                </a:solidFill>
                <a:effectLst/>
                <a:latin typeface="Arial" panose="020B0604020202020204" pitchFamily="34" charset="0"/>
                <a:ea typeface="+mn-ea"/>
                <a:cs typeface="Times New Roman" panose="02020603050405020304" pitchFamily="18" charset="0"/>
              </a:rPr>
              <a:t>and ultimately for wider accessibility and use of MMS. </a:t>
            </a: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r>
              <a:rPr lang="en-US" sz="1200" b="1" i="1" kern="1200">
                <a:solidFill>
                  <a:schemeClr val="tx1"/>
                </a:solidFill>
                <a:effectLst/>
                <a:latin typeface="Avenir Book" panose="02000503020000020003" pitchFamily="2" charset="0"/>
                <a:ea typeface="+mn-ea"/>
                <a:cs typeface="+mn-cs"/>
              </a:rPr>
              <a:t>WHO Model List of Essential Medicines</a:t>
            </a:r>
          </a:p>
          <a:p>
            <a:r>
              <a:rPr lang="en-US" i="1"/>
              <a:t>https://www.who.int/publications/i/item/WHO-MHP-HPS-EML-2021.02</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11</a:t>
            </a:fld>
            <a:endParaRPr lang="en-US"/>
          </a:p>
        </p:txBody>
      </p:sp>
    </p:spTree>
    <p:extLst>
      <p:ext uri="{BB962C8B-B14F-4D97-AF65-F5344CB8AC3E}">
        <p14:creationId xmlns:p14="http://schemas.microsoft.com/office/powerpoint/2010/main" val="184299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510C76"/>
                </a:solidFill>
              </a:rPr>
              <a:t>MMS significantly improves maternal health and birth outcomes compared to IFA.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510C7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effective, safe, affordable, and cost-effective.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discuss each in detail over the next four slides.</a:t>
            </a:r>
            <a:br>
              <a:rPr lang="en-US"/>
            </a:b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12</a:t>
            </a:fld>
            <a:endParaRPr lang="en-US"/>
          </a:p>
        </p:txBody>
      </p:sp>
    </p:spTree>
    <p:extLst>
      <p:ext uri="{BB962C8B-B14F-4D97-AF65-F5344CB8AC3E}">
        <p14:creationId xmlns:p14="http://schemas.microsoft.com/office/powerpoint/2010/main" val="10349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MMS has been consistently shown to improve maternal nutrition and reduce the risk of adverse birth outcomes including preterm birth, stillbirth, low birth weight, and small for gestational age.</a:t>
            </a: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For children born to underweight and anemic mothers the benefits of MMS are even more pronounced.</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13</a:t>
            </a:fld>
            <a:endParaRPr lang="en-US"/>
          </a:p>
        </p:txBody>
      </p:sp>
    </p:spTree>
    <p:extLst>
      <p:ext uri="{BB962C8B-B14F-4D97-AF65-F5344CB8AC3E}">
        <p14:creationId xmlns:p14="http://schemas.microsoft.com/office/powerpoint/2010/main" val="398190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r>
              <a:rPr lang="en-US"/>
              <a:t>MMS is proven to be safe: </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Avenir Book" panose="02000503020000020003" pitchFamily="2" charset="0"/>
              </a:rPr>
              <a:t>It is common for pregnant women to experience stomach problems, such as constipation, heartburn, vomiting, and nausea. However, data shows there are </a:t>
            </a:r>
            <a:r>
              <a:rPr lang="en-US" sz="1200">
                <a:latin typeface="Avenir Book" panose="02000503020000020003" pitchFamily="2" charset="0"/>
              </a:rPr>
              <a:t>no significant difference in reported side effects </a:t>
            </a:r>
            <a:r>
              <a:rPr lang="en-US" sz="1200" b="0">
                <a:latin typeface="Avenir Book" panose="02000503020000020003" pitchFamily="2" charset="0"/>
              </a:rPr>
              <a:t>between IFA or MMS.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a:latin typeface="Avenir Book" panose="02000503020000020003" pitchFamily="2" charset="0"/>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Minor side effects can be avoided by counselling women to take MMS with food.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Daily MMS will not cause women to receive excess micronutrients, even if they have a healthy diet already.</a:t>
            </a:r>
          </a:p>
        </p:txBody>
      </p:sp>
      <p:sp>
        <p:nvSpPr>
          <p:cNvPr id="4" name="Slide Number Placeholder 3"/>
          <p:cNvSpPr>
            <a:spLocks noGrp="1"/>
          </p:cNvSpPr>
          <p:nvPr>
            <p:ph type="sldNum" sz="quarter" idx="5"/>
          </p:nvPr>
        </p:nvSpPr>
        <p:spPr/>
        <p:txBody>
          <a:bodyPr/>
          <a:lstStyle/>
          <a:p>
            <a:fld id="{D8CF51D6-4450-1B41-B25A-621927D22971}" type="slidenum">
              <a:rPr lang="en-US" smtClean="0"/>
              <a:pPr/>
              <a:t>14</a:t>
            </a:fld>
            <a:endParaRPr lang="en-US"/>
          </a:p>
        </p:txBody>
      </p:sp>
    </p:spTree>
    <p:extLst>
      <p:ext uri="{BB962C8B-B14F-4D97-AF65-F5344CB8AC3E}">
        <p14:creationId xmlns:p14="http://schemas.microsoft.com/office/powerpoint/2010/main" val="206014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r>
              <a:rPr lang="en-IN" sz="1200" b="0" i="0" kern="1200">
                <a:solidFill>
                  <a:schemeClr val="tx1"/>
                </a:solidFill>
                <a:effectLst/>
                <a:latin typeface="Century Gothic" panose="020B0502020202020204" pitchFamily="34" charset="0"/>
                <a:ea typeface="+mn-ea"/>
                <a:cs typeface="+mn-cs"/>
              </a:rPr>
              <a:t>Besides the scientific evidence on the reduction of adverse birth outcomes, MMS is also affordable and cost-effective.</a:t>
            </a:r>
          </a:p>
          <a:p>
            <a:endParaRPr lang="en-IN" sz="12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a:solidFill>
                  <a:schemeClr val="tx1"/>
                </a:solidFill>
                <a:effectLst/>
                <a:latin typeface="Century Gothic" panose="020B0502020202020204" pitchFamily="34" charset="0"/>
                <a:ea typeface="+mn-ea"/>
                <a:cs typeface="+mn-cs"/>
              </a:rPr>
              <a:t>Nutrition International developed a cost-benefit tool to calculate the incremental benefits and costs of transitioning from IFAS to MMS in various countries (Kashi et al., 2018). With this tool, you can construct and test different scenarios and see analytics on different health outcomes, including the impact on disability-adjusted life years (DALYs).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endParaRPr lang="en-IN" sz="12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Global costs range from 0.01 US$ to 0.037 US$ per tablet depending on packaging (lowest price equals 180 pills in a bottle / highest price equals 30 pills in a blister pack.)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venir Book" panose="02000503020000020003" pitchFamily="2" charset="0"/>
              </a:rPr>
              <a:t>Efforts are underway to improve local manufacturing and increase MMS supply – which could drive the cost down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endParaRPr lang="en-IN" sz="1200" b="0" i="0" kern="1200">
              <a:solidFill>
                <a:schemeClr val="tx1"/>
              </a:solidFill>
              <a:effectLst/>
              <a:latin typeface="Century Gothic" panose="020B0502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15</a:t>
            </a:fld>
            <a:endParaRPr lang="en-US"/>
          </a:p>
        </p:txBody>
      </p:sp>
    </p:spTree>
    <p:extLst>
      <p:ext uri="{BB962C8B-B14F-4D97-AF65-F5344CB8AC3E}">
        <p14:creationId xmlns:p14="http://schemas.microsoft.com/office/powerpoint/2010/main" val="22179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venir Book"/>
              </a:rPr>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a:rPr>
              <a:t>The global impact of transitioning from IFA to MMS is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entury Gothic" panose="020B0502020202020204" pitchFamily="34" charset="0"/>
              <a:ea typeface="+mn-ea"/>
              <a:cs typeface="+mn-cs"/>
            </a:endParaRPr>
          </a:p>
          <a:p>
            <a:pPr>
              <a:defRPr/>
            </a:pPr>
            <a:r>
              <a:rPr lang="en-US" dirty="0">
                <a:latin typeface="Century Gothic"/>
              </a:rPr>
              <a:t>Using the NI tool estimated that </a:t>
            </a:r>
            <a:r>
              <a:rPr lang="en-IN" sz="1200" b="0" i="0" kern="1200" dirty="0">
                <a:solidFill>
                  <a:schemeClr val="tx1"/>
                </a:solidFill>
                <a:effectLst/>
                <a:latin typeface="Century Gothic"/>
              </a:rPr>
              <a:t>transitioning</a:t>
            </a:r>
            <a:r>
              <a:rPr lang="en-IN" dirty="0">
                <a:latin typeface="Avenir Book"/>
              </a:rPr>
              <a:t> from IFA to MMS could potentially avert over 250,000 child deaths and avert nearly 25 million DALYs over 10 years, even with a conservative 30% coverage of pregnant women.</a:t>
            </a:r>
            <a:endParaRPr lang="en-US" dirty="0">
              <a:latin typeface="Avenir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entury Gothic" panose="020B0502020202020204" pitchFamily="34" charset="0"/>
              <a:ea typeface="+mn-ea"/>
              <a:cs typeface="+mn-cs"/>
            </a:endParaRPr>
          </a:p>
          <a:p>
            <a:pPr>
              <a:defRPr/>
            </a:pPr>
            <a:r>
              <a:rPr lang="en-US" dirty="0">
                <a:latin typeface="Century Gothic"/>
              </a:rPr>
              <a:t>Another </a:t>
            </a:r>
            <a:r>
              <a:rPr lang="en-US" sz="1200" b="0" i="0" u="sng" kern="1200" dirty="0">
                <a:solidFill>
                  <a:schemeClr val="tx1"/>
                </a:solidFill>
                <a:effectLst/>
                <a:latin typeface="Century Gothic"/>
                <a:hlinkClick r:id="rId3"/>
              </a:rPr>
              <a:t>study</a:t>
            </a:r>
            <a:r>
              <a:rPr lang="en-US" sz="1200" b="0" i="0" kern="1200" dirty="0">
                <a:solidFill>
                  <a:schemeClr val="tx1"/>
                </a:solidFill>
                <a:effectLst/>
                <a:latin typeface="Century Gothic"/>
              </a:rPr>
              <a:t> showed that investing in prenatal nutrition interventions — such as providing iron-folic acid, calcium, balanced energy-protein supplementation, or multiple micronutrient supplements — could equate to billions of dollars through gains in school years and lifetime income.</a:t>
            </a:r>
            <a:endParaRPr lang="en-CH" sz="1200" b="0" i="0" kern="1200" dirty="0">
              <a:solidFill>
                <a:schemeClr val="tx1"/>
              </a:solidFill>
              <a:effectLst/>
              <a:latin typeface="Century Gothic"/>
            </a:endParaRPr>
          </a:p>
          <a:p>
            <a:endParaRPr lang="en-CH"/>
          </a:p>
          <a:p>
            <a:pPr>
              <a:defRPr/>
            </a:pPr>
            <a:r>
              <a:rPr lang="en-US" sz="1200" b="0" i="0" kern="1200" dirty="0">
                <a:solidFill>
                  <a:schemeClr val="tx1"/>
                </a:solidFill>
                <a:effectLst/>
                <a:latin typeface="Century Gothic"/>
              </a:rPr>
              <a:t>If MMS were to reach 90% of pregnant women across 132 LMICs, then it is estimated that an additional </a:t>
            </a:r>
            <a:r>
              <a:rPr lang="en-US" sz="1200" b="0" i="0" u="sng" kern="1200" dirty="0">
                <a:solidFill>
                  <a:schemeClr val="tx1"/>
                </a:solidFill>
                <a:effectLst/>
                <a:latin typeface="Century Gothic"/>
                <a:hlinkClick r:id="rId3"/>
              </a:rPr>
              <a:t>5.02 million school years and $18.1 billion</a:t>
            </a:r>
            <a:r>
              <a:rPr lang="en-US" sz="1200" b="0" i="0" u="sng" kern="1200" dirty="0">
                <a:solidFill>
                  <a:schemeClr val="tx1"/>
                </a:solidFill>
                <a:effectLst/>
                <a:latin typeface="Century Gothic"/>
              </a:rPr>
              <a:t> </a:t>
            </a:r>
            <a:r>
              <a:rPr lang="en-US" sz="1200" b="0" i="0" kern="1200" dirty="0">
                <a:solidFill>
                  <a:schemeClr val="tx1"/>
                </a:solidFill>
                <a:effectLst/>
                <a:latin typeface="Century Gothic"/>
              </a:rPr>
              <a:t>in cumulative lifetime income would be gained. IFA is another example, for which the gain would respectively be </a:t>
            </a:r>
            <a:r>
              <a:rPr lang="en-US" sz="1200" b="0" i="0" u="sng" kern="1200" dirty="0">
                <a:solidFill>
                  <a:schemeClr val="tx1"/>
                </a:solidFill>
                <a:effectLst/>
                <a:latin typeface="Century Gothic"/>
                <a:hlinkClick r:id="rId3"/>
              </a:rPr>
              <a:t>2.28 million school years and $8.26 billion</a:t>
            </a:r>
            <a:r>
              <a:rPr lang="en-US" sz="1200" b="0" i="0" kern="1200" dirty="0">
                <a:solidFill>
                  <a:schemeClr val="tx1"/>
                </a:solidFill>
                <a:effectLst/>
                <a:latin typeface="Century Gothic"/>
              </a:rPr>
              <a:t>.</a:t>
            </a:r>
            <a:r>
              <a:rPr lang="en-US" dirty="0">
                <a:latin typeface="Century Gothic"/>
              </a:rPr>
              <a:t> </a:t>
            </a:r>
            <a:endParaRPr lang="en-CH" sz="1200" b="0" i="0" kern="1200">
              <a:solidFill>
                <a:schemeClr val="tx1"/>
              </a:solidFill>
              <a:effectLst/>
              <a:latin typeface="Century Gothic" panose="020B0502020202020204" pitchFamily="34" charset="0"/>
              <a:ea typeface="+mn-ea"/>
              <a:cs typeface="+mn-cs"/>
            </a:endParaRP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16</a:t>
            </a:fld>
            <a:endParaRPr lang="en-US"/>
          </a:p>
        </p:txBody>
      </p:sp>
    </p:spTree>
    <p:extLst>
      <p:ext uri="{BB962C8B-B14F-4D97-AF65-F5344CB8AC3E}">
        <p14:creationId xmlns:p14="http://schemas.microsoft.com/office/powerpoint/2010/main" val="156271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To fully address maternal malnutrition, we must invest in quality delivery of a package of antenatal care services to enhance health and well-being of the mother, avoid adverse birth outcomes and reduce maternal, infant and child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MMS is a mighty tablet and needs to be a central part of that package. But it is not a magic bullet. </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17</a:t>
            </a:fld>
            <a:endParaRPr lang="en-US"/>
          </a:p>
        </p:txBody>
      </p:sp>
    </p:spTree>
    <p:extLst>
      <p:ext uri="{BB962C8B-B14F-4D97-AF65-F5344CB8AC3E}">
        <p14:creationId xmlns:p14="http://schemas.microsoft.com/office/powerpoint/2010/main" val="9057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Book" panose="02000503020000020003" pitchFamily="2" charset="0"/>
                <a:cs typeface="Arial" panose="020B0604020202020204" pitchFamily="34" charset="0"/>
              </a:rPr>
              <a:t>The Healthy Mothers Healthy Babies </a:t>
            </a:r>
            <a:r>
              <a:rPr lang="en-CH"/>
              <a:t>Consortium</a:t>
            </a:r>
            <a:r>
              <a:rPr lang="en-US"/>
              <a:t> </a:t>
            </a:r>
            <a:r>
              <a:rPr lang="en-US">
                <a:latin typeface="Avenir Book" panose="02000503020000020003" pitchFamily="2" charset="0"/>
                <a:cs typeface="Arial" panose="020B0604020202020204" pitchFamily="34" charset="0"/>
              </a:rPr>
              <a:t>keeps track of MMS-related activities on a “</a:t>
            </a:r>
            <a:r>
              <a:rPr lang="en-US">
                <a:latin typeface="Avenir Book" panose="02000503020000020003" pitchFamily="2" charset="0"/>
                <a:cs typeface="Arial" panose="020B0604020202020204" pitchFamily="34" charset="0"/>
                <a:hlinkClick r:id="rId3"/>
              </a:rPr>
              <a:t>World Map on MMS Activities</a:t>
            </a:r>
            <a:r>
              <a:rPr lang="en-US">
                <a:latin typeface="Avenir Book" panose="02000503020000020003" pitchFamily="2" charset="0"/>
                <a:cs typeface="Arial" panose="020B0604020202020204" pitchFamily="34" charset="0"/>
              </a:rPr>
              <a:t>”. This map illustrates where MMS implementation is being explored, where implementation research is ongoing in the initial implementation stage or where MMS is being scaled up to national or subnational level (not currently the case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venir Book" panose="02000503020000020003"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Book" panose="02000503020000020003" pitchFamily="2" charset="0"/>
                <a:cs typeface="Arial" panose="020B0604020202020204" pitchFamily="34" charset="0"/>
              </a:rPr>
              <a:t>Clicking on countries takes users to pages with more information on the status of MMS activities in that country.</a:t>
            </a: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18</a:t>
            </a:fld>
            <a:endParaRPr lang="en-US"/>
          </a:p>
        </p:txBody>
      </p:sp>
    </p:spTree>
    <p:extLst>
      <p:ext uri="{BB962C8B-B14F-4D97-AF65-F5344CB8AC3E}">
        <p14:creationId xmlns:p14="http://schemas.microsoft.com/office/powerpoint/2010/main" val="353009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11ADBB7B-F3B9-4F4B-88DD-5AF3BBA95915}" type="slidenum">
              <a:rPr lang="en-US" smtClean="0"/>
              <a:t>21</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22</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This presentation has been prepared by the Healthy Mothers Heathy Babies Consortium. Our goal is to ensure 75 million more pregnant women have access to MMS by 2030 so that mothers and babies can reach their full potential. For more information, visit our website, follow us on social media, and contact us at this email address.</a:t>
            </a:r>
          </a:p>
        </p:txBody>
      </p:sp>
      <p:sp>
        <p:nvSpPr>
          <p:cNvPr id="4" name="Slide Number Placeholder 3"/>
          <p:cNvSpPr>
            <a:spLocks noGrp="1"/>
          </p:cNvSpPr>
          <p:nvPr>
            <p:ph type="sldNum" sz="quarter" idx="5"/>
          </p:nvPr>
        </p:nvSpPr>
        <p:spPr/>
        <p:txBody>
          <a:bodyPr/>
          <a:lstStyle/>
          <a:p>
            <a:fld id="{D8CF51D6-4450-1B41-B25A-621927D22971}" type="slidenum">
              <a:rPr lang="en-US" smtClean="0"/>
              <a:pPr/>
              <a:t>23</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This is a placeholder slide for the speaker’s welcome and introduction. Add in an overview of meeting objectives and/or agenda here.</a:t>
            </a:r>
          </a:p>
        </p:txBody>
      </p:sp>
      <p:sp>
        <p:nvSpPr>
          <p:cNvPr id="4" name="Slide Number Placeholder 3"/>
          <p:cNvSpPr>
            <a:spLocks noGrp="1"/>
          </p:cNvSpPr>
          <p:nvPr>
            <p:ph type="sldNum" sz="quarter" idx="5"/>
          </p:nvPr>
        </p:nvSpPr>
        <p:spPr/>
        <p:txBody>
          <a:bodyPr/>
          <a:lstStyle/>
          <a:p>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Speaker may present each section or skip ahead to the relevant section(s) for the audience.</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C </a:t>
            </a:r>
          </a:p>
          <a:p>
            <a:endParaRPr lang="en-US" i="1"/>
          </a:p>
          <a:p>
            <a:r>
              <a:rPr lang="en-US" i="1"/>
              <a:t>Speaker Talking Points:</a:t>
            </a:r>
          </a:p>
          <a:p>
            <a:endParaRPr lang="en-US" i="1"/>
          </a:p>
          <a:p>
            <a:r>
              <a:rPr lang="en-US"/>
              <a:t>In this section, we will explain:</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What Multiple Micronutrient Supplements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evidence, which shows that MMS </a:t>
            </a:r>
            <a:r>
              <a:rPr lang="en-US" sz="1200">
                <a:solidFill>
                  <a:srgbClr val="510C76"/>
                </a:solidFill>
              </a:rPr>
              <a:t>significantly improves maternal health and birth outcomes compared </a:t>
            </a:r>
            <a:r>
              <a:rPr lang="en-US" sz="1200" b="0" i="0" kern="1200">
                <a:solidFill>
                  <a:schemeClr val="tx1"/>
                </a:solidFill>
                <a:effectLst/>
                <a:latin typeface="Avenir Book" panose="02000503020000020003" pitchFamily="2" charset="0"/>
                <a:ea typeface="+mn-ea"/>
                <a:cs typeface="+mn-cs"/>
              </a:rPr>
              <a:t>to Iron-Folic Acid (IFA), the current standard of care in most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global impact of transitioning to MMS and how important it is for MMS to be included in a package of antenatal care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510C76"/>
              </a:solidFill>
            </a:endParaRP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6</a:t>
            </a:fld>
            <a:endParaRPr lang="en-US"/>
          </a:p>
        </p:txBody>
      </p:sp>
    </p:spTree>
    <p:extLst>
      <p:ext uri="{BB962C8B-B14F-4D97-AF65-F5344CB8AC3E}">
        <p14:creationId xmlns:p14="http://schemas.microsoft.com/office/powerpoint/2010/main" val="147272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MMS has significant benefits over IFA: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MMS contains 15 essential nutrients (including the 2 micronutrients in iron and folic acid.)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Avenir Black" panose="02000503020000020003" pitchFamily="2" charset="0"/>
              </a:rPr>
              <a:t>Research supports switching from IFA to MMS, especially for women with poor diets. </a:t>
            </a:r>
            <a:r>
              <a:rPr lang="en-US" altLang="en-US" b="0"/>
              <a:t>This transition is based on 20 years of evidence that supports the transition from IFA to MMS for pregnant women.</a:t>
            </a:r>
            <a:endParaRPr lang="en-US" sz="1200" b="0">
              <a:latin typeface="Avenir Blac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However, </a:t>
            </a:r>
            <a:r>
              <a:rPr lang="en-US" sz="1200" b="0" i="0" kern="1200">
                <a:solidFill>
                  <a:schemeClr val="tx1"/>
                </a:solidFill>
                <a:latin typeface="Avenir Book" panose="02000503020000020003" pitchFamily="2" charset="0"/>
                <a:ea typeface="+mn-ea"/>
                <a:cs typeface="+mn-cs"/>
              </a:rPr>
              <a:t>global policy guidance before 2020 recommended IFA, so</a:t>
            </a:r>
            <a:r>
              <a:rPr lang="en-US" sz="1200" b="0" i="0" kern="1200">
                <a:solidFill>
                  <a:schemeClr val="tx1"/>
                </a:solidFill>
                <a:effectLst/>
                <a:latin typeface="Avenir Book" panose="02000503020000020003" pitchFamily="2" charset="0"/>
                <a:ea typeface="+mn-ea"/>
                <a:cs typeface="+mn-cs"/>
              </a:rPr>
              <a:t> m</a:t>
            </a:r>
            <a:r>
              <a:rPr lang="en-US" sz="1200" b="0" i="0" kern="1200">
                <a:solidFill>
                  <a:schemeClr val="tx1"/>
                </a:solidFill>
                <a:latin typeface="Avenir Book" panose="02000503020000020003" pitchFamily="2" charset="0"/>
                <a:ea typeface="+mn-ea"/>
                <a:cs typeface="+mn-cs"/>
              </a:rPr>
              <a:t>any women in LMICs are likely to have access to IFA only. </a:t>
            </a:r>
            <a:r>
              <a:rPr lang="en-US" b="0"/>
              <a:t>But this is changing over recent years.</a:t>
            </a:r>
            <a:endParaRPr lang="en-US" sz="1200" b="0" i="0" kern="1200">
              <a:solidFill>
                <a:schemeClr val="tx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discuss each in detail over the next three slides.</a:t>
            </a:r>
            <a:br>
              <a:rPr lang="en-US"/>
            </a:b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7</a:t>
            </a:fld>
            <a:endParaRPr lang="en-US"/>
          </a:p>
        </p:txBody>
      </p:sp>
    </p:spTree>
    <p:extLst>
      <p:ext uri="{BB962C8B-B14F-4D97-AF65-F5344CB8AC3E}">
        <p14:creationId xmlns:p14="http://schemas.microsoft.com/office/powerpoint/2010/main" val="39860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United Nations International Multiple Micronutrient Antenatal Preparation of Multiple Micronutrient Supplements (UNIMMAP MMS) is an antenatal supplement for pregnant women. </a:t>
            </a:r>
            <a:endParaRPr lang="en-GB" sz="1200" b="0" i="1"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UNIMMAP MMS contains 15 essential vitamins and minerals for pregnant and nursing women and meets micronutrient requirements that poor diets cannot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p>
          <a:p>
            <a:pPr lvl="1"/>
            <a:r>
              <a:rPr lang="en-US" sz="1200" b="0" i="1" kern="1200">
                <a:solidFill>
                  <a:schemeClr val="tx1"/>
                </a:solidFill>
                <a:effectLst/>
                <a:latin typeface="Avenir Book" panose="02000503020000020003" pitchFamily="2" charset="0"/>
                <a:ea typeface="+mn-ea"/>
                <a:cs typeface="+mn-cs"/>
              </a:rPr>
              <a:t>(Explain to audience that, </a:t>
            </a:r>
            <a:r>
              <a:rPr lang="en-US" sz="1800" b="0" i="1" kern="1200">
                <a:solidFill>
                  <a:schemeClr val="tx1"/>
                </a:solidFill>
                <a:effectLst/>
                <a:latin typeface="Avenir Book" panose="02000503020000020003" pitchFamily="2" charset="0"/>
                <a:ea typeface="+mn-ea"/>
                <a:cs typeface="+mn-cs"/>
              </a:rPr>
              <a:t>f</a:t>
            </a:r>
            <a:r>
              <a:rPr lang="en-US" sz="1800" i="1"/>
              <a:t>or brevity, the term MMS will be used moving forward when referring to the UNIMMAP MMS formulation</a:t>
            </a:r>
            <a:r>
              <a:rPr lang="en-US" sz="1200" b="0" i="1" kern="1200">
                <a:solidFill>
                  <a:schemeClr val="tx1"/>
                </a:solidFill>
                <a:effectLst/>
                <a:latin typeface="Avenir Book" panose="02000503020000020003"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The recommended dietary allowance, or RDA, is 1 as specified for women in USA/Canada.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8</a:t>
            </a:fld>
            <a:endParaRPr lang="en-US"/>
          </a:p>
        </p:txBody>
      </p:sp>
    </p:spTree>
    <p:extLst>
      <p:ext uri="{BB962C8B-B14F-4D97-AF65-F5344CB8AC3E}">
        <p14:creationId xmlns:p14="http://schemas.microsoft.com/office/powerpoint/2010/main" val="233464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Compare that to iron and folic acid, which contains just 2 micronutrients. </a:t>
            </a: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You may notice that dose of iron is higher (60 mg) vs. 30 mg in MMS on the previous slide. That is because WHO currently recommends a range of 30 to 60 mg of iron for pregnancy women, with 60 mg recommended in settings where there is a high prevalence of anemia. </a:t>
            </a: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In 2020, WHO guidelines noted that more evidence was needed on the effects of switching from 60 mg to a 30 mg dose of iron. A recent study published in </a:t>
            </a:r>
            <a:r>
              <a:rPr lang="en-US" sz="1200" b="0" i="1" kern="1200">
                <a:solidFill>
                  <a:schemeClr val="tx1"/>
                </a:solidFill>
                <a:effectLst/>
                <a:latin typeface="Avenir Book" panose="02000503020000020003" pitchFamily="2" charset="0"/>
                <a:ea typeface="+mn-ea"/>
                <a:cs typeface="+mn-cs"/>
              </a:rPr>
              <a:t>Annals of the New York Academy of Sciences</a:t>
            </a:r>
            <a:r>
              <a:rPr lang="en-US" sz="1200" b="0" i="0" kern="1200">
                <a:solidFill>
                  <a:schemeClr val="tx1"/>
                </a:solidFill>
                <a:effectLst/>
                <a:latin typeface="Avenir Book" panose="02000503020000020003" pitchFamily="2" charset="0"/>
                <a:ea typeface="+mn-ea"/>
                <a:cs typeface="+mn-cs"/>
              </a:rPr>
              <a:t> in February 2022 confirms:</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Providing MMS with 30 mg of iron during pregnancy is comparable to IFA with 60 mg of iron in terms of preventing maternal anemia.</a:t>
            </a:r>
            <a:r>
              <a:rPr lang="en-US" b="0">
                <a:effectLst/>
              </a:rPr>
              <a:t> </a:t>
            </a:r>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MMS with 30 mg of iron does not increase the risk of adverse maternal iron-related outcomes (including anemia, iron deficiency anemia, or decreased hemoglobin concentration) when compared to IFA with equal or higher doses of iron. </a:t>
            </a: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Providing MMS with 30 mg of iron during pregnancy is comparable to IFA with 60 mg of iron in terms of preventing third trimester anemia. This effect may be explained by the additional micronutrients in MMS – including vitamin A, vitamin C, and riboflavin – that can improve the absorption of iron. Vitamins B</a:t>
            </a:r>
            <a:r>
              <a:rPr lang="en-US" sz="1200" b="0" i="0" kern="1200" baseline="-25000">
                <a:solidFill>
                  <a:schemeClr val="tx1"/>
                </a:solidFill>
                <a:effectLst/>
                <a:latin typeface="Avenir Book" panose="02000503020000020003" pitchFamily="2" charset="0"/>
                <a:ea typeface="+mn-ea"/>
                <a:cs typeface="+mn-cs"/>
              </a:rPr>
              <a:t>12</a:t>
            </a:r>
            <a:r>
              <a:rPr lang="en-US" sz="1200" b="0" i="0" kern="1200">
                <a:solidFill>
                  <a:schemeClr val="tx1"/>
                </a:solidFill>
                <a:effectLst/>
                <a:latin typeface="Avenir Book" panose="02000503020000020003" pitchFamily="2" charset="0"/>
                <a:ea typeface="+mn-ea"/>
                <a:cs typeface="+mn-cs"/>
              </a:rPr>
              <a:t> and vitamin A may also improve key deficiencies known to cause anemia in pregnant women.</a:t>
            </a:r>
          </a:p>
          <a:p>
            <a:pPr marL="171450" lvl="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And a recent study published in </a:t>
            </a:r>
            <a:r>
              <a:rPr lang="en-US" sz="1200" b="0" i="1" kern="1200">
                <a:solidFill>
                  <a:schemeClr val="tx1"/>
                </a:solidFill>
                <a:effectLst/>
                <a:latin typeface="Avenir Book" panose="02000503020000020003" pitchFamily="2" charset="0"/>
                <a:ea typeface="+mn-ea"/>
                <a:cs typeface="+mn-cs"/>
              </a:rPr>
              <a:t>Public Health Nutrition </a:t>
            </a:r>
            <a:r>
              <a:rPr lang="en-US" sz="1200" b="0" i="0" kern="1200">
                <a:solidFill>
                  <a:schemeClr val="tx1"/>
                </a:solidFill>
                <a:effectLst/>
                <a:latin typeface="Avenir Book" panose="02000503020000020003" pitchFamily="2" charset="0"/>
                <a:ea typeface="+mn-ea"/>
                <a:cs typeface="+mn-cs"/>
              </a:rPr>
              <a:t>in April 2022 confirms: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There were no statistically significant differences in neonatal mortality between MMS and IFA within any of the subgroups. When data from the 2020 WHO analysis was extracted and corrected, there was no increase in risk of neonatal mortality with MMS, regardless of iron dose in either supplement.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Providing MMS with 30 mg of iron during pregnancy likely results in little or no difference in neonatal mortality, when compared to IFA with 60 mg of iron. A transition from IFA containing 60 mg of iron to MMS containing 30 mg of iron would not adversely affect neonatal mortality.</a:t>
            </a:r>
          </a:p>
          <a:p>
            <a:pPr marL="171450" lvl="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r>
              <a:rPr lang="en-US" sz="1200" b="1" i="0" kern="1200">
                <a:solidFill>
                  <a:schemeClr val="tx1"/>
                </a:solidFill>
                <a:effectLst/>
                <a:latin typeface="Avenir Book" panose="02000503020000020003" pitchFamily="2" charset="0"/>
                <a:ea typeface="+mn-ea"/>
                <a:cs typeface="+mn-cs"/>
              </a:rPr>
              <a:t>References:</a:t>
            </a:r>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Gomes, F., Agustina, R., Black, R.E., Christian, P., Dewey, K.G., Kraemer, K., Shankar, A.H., Smith, E.R., Thorne-Lyman, A., Tumilowicz, A. and Bourassa, M.W. (2022), Multiple micronutrient supplements versus iron-folic acid supplements and maternal anemia outcomes: an iron dose analysis. Ann. N.Y. Acad. Sci., </a:t>
            </a:r>
            <a:r>
              <a:rPr lang="en-US" sz="1200" b="0" i="0" u="sng" kern="1200">
                <a:solidFill>
                  <a:schemeClr val="tx1"/>
                </a:solidFill>
                <a:effectLst/>
                <a:latin typeface="Avenir Book" panose="02000503020000020003" pitchFamily="2" charset="0"/>
                <a:ea typeface="+mn-ea"/>
                <a:cs typeface="+mn-cs"/>
                <a:hlinkClick r:id="rId3"/>
              </a:rPr>
              <a:t>https://doi.org/10.1111/nyas.14756</a:t>
            </a:r>
            <a:r>
              <a:rPr lang="en-US" sz="1200" b="0" i="0" kern="1200">
                <a:solidFill>
                  <a:schemeClr val="tx1"/>
                </a:solidFill>
                <a:effectLst/>
                <a:latin typeface="Avenir Book" panose="02000503020000020003" pitchFamily="2" charset="0"/>
                <a:ea typeface="+mn-ea"/>
                <a:cs typeface="+mn-cs"/>
              </a:rPr>
              <a:t>.</a:t>
            </a:r>
          </a:p>
          <a:p>
            <a:r>
              <a:rPr lang="en-US" sz="1200" b="0" i="0" kern="1200">
                <a:solidFill>
                  <a:schemeClr val="tx1"/>
                </a:solidFill>
                <a:effectLst/>
                <a:latin typeface="Avenir Book" panose="02000503020000020003" pitchFamily="2" charset="0"/>
                <a:ea typeface="+mn-ea"/>
                <a:cs typeface="+mn-cs"/>
              </a:rPr>
              <a:t> </a:t>
            </a:r>
          </a:p>
          <a:p>
            <a:r>
              <a:rPr lang="en-US" sz="1200" b="0" i="0" kern="1200">
                <a:solidFill>
                  <a:schemeClr val="tx1"/>
                </a:solidFill>
                <a:effectLst/>
                <a:latin typeface="Avenir Book" panose="02000503020000020003" pitchFamily="2" charset="0"/>
                <a:ea typeface="+mn-ea"/>
                <a:cs typeface="+mn-cs"/>
              </a:rPr>
              <a:t>Gomes F, Agustina R, Black RE, Christian P, Dewey KG, Kraemer K, Shankar AH, Smith E, Tumilowicz A, Bourassa MW. Effect of multiple micronutrient supplements vs iron and folic acid supplements on neonatal mortality: a reanalysis by iron dose. Public Health Nutr. 2022 Apr 25:1-13. doi: 10.1017/S1368980022001008. Epub ahead of print. PMID: 35466910. </a:t>
            </a:r>
            <a:r>
              <a:rPr lang="en-US" sz="1200" b="0" i="0" u="sng" kern="1200">
                <a:solidFill>
                  <a:schemeClr val="tx1"/>
                </a:solidFill>
                <a:effectLst/>
                <a:latin typeface="Avenir Book" panose="02000503020000020003" pitchFamily="2" charset="0"/>
                <a:ea typeface="+mn-ea"/>
                <a:cs typeface="+mn-cs"/>
                <a:hlinkClick r:id="rId4"/>
              </a:rPr>
              <a:t>https://pubmed.ncbi.nlm.nih.gov/35466910/</a:t>
            </a:r>
            <a:r>
              <a:rPr lang="en-US" sz="1200" b="0" i="0" kern="1200">
                <a:solidFill>
                  <a:schemeClr val="tx1"/>
                </a:solidFill>
                <a:effectLst/>
                <a:latin typeface="Avenir Book" panose="02000503020000020003" pitchFamily="2" charset="0"/>
                <a:ea typeface="+mn-ea"/>
                <a:cs typeface="+mn-cs"/>
              </a:rPr>
              <a:t>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9</a:t>
            </a:fld>
            <a:endParaRPr lang="en-US"/>
          </a:p>
        </p:txBody>
      </p:sp>
    </p:spTree>
    <p:extLst>
      <p:ext uri="{BB962C8B-B14F-4D97-AF65-F5344CB8AC3E}">
        <p14:creationId xmlns:p14="http://schemas.microsoft.com/office/powerpoint/2010/main" val="353323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anchor="b">
            <a:noAutofit/>
          </a:bodyPr>
          <a:lstStyle>
            <a:lvl1pPr algn="l">
              <a:defRPr sz="54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r>
              <a:rPr lang="en-US"/>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spcBef>
                <a:spcPts val="0"/>
              </a:spcBef>
              <a:buNone/>
              <a:tabLst/>
              <a:defRPr sz="105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anchor="ctr" anchorCtr="0">
            <a:normAutofit/>
          </a:bodyPr>
          <a:lstStyle>
            <a:lvl1pPr marL="7938" indent="-7938">
              <a:lnSpc>
                <a:spcPct val="110000"/>
              </a:lnSpc>
              <a:spcBef>
                <a:spcPts val="0"/>
              </a:spcBef>
              <a:buNone/>
              <a:tabLst/>
              <a:defRPr sz="90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normAutofit/>
          </a:bodyPr>
          <a:lstStyle>
            <a:lvl1pPr marL="7938" indent="-7938">
              <a:lnSpc>
                <a:spcPct val="110000"/>
              </a:lnSpc>
              <a:buNone/>
              <a:tabLst/>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anchor="ctr"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anchor="ctr"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anchor="ctr" anchorCtr="0">
            <a:normAutofit/>
          </a:bodyPr>
          <a:lstStyle>
            <a:lvl1pPr marL="7938" indent="-7938">
              <a:lnSpc>
                <a:spcPct val="110000"/>
              </a:lnSpc>
              <a:buNone/>
              <a:tabLst/>
              <a:defRPr sz="10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anchor="b" anchorCtr="0">
            <a:normAutofit/>
          </a:bodyPr>
          <a:lstStyle>
            <a:lvl1pPr>
              <a:defRPr sz="2400">
                <a:solidFill>
                  <a:srgbClr val="510C76"/>
                </a:solidFill>
              </a:defRPr>
            </a:lvl1pPr>
          </a:lstStyle>
          <a:p>
            <a:r>
              <a:rPr lang="en-US"/>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a:lstStyle>
            <a:lvl1pPr algn="l">
              <a:defRPr sz="1050">
                <a:solidFill>
                  <a:schemeClr val="bg2">
                    <a:lumMod val="75000"/>
                  </a:schemeClr>
                </a:solidFill>
              </a:defRPr>
            </a:lvl1pPr>
          </a:lstStyle>
          <a:p>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anchor="t" anchorCtr="0"/>
          <a:lstStyle>
            <a:lvl1pPr marL="0" indent="0" algn="l">
              <a:buNone/>
              <a:defRPr>
                <a:solidFill>
                  <a:schemeClr val="accent1">
                    <a:lumMod val="20000"/>
                    <a:lumOff val="80000"/>
                  </a:schemeClr>
                </a:solidFill>
              </a:defRPr>
            </a:lvl1pPr>
          </a:lstStyle>
          <a:p>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anchor="t" anchorCtr="0"/>
          <a:lstStyle>
            <a:lvl1pPr marL="0" indent="0" algn="l">
              <a:buNone/>
              <a:defRPr>
                <a:solidFill>
                  <a:schemeClr val="accent3">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anchor="t" anchorCtr="0"/>
          <a:lstStyle>
            <a:lvl1pPr marL="0" indent="0" algn="l">
              <a:buNone/>
              <a:defRPr>
                <a:solidFill>
                  <a:schemeClr val="accent5">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anchor="t" anchorCtr="0"/>
          <a:lstStyle>
            <a:lvl1pPr marL="0" indent="0" algn="l">
              <a:buNone/>
              <a:defRPr>
                <a:solidFill>
                  <a:schemeClr val="tx2">
                    <a:lumMod val="40000"/>
                    <a:lumOff val="60000"/>
                  </a:schemeClr>
                </a:solidFill>
              </a:defRPr>
            </a:lvl1pPr>
          </a:lstStyle>
          <a:p>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anchor="t" anchorCtr="0"/>
          <a:lstStyle>
            <a:lvl1pPr marL="0" indent="0" algn="l">
              <a:buNone/>
              <a:defRPr>
                <a:solidFill>
                  <a:schemeClr val="accent4">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1.png"/><Relationship Id="rId5" Type="http://schemas.openxmlformats.org/officeDocument/2006/relationships/hyperlink" Target="https://hmhbconsortium.org/knowledge-hub/modifiers-of-the-effect-of-maternal-multiple-micronutrient-supplementation-on-stillbirth-birth-outcomes-and-infant-mortality/" TargetMode="External"/><Relationship Id="rId4" Type="http://schemas.openxmlformats.org/officeDocument/2006/relationships/hyperlink" Target="https://pubmed.ncbi.nlm.nih.gov/3087359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www.who.int/publications/i/item/WHO-MHP-HPS-EML-2021.02" TargetMode="External"/><Relationship Id="rId5" Type="http://schemas.openxmlformats.org/officeDocument/2006/relationships/hyperlink" Target="https://hmhbconsortium.org/knowledge-hub/who-nutritional-interventions-update-multiple-micronutrient-supplements-during-pregnancy/" TargetMode="External"/><Relationship Id="rId10" Type="http://schemas.openxmlformats.org/officeDocument/2006/relationships/image" Target="../media/image37.jpeg"/><Relationship Id="rId4" Type="http://schemas.openxmlformats.org/officeDocument/2006/relationships/hyperlink" Target="https://apps.who.int/iris/bitstream/handle/10665/94836/9789241506410_eng.pdf" TargetMode="Externa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hyperlink" Target="https://hmhbconsortium.org/knowledge-hub/modifiers-of-the-effect-of-maternal-multiple-micronutrient-supplementation-on-stillbirth-birth-outcomes-and-infant-mortality/"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1134643/" TargetMode="External"/><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3.jpeg"/><Relationship Id="rId5" Type="http://schemas.openxmlformats.org/officeDocument/2006/relationships/image" Target="../media/image27.jpeg"/><Relationship Id="rId4" Type="http://schemas.openxmlformats.org/officeDocument/2006/relationships/hyperlink" Target="https://hmhbconsortium.org/knowledge-hub/who-nutritional-interventions-update-multiple-micronutrient-supplements-during-pregnanc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utritionintl.org/learning-resources-home/mms-cost-benefit-tool/" TargetMode="External"/><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s://hmhbconsortium.org/maternal-nutrition-and-mm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37378454/"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47.jpeg"/><Relationship Id="rId4" Type="http://schemas.openxmlformats.org/officeDocument/2006/relationships/hyperlink" Target="https://www.ncbi.nlm.nih.gov/pmc/articles/PMC857462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helancet.com/series/maternal-child-undernutrition-progress"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HMHB%20documents%20for%20GMMB/Final%20materials%20from%20GMMB/3.2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hmhbconsortium.org/maternal-nutrition-and-mm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nyaspubs.onlinelibrary.wiley.com/doi/10.1111/nyas.14756"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s://pubmed.ncbi.nlm.nih.gov/354669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a:lstStyle/>
          <a:p>
            <a:r>
              <a:rPr lang="en-US"/>
              <a:t>Advancing Multiple Micronutrient Supplementation</a:t>
            </a:r>
          </a:p>
        </p:txBody>
      </p:sp>
      <p:sp>
        <p:nvSpPr>
          <p:cNvPr id="3" name="Subtitle 2">
            <a:extLst>
              <a:ext uri="{FF2B5EF4-FFF2-40B4-BE49-F238E27FC236}">
                <a16:creationId xmlns:a16="http://schemas.microsoft.com/office/drawing/2014/main" id="{FF49439F-AD5B-1D28-7762-65D3E2D58E28}"/>
              </a:ext>
            </a:extLst>
          </p:cNvPr>
          <p:cNvSpPr>
            <a:spLocks noGrp="1"/>
          </p:cNvSpPr>
          <p:nvPr>
            <p:ph type="subTitle" idx="1"/>
          </p:nvPr>
        </p:nvSpPr>
        <p:spPr/>
        <p:txBody>
          <a:bodyPr/>
          <a:lstStyle/>
          <a:p>
            <a:r>
              <a:rPr lang="en-CH" dirty="0"/>
              <a:t>M</a:t>
            </a:r>
            <a:r>
              <a:rPr lang="en-GB" dirty="0"/>
              <a:t>o</a:t>
            </a:r>
            <a:r>
              <a:rPr lang="en-CH" dirty="0"/>
              <a:t>dule C : Evidence on multiple micronutrient supplements</a:t>
            </a:r>
          </a:p>
        </p:txBody>
      </p:sp>
      <p:sp>
        <p:nvSpPr>
          <p:cNvPr id="5" name="Slide Number Placeholder 4">
            <a:extLst>
              <a:ext uri="{FF2B5EF4-FFF2-40B4-BE49-F238E27FC236}">
                <a16:creationId xmlns:a16="http://schemas.microsoft.com/office/drawing/2014/main" id="{77D0DAA4-6C61-D542-931A-59B7DB478DA2}"/>
              </a:ext>
            </a:extLst>
          </p:cNvPr>
          <p:cNvSpPr>
            <a:spLocks noGrp="1"/>
          </p:cNvSpPr>
          <p:nvPr>
            <p:ph type="sldNum" sz="quarter" idx="12"/>
          </p:nvPr>
        </p:nvSpPr>
        <p:spPr/>
        <p:txBody>
          <a:bodyPr/>
          <a:lstStyle/>
          <a:p>
            <a:fld id="{C4B37875-7933-F345-AE65-E0AB5E984F8B}" type="slidenum">
              <a:rPr lang="en-US" smtClean="0"/>
              <a:t>1</a:t>
            </a:fld>
            <a:endParaRPr lang="en-US"/>
          </a:p>
        </p:txBody>
      </p:sp>
      <p:pic>
        <p:nvPicPr>
          <p:cNvPr id="10" name="Picture Placeholder 9" descr="A person sitting on a bed&#10;&#10;Description automatically generated with medium confidence">
            <a:extLst>
              <a:ext uri="{FF2B5EF4-FFF2-40B4-BE49-F238E27FC236}">
                <a16:creationId xmlns:a16="http://schemas.microsoft.com/office/drawing/2014/main" id="{425C2027-33DF-1941-93D8-A7DADDEDBEA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1"/>
          <a:stretch/>
        </p:blipFill>
        <p:spPr/>
      </p:pic>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551CBE6-1334-B846-93A4-33FF022CAA90}"/>
              </a:ext>
            </a:extLst>
          </p:cNvPr>
          <p:cNvPicPr>
            <a:picLocks noChangeAspect="1"/>
          </p:cNvPicPr>
          <p:nvPr/>
        </p:nvPicPr>
        <p:blipFill rotWithShape="1">
          <a:blip r:embed="rId3"/>
          <a:srcRect b="-47745"/>
          <a:stretch/>
        </p:blipFill>
        <p:spPr>
          <a:xfrm>
            <a:off x="6028126" y="1857859"/>
            <a:ext cx="2829522" cy="1782488"/>
          </a:xfrm>
          <a:prstGeom prst="rect">
            <a:avLst/>
          </a:prstGeom>
          <a:ln>
            <a:solidFill>
              <a:schemeClr val="tx1"/>
            </a:solidFill>
          </a:ln>
        </p:spPr>
      </p:pic>
      <p:sp>
        <p:nvSpPr>
          <p:cNvPr id="3" name="Slide Number Placeholder 2">
            <a:extLst>
              <a:ext uri="{FF2B5EF4-FFF2-40B4-BE49-F238E27FC236}">
                <a16:creationId xmlns:a16="http://schemas.microsoft.com/office/drawing/2014/main" id="{B9DE51CD-900A-954A-BF2A-C4F5C6D976CF}"/>
              </a:ext>
            </a:extLst>
          </p:cNvPr>
          <p:cNvSpPr>
            <a:spLocks noGrp="1"/>
          </p:cNvSpPr>
          <p:nvPr>
            <p:ph type="sldNum" sz="quarter" idx="12"/>
          </p:nvPr>
        </p:nvSpPr>
        <p:spPr/>
        <p:txBody>
          <a:bodyPr/>
          <a:lstStyle/>
          <a:p>
            <a:fld id="{C4B37875-7933-F345-AE65-E0AB5E984F8B}" type="slidenum">
              <a:rPr lang="en-US" smtClean="0"/>
              <a:pPr/>
              <a:t>10</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4"/>
          </p:nvPr>
        </p:nvSpPr>
        <p:spPr>
          <a:xfrm>
            <a:off x="5583676" y="6016344"/>
            <a:ext cx="5599435" cy="582821"/>
          </a:xfrm>
        </p:spPr>
        <p:txBody>
          <a:bodyPr>
            <a:normAutofit fontScale="77500" lnSpcReduction="20000"/>
          </a:bodyPr>
          <a:lstStyle/>
          <a:p>
            <a:r>
              <a:rPr lang="en-US"/>
              <a:t>Sources: Keats et al. 2019. </a:t>
            </a:r>
            <a:r>
              <a:rPr lang="en-US">
                <a:hlinkClick r:id="rId4"/>
              </a:rPr>
              <a:t>Multiple-micronutrient supplementation for women during pregnancy</a:t>
            </a:r>
            <a:r>
              <a:rPr lang="en-US"/>
              <a:t>. Cochrane Database Syst. </a:t>
            </a:r>
            <a:br>
              <a:rPr lang="en-US"/>
            </a:br>
            <a:r>
              <a:rPr lang="en-GB"/>
              <a:t>Smith et al, 2017.</a:t>
            </a:r>
            <a:r>
              <a:rPr lang="en-GB">
                <a:solidFill>
                  <a:srgbClr val="FF0000"/>
                </a:solidFill>
              </a:rPr>
              <a:t> </a:t>
            </a:r>
            <a:r>
              <a:rPr lang="en-GB">
                <a:hlinkClick r:id="rId5"/>
              </a:rPr>
              <a:t>Modifiers of the effect of maternal multiple micronutrient supplementation on stillbirth, birth outcomes, and infant mortality: a meta-analysis of individual patient data from 17 randomised trials in low-income and middle-income countries.</a:t>
            </a:r>
            <a:r>
              <a:rPr lang="en-GB"/>
              <a:t> Lancet Global Health. </a:t>
            </a:r>
          </a:p>
          <a:p>
            <a:endParaRPr lang="en-US"/>
          </a:p>
        </p:txBody>
      </p:sp>
      <p:sp>
        <p:nvSpPr>
          <p:cNvPr id="17" name="Content Placeholder 16">
            <a:extLst>
              <a:ext uri="{FF2B5EF4-FFF2-40B4-BE49-F238E27FC236}">
                <a16:creationId xmlns:a16="http://schemas.microsoft.com/office/drawing/2014/main" id="{4D7EBC81-4764-794E-5F3F-440EB51B88D5}"/>
              </a:ext>
            </a:extLst>
          </p:cNvPr>
          <p:cNvSpPr>
            <a:spLocks noGrp="1"/>
          </p:cNvSpPr>
          <p:nvPr>
            <p:ph idx="15"/>
          </p:nvPr>
        </p:nvSpPr>
        <p:spPr/>
        <p:txBody>
          <a:bodyPr/>
          <a:lstStyle/>
          <a:p>
            <a:r>
              <a:rPr lang="en-US"/>
              <a:t>Research </a:t>
            </a:r>
            <a:br>
              <a:rPr lang="en-US"/>
            </a:br>
            <a:r>
              <a:rPr lang="en-US"/>
              <a:t>supports MMS</a:t>
            </a:r>
          </a:p>
          <a:p>
            <a:pPr lvl="1"/>
            <a:r>
              <a:rPr lang="en-US"/>
              <a:t>More than 15 randomly controlled trials have been analyzed. Using different criteria, two different meta-analyses both confirm MMS is effective and safe.</a:t>
            </a:r>
          </a:p>
        </p:txBody>
      </p:sp>
      <p:sp>
        <p:nvSpPr>
          <p:cNvPr id="28" name="Rectangle 27">
            <a:extLst>
              <a:ext uri="{FF2B5EF4-FFF2-40B4-BE49-F238E27FC236}">
                <a16:creationId xmlns:a16="http://schemas.microsoft.com/office/drawing/2014/main" id="{CC8016FA-8F4E-604F-9BC7-480B7F87266F}"/>
              </a:ext>
            </a:extLst>
          </p:cNvPr>
          <p:cNvSpPr/>
          <p:nvPr/>
        </p:nvSpPr>
        <p:spPr>
          <a:xfrm>
            <a:off x="1002953"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Picture 3" descr="Logo, company name&#10;&#10;Description automatically generated">
            <a:extLst>
              <a:ext uri="{FF2B5EF4-FFF2-40B4-BE49-F238E27FC236}">
                <a16:creationId xmlns:a16="http://schemas.microsoft.com/office/drawing/2014/main" id="{1209DD51-D8F7-3381-6DAB-6F609B921443}"/>
              </a:ext>
            </a:extLst>
          </p:cNvPr>
          <p:cNvPicPr>
            <a:picLocks noChangeAspect="1"/>
          </p:cNvPicPr>
          <p:nvPr/>
        </p:nvPicPr>
        <p:blipFill>
          <a:blip r:embed="rId6"/>
          <a:stretch>
            <a:fillRect/>
          </a:stretch>
        </p:blipFill>
        <p:spPr>
          <a:xfrm>
            <a:off x="6404560" y="654309"/>
            <a:ext cx="2076653" cy="1153696"/>
          </a:xfrm>
          <a:prstGeom prst="rect">
            <a:avLst/>
          </a:prstGeom>
        </p:spPr>
      </p:pic>
      <p:pic>
        <p:nvPicPr>
          <p:cNvPr id="6" name="Picture 5" descr="Logo, company name&#10;&#10;Description automatically generated">
            <a:extLst>
              <a:ext uri="{FF2B5EF4-FFF2-40B4-BE49-F238E27FC236}">
                <a16:creationId xmlns:a16="http://schemas.microsoft.com/office/drawing/2014/main" id="{78A909B0-83DC-480B-7802-1C9921248458}"/>
              </a:ext>
            </a:extLst>
          </p:cNvPr>
          <p:cNvPicPr>
            <a:picLocks noChangeAspect="1"/>
          </p:cNvPicPr>
          <p:nvPr/>
        </p:nvPicPr>
        <p:blipFill rotWithShape="1">
          <a:blip r:embed="rId7"/>
          <a:srcRect r="-64" b="-185"/>
          <a:stretch/>
        </p:blipFill>
        <p:spPr>
          <a:xfrm>
            <a:off x="9010059" y="1846074"/>
            <a:ext cx="1944092" cy="767456"/>
          </a:xfrm>
          <a:prstGeom prst="rect">
            <a:avLst/>
          </a:prstGeom>
        </p:spPr>
      </p:pic>
      <p:pic>
        <p:nvPicPr>
          <p:cNvPr id="26" name="Picture 25">
            <a:extLst>
              <a:ext uri="{FF2B5EF4-FFF2-40B4-BE49-F238E27FC236}">
                <a16:creationId xmlns:a16="http://schemas.microsoft.com/office/drawing/2014/main" id="{A06EE37F-91CD-F446-B31A-74DE405E6B0F}"/>
              </a:ext>
            </a:extLst>
          </p:cNvPr>
          <p:cNvPicPr>
            <a:picLocks noChangeAspect="1"/>
          </p:cNvPicPr>
          <p:nvPr/>
        </p:nvPicPr>
        <p:blipFill rotWithShape="1">
          <a:blip r:embed="rId8"/>
          <a:srcRect b="-34208"/>
          <a:stretch/>
        </p:blipFill>
        <p:spPr>
          <a:xfrm>
            <a:off x="8205824" y="2713238"/>
            <a:ext cx="2782735" cy="1927773"/>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AD5C5FDE-15C9-130E-7CA0-AA98C4075BF6}"/>
              </a:ext>
            </a:extLst>
          </p:cNvPr>
          <p:cNvSpPr txBox="1"/>
          <p:nvPr/>
        </p:nvSpPr>
        <p:spPr>
          <a:xfrm>
            <a:off x="6862770" y="3722768"/>
            <a:ext cx="1130500" cy="430887"/>
          </a:xfrm>
          <a:prstGeom prst="rect">
            <a:avLst/>
          </a:prstGeom>
          <a:noFill/>
        </p:spPr>
        <p:txBody>
          <a:bodyPr wrap="square" rtlCol="0">
            <a:spAutoFit/>
          </a:bodyPr>
          <a:lstStyle/>
          <a:p>
            <a:r>
              <a:rPr lang="en-US" sz="2200" b="1">
                <a:solidFill>
                  <a:schemeClr val="accent5"/>
                </a:solidFill>
                <a:latin typeface="Avenir Book" panose="02000503020000020003" pitchFamily="2" charset="0"/>
              </a:rPr>
              <a:t>2017</a:t>
            </a:r>
          </a:p>
        </p:txBody>
      </p:sp>
      <p:sp>
        <p:nvSpPr>
          <p:cNvPr id="16" name="TextBox 15">
            <a:extLst>
              <a:ext uri="{FF2B5EF4-FFF2-40B4-BE49-F238E27FC236}">
                <a16:creationId xmlns:a16="http://schemas.microsoft.com/office/drawing/2014/main" id="{53E9CC86-BDC6-C8BC-EEF6-EB37F2D0E7E9}"/>
              </a:ext>
            </a:extLst>
          </p:cNvPr>
          <p:cNvSpPr txBox="1"/>
          <p:nvPr/>
        </p:nvSpPr>
        <p:spPr>
          <a:xfrm>
            <a:off x="9292280" y="4818611"/>
            <a:ext cx="1130500" cy="430887"/>
          </a:xfrm>
          <a:prstGeom prst="rect">
            <a:avLst/>
          </a:prstGeom>
          <a:noFill/>
        </p:spPr>
        <p:txBody>
          <a:bodyPr wrap="square" rtlCol="0">
            <a:spAutoFit/>
          </a:bodyPr>
          <a:lstStyle/>
          <a:p>
            <a:r>
              <a:rPr lang="en-US" sz="2200" b="1">
                <a:solidFill>
                  <a:schemeClr val="accent5"/>
                </a:solidFill>
                <a:latin typeface="Avenir Book" panose="02000503020000020003" pitchFamily="2" charset="0"/>
              </a:rPr>
              <a:t>2019</a:t>
            </a:r>
          </a:p>
        </p:txBody>
      </p:sp>
    </p:spTree>
    <p:extLst>
      <p:ext uri="{BB962C8B-B14F-4D97-AF65-F5344CB8AC3E}">
        <p14:creationId xmlns:p14="http://schemas.microsoft.com/office/powerpoint/2010/main" val="60051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F4EE-42C9-5349-A26E-8401F9241251}"/>
              </a:ext>
            </a:extLst>
          </p:cNvPr>
          <p:cNvSpPr>
            <a:spLocks noGrp="1"/>
          </p:cNvSpPr>
          <p:nvPr>
            <p:ph type="title"/>
          </p:nvPr>
        </p:nvSpPr>
        <p:spPr/>
        <p:txBody>
          <a:bodyPr/>
          <a:lstStyle/>
          <a:p>
            <a:r>
              <a:rPr lang="en-US"/>
              <a:t>Global guidance supports MMS </a:t>
            </a:r>
            <a:br>
              <a:rPr lang="en-US"/>
            </a:br>
            <a:r>
              <a:rPr lang="en-US"/>
              <a:t>in various settings </a:t>
            </a:r>
          </a:p>
        </p:txBody>
      </p:sp>
      <p:sp>
        <p:nvSpPr>
          <p:cNvPr id="4" name="Slide Number Placeholder 3">
            <a:extLst>
              <a:ext uri="{FF2B5EF4-FFF2-40B4-BE49-F238E27FC236}">
                <a16:creationId xmlns:a16="http://schemas.microsoft.com/office/drawing/2014/main" id="{A0472269-3CB7-B54B-A410-E262B53C7794}"/>
              </a:ext>
            </a:extLst>
          </p:cNvPr>
          <p:cNvSpPr>
            <a:spLocks noGrp="1"/>
          </p:cNvSpPr>
          <p:nvPr>
            <p:ph type="sldNum" sz="quarter" idx="12"/>
          </p:nvPr>
        </p:nvSpPr>
        <p:spPr/>
        <p:txBody>
          <a:bodyPr/>
          <a:lstStyle/>
          <a:p>
            <a:fld id="{C4B37875-7933-F345-AE65-E0AB5E984F8B}" type="slidenum">
              <a:rPr lang="en-US" smtClean="0"/>
              <a:pPr/>
              <a:t>11</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3"/>
          </p:nvPr>
        </p:nvSpPr>
        <p:spPr>
          <a:xfrm>
            <a:off x="1381876" y="5844418"/>
            <a:ext cx="9668354" cy="684939"/>
          </a:xfrm>
        </p:spPr>
        <p:txBody>
          <a:bodyPr>
            <a:normAutofit fontScale="70000" lnSpcReduction="20000"/>
          </a:bodyPr>
          <a:lstStyle/>
          <a:p>
            <a:pPr>
              <a:lnSpc>
                <a:spcPct val="120000"/>
              </a:lnSpc>
            </a:pPr>
            <a:r>
              <a:rPr lang="en-US"/>
              <a:t>Sources: </a:t>
            </a:r>
            <a:r>
              <a:rPr lang="en-GB"/>
              <a:t>Bloem et al, 2007. </a:t>
            </a:r>
            <a:r>
              <a:rPr lang="en-GB" u="sng">
                <a:hlinkClick r:id="rId3"/>
              </a:rPr>
              <a:t>Preventing and controlling micronutrient deficiencies in populations affected by an emergency</a:t>
            </a:r>
            <a:r>
              <a:rPr lang="en-GB"/>
              <a:t>. WHO, WFP, UNICEF. </a:t>
            </a:r>
            <a:endParaRPr lang="en-US"/>
          </a:p>
          <a:p>
            <a:pPr>
              <a:lnSpc>
                <a:spcPct val="120000"/>
              </a:lnSpc>
            </a:pPr>
            <a:r>
              <a:rPr lang="en-GB"/>
              <a:t> </a:t>
            </a:r>
            <a:br>
              <a:rPr lang="en-GB"/>
            </a:br>
            <a:r>
              <a:rPr lang="en-US"/>
              <a:t>WHO. 2013. </a:t>
            </a:r>
            <a:r>
              <a:rPr lang="en-US" u="sng">
                <a:hlinkClick r:id="rId4"/>
              </a:rPr>
              <a:t>Guideline: Nutritional care and support for patients with tuberculosis</a:t>
            </a:r>
            <a:r>
              <a:rPr lang="en-US"/>
              <a:t>. World Health Organization.</a:t>
            </a:r>
          </a:p>
          <a:p>
            <a:pPr>
              <a:lnSpc>
                <a:spcPct val="120000"/>
              </a:lnSpc>
            </a:pPr>
            <a:r>
              <a:rPr lang="en-GB"/>
              <a:t> </a:t>
            </a:r>
            <a:endParaRPr lang="en-US"/>
          </a:p>
          <a:p>
            <a:pPr>
              <a:lnSpc>
                <a:spcPct val="120000"/>
              </a:lnSpc>
            </a:pPr>
            <a:r>
              <a:rPr lang="en-GB"/>
              <a:t>WHO. July 2020. </a:t>
            </a:r>
            <a:r>
              <a:rPr lang="en-GB" u="sng">
                <a:hlinkClick r:id="rId5"/>
              </a:rPr>
              <a:t>Nutritional interventions update: multiple micronutrient supplements during pregnancy.</a:t>
            </a:r>
            <a:r>
              <a:rPr lang="en-US"/>
              <a:t> World Health Organization.</a:t>
            </a:r>
          </a:p>
          <a:p>
            <a:pPr>
              <a:lnSpc>
                <a:spcPct val="120000"/>
              </a:lnSpc>
            </a:pPr>
            <a:br>
              <a:rPr lang="en-US"/>
            </a:br>
            <a:r>
              <a:rPr lang="en-US"/>
              <a:t>WHO. 2021. </a:t>
            </a:r>
            <a:r>
              <a:rPr lang="en-US" u="sng">
                <a:hlinkClick r:id="rId6"/>
              </a:rPr>
              <a:t>World Health Organization Model List of Essential Medicines</a:t>
            </a:r>
            <a:r>
              <a:rPr lang="en-US"/>
              <a:t>. World Health Organization. </a:t>
            </a:r>
          </a:p>
        </p:txBody>
      </p:sp>
      <p:sp>
        <p:nvSpPr>
          <p:cNvPr id="26" name="Text Placeholder 25">
            <a:extLst>
              <a:ext uri="{FF2B5EF4-FFF2-40B4-BE49-F238E27FC236}">
                <a16:creationId xmlns:a16="http://schemas.microsoft.com/office/drawing/2014/main" id="{91B24077-298D-0E9A-B31D-6AC854583D6D}"/>
              </a:ext>
            </a:extLst>
          </p:cNvPr>
          <p:cNvSpPr>
            <a:spLocks noGrp="1"/>
          </p:cNvSpPr>
          <p:nvPr>
            <p:ph type="body" sz="quarter" idx="14"/>
          </p:nvPr>
        </p:nvSpPr>
        <p:spPr/>
        <p:txBody>
          <a:bodyPr/>
          <a:lstStyle/>
          <a:p>
            <a:r>
              <a:rPr lang="en-US"/>
              <a:t>In emergency situations:</a:t>
            </a:r>
          </a:p>
        </p:txBody>
      </p:sp>
      <p:sp>
        <p:nvSpPr>
          <p:cNvPr id="27" name="Text Placeholder 26">
            <a:extLst>
              <a:ext uri="{FF2B5EF4-FFF2-40B4-BE49-F238E27FC236}">
                <a16:creationId xmlns:a16="http://schemas.microsoft.com/office/drawing/2014/main" id="{C5586482-8C09-5D14-8B86-E51D1C784220}"/>
              </a:ext>
            </a:extLst>
          </p:cNvPr>
          <p:cNvSpPr>
            <a:spLocks noGrp="1"/>
          </p:cNvSpPr>
          <p:nvPr>
            <p:ph type="body" sz="quarter" idx="15"/>
          </p:nvPr>
        </p:nvSpPr>
        <p:spPr/>
        <p:txBody>
          <a:bodyPr/>
          <a:lstStyle/>
          <a:p>
            <a:r>
              <a:rPr lang="en-US"/>
              <a:t>For patients with tuberculosis:</a:t>
            </a:r>
          </a:p>
        </p:txBody>
      </p:sp>
      <p:sp>
        <p:nvSpPr>
          <p:cNvPr id="28" name="Text Placeholder 27">
            <a:extLst>
              <a:ext uri="{FF2B5EF4-FFF2-40B4-BE49-F238E27FC236}">
                <a16:creationId xmlns:a16="http://schemas.microsoft.com/office/drawing/2014/main" id="{6C23BEF7-072A-A8E0-FC80-6B6853AF8181}"/>
              </a:ext>
            </a:extLst>
          </p:cNvPr>
          <p:cNvSpPr>
            <a:spLocks noGrp="1"/>
          </p:cNvSpPr>
          <p:nvPr>
            <p:ph type="body" sz="quarter" idx="16"/>
          </p:nvPr>
        </p:nvSpPr>
        <p:spPr/>
        <p:txBody>
          <a:bodyPr/>
          <a:lstStyle/>
          <a:p>
            <a:r>
              <a:rPr lang="en-US"/>
              <a:t>In the context of rigorous research:</a:t>
            </a:r>
          </a:p>
        </p:txBody>
      </p:sp>
      <p:sp>
        <p:nvSpPr>
          <p:cNvPr id="30" name="Text Placeholder 29">
            <a:extLst>
              <a:ext uri="{FF2B5EF4-FFF2-40B4-BE49-F238E27FC236}">
                <a16:creationId xmlns:a16="http://schemas.microsoft.com/office/drawing/2014/main" id="{D184AC79-EDD2-E7BF-83B3-905F4A5374F1}"/>
              </a:ext>
            </a:extLst>
          </p:cNvPr>
          <p:cNvSpPr>
            <a:spLocks noGrp="1"/>
          </p:cNvSpPr>
          <p:nvPr>
            <p:ph type="body" sz="quarter" idx="18"/>
          </p:nvPr>
        </p:nvSpPr>
        <p:spPr/>
        <p:txBody>
          <a:bodyPr/>
          <a:lstStyle/>
          <a:p>
            <a:r>
              <a:rPr lang="en-US"/>
              <a:t>In the WHO List of Essential Medicines:</a:t>
            </a:r>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2" name="Picture 31">
            <a:extLst>
              <a:ext uri="{FF2B5EF4-FFF2-40B4-BE49-F238E27FC236}">
                <a16:creationId xmlns:a16="http://schemas.microsoft.com/office/drawing/2014/main" id="{0953D78B-51BD-C1EB-3420-A3642E5AAE7B}"/>
              </a:ext>
            </a:extLst>
          </p:cNvPr>
          <p:cNvPicPr>
            <a:picLocks noChangeAspect="1"/>
          </p:cNvPicPr>
          <p:nvPr/>
        </p:nvPicPr>
        <p:blipFill>
          <a:blip r:embed="rId7"/>
          <a:srcRect b="19"/>
          <a:stretch/>
        </p:blipFill>
        <p:spPr>
          <a:xfrm>
            <a:off x="764688" y="2583783"/>
            <a:ext cx="2167963" cy="3005003"/>
          </a:xfrm>
          <a:prstGeom prst="rect">
            <a:avLst/>
          </a:prstGeom>
          <a:ln>
            <a:solidFill>
              <a:schemeClr val="tx1"/>
            </a:solidFill>
          </a:ln>
        </p:spPr>
      </p:pic>
      <p:pic>
        <p:nvPicPr>
          <p:cNvPr id="33" name="Picture 32">
            <a:extLst>
              <a:ext uri="{FF2B5EF4-FFF2-40B4-BE49-F238E27FC236}">
                <a16:creationId xmlns:a16="http://schemas.microsoft.com/office/drawing/2014/main" id="{4CA06F8E-BE6C-7995-5D4A-CD71DE32D221}"/>
              </a:ext>
            </a:extLst>
          </p:cNvPr>
          <p:cNvPicPr>
            <a:picLocks noChangeAspect="1"/>
          </p:cNvPicPr>
          <p:nvPr/>
        </p:nvPicPr>
        <p:blipFill>
          <a:blip r:embed="rId8"/>
          <a:stretch>
            <a:fillRect/>
          </a:stretch>
        </p:blipFill>
        <p:spPr>
          <a:xfrm>
            <a:off x="6288532" y="2581835"/>
            <a:ext cx="2319259" cy="2997315"/>
          </a:xfrm>
          <a:prstGeom prst="rect">
            <a:avLst/>
          </a:prstGeom>
          <a:ln>
            <a:solidFill>
              <a:schemeClr val="tx1"/>
            </a:solidFill>
          </a:ln>
        </p:spPr>
      </p:pic>
      <p:pic>
        <p:nvPicPr>
          <p:cNvPr id="34" name="Picture 33" descr="Graphical user interface&#10;&#10;Description automatically generated with low confidence">
            <a:extLst>
              <a:ext uri="{FF2B5EF4-FFF2-40B4-BE49-F238E27FC236}">
                <a16:creationId xmlns:a16="http://schemas.microsoft.com/office/drawing/2014/main" id="{FBF7765F-E091-7764-F626-22CB541F74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2464" y="2581835"/>
            <a:ext cx="2204848" cy="2997314"/>
          </a:xfrm>
          <a:prstGeom prst="rect">
            <a:avLst/>
          </a:prstGeom>
          <a:ln>
            <a:solidFill>
              <a:schemeClr val="tx1"/>
            </a:solidFill>
          </a:ln>
        </p:spPr>
      </p:pic>
      <p:pic>
        <p:nvPicPr>
          <p:cNvPr id="35" name="Picture 34" descr="Diagram, arrow&#10;&#10;Description automatically generated">
            <a:extLst>
              <a:ext uri="{FF2B5EF4-FFF2-40B4-BE49-F238E27FC236}">
                <a16:creationId xmlns:a16="http://schemas.microsoft.com/office/drawing/2014/main" id="{44668E07-C650-9AED-609B-3CD263C99A20}"/>
              </a:ext>
            </a:extLst>
          </p:cNvPr>
          <p:cNvPicPr>
            <a:picLocks noChangeAspect="1"/>
          </p:cNvPicPr>
          <p:nvPr/>
        </p:nvPicPr>
        <p:blipFill>
          <a:blip r:embed="rId10"/>
          <a:stretch>
            <a:fillRect/>
          </a:stretch>
        </p:blipFill>
        <p:spPr>
          <a:xfrm>
            <a:off x="3547324" y="2583784"/>
            <a:ext cx="2126535" cy="3005004"/>
          </a:xfrm>
          <a:prstGeom prst="rect">
            <a:avLst/>
          </a:prstGeom>
          <a:ln>
            <a:solidFill>
              <a:schemeClr val="tx1"/>
            </a:solidFill>
          </a:ln>
        </p:spPr>
      </p:pic>
    </p:spTree>
    <p:extLst>
      <p:ext uri="{BB962C8B-B14F-4D97-AF65-F5344CB8AC3E}">
        <p14:creationId xmlns:p14="http://schemas.microsoft.com/office/powerpoint/2010/main" val="58811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20ADBC4-7D5B-D748-B882-90AFF8BED916}"/>
              </a:ext>
            </a:extLst>
          </p:cNvPr>
          <p:cNvPicPr>
            <a:picLocks noGrp="1" noChangeAspect="1"/>
          </p:cNvPicPr>
          <p:nvPr>
            <p:ph type="pic" sz="quarter" idx="11"/>
          </p:nvPr>
        </p:nvPicPr>
        <p:blipFill rotWithShape="1">
          <a:blip r:embed="rId3"/>
          <a:srcRect r="1"/>
          <a:stretch/>
        </p:blipFill>
        <p:spPr/>
      </p:pic>
      <p:pic>
        <p:nvPicPr>
          <p:cNvPr id="5" name="Picture Placeholder 4">
            <a:extLst>
              <a:ext uri="{FF2B5EF4-FFF2-40B4-BE49-F238E27FC236}">
                <a16:creationId xmlns:a16="http://schemas.microsoft.com/office/drawing/2014/main" id="{D0282676-B15B-C54E-A48E-CE4C1852B755}"/>
              </a:ext>
            </a:extLst>
          </p:cNvPr>
          <p:cNvPicPr>
            <a:picLocks noGrp="1" noChangeAspect="1"/>
          </p:cNvPicPr>
          <p:nvPr>
            <p:ph type="pic" sz="quarter" idx="12"/>
          </p:nvPr>
        </p:nvPicPr>
        <p:blipFill rotWithShape="1">
          <a:blip r:embed="rId4"/>
          <a:srcRect r="-1"/>
          <a:stretch/>
        </p:blipFill>
        <p:spPr/>
      </p:pic>
      <p:pic>
        <p:nvPicPr>
          <p:cNvPr id="7" name="Picture Placeholder 6">
            <a:extLst>
              <a:ext uri="{FF2B5EF4-FFF2-40B4-BE49-F238E27FC236}">
                <a16:creationId xmlns:a16="http://schemas.microsoft.com/office/drawing/2014/main" id="{12BEA8E0-0A74-9245-BF42-487BC787E435}"/>
              </a:ext>
            </a:extLst>
          </p:cNvPr>
          <p:cNvPicPr>
            <a:picLocks noGrp="1" noChangeAspect="1"/>
          </p:cNvPicPr>
          <p:nvPr>
            <p:ph type="pic" sz="quarter" idx="13"/>
          </p:nvPr>
        </p:nvPicPr>
        <p:blipFill rotWithShape="1">
          <a:blip r:embed="rId5"/>
          <a:srcRect r="-1"/>
          <a:stretch/>
        </p:blipFill>
        <p:spPr/>
      </p:pic>
      <p:sp>
        <p:nvSpPr>
          <p:cNvPr id="4" name="Slide Number Placeholder 3">
            <a:extLst>
              <a:ext uri="{FF2B5EF4-FFF2-40B4-BE49-F238E27FC236}">
                <a16:creationId xmlns:a16="http://schemas.microsoft.com/office/drawing/2014/main" id="{435FFF33-8349-244B-B1C0-5EDCC5487B6D}"/>
              </a:ext>
            </a:extLst>
          </p:cNvPr>
          <p:cNvSpPr>
            <a:spLocks noGrp="1"/>
          </p:cNvSpPr>
          <p:nvPr>
            <p:ph type="sldNum" sz="quarter" idx="20"/>
          </p:nvPr>
        </p:nvSpPr>
        <p:spPr/>
        <p:txBody>
          <a:bodyPr/>
          <a:lstStyle/>
          <a:p>
            <a:pPr algn="r"/>
            <a:fld id="{C4B37875-7933-F345-AE65-E0AB5E984F8B}" type="slidenum">
              <a:rPr lang="en-US" smtClean="0"/>
              <a:pPr algn="r"/>
              <a:t>12</a:t>
            </a:fld>
            <a:endParaRPr lang="en-US"/>
          </a:p>
        </p:txBody>
      </p:sp>
      <p:sp>
        <p:nvSpPr>
          <p:cNvPr id="8" name="Title 7">
            <a:extLst>
              <a:ext uri="{FF2B5EF4-FFF2-40B4-BE49-F238E27FC236}">
                <a16:creationId xmlns:a16="http://schemas.microsoft.com/office/drawing/2014/main" id="{CA58355A-218E-9B6A-1A8A-896298F06C90}"/>
              </a:ext>
            </a:extLst>
          </p:cNvPr>
          <p:cNvSpPr>
            <a:spLocks noGrp="1"/>
          </p:cNvSpPr>
          <p:nvPr>
            <p:ph type="title"/>
          </p:nvPr>
        </p:nvSpPr>
        <p:spPr/>
        <p:txBody>
          <a:bodyPr>
            <a:normAutofit/>
          </a:bodyPr>
          <a:lstStyle/>
          <a:p>
            <a:pPr algn="l"/>
            <a:r>
              <a:rPr lang="en-US">
                <a:cs typeface="Arial" panose="020B0604020202020204" pitchFamily="34" charset="0"/>
              </a:rPr>
              <a:t>Evidence on MMS</a:t>
            </a:r>
            <a:endParaRPr lang="en-US"/>
          </a:p>
        </p:txBody>
      </p:sp>
      <p:sp>
        <p:nvSpPr>
          <p:cNvPr id="10" name="Text Placeholder 53">
            <a:extLst>
              <a:ext uri="{FF2B5EF4-FFF2-40B4-BE49-F238E27FC236}">
                <a16:creationId xmlns:a16="http://schemas.microsoft.com/office/drawing/2014/main" id="{B8809C39-40BB-4EE8-971A-F040460F974D}"/>
              </a:ext>
            </a:extLst>
          </p:cNvPr>
          <p:cNvSpPr>
            <a:spLocks noGrp="1"/>
          </p:cNvSpPr>
          <p:nvPr>
            <p:ph type="body" sz="quarter" idx="10"/>
          </p:nvPr>
        </p:nvSpPr>
        <p:spPr>
          <a:xfrm>
            <a:off x="1737383" y="4305300"/>
            <a:ext cx="2787082" cy="1338799"/>
          </a:xfrm>
        </p:spPr>
        <p:txBody>
          <a:bodyPr/>
          <a:lstStyle/>
          <a:p>
            <a:r>
              <a:rPr lang="en-US"/>
              <a:t>MMS is effective</a:t>
            </a:r>
          </a:p>
        </p:txBody>
      </p:sp>
      <p:sp>
        <p:nvSpPr>
          <p:cNvPr id="11" name="Content Placeholder 2">
            <a:extLst>
              <a:ext uri="{FF2B5EF4-FFF2-40B4-BE49-F238E27FC236}">
                <a16:creationId xmlns:a16="http://schemas.microsoft.com/office/drawing/2014/main" id="{272BBAF3-5931-E053-29D8-5F02514AFCF8}"/>
              </a:ext>
            </a:extLst>
          </p:cNvPr>
          <p:cNvSpPr>
            <a:spLocks noGrp="1"/>
          </p:cNvSpPr>
          <p:nvPr>
            <p:ph type="body" sz="quarter" idx="16"/>
          </p:nvPr>
        </p:nvSpPr>
        <p:spPr>
          <a:xfrm>
            <a:off x="4984289" y="4305300"/>
            <a:ext cx="2787082" cy="1338799"/>
          </a:xfrm>
        </p:spPr>
        <p:txBody>
          <a:bodyPr/>
          <a:lstStyle/>
          <a:p>
            <a:r>
              <a:rPr lang="en-US"/>
              <a:t>MMS is safe</a:t>
            </a:r>
          </a:p>
          <a:p>
            <a:pPr lvl="1"/>
            <a:endParaRPr lang="en-US"/>
          </a:p>
        </p:txBody>
      </p:sp>
      <p:sp>
        <p:nvSpPr>
          <p:cNvPr id="12" name="Content Placeholder 25">
            <a:extLst>
              <a:ext uri="{FF2B5EF4-FFF2-40B4-BE49-F238E27FC236}">
                <a16:creationId xmlns:a16="http://schemas.microsoft.com/office/drawing/2014/main" id="{CD768F5B-406F-35C6-9213-7D2912740342}"/>
              </a:ext>
            </a:extLst>
          </p:cNvPr>
          <p:cNvSpPr>
            <a:spLocks noGrp="1"/>
          </p:cNvSpPr>
          <p:nvPr>
            <p:ph type="body" sz="quarter" idx="17"/>
          </p:nvPr>
        </p:nvSpPr>
        <p:spPr>
          <a:xfrm>
            <a:off x="8237732" y="4305300"/>
            <a:ext cx="2787082" cy="1338799"/>
          </a:xfrm>
        </p:spPr>
        <p:txBody>
          <a:bodyPr/>
          <a:lstStyle/>
          <a:p>
            <a:r>
              <a:rPr lang="en-US"/>
              <a:t>MMS is affordable &amp; cost-effective</a:t>
            </a:r>
          </a:p>
        </p:txBody>
      </p:sp>
    </p:spTree>
    <p:extLst>
      <p:ext uri="{BB962C8B-B14F-4D97-AF65-F5344CB8AC3E}">
        <p14:creationId xmlns:p14="http://schemas.microsoft.com/office/powerpoint/2010/main" val="251408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7">
            <a:extLst>
              <a:ext uri="{FF2B5EF4-FFF2-40B4-BE49-F238E27FC236}">
                <a16:creationId xmlns:a16="http://schemas.microsoft.com/office/drawing/2014/main" id="{9592248F-B301-CC4A-93DA-FEFEFF8BBD83}"/>
              </a:ext>
            </a:extLst>
          </p:cNvPr>
          <p:cNvSpPr>
            <a:spLocks noGrp="1"/>
          </p:cNvSpPr>
          <p:nvPr>
            <p:ph type="body" sz="quarter" idx="14"/>
          </p:nvPr>
        </p:nvSpPr>
        <p:spPr>
          <a:xfrm>
            <a:off x="5583677" y="6201886"/>
            <a:ext cx="5455026" cy="582821"/>
          </a:xfrm>
        </p:spPr>
        <p:txBody>
          <a:bodyPr>
            <a:normAutofit fontScale="92500"/>
          </a:bodyPr>
          <a:lstStyle/>
          <a:p>
            <a:r>
              <a:rPr lang="en-US"/>
              <a:t>Source: </a:t>
            </a:r>
            <a:r>
              <a:rPr lang="en-GB"/>
              <a:t>Smith et al, 2017.</a:t>
            </a:r>
            <a:r>
              <a:rPr lang="en-GB">
                <a:solidFill>
                  <a:srgbClr val="FF0000"/>
                </a:solidFill>
              </a:rPr>
              <a:t> </a:t>
            </a:r>
            <a:r>
              <a:rPr lang="en-GB">
                <a:hlinkClick r:id="rId3"/>
              </a:rPr>
              <a:t>Modifiers of the effect of maternal multiple micronutrient supplementation on stillbirth, birth outcomes, and infant mortality: a meta-analysis of individual patient data from 17 randomised trials in low-income and middle-income countries.</a:t>
            </a:r>
            <a:r>
              <a:rPr lang="en-GB"/>
              <a:t> Lancet Global Health. </a:t>
            </a:r>
          </a:p>
        </p:txBody>
      </p:sp>
      <p:sp>
        <p:nvSpPr>
          <p:cNvPr id="33" name="Content Placeholder 32">
            <a:extLst>
              <a:ext uri="{FF2B5EF4-FFF2-40B4-BE49-F238E27FC236}">
                <a16:creationId xmlns:a16="http://schemas.microsoft.com/office/drawing/2014/main" id="{4A94604B-9327-3047-AA23-60217B66AEED}"/>
              </a:ext>
            </a:extLst>
          </p:cNvPr>
          <p:cNvSpPr>
            <a:spLocks noGrp="1"/>
          </p:cNvSpPr>
          <p:nvPr>
            <p:ph idx="15"/>
          </p:nvPr>
        </p:nvSpPr>
        <p:spPr>
          <a:xfrm>
            <a:off x="591794" y="512207"/>
            <a:ext cx="4013827" cy="5322290"/>
          </a:xfrm>
        </p:spPr>
        <p:txBody>
          <a:bodyPr/>
          <a:lstStyle/>
          <a:p>
            <a:r>
              <a:rPr lang="en-US"/>
              <a:t>MMS is effective</a:t>
            </a:r>
          </a:p>
          <a:p>
            <a:pPr lvl="1"/>
            <a:r>
              <a:rPr lang="en-US"/>
              <a:t>Strong evidence shows </a:t>
            </a:r>
            <a:br>
              <a:rPr lang="en-US"/>
            </a:br>
            <a:r>
              <a:rPr lang="en-US"/>
              <a:t>MMS </a:t>
            </a:r>
            <a:r>
              <a:rPr lang="en-US" b="1"/>
              <a:t>improves maternal nutrition </a:t>
            </a:r>
            <a:r>
              <a:rPr lang="en-US"/>
              <a:t>and </a:t>
            </a:r>
            <a:r>
              <a:rPr lang="en-US" b="1"/>
              <a:t>reduces the risk </a:t>
            </a:r>
            <a:r>
              <a:rPr lang="en-US"/>
              <a:t>of adverse birth outcomes.</a:t>
            </a:r>
          </a:p>
          <a:p>
            <a:pPr lvl="1"/>
            <a:r>
              <a:rPr lang="en-US"/>
              <a:t>In fact, MMS provides </a:t>
            </a:r>
            <a:r>
              <a:rPr lang="en-US" b="1"/>
              <a:t>even greater benefit for anemic women and underweight women </a:t>
            </a:r>
            <a:r>
              <a:rPr lang="en-US"/>
              <a:t>compared </a:t>
            </a:r>
            <a:br>
              <a:rPr lang="en-US"/>
            </a:br>
            <a:r>
              <a:rPr lang="en-US"/>
              <a:t>to IFA.</a:t>
            </a:r>
          </a:p>
          <a:p>
            <a:pPr marL="352425" lvl="1" indent="-342900">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8F4A4D70-3F81-8C43-BEFF-F862FEC74269}"/>
              </a:ext>
            </a:extLst>
          </p:cNvPr>
          <p:cNvSpPr>
            <a:spLocks noGrp="1"/>
          </p:cNvSpPr>
          <p:nvPr>
            <p:ph type="sldNum" sz="quarter" idx="12"/>
          </p:nvPr>
        </p:nvSpPr>
        <p:spPr/>
        <p:txBody>
          <a:bodyPr/>
          <a:lstStyle/>
          <a:p>
            <a:pPr algn="r"/>
            <a:fld id="{C4B37875-7933-F345-AE65-E0AB5E984F8B}" type="slidenum">
              <a:rPr lang="en-US" smtClean="0"/>
              <a:pPr algn="r"/>
              <a:t>13</a:t>
            </a:fld>
            <a:endParaRPr lang="en-US"/>
          </a:p>
        </p:txBody>
      </p:sp>
      <p:sp>
        <p:nvSpPr>
          <p:cNvPr id="8" name="TextBox 7">
            <a:extLst>
              <a:ext uri="{FF2B5EF4-FFF2-40B4-BE49-F238E27FC236}">
                <a16:creationId xmlns:a16="http://schemas.microsoft.com/office/drawing/2014/main" id="{AB55E986-4643-9E5D-1DD6-3BFCCE6AA2E3}"/>
              </a:ext>
            </a:extLst>
          </p:cNvPr>
          <p:cNvSpPr txBox="1"/>
          <p:nvPr/>
        </p:nvSpPr>
        <p:spPr>
          <a:xfrm>
            <a:off x="5571900" y="5183195"/>
            <a:ext cx="5922107" cy="923330"/>
          </a:xfrm>
          <a:prstGeom prst="rect">
            <a:avLst/>
          </a:prstGeom>
          <a:noFill/>
        </p:spPr>
        <p:txBody>
          <a:bodyPr wrap="square" lIns="0" tIns="0" rIns="0" bIns="0">
            <a:spAutoFit/>
          </a:bodyPr>
          <a:lstStyle/>
          <a:p>
            <a:r>
              <a:rPr lang="en-US" sz="2000">
                <a:latin typeface="Avenir Book" panose="02000503020000020003" pitchFamily="2" charset="0"/>
              </a:rPr>
              <a:t>Additionally, MMS reduces the risk of female infant mortality in the first 6 months by 15%. If the mother is anemic, the reduction in risk is 29%.</a:t>
            </a:r>
          </a:p>
        </p:txBody>
      </p:sp>
      <p:pic>
        <p:nvPicPr>
          <p:cNvPr id="7" name="Graphic 6">
            <a:extLst>
              <a:ext uri="{FF2B5EF4-FFF2-40B4-BE49-F238E27FC236}">
                <a16:creationId xmlns:a16="http://schemas.microsoft.com/office/drawing/2014/main" id="{2BB41322-DDDF-ABDE-1BD0-3A9B13F9725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75295" y="619668"/>
            <a:ext cx="5163407" cy="4308539"/>
          </a:xfrm>
          <a:prstGeom prst="rect">
            <a:avLst/>
          </a:prstGeom>
        </p:spPr>
      </p:pic>
    </p:spTree>
    <p:extLst>
      <p:ext uri="{BB962C8B-B14F-4D97-AF65-F5344CB8AC3E}">
        <p14:creationId xmlns:p14="http://schemas.microsoft.com/office/powerpoint/2010/main" val="334129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normAutofit/>
          </a:bodyPr>
          <a:lstStyle/>
          <a:p>
            <a:r>
              <a:rPr lang="en-US"/>
              <a:t>MMS is safe</a:t>
            </a:r>
          </a:p>
        </p:txBody>
      </p:sp>
      <p:sp>
        <p:nvSpPr>
          <p:cNvPr id="12" name="Content Placeholder 11">
            <a:extLst>
              <a:ext uri="{FF2B5EF4-FFF2-40B4-BE49-F238E27FC236}">
                <a16:creationId xmlns:a16="http://schemas.microsoft.com/office/drawing/2014/main" id="{288D96F2-65ED-714E-A01A-DC873F9209F9}"/>
              </a:ext>
            </a:extLst>
          </p:cNvPr>
          <p:cNvSpPr>
            <a:spLocks noGrp="1"/>
          </p:cNvSpPr>
          <p:nvPr>
            <p:ph idx="1"/>
          </p:nvPr>
        </p:nvSpPr>
        <p:spPr/>
        <p:txBody>
          <a:bodyPr>
            <a:normAutofit fontScale="92500" lnSpcReduction="10000"/>
          </a:bodyPr>
          <a:lstStyle/>
          <a:p>
            <a:pPr lvl="1">
              <a:lnSpc>
                <a:spcPct val="110000"/>
              </a:lnSpc>
            </a:pPr>
            <a:r>
              <a:rPr lang="en-US" b="0">
                <a:latin typeface="Avenir Book" panose="02000503020000020003" pitchFamily="2" charset="0"/>
              </a:rPr>
              <a:t>While stomach problems are common for pregnant women, data shows there are </a:t>
            </a:r>
            <a:r>
              <a:rPr lang="en-US">
                <a:latin typeface="Avenir Book" panose="02000503020000020003" pitchFamily="2" charset="0"/>
              </a:rPr>
              <a:t>no significant difference in reported side effects </a:t>
            </a:r>
            <a:r>
              <a:rPr lang="en-US" b="0">
                <a:latin typeface="Avenir Book" panose="02000503020000020003" pitchFamily="2" charset="0"/>
              </a:rPr>
              <a:t>between IFA or MMS.</a:t>
            </a:r>
          </a:p>
        </p:txBody>
      </p:sp>
      <p:sp>
        <p:nvSpPr>
          <p:cNvPr id="8" name="Slide Number Placeholder 7">
            <a:extLst>
              <a:ext uri="{FF2B5EF4-FFF2-40B4-BE49-F238E27FC236}">
                <a16:creationId xmlns:a16="http://schemas.microsoft.com/office/drawing/2014/main" id="{D201EF29-72AA-AF4C-BE61-5F1476ECF290}"/>
              </a:ext>
            </a:extLst>
          </p:cNvPr>
          <p:cNvSpPr>
            <a:spLocks noGrp="1"/>
          </p:cNvSpPr>
          <p:nvPr>
            <p:ph type="sldNum" sz="quarter" idx="12"/>
          </p:nvPr>
        </p:nvSpPr>
        <p:spPr/>
        <p:txBody>
          <a:bodyPr/>
          <a:lstStyle/>
          <a:p>
            <a:pPr algn="r"/>
            <a:fld id="{C4B37875-7933-F345-AE65-E0AB5E984F8B}" type="slidenum">
              <a:rPr lang="en-US" smtClean="0"/>
              <a:pPr algn="r"/>
              <a:t>14</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a:normAutofit fontScale="92500" lnSpcReduction="10000"/>
          </a:bodyPr>
          <a:lstStyle/>
          <a:p>
            <a:r>
              <a:rPr lang="en-US"/>
              <a:t>Sources: Source: Bourassa et al. 2019. </a:t>
            </a:r>
            <a:r>
              <a:rPr lang="en-US">
                <a:hlinkClick r:id="rId3"/>
              </a:rPr>
              <a:t>Review of the evidence regarding the use of antenatal multiple micronutrient supplementation in low- and middle-income countries</a:t>
            </a:r>
            <a:r>
              <a:rPr lang="en-US"/>
              <a:t>. Annals of the New York Academy of Sciences.</a:t>
            </a:r>
            <a:br>
              <a:rPr lang="en-US"/>
            </a:br>
            <a:r>
              <a:rPr lang="en-GB"/>
              <a:t>WHO antenatal care recommendations for a positive pregnancy experience. July 2020. </a:t>
            </a:r>
            <a:r>
              <a:rPr lang="en-GB" u="sng">
                <a:hlinkClick r:id="rId4"/>
              </a:rPr>
              <a:t>Nutritional interventions update: multiple micronutrient supplements during pregnancy.</a:t>
            </a:r>
            <a:r>
              <a:rPr lang="en-GB"/>
              <a:t> WHO. </a:t>
            </a:r>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7"/>
          </p:nvPr>
        </p:nvSpPr>
        <p:spPr/>
        <p:txBody>
          <a:bodyPr>
            <a:normAutofit/>
          </a:bodyPr>
          <a:lstStyle/>
          <a:p>
            <a:pPr lvl="1"/>
            <a:r>
              <a:rPr lang="en-US" b="0">
                <a:latin typeface="Avenir Book" panose="02000503020000020003" pitchFamily="2" charset="0"/>
              </a:rPr>
              <a:t>No known evidence of serious adverse effects.</a:t>
            </a:r>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8"/>
          </p:nvPr>
        </p:nvSpPr>
        <p:spPr/>
        <p:txBody>
          <a:bodyPr>
            <a:normAutofit/>
          </a:bodyPr>
          <a:lstStyle/>
          <a:p>
            <a:pPr lvl="1"/>
            <a:r>
              <a:rPr lang="en-US" b="0">
                <a:latin typeface="Avenir Book" panose="02000503020000020003" pitchFamily="2" charset="0"/>
              </a:rPr>
              <a:t>In trials, there was no difference in adherence to IFA versus MMS.</a:t>
            </a:r>
          </a:p>
        </p:txBody>
      </p:sp>
      <p:pic>
        <p:nvPicPr>
          <p:cNvPr id="6" name="Picture Placeholder 5" descr="A person kissing a baby&#10;&#10;Description automatically generated">
            <a:extLst>
              <a:ext uri="{FF2B5EF4-FFF2-40B4-BE49-F238E27FC236}">
                <a16:creationId xmlns:a16="http://schemas.microsoft.com/office/drawing/2014/main" id="{3B425D8C-5638-B908-A288-6E4B83ED1CC5}"/>
              </a:ext>
            </a:extLst>
          </p:cNvPr>
          <p:cNvPicPr>
            <a:picLocks noGrp="1" noChangeAspect="1"/>
          </p:cNvPicPr>
          <p:nvPr>
            <p:ph type="pic" sz="quarter" idx="14"/>
          </p:nvPr>
        </p:nvPicPr>
        <p:blipFill>
          <a:blip r:embed="rId5"/>
          <a:srcRect b="-157"/>
          <a:stretch>
            <a:fillRect/>
          </a:stretch>
        </p:blipFill>
        <p:spPr/>
      </p:pic>
      <p:pic>
        <p:nvPicPr>
          <p:cNvPr id="15" name="Picture Placeholder 14" descr="A picture containing tree, outdoor, person, young&#10;&#10;Description automatically generated">
            <a:extLst>
              <a:ext uri="{FF2B5EF4-FFF2-40B4-BE49-F238E27FC236}">
                <a16:creationId xmlns:a16="http://schemas.microsoft.com/office/drawing/2014/main" id="{8A34C2C7-ADD7-BB71-2B21-B3477DD9B48F}"/>
              </a:ext>
            </a:extLst>
          </p:cNvPr>
          <p:cNvPicPr>
            <a:picLocks noGrp="1" noChangeAspect="1"/>
          </p:cNvPicPr>
          <p:nvPr>
            <p:ph type="pic" sz="quarter" idx="15"/>
          </p:nvPr>
        </p:nvPicPr>
        <p:blipFill>
          <a:blip r:embed="rId6"/>
          <a:srcRect b="158"/>
          <a:stretch>
            <a:fillRect/>
          </a:stretch>
        </p:blipFill>
        <p:spPr/>
      </p:pic>
      <p:pic>
        <p:nvPicPr>
          <p:cNvPr id="21" name="Picture Placeholder 20" descr="A picture containing grass, outdoor, person&#10;&#10;Description automatically generated">
            <a:extLst>
              <a:ext uri="{FF2B5EF4-FFF2-40B4-BE49-F238E27FC236}">
                <a16:creationId xmlns:a16="http://schemas.microsoft.com/office/drawing/2014/main" id="{E7AFE504-8CBB-7B51-AE0F-5C1EF4FBEB21}"/>
              </a:ext>
            </a:extLst>
          </p:cNvPr>
          <p:cNvPicPr>
            <a:picLocks noGrp="1" noChangeAspect="1"/>
          </p:cNvPicPr>
          <p:nvPr>
            <p:ph type="pic" sz="quarter" idx="16"/>
          </p:nvPr>
        </p:nvPicPr>
        <p:blipFill>
          <a:blip r:embed="rId7"/>
          <a:srcRect/>
          <a:stretch>
            <a:fillRect/>
          </a:stretch>
        </p:blipFill>
        <p:spPr/>
      </p:pic>
    </p:spTree>
    <p:extLst>
      <p:ext uri="{BB962C8B-B14F-4D97-AF65-F5344CB8AC3E}">
        <p14:creationId xmlns:p14="http://schemas.microsoft.com/office/powerpoint/2010/main" val="217610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lstStyle/>
          <a:p>
            <a:r>
              <a:rPr lang="en-US"/>
              <a:t>MMS is affordable and cost-effective</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
          </p:nvPr>
        </p:nvSpPr>
        <p:spPr/>
        <p:txBody>
          <a:bodyPr/>
          <a:lstStyle/>
          <a:p>
            <a:pPr lvl="1"/>
            <a:r>
              <a:rPr lang="en-US"/>
              <a:t>Countries can calculate the value of switching from IFA to MMS using Nutrition International’s </a:t>
            </a:r>
            <a:r>
              <a:rPr lang="en-US">
                <a:hlinkClick r:id="rId3">
                  <a:extLst>
                    <a:ext uri="{A12FA001-AC4F-418D-AE19-62706E023703}">
                      <ahyp:hlinkClr xmlns:ahyp="http://schemas.microsoft.com/office/drawing/2018/hyperlinkcolor" val="tx"/>
                    </a:ext>
                  </a:extLst>
                </a:hlinkClick>
              </a:rPr>
              <a:t>cost-benefit tool</a:t>
            </a:r>
            <a:r>
              <a:rPr lang="en-US"/>
              <a:t>.</a:t>
            </a:r>
            <a:endParaRPr lang="en-CH"/>
          </a:p>
        </p:txBody>
      </p:sp>
      <p:sp>
        <p:nvSpPr>
          <p:cNvPr id="10" name="Slide Number Placeholder 9">
            <a:extLst>
              <a:ext uri="{FF2B5EF4-FFF2-40B4-BE49-F238E27FC236}">
                <a16:creationId xmlns:a16="http://schemas.microsoft.com/office/drawing/2014/main" id="{22F49AE2-AFC1-D742-AB17-6BE1C824EA45}"/>
              </a:ext>
            </a:extLst>
          </p:cNvPr>
          <p:cNvSpPr>
            <a:spLocks noGrp="1"/>
          </p:cNvSpPr>
          <p:nvPr>
            <p:ph type="sldNum" sz="quarter" idx="12"/>
          </p:nvPr>
        </p:nvSpPr>
        <p:spPr/>
        <p:txBody>
          <a:bodyPr/>
          <a:lstStyle/>
          <a:p>
            <a:fld id="{C4B37875-7933-F345-AE65-E0AB5E984F8B}" type="slidenum">
              <a:rPr lang="en-US" smtClean="0"/>
              <a:pPr/>
              <a:t>15</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a:lstStyle/>
          <a:p>
            <a:r>
              <a:rPr lang="en-US"/>
              <a:t>Source: </a:t>
            </a:r>
            <a:r>
              <a:rPr lang="en-US">
                <a:hlinkClick r:id="rId4"/>
              </a:rPr>
              <a:t>HMHB Consortium website</a:t>
            </a:r>
            <a:endParaRPr lang="en-US"/>
          </a:p>
        </p:txBody>
      </p:sp>
      <p:sp>
        <p:nvSpPr>
          <p:cNvPr id="8" name="Content Placeholder 7">
            <a:extLst>
              <a:ext uri="{FF2B5EF4-FFF2-40B4-BE49-F238E27FC236}">
                <a16:creationId xmlns:a16="http://schemas.microsoft.com/office/drawing/2014/main" id="{3EDF419E-659E-3044-A75D-7ACFD256AB65}"/>
              </a:ext>
            </a:extLst>
          </p:cNvPr>
          <p:cNvSpPr>
            <a:spLocks noGrp="1"/>
          </p:cNvSpPr>
          <p:nvPr>
            <p:ph idx="17"/>
          </p:nvPr>
        </p:nvSpPr>
        <p:spPr/>
        <p:txBody>
          <a:bodyPr/>
          <a:lstStyle/>
          <a:p>
            <a:pPr lvl="1"/>
            <a:r>
              <a:rPr lang="en-US"/>
              <a:t>MMS is a cost-effective antenatal care intervention. </a:t>
            </a:r>
          </a:p>
        </p:txBody>
      </p:sp>
      <p:sp>
        <p:nvSpPr>
          <p:cNvPr id="12" name="Content Placeholder 11">
            <a:extLst>
              <a:ext uri="{FF2B5EF4-FFF2-40B4-BE49-F238E27FC236}">
                <a16:creationId xmlns:a16="http://schemas.microsoft.com/office/drawing/2014/main" id="{AB8A8251-93EB-C644-8910-3DE8D3E8E414}"/>
              </a:ext>
            </a:extLst>
          </p:cNvPr>
          <p:cNvSpPr>
            <a:spLocks noGrp="1"/>
          </p:cNvSpPr>
          <p:nvPr>
            <p:ph idx="18"/>
          </p:nvPr>
        </p:nvSpPr>
        <p:spPr/>
        <p:txBody>
          <a:bodyPr>
            <a:normAutofit lnSpcReduction="10000"/>
          </a:bodyPr>
          <a:lstStyle/>
          <a:p>
            <a:pPr lvl="1"/>
            <a:r>
              <a:rPr lang="en-US"/>
              <a:t>MMS is affordable. Efforts are underway to improve local manufacturing capacity and increase MMS supply – which could drive the cost down even further.</a:t>
            </a:r>
          </a:p>
        </p:txBody>
      </p:sp>
      <p:pic>
        <p:nvPicPr>
          <p:cNvPr id="13" name="Picture Placeholder 12" descr="A picture containing grass, outdoor, person&#10;&#10;Description automatically generated">
            <a:extLst>
              <a:ext uri="{FF2B5EF4-FFF2-40B4-BE49-F238E27FC236}">
                <a16:creationId xmlns:a16="http://schemas.microsoft.com/office/drawing/2014/main" id="{21C9696A-EA8A-506D-DEBA-745B9BFED582}"/>
              </a:ext>
            </a:extLst>
          </p:cNvPr>
          <p:cNvPicPr>
            <a:picLocks noGrp="1" noChangeAspect="1"/>
          </p:cNvPicPr>
          <p:nvPr>
            <p:ph type="pic" sz="quarter" idx="16"/>
          </p:nvPr>
        </p:nvPicPr>
        <p:blipFill>
          <a:blip r:embed="rId5"/>
          <a:srcRect/>
          <a:stretch>
            <a:fillRect/>
          </a:stretch>
        </p:blipFill>
        <p:spPr/>
      </p:pic>
      <p:pic>
        <p:nvPicPr>
          <p:cNvPr id="21" name="Picture Placeholder 20" descr="A person holding a baby&#10;&#10;Description automatically generated">
            <a:extLst>
              <a:ext uri="{FF2B5EF4-FFF2-40B4-BE49-F238E27FC236}">
                <a16:creationId xmlns:a16="http://schemas.microsoft.com/office/drawing/2014/main" id="{831788F0-3838-CAC6-0C84-49BB2AF4CF17}"/>
              </a:ext>
            </a:extLst>
          </p:cNvPr>
          <p:cNvPicPr>
            <a:picLocks noGrp="1" noChangeAspect="1"/>
          </p:cNvPicPr>
          <p:nvPr>
            <p:ph type="pic" sz="quarter" idx="14"/>
          </p:nvPr>
        </p:nvPicPr>
        <p:blipFill>
          <a:blip r:embed="rId6"/>
          <a:srcRect r="156"/>
          <a:stretch>
            <a:fillRect/>
          </a:stretch>
        </p:blipFill>
        <p:spPr/>
      </p:pic>
      <p:pic>
        <p:nvPicPr>
          <p:cNvPr id="23" name="Picture Placeholder 22" descr="A picture containing tree, outdoor, person, child&#10;&#10;Description automatically generated">
            <a:extLst>
              <a:ext uri="{FF2B5EF4-FFF2-40B4-BE49-F238E27FC236}">
                <a16:creationId xmlns:a16="http://schemas.microsoft.com/office/drawing/2014/main" id="{2E1AF499-01ED-DFDE-E669-44E5F1FADDEE}"/>
              </a:ext>
            </a:extLst>
          </p:cNvPr>
          <p:cNvPicPr>
            <a:picLocks noGrp="1" noChangeAspect="1"/>
          </p:cNvPicPr>
          <p:nvPr>
            <p:ph type="pic" sz="quarter" idx="15"/>
          </p:nvPr>
        </p:nvPicPr>
        <p:blipFill>
          <a:blip r:embed="rId7"/>
          <a:srcRect b="158"/>
          <a:stretch>
            <a:fillRect/>
          </a:stretch>
        </p:blipFill>
        <p:spPr/>
      </p:pic>
    </p:spTree>
    <p:extLst>
      <p:ext uri="{BB962C8B-B14F-4D97-AF65-F5344CB8AC3E}">
        <p14:creationId xmlns:p14="http://schemas.microsoft.com/office/powerpoint/2010/main" val="30423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4A3B6-0148-8A4E-96BF-CEE47EA36F28}"/>
              </a:ext>
            </a:extLst>
          </p:cNvPr>
          <p:cNvSpPr>
            <a:spLocks noGrp="1"/>
          </p:cNvSpPr>
          <p:nvPr>
            <p:ph type="title"/>
          </p:nvPr>
        </p:nvSpPr>
        <p:spPr/>
        <p:txBody>
          <a:bodyPr/>
          <a:lstStyle/>
          <a:p>
            <a:r>
              <a:rPr lang="en-US"/>
              <a:t>Global impact</a:t>
            </a:r>
            <a:r>
              <a:rPr lang="en-CH"/>
              <a:t> </a:t>
            </a:r>
            <a:r>
              <a:rPr lang="en-US"/>
              <a:t>of MMS</a:t>
            </a:r>
          </a:p>
        </p:txBody>
      </p:sp>
      <p:sp>
        <p:nvSpPr>
          <p:cNvPr id="16" name="Content Placeholder 15">
            <a:extLst>
              <a:ext uri="{FF2B5EF4-FFF2-40B4-BE49-F238E27FC236}">
                <a16:creationId xmlns:a16="http://schemas.microsoft.com/office/drawing/2014/main" id="{3B4BCBC7-1CBE-514A-B77B-8A2B37104431}"/>
              </a:ext>
            </a:extLst>
          </p:cNvPr>
          <p:cNvSpPr>
            <a:spLocks noGrp="1"/>
          </p:cNvSpPr>
          <p:nvPr>
            <p:ph idx="1"/>
          </p:nvPr>
        </p:nvSpPr>
        <p:spPr>
          <a:xfrm>
            <a:off x="704089" y="1874520"/>
            <a:ext cx="5391911" cy="3544443"/>
          </a:xfrm>
        </p:spPr>
        <p:txBody>
          <a:bodyPr vert="horz" lIns="0" tIns="0" rIns="0" bIns="0" rtlCol="0" anchor="t">
            <a:normAutofit fontScale="85000" lnSpcReduction="10000"/>
          </a:bodyPr>
          <a:lstStyle/>
          <a:p>
            <a:r>
              <a:rPr lang="en-IN" dirty="0">
                <a:latin typeface="Avenir Book"/>
              </a:rPr>
              <a:t>Transitioning from IFA to MMS can avert </a:t>
            </a:r>
            <a:r>
              <a:rPr lang="en-IN" b="1" dirty="0">
                <a:latin typeface="Avenir Book"/>
              </a:rPr>
              <a:t>over 250,000 child deaths and nearly 25 million disabilities (DALYs) </a:t>
            </a:r>
            <a:r>
              <a:rPr lang="en-IN" dirty="0">
                <a:latin typeface="Avenir Book"/>
              </a:rPr>
              <a:t>over 10 years, across 33 LMICs (30% coverage).</a:t>
            </a:r>
            <a:endParaRPr lang="en-US" dirty="0">
              <a:latin typeface="Avenir Book"/>
              <a:ea typeface="Calibri"/>
              <a:cs typeface="Calibri"/>
            </a:endParaRPr>
          </a:p>
          <a:p>
            <a:r>
              <a:rPr lang="en-CH" dirty="0">
                <a:latin typeface="Avenir Book"/>
              </a:rPr>
              <a:t>Scaling up MMS to 90% coverage is projected to contribute to huge human capital gains for all babies born per year across 132 LMIC</a:t>
            </a:r>
            <a:r>
              <a:rPr lang="en-US" dirty="0">
                <a:latin typeface="Avenir Book"/>
              </a:rPr>
              <a:t>s</a:t>
            </a:r>
            <a:r>
              <a:rPr lang="en-CH" dirty="0">
                <a:latin typeface="Avenir Book"/>
              </a:rPr>
              <a:t>:</a:t>
            </a:r>
            <a:br>
              <a:rPr lang="en-CH" dirty="0"/>
            </a:br>
            <a:br>
              <a:rPr lang="en-CH" dirty="0"/>
            </a:br>
            <a:r>
              <a:rPr lang="en-US" b="1" dirty="0">
                <a:latin typeface="Avenir Black"/>
              </a:rPr>
              <a:t>+ </a:t>
            </a:r>
            <a:r>
              <a:rPr lang="en-CH" b="1" dirty="0">
                <a:latin typeface="Avenir Black"/>
              </a:rPr>
              <a:t>5 </a:t>
            </a:r>
            <a:r>
              <a:rPr lang="en-US" b="1" dirty="0">
                <a:latin typeface="Avenir Black"/>
              </a:rPr>
              <a:t>m</a:t>
            </a:r>
            <a:r>
              <a:rPr lang="en-CH" b="1" dirty="0">
                <a:latin typeface="Avenir Black"/>
              </a:rPr>
              <a:t>illion </a:t>
            </a:r>
            <a:r>
              <a:rPr lang="en-US" b="1" dirty="0">
                <a:latin typeface="Avenir Black"/>
              </a:rPr>
              <a:t>additional </a:t>
            </a:r>
            <a:r>
              <a:rPr lang="en-CH" b="1" dirty="0">
                <a:latin typeface="Avenir Black"/>
              </a:rPr>
              <a:t>school years</a:t>
            </a:r>
            <a:br>
              <a:rPr lang="en-US" b="1" dirty="0">
                <a:latin typeface="Avenir Black" panose="02000503020000020003" pitchFamily="2" charset="0"/>
              </a:rPr>
            </a:br>
            <a:br>
              <a:rPr lang="en-CH" b="1" dirty="0">
                <a:latin typeface="Avenir Black" panose="02000503020000020003" pitchFamily="2" charset="0"/>
              </a:rPr>
            </a:br>
            <a:r>
              <a:rPr lang="en-US" b="1" dirty="0">
                <a:latin typeface="Avenir Black"/>
              </a:rPr>
              <a:t>+ </a:t>
            </a:r>
            <a:r>
              <a:rPr lang="en-CH" b="1" dirty="0">
                <a:latin typeface="Avenir Black"/>
              </a:rPr>
              <a:t>18 </a:t>
            </a:r>
            <a:r>
              <a:rPr lang="en-US" b="1" dirty="0">
                <a:latin typeface="Avenir Black"/>
              </a:rPr>
              <a:t>b</a:t>
            </a:r>
            <a:r>
              <a:rPr lang="en-GB" b="1" dirty="0" err="1">
                <a:latin typeface="Avenir Black"/>
              </a:rPr>
              <a:t>i</a:t>
            </a:r>
            <a:r>
              <a:rPr lang="en-CH" b="1" dirty="0">
                <a:latin typeface="Avenir Black"/>
              </a:rPr>
              <a:t>llion</a:t>
            </a:r>
            <a:r>
              <a:rPr lang="en-US" b="1" dirty="0">
                <a:latin typeface="Avenir Black"/>
              </a:rPr>
              <a:t> USD</a:t>
            </a:r>
            <a:r>
              <a:rPr lang="en-CH" b="1" dirty="0">
                <a:latin typeface="Avenir Black"/>
              </a:rPr>
              <a:t> in</a:t>
            </a:r>
            <a:r>
              <a:rPr lang="en-US" b="1" dirty="0">
                <a:latin typeface="Avenir Black"/>
              </a:rPr>
              <a:t> </a:t>
            </a:r>
            <a:r>
              <a:rPr lang="en-GB" b="1" dirty="0">
                <a:latin typeface="Avenir Black"/>
              </a:rPr>
              <a:t>cumulative</a:t>
            </a:r>
            <a:r>
              <a:rPr lang="en-CH" b="1" dirty="0">
                <a:latin typeface="Avenir Black"/>
              </a:rPr>
              <a:t> lifetime</a:t>
            </a:r>
            <a:r>
              <a:rPr lang="en-US" b="1" dirty="0">
                <a:latin typeface="Avenir Black"/>
              </a:rPr>
              <a:t> income</a:t>
            </a:r>
            <a:endParaRPr lang="en-CH" b="1" dirty="0">
              <a:latin typeface="Avenir Black"/>
            </a:endParaRPr>
          </a:p>
        </p:txBody>
      </p:sp>
      <p:sp>
        <p:nvSpPr>
          <p:cNvPr id="3" name="Slide Number Placeholder 2">
            <a:extLst>
              <a:ext uri="{FF2B5EF4-FFF2-40B4-BE49-F238E27FC236}">
                <a16:creationId xmlns:a16="http://schemas.microsoft.com/office/drawing/2014/main" id="{F0BB1E68-5154-4541-82DD-116E8DF81B45}"/>
              </a:ext>
            </a:extLst>
          </p:cNvPr>
          <p:cNvSpPr>
            <a:spLocks noGrp="1"/>
          </p:cNvSpPr>
          <p:nvPr>
            <p:ph type="sldNum" sz="quarter" idx="12"/>
          </p:nvPr>
        </p:nvSpPr>
        <p:spPr/>
        <p:txBody>
          <a:bodyPr/>
          <a:lstStyle/>
          <a:p>
            <a:fld id="{C4B37875-7933-F345-AE65-E0AB5E984F8B}" type="slidenum">
              <a:rPr lang="en-US" smtClean="0"/>
              <a:pPr/>
              <a:t>16</a:t>
            </a:fld>
            <a:endParaRPr lang="en-US"/>
          </a:p>
        </p:txBody>
      </p:sp>
      <p:sp>
        <p:nvSpPr>
          <p:cNvPr id="18" name="Text Placeholder 17">
            <a:extLst>
              <a:ext uri="{FF2B5EF4-FFF2-40B4-BE49-F238E27FC236}">
                <a16:creationId xmlns:a16="http://schemas.microsoft.com/office/drawing/2014/main" id="{1A13756E-AEF6-F043-BEC8-0AC8925D9246}"/>
              </a:ext>
            </a:extLst>
          </p:cNvPr>
          <p:cNvSpPr>
            <a:spLocks noGrp="1"/>
          </p:cNvSpPr>
          <p:nvPr>
            <p:ph type="body" sz="quarter" idx="14"/>
          </p:nvPr>
        </p:nvSpPr>
        <p:spPr>
          <a:xfrm>
            <a:off x="1381876" y="5874407"/>
            <a:ext cx="4714123" cy="857683"/>
          </a:xfrm>
        </p:spPr>
        <p:txBody>
          <a:bodyPr vert="horz" lIns="0" tIns="0" rIns="0" bIns="0" rtlCol="0" anchor="ctr" anchorCtr="0">
            <a:noAutofit/>
          </a:bodyPr>
          <a:lstStyle/>
          <a:p>
            <a:pPr marL="0" indent="0">
              <a:lnSpc>
                <a:spcPct val="100000"/>
              </a:lnSpc>
              <a:spcBef>
                <a:spcPts val="300"/>
              </a:spcBef>
            </a:pPr>
            <a:r>
              <a:rPr lang="en-US" sz="800" dirty="0">
                <a:latin typeface="Avenir Book"/>
              </a:rPr>
              <a:t>Source:</a:t>
            </a:r>
            <a:endParaRPr lang="en-US" sz="800"/>
          </a:p>
          <a:p>
            <a:pPr marL="0" indent="0">
              <a:lnSpc>
                <a:spcPct val="100000"/>
              </a:lnSpc>
              <a:spcBef>
                <a:spcPts val="300"/>
              </a:spcBef>
            </a:pPr>
            <a:r>
              <a:rPr lang="en-US" sz="800" dirty="0">
                <a:solidFill>
                  <a:srgbClr val="212121"/>
                </a:solidFill>
                <a:latin typeface="Avenir Book"/>
              </a:rPr>
              <a:t>Verney et al. 2023. </a:t>
            </a:r>
            <a:r>
              <a:rPr lang="en-US" sz="800" dirty="0">
                <a:solidFill>
                  <a:srgbClr val="212121"/>
                </a:solidFill>
                <a:latin typeface="Avenir Book"/>
                <a:hlinkClick r:id="rId3"/>
              </a:rPr>
              <a:t>Multiple micronutrient supplementation cost-benefit tool for informing maternal nutrition policy and investment decisions</a:t>
            </a:r>
            <a:r>
              <a:rPr lang="en-US" sz="800" dirty="0">
                <a:solidFill>
                  <a:srgbClr val="212121"/>
                </a:solidFill>
                <a:latin typeface="Avenir Book"/>
              </a:rPr>
              <a:t>. Matern Child </a:t>
            </a:r>
            <a:r>
              <a:rPr lang="en-US" sz="800" err="1">
                <a:solidFill>
                  <a:srgbClr val="212121"/>
                </a:solidFill>
                <a:latin typeface="Avenir Book"/>
              </a:rPr>
              <a:t>Nutr</a:t>
            </a:r>
            <a:r>
              <a:rPr lang="en-US" sz="800" dirty="0">
                <a:solidFill>
                  <a:srgbClr val="212121"/>
                </a:solidFill>
                <a:latin typeface="Avenir Book"/>
              </a:rPr>
              <a:t>. 9(4):e13523. </a:t>
            </a:r>
            <a:endParaRPr lang="en-US" sz="800" dirty="0"/>
          </a:p>
          <a:p>
            <a:pPr marL="0" indent="0">
              <a:lnSpc>
                <a:spcPct val="100000"/>
              </a:lnSpc>
              <a:spcBef>
                <a:spcPts val="300"/>
              </a:spcBef>
            </a:pPr>
            <a:r>
              <a:rPr lang="en-US" sz="800" dirty="0">
                <a:latin typeface="Avenir Book"/>
              </a:rPr>
              <a:t>Perumal et al. 2021. </a:t>
            </a:r>
            <a:r>
              <a:rPr lang="en-GB" sz="800" dirty="0">
                <a:latin typeface="Avenir Book"/>
                <a:hlinkClick r:id="rId4"/>
              </a:rPr>
              <a:t>Impact of scaling up prenatal nutrition interventions on human capital outcomes in low-and middle-income countries: a modeling analysis.</a:t>
            </a:r>
            <a:r>
              <a:rPr lang="en-GB" sz="800" dirty="0">
                <a:latin typeface="Avenir Book"/>
              </a:rPr>
              <a:t> American Journal of Clinical Nutrition. 114(5):1708-1718</a:t>
            </a:r>
            <a:endParaRPr lang="en-US" sz="800" dirty="0"/>
          </a:p>
        </p:txBody>
      </p:sp>
      <p:pic>
        <p:nvPicPr>
          <p:cNvPr id="7" name="Picture Placeholder 6" descr="A person and a child&#10;&#10;Description automatically generated with low confidence">
            <a:extLst>
              <a:ext uri="{FF2B5EF4-FFF2-40B4-BE49-F238E27FC236}">
                <a16:creationId xmlns:a16="http://schemas.microsoft.com/office/drawing/2014/main" id="{45141B23-7100-A76D-1B8C-89E95E57F5A3}"/>
              </a:ext>
            </a:extLst>
          </p:cNvPr>
          <p:cNvPicPr>
            <a:picLocks noGrp="1" noChangeAspect="1"/>
          </p:cNvPicPr>
          <p:nvPr>
            <p:ph type="pic" sz="quarter" idx="13"/>
          </p:nvPr>
        </p:nvPicPr>
        <p:blipFill>
          <a:blip r:embed="rId5"/>
          <a:srcRect l="14" r="14"/>
          <a:stretch>
            <a:fillRect/>
          </a:stretch>
        </p:blipFill>
        <p:spPr/>
      </p:pic>
    </p:spTree>
    <p:extLst>
      <p:ext uri="{BB962C8B-B14F-4D97-AF65-F5344CB8AC3E}">
        <p14:creationId xmlns:p14="http://schemas.microsoft.com/office/powerpoint/2010/main" val="258393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Antenatal Care (ANC) Services </a:t>
            </a:r>
          </a:p>
        </p:txBody>
      </p:sp>
      <p:sp>
        <p:nvSpPr>
          <p:cNvPr id="95" name="Content Placeholder 94">
            <a:extLst>
              <a:ext uri="{FF2B5EF4-FFF2-40B4-BE49-F238E27FC236}">
                <a16:creationId xmlns:a16="http://schemas.microsoft.com/office/drawing/2014/main" id="{6CD62642-9638-1B51-C9C9-44262C6FF7AE}"/>
              </a:ext>
            </a:extLst>
          </p:cNvPr>
          <p:cNvSpPr>
            <a:spLocks noGrp="1"/>
          </p:cNvSpPr>
          <p:nvPr>
            <p:ph idx="1"/>
          </p:nvPr>
        </p:nvSpPr>
        <p:spPr/>
        <p:txBody>
          <a:bodyPr>
            <a:normAutofit fontScale="92500"/>
          </a:bodyPr>
          <a:lstStyle/>
          <a:p>
            <a:r>
              <a:rPr lang="en-US" b="1"/>
              <a:t>Supplementation</a:t>
            </a:r>
          </a:p>
          <a:p>
            <a:pPr lvl="1"/>
            <a:r>
              <a:rPr lang="en-US" sz="2400"/>
              <a:t>Multiple micronutrient supplements</a:t>
            </a:r>
          </a:p>
          <a:p>
            <a:pPr lvl="1"/>
            <a:r>
              <a:rPr lang="en-US" sz="2400"/>
              <a:t>Maternal calcium supplements</a:t>
            </a:r>
          </a:p>
          <a:p>
            <a:pPr lvl="1"/>
            <a:r>
              <a:rPr lang="en-US" sz="2400"/>
              <a:t>Balanced-energy protein (BEP) supplements</a:t>
            </a:r>
          </a:p>
        </p:txBody>
      </p:sp>
      <p:sp>
        <p:nvSpPr>
          <p:cNvPr id="4" name="Slide Number Placeholder 3">
            <a:extLst>
              <a:ext uri="{FF2B5EF4-FFF2-40B4-BE49-F238E27FC236}">
                <a16:creationId xmlns:a16="http://schemas.microsoft.com/office/drawing/2014/main" id="{E4EE7EF1-CABB-374A-AAC2-BB49321AC5F3}"/>
              </a:ext>
            </a:extLst>
          </p:cNvPr>
          <p:cNvSpPr>
            <a:spLocks noGrp="1"/>
          </p:cNvSpPr>
          <p:nvPr>
            <p:ph type="sldNum" sz="quarter" idx="12"/>
          </p:nvPr>
        </p:nvSpPr>
        <p:spPr/>
        <p:txBody>
          <a:bodyPr/>
          <a:lstStyle/>
          <a:p>
            <a:fld id="{C4B37875-7933-F345-AE65-E0AB5E984F8B}" type="slidenum">
              <a:rPr lang="en-US" smtClean="0"/>
              <a:pPr/>
              <a:t>17</a:t>
            </a:fld>
            <a:endParaRPr lang="en-US"/>
          </a:p>
        </p:txBody>
      </p:sp>
      <p:sp>
        <p:nvSpPr>
          <p:cNvPr id="14" name="Text Placeholder 13">
            <a:extLst>
              <a:ext uri="{FF2B5EF4-FFF2-40B4-BE49-F238E27FC236}">
                <a16:creationId xmlns:a16="http://schemas.microsoft.com/office/drawing/2014/main" id="{9F0A6AE7-0640-6442-B510-EEB6CDA54D4B}"/>
              </a:ext>
            </a:extLst>
          </p:cNvPr>
          <p:cNvSpPr>
            <a:spLocks noGrp="1"/>
          </p:cNvSpPr>
          <p:nvPr>
            <p:ph type="body" sz="quarter" idx="14"/>
          </p:nvPr>
        </p:nvSpPr>
        <p:spPr/>
        <p:txBody>
          <a:bodyPr/>
          <a:lstStyle/>
          <a:p>
            <a:r>
              <a:rPr lang="en-US"/>
              <a:t>Source: </a:t>
            </a:r>
            <a:r>
              <a:rPr lang="en-US">
                <a:hlinkClick r:id="rId3"/>
              </a:rPr>
              <a:t>The Lancet Series on Maternal and Child Undernutrition Progress</a:t>
            </a:r>
            <a:r>
              <a:rPr lang="en-US"/>
              <a:t> (2021)</a:t>
            </a:r>
            <a:endParaRPr lang="en-CH"/>
          </a:p>
        </p:txBody>
      </p:sp>
      <p:sp>
        <p:nvSpPr>
          <p:cNvPr id="17" name="Text Placeholder 16">
            <a:extLst>
              <a:ext uri="{FF2B5EF4-FFF2-40B4-BE49-F238E27FC236}">
                <a16:creationId xmlns:a16="http://schemas.microsoft.com/office/drawing/2014/main" id="{1676A2C6-0AE7-750B-1CA7-E6E1D96C37F7}"/>
              </a:ext>
            </a:extLst>
          </p:cNvPr>
          <p:cNvSpPr>
            <a:spLocks noGrp="1"/>
          </p:cNvSpPr>
          <p:nvPr>
            <p:ph type="body" sz="quarter" idx="15"/>
          </p:nvPr>
        </p:nvSpPr>
        <p:spPr/>
        <p:txBody>
          <a:bodyPr/>
          <a:lstStyle/>
          <a:p>
            <a:r>
              <a:rPr lang="en-US"/>
              <a:t>MMS must be included in a package of antenatal maternal nutrition interventions for populations, including:</a:t>
            </a:r>
          </a:p>
        </p:txBody>
      </p:sp>
      <p:sp>
        <p:nvSpPr>
          <p:cNvPr id="96" name="Content Placeholder 95">
            <a:extLst>
              <a:ext uri="{FF2B5EF4-FFF2-40B4-BE49-F238E27FC236}">
                <a16:creationId xmlns:a16="http://schemas.microsoft.com/office/drawing/2014/main" id="{057F9A92-4B7A-8114-0BAE-5B15FB94B0A3}"/>
              </a:ext>
            </a:extLst>
          </p:cNvPr>
          <p:cNvSpPr>
            <a:spLocks noGrp="1"/>
          </p:cNvSpPr>
          <p:nvPr>
            <p:ph idx="16"/>
          </p:nvPr>
        </p:nvSpPr>
        <p:spPr/>
        <p:txBody>
          <a:bodyPr>
            <a:normAutofit fontScale="92500"/>
          </a:bodyPr>
          <a:lstStyle/>
          <a:p>
            <a:r>
              <a:rPr lang="en-US" b="1"/>
              <a:t>Nutrition Counseling </a:t>
            </a:r>
          </a:p>
          <a:p>
            <a:pPr lvl="1"/>
            <a:r>
              <a:rPr lang="en-US" sz="2400"/>
              <a:t>Healthy weight gain</a:t>
            </a:r>
          </a:p>
          <a:p>
            <a:pPr lvl="1"/>
            <a:r>
              <a:rPr lang="en-US" sz="2400"/>
              <a:t>Increased energy and protein intake</a:t>
            </a:r>
          </a:p>
          <a:p>
            <a:pPr lvl="1"/>
            <a:r>
              <a:rPr lang="en-US" sz="2400"/>
              <a:t>Diverse diet (including fortified foods)</a:t>
            </a:r>
          </a:p>
        </p:txBody>
      </p:sp>
    </p:spTree>
    <p:extLst>
      <p:ext uri="{BB962C8B-B14F-4D97-AF65-F5344CB8AC3E}">
        <p14:creationId xmlns:p14="http://schemas.microsoft.com/office/powerpoint/2010/main" val="108754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9A790-AE49-FE43-B5B4-C1C1CEAC123F}"/>
              </a:ext>
            </a:extLst>
          </p:cNvPr>
          <p:cNvSpPr>
            <a:spLocks noGrp="1"/>
          </p:cNvSpPr>
          <p:nvPr>
            <p:ph type="title"/>
          </p:nvPr>
        </p:nvSpPr>
        <p:spPr/>
        <p:txBody>
          <a:bodyPr/>
          <a:lstStyle/>
          <a:p>
            <a:r>
              <a:rPr lang="en-US"/>
              <a:t>MMS implementation</a:t>
            </a:r>
            <a:r>
              <a:rPr lang="en-CH"/>
              <a:t> across the world</a:t>
            </a:r>
          </a:p>
        </p:txBody>
      </p:sp>
      <p:sp>
        <p:nvSpPr>
          <p:cNvPr id="3" name="Slide Number Placeholder 2">
            <a:extLst>
              <a:ext uri="{FF2B5EF4-FFF2-40B4-BE49-F238E27FC236}">
                <a16:creationId xmlns:a16="http://schemas.microsoft.com/office/drawing/2014/main" id="{FEFD9650-44B9-804C-8BD6-20148FE4FA54}"/>
              </a:ext>
            </a:extLst>
          </p:cNvPr>
          <p:cNvSpPr>
            <a:spLocks noGrp="1"/>
          </p:cNvSpPr>
          <p:nvPr>
            <p:ph type="sldNum" sz="quarter" idx="12"/>
          </p:nvPr>
        </p:nvSpPr>
        <p:spPr/>
        <p:txBody>
          <a:bodyPr/>
          <a:lstStyle/>
          <a:p>
            <a:fld id="{C4B37875-7933-F345-AE65-E0AB5E984F8B}" type="slidenum">
              <a:rPr lang="en-US" smtClean="0"/>
              <a:pPr/>
              <a:t>18</a:t>
            </a:fld>
            <a:endParaRPr lang="en-US"/>
          </a:p>
        </p:txBody>
      </p:sp>
      <p:sp>
        <p:nvSpPr>
          <p:cNvPr id="8" name="Text Placeholder 7">
            <a:extLst>
              <a:ext uri="{FF2B5EF4-FFF2-40B4-BE49-F238E27FC236}">
                <a16:creationId xmlns:a16="http://schemas.microsoft.com/office/drawing/2014/main" id="{7B0A79C6-FC5F-1141-B937-E20BD98F51EC}"/>
              </a:ext>
            </a:extLst>
          </p:cNvPr>
          <p:cNvSpPr>
            <a:spLocks noGrp="1"/>
          </p:cNvSpPr>
          <p:nvPr>
            <p:ph type="body" sz="quarter" idx="13"/>
          </p:nvPr>
        </p:nvSpPr>
        <p:spPr/>
        <p:txBody>
          <a:bodyPr/>
          <a:lstStyle/>
          <a:p>
            <a:r>
              <a:rPr lang="en-GB"/>
              <a:t>Source: https://hmhbconsortium.org/world-map/</a:t>
            </a:r>
            <a:endParaRPr lang="en-CH"/>
          </a:p>
        </p:txBody>
      </p:sp>
      <p:grpSp>
        <p:nvGrpSpPr>
          <p:cNvPr id="10" name="Group 9">
            <a:extLst>
              <a:ext uri="{FF2B5EF4-FFF2-40B4-BE49-F238E27FC236}">
                <a16:creationId xmlns:a16="http://schemas.microsoft.com/office/drawing/2014/main" id="{0C14C22E-6377-C149-B14E-2CC3D552D667}"/>
              </a:ext>
            </a:extLst>
          </p:cNvPr>
          <p:cNvGrpSpPr/>
          <p:nvPr/>
        </p:nvGrpSpPr>
        <p:grpSpPr>
          <a:xfrm>
            <a:off x="747352" y="1959750"/>
            <a:ext cx="7171523" cy="3906183"/>
            <a:chOff x="405196" y="330200"/>
            <a:chExt cx="11378432" cy="6197600"/>
          </a:xfrm>
          <a:solidFill>
            <a:schemeClr val="bg1"/>
          </a:solidFill>
        </p:grpSpPr>
        <p:grpSp>
          <p:nvGrpSpPr>
            <p:cNvPr id="11" name="Group 205">
              <a:extLst>
                <a:ext uri="{FF2B5EF4-FFF2-40B4-BE49-F238E27FC236}">
                  <a16:creationId xmlns:a16="http://schemas.microsoft.com/office/drawing/2014/main" id="{96C05081-6039-604D-B102-51CC9ED494CC}"/>
                </a:ext>
              </a:extLst>
            </p:cNvPr>
            <p:cNvGrpSpPr>
              <a:grpSpLocks/>
            </p:cNvGrpSpPr>
            <p:nvPr/>
          </p:nvGrpSpPr>
          <p:grpSpPr bwMode="auto">
            <a:xfrm>
              <a:off x="2176452" y="418224"/>
              <a:ext cx="9565859" cy="5728738"/>
              <a:chOff x="1003" y="129"/>
              <a:chExt cx="5325" cy="3189"/>
            </a:xfrm>
            <a:grpFill/>
          </p:grpSpPr>
          <p:sp>
            <p:nvSpPr>
              <p:cNvPr id="168" name="Freeform 5">
                <a:extLst>
                  <a:ext uri="{FF2B5EF4-FFF2-40B4-BE49-F238E27FC236}">
                    <a16:creationId xmlns:a16="http://schemas.microsoft.com/office/drawing/2014/main" id="{1D9D9992-62AD-AA46-A392-EB709739AE07}"/>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
                <a:extLst>
                  <a:ext uri="{FF2B5EF4-FFF2-40B4-BE49-F238E27FC236}">
                    <a16:creationId xmlns:a16="http://schemas.microsoft.com/office/drawing/2014/main" id="{996FB010-1F3A-8540-A915-9F685226FA19}"/>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
                <a:extLst>
                  <a:ext uri="{FF2B5EF4-FFF2-40B4-BE49-F238E27FC236}">
                    <a16:creationId xmlns:a16="http://schemas.microsoft.com/office/drawing/2014/main" id="{00A31F8A-63AD-FB4F-B197-056F76907A6A}"/>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8">
                <a:extLst>
                  <a:ext uri="{FF2B5EF4-FFF2-40B4-BE49-F238E27FC236}">
                    <a16:creationId xmlns:a16="http://schemas.microsoft.com/office/drawing/2014/main" id="{DF48DEC1-C31A-FD47-A892-75C18F522A6E}"/>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
                <a:extLst>
                  <a:ext uri="{FF2B5EF4-FFF2-40B4-BE49-F238E27FC236}">
                    <a16:creationId xmlns:a16="http://schemas.microsoft.com/office/drawing/2014/main" id="{D21C001F-D290-DF4C-8E4A-DA54521644F1}"/>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0">
                <a:extLst>
                  <a:ext uri="{FF2B5EF4-FFF2-40B4-BE49-F238E27FC236}">
                    <a16:creationId xmlns:a16="http://schemas.microsoft.com/office/drawing/2014/main" id="{4F75E914-98EB-F04A-BC21-1B681425C532}"/>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1">
                <a:extLst>
                  <a:ext uri="{FF2B5EF4-FFF2-40B4-BE49-F238E27FC236}">
                    <a16:creationId xmlns:a16="http://schemas.microsoft.com/office/drawing/2014/main" id="{D914D28B-2057-7A4E-8945-42BAD8A5523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
                <a:extLst>
                  <a:ext uri="{FF2B5EF4-FFF2-40B4-BE49-F238E27FC236}">
                    <a16:creationId xmlns:a16="http://schemas.microsoft.com/office/drawing/2014/main" id="{356739A2-B1CE-354B-8FAE-06FCB8B6E565}"/>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3">
                <a:extLst>
                  <a:ext uri="{FF2B5EF4-FFF2-40B4-BE49-F238E27FC236}">
                    <a16:creationId xmlns:a16="http://schemas.microsoft.com/office/drawing/2014/main" id="{FC241945-ACD7-4E48-8CB8-6EEC9894EE1B}"/>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4">
                <a:extLst>
                  <a:ext uri="{FF2B5EF4-FFF2-40B4-BE49-F238E27FC236}">
                    <a16:creationId xmlns:a16="http://schemas.microsoft.com/office/drawing/2014/main" id="{201B0D08-5030-FD45-B79C-3077BB6A1B0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5">
                <a:extLst>
                  <a:ext uri="{FF2B5EF4-FFF2-40B4-BE49-F238E27FC236}">
                    <a16:creationId xmlns:a16="http://schemas.microsoft.com/office/drawing/2014/main" id="{80F6C3E2-2F93-3F49-89E7-AAB34F2A665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6">
                <a:extLst>
                  <a:ext uri="{FF2B5EF4-FFF2-40B4-BE49-F238E27FC236}">
                    <a16:creationId xmlns:a16="http://schemas.microsoft.com/office/drawing/2014/main" id="{9F1E5918-510E-2146-B85A-DF79211406E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7">
                <a:extLst>
                  <a:ext uri="{FF2B5EF4-FFF2-40B4-BE49-F238E27FC236}">
                    <a16:creationId xmlns:a16="http://schemas.microsoft.com/office/drawing/2014/main" id="{97E1D100-58B0-ED4E-8457-CCC84B47897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
                <a:extLst>
                  <a:ext uri="{FF2B5EF4-FFF2-40B4-BE49-F238E27FC236}">
                    <a16:creationId xmlns:a16="http://schemas.microsoft.com/office/drawing/2014/main" id="{50A8CB9D-EDB9-E746-B0FA-405FE72238EB}"/>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9">
                <a:extLst>
                  <a:ext uri="{FF2B5EF4-FFF2-40B4-BE49-F238E27FC236}">
                    <a16:creationId xmlns:a16="http://schemas.microsoft.com/office/drawing/2014/main" id="{C0D035E7-C9A5-134E-9FD7-1843A69EF79C}"/>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20">
                <a:extLst>
                  <a:ext uri="{FF2B5EF4-FFF2-40B4-BE49-F238E27FC236}">
                    <a16:creationId xmlns:a16="http://schemas.microsoft.com/office/drawing/2014/main" id="{C70FA0A5-4371-2040-AC81-4262A2E6AF49}"/>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21">
                <a:extLst>
                  <a:ext uri="{FF2B5EF4-FFF2-40B4-BE49-F238E27FC236}">
                    <a16:creationId xmlns:a16="http://schemas.microsoft.com/office/drawing/2014/main" id="{86602255-395E-3C49-9DE0-B0ABA740B0A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22">
                <a:extLst>
                  <a:ext uri="{FF2B5EF4-FFF2-40B4-BE49-F238E27FC236}">
                    <a16:creationId xmlns:a16="http://schemas.microsoft.com/office/drawing/2014/main" id="{DC8E2B51-843C-2340-8333-C658E7C7330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23">
                <a:extLst>
                  <a:ext uri="{FF2B5EF4-FFF2-40B4-BE49-F238E27FC236}">
                    <a16:creationId xmlns:a16="http://schemas.microsoft.com/office/drawing/2014/main" id="{09B50953-9A26-DF46-A32F-1F823E7E3AAF}"/>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4">
                <a:extLst>
                  <a:ext uri="{FF2B5EF4-FFF2-40B4-BE49-F238E27FC236}">
                    <a16:creationId xmlns:a16="http://schemas.microsoft.com/office/drawing/2014/main" id="{803FFE5B-AAD3-E346-AADC-B7BE469240E4}"/>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5">
                <a:extLst>
                  <a:ext uri="{FF2B5EF4-FFF2-40B4-BE49-F238E27FC236}">
                    <a16:creationId xmlns:a16="http://schemas.microsoft.com/office/drawing/2014/main" id="{D8DFFECB-DFF1-C148-AFE0-12438E57284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6">
                <a:extLst>
                  <a:ext uri="{FF2B5EF4-FFF2-40B4-BE49-F238E27FC236}">
                    <a16:creationId xmlns:a16="http://schemas.microsoft.com/office/drawing/2014/main" id="{67C6E7C5-FB5E-E34A-BBD8-F50B18A97CE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7">
                <a:extLst>
                  <a:ext uri="{FF2B5EF4-FFF2-40B4-BE49-F238E27FC236}">
                    <a16:creationId xmlns:a16="http://schemas.microsoft.com/office/drawing/2014/main" id="{C0ED77E0-AECD-0541-B920-B1184F1846B2}"/>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8">
                <a:extLst>
                  <a:ext uri="{FF2B5EF4-FFF2-40B4-BE49-F238E27FC236}">
                    <a16:creationId xmlns:a16="http://schemas.microsoft.com/office/drawing/2014/main" id="{ABC43F92-67F3-5144-9642-3C97D19F8320}"/>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9">
                <a:extLst>
                  <a:ext uri="{FF2B5EF4-FFF2-40B4-BE49-F238E27FC236}">
                    <a16:creationId xmlns:a16="http://schemas.microsoft.com/office/drawing/2014/main" id="{AF4616AE-1366-C548-A6F1-E965ED4EF0FB}"/>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0">
                <a:extLst>
                  <a:ext uri="{FF2B5EF4-FFF2-40B4-BE49-F238E27FC236}">
                    <a16:creationId xmlns:a16="http://schemas.microsoft.com/office/drawing/2014/main" id="{1251402D-38E7-CF43-BA5E-B96DF5FE09C0}"/>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1">
                <a:extLst>
                  <a:ext uri="{FF2B5EF4-FFF2-40B4-BE49-F238E27FC236}">
                    <a16:creationId xmlns:a16="http://schemas.microsoft.com/office/drawing/2014/main" id="{69BB02CF-2527-AB41-AAB1-E5F96D99A12D}"/>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2">
                <a:extLst>
                  <a:ext uri="{FF2B5EF4-FFF2-40B4-BE49-F238E27FC236}">
                    <a16:creationId xmlns:a16="http://schemas.microsoft.com/office/drawing/2014/main" id="{9A73B148-3CD4-A140-B7F9-480AC3CC5233}"/>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
                <a:extLst>
                  <a:ext uri="{FF2B5EF4-FFF2-40B4-BE49-F238E27FC236}">
                    <a16:creationId xmlns:a16="http://schemas.microsoft.com/office/drawing/2014/main" id="{EB151F26-7C3F-C04D-BA48-40CFFDBF1C5F}"/>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4">
                <a:extLst>
                  <a:ext uri="{FF2B5EF4-FFF2-40B4-BE49-F238E27FC236}">
                    <a16:creationId xmlns:a16="http://schemas.microsoft.com/office/drawing/2014/main" id="{A666E413-C01B-0E4C-AAB7-7424F377E34B}"/>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5">
                <a:extLst>
                  <a:ext uri="{FF2B5EF4-FFF2-40B4-BE49-F238E27FC236}">
                    <a16:creationId xmlns:a16="http://schemas.microsoft.com/office/drawing/2014/main" id="{330E23F2-9BE7-1147-986E-16D33FEE4A65}"/>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6">
                <a:extLst>
                  <a:ext uri="{FF2B5EF4-FFF2-40B4-BE49-F238E27FC236}">
                    <a16:creationId xmlns:a16="http://schemas.microsoft.com/office/drawing/2014/main" id="{C72CC929-28E7-774F-86AE-8AD9B49C0B9F}"/>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7">
                <a:extLst>
                  <a:ext uri="{FF2B5EF4-FFF2-40B4-BE49-F238E27FC236}">
                    <a16:creationId xmlns:a16="http://schemas.microsoft.com/office/drawing/2014/main" id="{BFF52DD9-06FD-0B45-935C-AF1A5AF2AC30}"/>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8">
                <a:extLst>
                  <a:ext uri="{FF2B5EF4-FFF2-40B4-BE49-F238E27FC236}">
                    <a16:creationId xmlns:a16="http://schemas.microsoft.com/office/drawing/2014/main" id="{789DEC15-1B02-F54C-AF88-043566A4EE9C}"/>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9">
                <a:extLst>
                  <a:ext uri="{FF2B5EF4-FFF2-40B4-BE49-F238E27FC236}">
                    <a16:creationId xmlns:a16="http://schemas.microsoft.com/office/drawing/2014/main" id="{678868DC-8BFD-6247-A7F8-AD362CF34A74}"/>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40F1531E-6852-9044-AB83-63AFD8C4B61B}"/>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A697ECA9-34FA-0049-A16E-4F5AB2AEC4A9}"/>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0D62649C-8379-4F49-97D7-0DDC5C31D177}"/>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43">
                <a:extLst>
                  <a:ext uri="{FF2B5EF4-FFF2-40B4-BE49-F238E27FC236}">
                    <a16:creationId xmlns:a16="http://schemas.microsoft.com/office/drawing/2014/main" id="{73069425-A73A-9D45-B263-29F2FA9E1AA2}"/>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4">
                <a:extLst>
                  <a:ext uri="{FF2B5EF4-FFF2-40B4-BE49-F238E27FC236}">
                    <a16:creationId xmlns:a16="http://schemas.microsoft.com/office/drawing/2014/main" id="{8DDC050C-5B12-3D48-A40B-0A2A4A2495A5}"/>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5">
                <a:extLst>
                  <a:ext uri="{FF2B5EF4-FFF2-40B4-BE49-F238E27FC236}">
                    <a16:creationId xmlns:a16="http://schemas.microsoft.com/office/drawing/2014/main" id="{428FC17D-D48D-8349-A495-C0066D39011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6">
                <a:extLst>
                  <a:ext uri="{FF2B5EF4-FFF2-40B4-BE49-F238E27FC236}">
                    <a16:creationId xmlns:a16="http://schemas.microsoft.com/office/drawing/2014/main" id="{3FC72A12-BEE5-1D40-9725-D5DE545A3BB2}"/>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47">
                <a:extLst>
                  <a:ext uri="{FF2B5EF4-FFF2-40B4-BE49-F238E27FC236}">
                    <a16:creationId xmlns:a16="http://schemas.microsoft.com/office/drawing/2014/main" id="{B4A3BB5E-1DF6-6D41-AD8D-6A89D7B50272}"/>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48">
                <a:extLst>
                  <a:ext uri="{FF2B5EF4-FFF2-40B4-BE49-F238E27FC236}">
                    <a16:creationId xmlns:a16="http://schemas.microsoft.com/office/drawing/2014/main" id="{C0DC2BF6-AC2F-BE46-BB8E-E7876476E94C}"/>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49">
                <a:extLst>
                  <a:ext uri="{FF2B5EF4-FFF2-40B4-BE49-F238E27FC236}">
                    <a16:creationId xmlns:a16="http://schemas.microsoft.com/office/drawing/2014/main" id="{9978231D-BB05-274F-ADFE-F7C43D853324}"/>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0">
                <a:extLst>
                  <a:ext uri="{FF2B5EF4-FFF2-40B4-BE49-F238E27FC236}">
                    <a16:creationId xmlns:a16="http://schemas.microsoft.com/office/drawing/2014/main" id="{605042F7-014D-BC4A-80D4-9B970E8E4B60}"/>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1">
                <a:extLst>
                  <a:ext uri="{FF2B5EF4-FFF2-40B4-BE49-F238E27FC236}">
                    <a16:creationId xmlns:a16="http://schemas.microsoft.com/office/drawing/2014/main" id="{B0FDEBD0-DCBF-AA46-A266-0854968DAB53}"/>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2">
                <a:extLst>
                  <a:ext uri="{FF2B5EF4-FFF2-40B4-BE49-F238E27FC236}">
                    <a16:creationId xmlns:a16="http://schemas.microsoft.com/office/drawing/2014/main" id="{4F963F0A-9235-CF43-B98A-45F161AFE32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53">
                <a:extLst>
                  <a:ext uri="{FF2B5EF4-FFF2-40B4-BE49-F238E27FC236}">
                    <a16:creationId xmlns:a16="http://schemas.microsoft.com/office/drawing/2014/main" id="{733BD0CB-6425-BF4B-9514-EA1D2C1AC18E}"/>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4">
                <a:extLst>
                  <a:ext uri="{FF2B5EF4-FFF2-40B4-BE49-F238E27FC236}">
                    <a16:creationId xmlns:a16="http://schemas.microsoft.com/office/drawing/2014/main" id="{21FB8DA1-C379-9C42-923D-F50FD70327CA}"/>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5">
                <a:extLst>
                  <a:ext uri="{FF2B5EF4-FFF2-40B4-BE49-F238E27FC236}">
                    <a16:creationId xmlns:a16="http://schemas.microsoft.com/office/drawing/2014/main" id="{BB9A64C0-D659-F14A-AE4B-D0FC781D0F46}"/>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6">
                <a:extLst>
                  <a:ext uri="{FF2B5EF4-FFF2-40B4-BE49-F238E27FC236}">
                    <a16:creationId xmlns:a16="http://schemas.microsoft.com/office/drawing/2014/main" id="{5816858B-6A73-AD41-BB6F-729892CC83DD}"/>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57">
                <a:extLst>
                  <a:ext uri="{FF2B5EF4-FFF2-40B4-BE49-F238E27FC236}">
                    <a16:creationId xmlns:a16="http://schemas.microsoft.com/office/drawing/2014/main" id="{4EBAF9D6-6204-A144-829A-E6B6DA9EB96E}"/>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58">
                <a:extLst>
                  <a:ext uri="{FF2B5EF4-FFF2-40B4-BE49-F238E27FC236}">
                    <a16:creationId xmlns:a16="http://schemas.microsoft.com/office/drawing/2014/main" id="{2FD304E0-C284-5F43-B3A7-978ABB94153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59">
                <a:extLst>
                  <a:ext uri="{FF2B5EF4-FFF2-40B4-BE49-F238E27FC236}">
                    <a16:creationId xmlns:a16="http://schemas.microsoft.com/office/drawing/2014/main" id="{027A31A3-14A8-994B-9A71-07EAC563CF04}"/>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60">
                <a:extLst>
                  <a:ext uri="{FF2B5EF4-FFF2-40B4-BE49-F238E27FC236}">
                    <a16:creationId xmlns:a16="http://schemas.microsoft.com/office/drawing/2014/main" id="{42536EF1-EDE8-5442-9160-D20CBB6BC9C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61">
                <a:extLst>
                  <a:ext uri="{FF2B5EF4-FFF2-40B4-BE49-F238E27FC236}">
                    <a16:creationId xmlns:a16="http://schemas.microsoft.com/office/drawing/2014/main" id="{C87060A9-E88B-DE43-B8E0-32148546F157}"/>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62">
                <a:extLst>
                  <a:ext uri="{FF2B5EF4-FFF2-40B4-BE49-F238E27FC236}">
                    <a16:creationId xmlns:a16="http://schemas.microsoft.com/office/drawing/2014/main" id="{A8606F99-99C2-CE40-9125-0B17453D3EED}"/>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63">
                <a:extLst>
                  <a:ext uri="{FF2B5EF4-FFF2-40B4-BE49-F238E27FC236}">
                    <a16:creationId xmlns:a16="http://schemas.microsoft.com/office/drawing/2014/main" id="{35F53CB2-235F-ED40-B440-C47359FA18DA}"/>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64">
                <a:extLst>
                  <a:ext uri="{FF2B5EF4-FFF2-40B4-BE49-F238E27FC236}">
                    <a16:creationId xmlns:a16="http://schemas.microsoft.com/office/drawing/2014/main" id="{9D7AF69C-21E4-2548-A3C0-A38FD063DE34}"/>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65">
                <a:extLst>
                  <a:ext uri="{FF2B5EF4-FFF2-40B4-BE49-F238E27FC236}">
                    <a16:creationId xmlns:a16="http://schemas.microsoft.com/office/drawing/2014/main" id="{CA33F0E0-6C0A-244D-AC3E-DAABDF29354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66">
                <a:extLst>
                  <a:ext uri="{FF2B5EF4-FFF2-40B4-BE49-F238E27FC236}">
                    <a16:creationId xmlns:a16="http://schemas.microsoft.com/office/drawing/2014/main" id="{9ECAE1CC-67FE-7949-BE41-237EA35A695B}"/>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67">
                <a:extLst>
                  <a:ext uri="{FF2B5EF4-FFF2-40B4-BE49-F238E27FC236}">
                    <a16:creationId xmlns:a16="http://schemas.microsoft.com/office/drawing/2014/main" id="{71861156-F30E-0043-A77D-ED7E6014955F}"/>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68">
                <a:extLst>
                  <a:ext uri="{FF2B5EF4-FFF2-40B4-BE49-F238E27FC236}">
                    <a16:creationId xmlns:a16="http://schemas.microsoft.com/office/drawing/2014/main" id="{06B952DF-BAD3-9C47-98E7-A4C11B9F584E}"/>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69">
                <a:extLst>
                  <a:ext uri="{FF2B5EF4-FFF2-40B4-BE49-F238E27FC236}">
                    <a16:creationId xmlns:a16="http://schemas.microsoft.com/office/drawing/2014/main" id="{7AA5F69D-BE13-3840-809C-424FE135496C}"/>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70">
                <a:extLst>
                  <a:ext uri="{FF2B5EF4-FFF2-40B4-BE49-F238E27FC236}">
                    <a16:creationId xmlns:a16="http://schemas.microsoft.com/office/drawing/2014/main" id="{3CF2DE6C-ADB8-CB48-84FB-CD19B696E2D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71">
                <a:extLst>
                  <a:ext uri="{FF2B5EF4-FFF2-40B4-BE49-F238E27FC236}">
                    <a16:creationId xmlns:a16="http://schemas.microsoft.com/office/drawing/2014/main" id="{A8DE453D-3613-DE42-BF60-9CCF8712669D}"/>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2">
                <a:extLst>
                  <a:ext uri="{FF2B5EF4-FFF2-40B4-BE49-F238E27FC236}">
                    <a16:creationId xmlns:a16="http://schemas.microsoft.com/office/drawing/2014/main" id="{6B8DC91D-43A3-574D-A3B4-D9217D76DEE4}"/>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3">
                <a:extLst>
                  <a:ext uri="{FF2B5EF4-FFF2-40B4-BE49-F238E27FC236}">
                    <a16:creationId xmlns:a16="http://schemas.microsoft.com/office/drawing/2014/main" id="{00B48A8C-FF29-DC42-AD61-D48D7C2C0B7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4">
                <a:extLst>
                  <a:ext uri="{FF2B5EF4-FFF2-40B4-BE49-F238E27FC236}">
                    <a16:creationId xmlns:a16="http://schemas.microsoft.com/office/drawing/2014/main" id="{181714FB-5F4C-7F4A-8B13-A8AB4430B53F}"/>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75">
                <a:extLst>
                  <a:ext uri="{FF2B5EF4-FFF2-40B4-BE49-F238E27FC236}">
                    <a16:creationId xmlns:a16="http://schemas.microsoft.com/office/drawing/2014/main" id="{A7D48ABF-4BC9-0545-8A8E-18F1889735F7}"/>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76">
                <a:extLst>
                  <a:ext uri="{FF2B5EF4-FFF2-40B4-BE49-F238E27FC236}">
                    <a16:creationId xmlns:a16="http://schemas.microsoft.com/office/drawing/2014/main" id="{9ED44A5B-402B-A042-B54B-76031E2A7D50}"/>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77">
                <a:extLst>
                  <a:ext uri="{FF2B5EF4-FFF2-40B4-BE49-F238E27FC236}">
                    <a16:creationId xmlns:a16="http://schemas.microsoft.com/office/drawing/2014/main" id="{659A9999-16B2-F143-8954-6583146E82E8}"/>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78">
                <a:extLst>
                  <a:ext uri="{FF2B5EF4-FFF2-40B4-BE49-F238E27FC236}">
                    <a16:creationId xmlns:a16="http://schemas.microsoft.com/office/drawing/2014/main" id="{E6EA7C45-8B4A-D349-A57D-E034EC4EC31B}"/>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79">
                <a:extLst>
                  <a:ext uri="{FF2B5EF4-FFF2-40B4-BE49-F238E27FC236}">
                    <a16:creationId xmlns:a16="http://schemas.microsoft.com/office/drawing/2014/main" id="{95A58810-60C3-5E46-B903-4F41D5D15FD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0">
                <a:extLst>
                  <a:ext uri="{FF2B5EF4-FFF2-40B4-BE49-F238E27FC236}">
                    <a16:creationId xmlns:a16="http://schemas.microsoft.com/office/drawing/2014/main" id="{B4651EBF-535C-F749-B57C-374168ED3C2E}"/>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1">
                <a:extLst>
                  <a:ext uri="{FF2B5EF4-FFF2-40B4-BE49-F238E27FC236}">
                    <a16:creationId xmlns:a16="http://schemas.microsoft.com/office/drawing/2014/main" id="{9093070C-24B7-4E42-A6A6-792A34BE62D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2">
                <a:extLst>
                  <a:ext uri="{FF2B5EF4-FFF2-40B4-BE49-F238E27FC236}">
                    <a16:creationId xmlns:a16="http://schemas.microsoft.com/office/drawing/2014/main" id="{E2059D65-DD0D-BA41-A938-7C67EE103CE1}"/>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83">
                <a:extLst>
                  <a:ext uri="{FF2B5EF4-FFF2-40B4-BE49-F238E27FC236}">
                    <a16:creationId xmlns:a16="http://schemas.microsoft.com/office/drawing/2014/main" id="{D79D6053-64FE-CC48-9F59-F22395F96FF5}"/>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4">
                <a:extLst>
                  <a:ext uri="{FF2B5EF4-FFF2-40B4-BE49-F238E27FC236}">
                    <a16:creationId xmlns:a16="http://schemas.microsoft.com/office/drawing/2014/main" id="{768A2AF6-BCC8-0643-8F01-B3F2C5436D25}"/>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5">
                <a:extLst>
                  <a:ext uri="{FF2B5EF4-FFF2-40B4-BE49-F238E27FC236}">
                    <a16:creationId xmlns:a16="http://schemas.microsoft.com/office/drawing/2014/main" id="{351706E9-A500-3A46-9D91-B7DA1D093A31}"/>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6">
                <a:extLst>
                  <a:ext uri="{FF2B5EF4-FFF2-40B4-BE49-F238E27FC236}">
                    <a16:creationId xmlns:a16="http://schemas.microsoft.com/office/drawing/2014/main" id="{3E959B83-C434-E243-8DA3-3254AED4F0EE}"/>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87">
                <a:extLst>
                  <a:ext uri="{FF2B5EF4-FFF2-40B4-BE49-F238E27FC236}">
                    <a16:creationId xmlns:a16="http://schemas.microsoft.com/office/drawing/2014/main" id="{80CDE3C0-4863-2741-8FC8-6F9243C957B9}"/>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88">
                <a:extLst>
                  <a:ext uri="{FF2B5EF4-FFF2-40B4-BE49-F238E27FC236}">
                    <a16:creationId xmlns:a16="http://schemas.microsoft.com/office/drawing/2014/main" id="{CC3BF9B8-BE29-BA43-985F-146590698BFE}"/>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89">
                <a:extLst>
                  <a:ext uri="{FF2B5EF4-FFF2-40B4-BE49-F238E27FC236}">
                    <a16:creationId xmlns:a16="http://schemas.microsoft.com/office/drawing/2014/main" id="{EB70C1D9-5C34-224F-93F3-E54A84390EBF}"/>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1CECE"/>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90">
                <a:extLst>
                  <a:ext uri="{FF2B5EF4-FFF2-40B4-BE49-F238E27FC236}">
                    <a16:creationId xmlns:a16="http://schemas.microsoft.com/office/drawing/2014/main" id="{5AA220DC-2C16-F041-A83A-7C3FB247DDD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91">
                <a:extLst>
                  <a:ext uri="{FF2B5EF4-FFF2-40B4-BE49-F238E27FC236}">
                    <a16:creationId xmlns:a16="http://schemas.microsoft.com/office/drawing/2014/main" id="{F8D9FDDE-9A5D-674E-9DDA-9E9F70181BF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92">
                <a:extLst>
                  <a:ext uri="{FF2B5EF4-FFF2-40B4-BE49-F238E27FC236}">
                    <a16:creationId xmlns:a16="http://schemas.microsoft.com/office/drawing/2014/main" id="{51E698F5-7663-B74B-82B6-E0368FF33A5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93">
                <a:extLst>
                  <a:ext uri="{FF2B5EF4-FFF2-40B4-BE49-F238E27FC236}">
                    <a16:creationId xmlns:a16="http://schemas.microsoft.com/office/drawing/2014/main" id="{72ECDA4A-E62F-2349-AEAB-BF1CEFF167E3}"/>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94">
                <a:extLst>
                  <a:ext uri="{FF2B5EF4-FFF2-40B4-BE49-F238E27FC236}">
                    <a16:creationId xmlns:a16="http://schemas.microsoft.com/office/drawing/2014/main" id="{20727F40-EE88-7E4B-839D-2619923E0FE9}"/>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95">
                <a:extLst>
                  <a:ext uri="{FF2B5EF4-FFF2-40B4-BE49-F238E27FC236}">
                    <a16:creationId xmlns:a16="http://schemas.microsoft.com/office/drawing/2014/main" id="{0F313429-A779-6740-B892-6F918EEAA8FC}"/>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96">
                <a:extLst>
                  <a:ext uri="{FF2B5EF4-FFF2-40B4-BE49-F238E27FC236}">
                    <a16:creationId xmlns:a16="http://schemas.microsoft.com/office/drawing/2014/main" id="{E54B8C46-B5D4-A445-8E3F-63A78D9291E1}"/>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97">
                <a:extLst>
                  <a:ext uri="{FF2B5EF4-FFF2-40B4-BE49-F238E27FC236}">
                    <a16:creationId xmlns:a16="http://schemas.microsoft.com/office/drawing/2014/main" id="{F0002342-DCE1-1248-9F87-23FAFB91C0BE}"/>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98">
                <a:extLst>
                  <a:ext uri="{FF2B5EF4-FFF2-40B4-BE49-F238E27FC236}">
                    <a16:creationId xmlns:a16="http://schemas.microsoft.com/office/drawing/2014/main" id="{4CF899D3-876C-3241-B077-EE57A8B5A9EA}"/>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99">
                <a:extLst>
                  <a:ext uri="{FF2B5EF4-FFF2-40B4-BE49-F238E27FC236}">
                    <a16:creationId xmlns:a16="http://schemas.microsoft.com/office/drawing/2014/main" id="{6AB0D51F-36BB-4645-8D0C-E914E324B621}"/>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00">
                <a:extLst>
                  <a:ext uri="{FF2B5EF4-FFF2-40B4-BE49-F238E27FC236}">
                    <a16:creationId xmlns:a16="http://schemas.microsoft.com/office/drawing/2014/main" id="{39D0C579-8112-A141-8006-472EC6B3CA40}"/>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01">
                <a:extLst>
                  <a:ext uri="{FF2B5EF4-FFF2-40B4-BE49-F238E27FC236}">
                    <a16:creationId xmlns:a16="http://schemas.microsoft.com/office/drawing/2014/main" id="{754B9F8D-C2DC-5F4D-90F8-19D615229FFF}"/>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02">
                <a:extLst>
                  <a:ext uri="{FF2B5EF4-FFF2-40B4-BE49-F238E27FC236}">
                    <a16:creationId xmlns:a16="http://schemas.microsoft.com/office/drawing/2014/main" id="{13881930-90B8-034D-A61C-C48F05C490A3}"/>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03">
                <a:extLst>
                  <a:ext uri="{FF2B5EF4-FFF2-40B4-BE49-F238E27FC236}">
                    <a16:creationId xmlns:a16="http://schemas.microsoft.com/office/drawing/2014/main" id="{C9B29956-B17B-9449-9D91-D8AAE9A8CC8A}"/>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04">
                <a:extLst>
                  <a:ext uri="{FF2B5EF4-FFF2-40B4-BE49-F238E27FC236}">
                    <a16:creationId xmlns:a16="http://schemas.microsoft.com/office/drawing/2014/main" id="{1863AE99-C9CB-834D-901A-E33CF05CF7B5}"/>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05">
                <a:extLst>
                  <a:ext uri="{FF2B5EF4-FFF2-40B4-BE49-F238E27FC236}">
                    <a16:creationId xmlns:a16="http://schemas.microsoft.com/office/drawing/2014/main" id="{B5BB6459-85BD-D547-87ED-D054A1C61CDA}"/>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06">
                <a:extLst>
                  <a:ext uri="{FF2B5EF4-FFF2-40B4-BE49-F238E27FC236}">
                    <a16:creationId xmlns:a16="http://schemas.microsoft.com/office/drawing/2014/main" id="{9C6D9AE5-501B-9D43-A96D-E773F1554DE2}"/>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07">
                <a:extLst>
                  <a:ext uri="{FF2B5EF4-FFF2-40B4-BE49-F238E27FC236}">
                    <a16:creationId xmlns:a16="http://schemas.microsoft.com/office/drawing/2014/main" id="{35863D38-BE7B-6F49-8013-B5832073B7B5}"/>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08">
                <a:extLst>
                  <a:ext uri="{FF2B5EF4-FFF2-40B4-BE49-F238E27FC236}">
                    <a16:creationId xmlns:a16="http://schemas.microsoft.com/office/drawing/2014/main" id="{F408D160-0FCE-8347-8A7A-917FC2FB4A4A}"/>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09">
                <a:extLst>
                  <a:ext uri="{FF2B5EF4-FFF2-40B4-BE49-F238E27FC236}">
                    <a16:creationId xmlns:a16="http://schemas.microsoft.com/office/drawing/2014/main" id="{65B9DC67-5B31-714C-A9D2-36A2D0ED7748}"/>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10">
                <a:extLst>
                  <a:ext uri="{FF2B5EF4-FFF2-40B4-BE49-F238E27FC236}">
                    <a16:creationId xmlns:a16="http://schemas.microsoft.com/office/drawing/2014/main" id="{0CB4E908-47A1-4540-84FD-E8AC0CFAC1FA}"/>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11">
                <a:extLst>
                  <a:ext uri="{FF2B5EF4-FFF2-40B4-BE49-F238E27FC236}">
                    <a16:creationId xmlns:a16="http://schemas.microsoft.com/office/drawing/2014/main" id="{1A1E12D7-9F7C-C84A-9D74-98879D75A6D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12">
                <a:extLst>
                  <a:ext uri="{FF2B5EF4-FFF2-40B4-BE49-F238E27FC236}">
                    <a16:creationId xmlns:a16="http://schemas.microsoft.com/office/drawing/2014/main" id="{48C59B81-4056-914C-9F80-1DC1088822DB}"/>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13">
                <a:extLst>
                  <a:ext uri="{FF2B5EF4-FFF2-40B4-BE49-F238E27FC236}">
                    <a16:creationId xmlns:a16="http://schemas.microsoft.com/office/drawing/2014/main" id="{EABB2B4A-55B9-9544-ADF9-F5B91DCDDDB8}"/>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accent1">
                  <a:lumMod val="20000"/>
                  <a:lumOff val="80000"/>
                </a:schemeClr>
              </a:solid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14">
                <a:extLst>
                  <a:ext uri="{FF2B5EF4-FFF2-40B4-BE49-F238E27FC236}">
                    <a16:creationId xmlns:a16="http://schemas.microsoft.com/office/drawing/2014/main" id="{314599E5-D671-E44C-81FE-91D5EC4B51F1}"/>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15">
                <a:extLst>
                  <a:ext uri="{FF2B5EF4-FFF2-40B4-BE49-F238E27FC236}">
                    <a16:creationId xmlns:a16="http://schemas.microsoft.com/office/drawing/2014/main" id="{3365BC1B-5BA9-3C40-88E2-E01F41CA5C6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16">
                <a:extLst>
                  <a:ext uri="{FF2B5EF4-FFF2-40B4-BE49-F238E27FC236}">
                    <a16:creationId xmlns:a16="http://schemas.microsoft.com/office/drawing/2014/main" id="{60B3C861-CAE8-204A-90AE-ED7F24A018AB}"/>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17">
                <a:extLst>
                  <a:ext uri="{FF2B5EF4-FFF2-40B4-BE49-F238E27FC236}">
                    <a16:creationId xmlns:a16="http://schemas.microsoft.com/office/drawing/2014/main" id="{DD9493E7-1EF6-1541-B557-D7B6869F3E3E}"/>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18">
                <a:extLst>
                  <a:ext uri="{FF2B5EF4-FFF2-40B4-BE49-F238E27FC236}">
                    <a16:creationId xmlns:a16="http://schemas.microsoft.com/office/drawing/2014/main" id="{EA466642-7189-3E41-909F-F9D71A120673}"/>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19">
                <a:extLst>
                  <a:ext uri="{FF2B5EF4-FFF2-40B4-BE49-F238E27FC236}">
                    <a16:creationId xmlns:a16="http://schemas.microsoft.com/office/drawing/2014/main" id="{119C562B-41B3-784B-A222-EC2DDC70B4D7}"/>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20">
                <a:extLst>
                  <a:ext uri="{FF2B5EF4-FFF2-40B4-BE49-F238E27FC236}">
                    <a16:creationId xmlns:a16="http://schemas.microsoft.com/office/drawing/2014/main" id="{FD4C15DA-F473-5947-925F-37D84190834A}"/>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21">
                <a:extLst>
                  <a:ext uri="{FF2B5EF4-FFF2-40B4-BE49-F238E27FC236}">
                    <a16:creationId xmlns:a16="http://schemas.microsoft.com/office/drawing/2014/main" id="{28B9399F-C66D-DD43-B2CA-C2B0189062A3}"/>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22">
                <a:extLst>
                  <a:ext uri="{FF2B5EF4-FFF2-40B4-BE49-F238E27FC236}">
                    <a16:creationId xmlns:a16="http://schemas.microsoft.com/office/drawing/2014/main" id="{124BD1D6-0A75-AD44-B361-B5DECAC3BCF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23">
                <a:extLst>
                  <a:ext uri="{FF2B5EF4-FFF2-40B4-BE49-F238E27FC236}">
                    <a16:creationId xmlns:a16="http://schemas.microsoft.com/office/drawing/2014/main" id="{72BAAB9B-79E7-3E4E-AC8C-FA97832AF46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24">
                <a:extLst>
                  <a:ext uri="{FF2B5EF4-FFF2-40B4-BE49-F238E27FC236}">
                    <a16:creationId xmlns:a16="http://schemas.microsoft.com/office/drawing/2014/main" id="{B2DE3A66-8ACB-7E4C-9CA7-D77204770636}"/>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25">
                <a:extLst>
                  <a:ext uri="{FF2B5EF4-FFF2-40B4-BE49-F238E27FC236}">
                    <a16:creationId xmlns:a16="http://schemas.microsoft.com/office/drawing/2014/main" id="{9BA1D507-8D04-AD4D-B21A-FF6230F93E3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26">
                <a:extLst>
                  <a:ext uri="{FF2B5EF4-FFF2-40B4-BE49-F238E27FC236}">
                    <a16:creationId xmlns:a16="http://schemas.microsoft.com/office/drawing/2014/main" id="{CDC48C97-3286-2F42-8D49-D55706E49AF2}"/>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27">
                <a:extLst>
                  <a:ext uri="{FF2B5EF4-FFF2-40B4-BE49-F238E27FC236}">
                    <a16:creationId xmlns:a16="http://schemas.microsoft.com/office/drawing/2014/main" id="{3AB6C2F4-9099-DF4A-A532-7C31D75DBD0A}"/>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28">
                <a:extLst>
                  <a:ext uri="{FF2B5EF4-FFF2-40B4-BE49-F238E27FC236}">
                    <a16:creationId xmlns:a16="http://schemas.microsoft.com/office/drawing/2014/main" id="{29096F11-B573-E54D-BB94-06A498CE40EF}"/>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29">
                <a:extLst>
                  <a:ext uri="{FF2B5EF4-FFF2-40B4-BE49-F238E27FC236}">
                    <a16:creationId xmlns:a16="http://schemas.microsoft.com/office/drawing/2014/main" id="{FCB539EA-B673-D548-9E7E-268185AD6E22}"/>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0">
                <a:extLst>
                  <a:ext uri="{FF2B5EF4-FFF2-40B4-BE49-F238E27FC236}">
                    <a16:creationId xmlns:a16="http://schemas.microsoft.com/office/drawing/2014/main" id="{2CE9E1D9-9BB0-9C4F-A69B-347AF09691B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1">
                <a:extLst>
                  <a:ext uri="{FF2B5EF4-FFF2-40B4-BE49-F238E27FC236}">
                    <a16:creationId xmlns:a16="http://schemas.microsoft.com/office/drawing/2014/main" id="{58107D69-98AF-5C4B-A0EE-DF819663675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2">
                  <a:lumMod val="90000"/>
                </a:schemeClr>
              </a:solid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2">
                <a:extLst>
                  <a:ext uri="{FF2B5EF4-FFF2-40B4-BE49-F238E27FC236}">
                    <a16:creationId xmlns:a16="http://schemas.microsoft.com/office/drawing/2014/main" id="{C30C7A77-F9C5-FD49-A3C2-779D990BA854}"/>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3">
                <a:extLst>
                  <a:ext uri="{FF2B5EF4-FFF2-40B4-BE49-F238E27FC236}">
                    <a16:creationId xmlns:a16="http://schemas.microsoft.com/office/drawing/2014/main" id="{656E37EA-7082-E240-8BBE-E23FBB17988D}"/>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4">
                <a:extLst>
                  <a:ext uri="{FF2B5EF4-FFF2-40B4-BE49-F238E27FC236}">
                    <a16:creationId xmlns:a16="http://schemas.microsoft.com/office/drawing/2014/main" id="{83B9CCAB-3B00-D641-BC8C-308657D795B3}"/>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5">
                <a:extLst>
                  <a:ext uri="{FF2B5EF4-FFF2-40B4-BE49-F238E27FC236}">
                    <a16:creationId xmlns:a16="http://schemas.microsoft.com/office/drawing/2014/main" id="{9826ABA0-8892-6F48-BA57-C7F000139B93}"/>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36">
                <a:extLst>
                  <a:ext uri="{FF2B5EF4-FFF2-40B4-BE49-F238E27FC236}">
                    <a16:creationId xmlns:a16="http://schemas.microsoft.com/office/drawing/2014/main" id="{959D436E-BF23-9C46-8D3C-1A16918F233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37">
                <a:extLst>
                  <a:ext uri="{FF2B5EF4-FFF2-40B4-BE49-F238E27FC236}">
                    <a16:creationId xmlns:a16="http://schemas.microsoft.com/office/drawing/2014/main" id="{D7A6CA35-FD02-E643-AC5C-F4F5DB2EF847}"/>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8">
                <a:extLst>
                  <a:ext uri="{FF2B5EF4-FFF2-40B4-BE49-F238E27FC236}">
                    <a16:creationId xmlns:a16="http://schemas.microsoft.com/office/drawing/2014/main" id="{BF0D2360-5C21-D145-B0CE-3646890A4512}"/>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39">
                <a:extLst>
                  <a:ext uri="{FF2B5EF4-FFF2-40B4-BE49-F238E27FC236}">
                    <a16:creationId xmlns:a16="http://schemas.microsoft.com/office/drawing/2014/main" id="{B697C1FF-1B59-6246-9591-D7EA9AAFABA4}"/>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40">
                <a:extLst>
                  <a:ext uri="{FF2B5EF4-FFF2-40B4-BE49-F238E27FC236}">
                    <a16:creationId xmlns:a16="http://schemas.microsoft.com/office/drawing/2014/main" id="{2AAA8058-318C-464A-B432-83D07304D280}"/>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41">
                <a:extLst>
                  <a:ext uri="{FF2B5EF4-FFF2-40B4-BE49-F238E27FC236}">
                    <a16:creationId xmlns:a16="http://schemas.microsoft.com/office/drawing/2014/main" id="{BC4CB95F-3387-6D46-9141-4F5F0D0C17B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42">
                <a:extLst>
                  <a:ext uri="{FF2B5EF4-FFF2-40B4-BE49-F238E27FC236}">
                    <a16:creationId xmlns:a16="http://schemas.microsoft.com/office/drawing/2014/main" id="{B4B8C9EF-72FC-264C-888E-03E0A1A72B30}"/>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43">
                <a:extLst>
                  <a:ext uri="{FF2B5EF4-FFF2-40B4-BE49-F238E27FC236}">
                    <a16:creationId xmlns:a16="http://schemas.microsoft.com/office/drawing/2014/main" id="{994AD3F0-317B-4F46-85D9-69CB6D57B881}"/>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44">
                <a:extLst>
                  <a:ext uri="{FF2B5EF4-FFF2-40B4-BE49-F238E27FC236}">
                    <a16:creationId xmlns:a16="http://schemas.microsoft.com/office/drawing/2014/main" id="{B76D2E46-B254-4E48-A58F-7A76460DF12B}"/>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45">
                <a:extLst>
                  <a:ext uri="{FF2B5EF4-FFF2-40B4-BE49-F238E27FC236}">
                    <a16:creationId xmlns:a16="http://schemas.microsoft.com/office/drawing/2014/main" id="{A8928225-507D-6249-AC1E-23565D751524}"/>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46">
                <a:extLst>
                  <a:ext uri="{FF2B5EF4-FFF2-40B4-BE49-F238E27FC236}">
                    <a16:creationId xmlns:a16="http://schemas.microsoft.com/office/drawing/2014/main" id="{4682BBDB-7473-2741-BEC0-C56D89609238}"/>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47">
                <a:extLst>
                  <a:ext uri="{FF2B5EF4-FFF2-40B4-BE49-F238E27FC236}">
                    <a16:creationId xmlns:a16="http://schemas.microsoft.com/office/drawing/2014/main" id="{D7A76F56-91B2-9343-8E5F-E2A37C0C401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48">
                <a:extLst>
                  <a:ext uri="{FF2B5EF4-FFF2-40B4-BE49-F238E27FC236}">
                    <a16:creationId xmlns:a16="http://schemas.microsoft.com/office/drawing/2014/main" id="{D38A5F07-6AD5-2742-B9A0-B4C6A6E0C22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49">
                <a:extLst>
                  <a:ext uri="{FF2B5EF4-FFF2-40B4-BE49-F238E27FC236}">
                    <a16:creationId xmlns:a16="http://schemas.microsoft.com/office/drawing/2014/main" id="{531BD9C5-E63E-314A-A7C8-FF28D048830C}"/>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50">
                <a:extLst>
                  <a:ext uri="{FF2B5EF4-FFF2-40B4-BE49-F238E27FC236}">
                    <a16:creationId xmlns:a16="http://schemas.microsoft.com/office/drawing/2014/main" id="{354D5823-026B-A843-80DB-928F9CAAC1AF}"/>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51">
                <a:extLst>
                  <a:ext uri="{FF2B5EF4-FFF2-40B4-BE49-F238E27FC236}">
                    <a16:creationId xmlns:a16="http://schemas.microsoft.com/office/drawing/2014/main" id="{B5A6F1A0-A958-BD47-9868-DC60ED4D8075}"/>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52">
                <a:extLst>
                  <a:ext uri="{FF2B5EF4-FFF2-40B4-BE49-F238E27FC236}">
                    <a16:creationId xmlns:a16="http://schemas.microsoft.com/office/drawing/2014/main" id="{586CE403-A62F-A442-BAA7-70FFD614B1C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53">
                <a:extLst>
                  <a:ext uri="{FF2B5EF4-FFF2-40B4-BE49-F238E27FC236}">
                    <a16:creationId xmlns:a16="http://schemas.microsoft.com/office/drawing/2014/main" id="{0D18330D-D51F-004A-AD23-D8735FF4DA49}"/>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54">
                <a:extLst>
                  <a:ext uri="{FF2B5EF4-FFF2-40B4-BE49-F238E27FC236}">
                    <a16:creationId xmlns:a16="http://schemas.microsoft.com/office/drawing/2014/main" id="{7E43ACB1-52C1-B74B-8476-C3F6B8B27527}"/>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55">
                <a:extLst>
                  <a:ext uri="{FF2B5EF4-FFF2-40B4-BE49-F238E27FC236}">
                    <a16:creationId xmlns:a16="http://schemas.microsoft.com/office/drawing/2014/main" id="{48CDF5EA-9598-1840-A539-1559B62679B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56">
                <a:extLst>
                  <a:ext uri="{FF2B5EF4-FFF2-40B4-BE49-F238E27FC236}">
                    <a16:creationId xmlns:a16="http://schemas.microsoft.com/office/drawing/2014/main" id="{C0F190CD-D78D-4D49-8F67-30F04062D325}"/>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57">
                <a:extLst>
                  <a:ext uri="{FF2B5EF4-FFF2-40B4-BE49-F238E27FC236}">
                    <a16:creationId xmlns:a16="http://schemas.microsoft.com/office/drawing/2014/main" id="{A9260289-02F5-0E46-96B3-D29125912CC2}"/>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58">
                <a:extLst>
                  <a:ext uri="{FF2B5EF4-FFF2-40B4-BE49-F238E27FC236}">
                    <a16:creationId xmlns:a16="http://schemas.microsoft.com/office/drawing/2014/main" id="{E5B296F2-52F3-3244-89D9-72EEE4F1CC0E}"/>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59">
                <a:extLst>
                  <a:ext uri="{FF2B5EF4-FFF2-40B4-BE49-F238E27FC236}">
                    <a16:creationId xmlns:a16="http://schemas.microsoft.com/office/drawing/2014/main" id="{B60814CC-D278-3241-B82D-D7195E65BFC9}"/>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60">
                <a:extLst>
                  <a:ext uri="{FF2B5EF4-FFF2-40B4-BE49-F238E27FC236}">
                    <a16:creationId xmlns:a16="http://schemas.microsoft.com/office/drawing/2014/main" id="{9BACDD8E-97C3-F248-ADF0-EB42B01BA53D}"/>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61">
                <a:extLst>
                  <a:ext uri="{FF2B5EF4-FFF2-40B4-BE49-F238E27FC236}">
                    <a16:creationId xmlns:a16="http://schemas.microsoft.com/office/drawing/2014/main" id="{2EE2CABC-A8F3-8048-97CA-FE0428A4D536}"/>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62">
                <a:extLst>
                  <a:ext uri="{FF2B5EF4-FFF2-40B4-BE49-F238E27FC236}">
                    <a16:creationId xmlns:a16="http://schemas.microsoft.com/office/drawing/2014/main" id="{2B01E8E0-8905-DC46-84F5-2F8931A5CC35}"/>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63">
                <a:extLst>
                  <a:ext uri="{FF2B5EF4-FFF2-40B4-BE49-F238E27FC236}">
                    <a16:creationId xmlns:a16="http://schemas.microsoft.com/office/drawing/2014/main" id="{BC3099AC-9EB7-774B-B538-5F4CC2D2F4BB}"/>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64">
                <a:extLst>
                  <a:ext uri="{FF2B5EF4-FFF2-40B4-BE49-F238E27FC236}">
                    <a16:creationId xmlns:a16="http://schemas.microsoft.com/office/drawing/2014/main" id="{72701565-31F2-7B4E-94AC-9543820D470F}"/>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65">
                <a:extLst>
                  <a:ext uri="{FF2B5EF4-FFF2-40B4-BE49-F238E27FC236}">
                    <a16:creationId xmlns:a16="http://schemas.microsoft.com/office/drawing/2014/main" id="{87D01F60-0AD5-3E4F-B9F7-91F5D7C84F6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66">
                <a:extLst>
                  <a:ext uri="{FF2B5EF4-FFF2-40B4-BE49-F238E27FC236}">
                    <a16:creationId xmlns:a16="http://schemas.microsoft.com/office/drawing/2014/main" id="{9307BC7D-33AF-6C48-8DF0-FE2A5EB338BC}"/>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67">
                <a:extLst>
                  <a:ext uri="{FF2B5EF4-FFF2-40B4-BE49-F238E27FC236}">
                    <a16:creationId xmlns:a16="http://schemas.microsoft.com/office/drawing/2014/main" id="{D7A6A3FA-B172-714F-8E3B-F7B5626013B7}"/>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68">
                <a:extLst>
                  <a:ext uri="{FF2B5EF4-FFF2-40B4-BE49-F238E27FC236}">
                    <a16:creationId xmlns:a16="http://schemas.microsoft.com/office/drawing/2014/main" id="{5F5BF0FA-828D-284E-96E1-5EBE3ABDAE61}"/>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69">
                <a:extLst>
                  <a:ext uri="{FF2B5EF4-FFF2-40B4-BE49-F238E27FC236}">
                    <a16:creationId xmlns:a16="http://schemas.microsoft.com/office/drawing/2014/main" id="{77BF1AEE-C3AC-2848-BF01-BD5AD96DDCFC}"/>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70">
                <a:extLst>
                  <a:ext uri="{FF2B5EF4-FFF2-40B4-BE49-F238E27FC236}">
                    <a16:creationId xmlns:a16="http://schemas.microsoft.com/office/drawing/2014/main" id="{0F2E1DE4-D765-6840-97AF-8B3D81F14D3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71">
                <a:extLst>
                  <a:ext uri="{FF2B5EF4-FFF2-40B4-BE49-F238E27FC236}">
                    <a16:creationId xmlns:a16="http://schemas.microsoft.com/office/drawing/2014/main" id="{CD4F4B8F-74E9-1E45-B36E-B979249FD22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72">
                <a:extLst>
                  <a:ext uri="{FF2B5EF4-FFF2-40B4-BE49-F238E27FC236}">
                    <a16:creationId xmlns:a16="http://schemas.microsoft.com/office/drawing/2014/main" id="{B971C444-85A3-1C45-B876-474582BD1F38}"/>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73">
                <a:extLst>
                  <a:ext uri="{FF2B5EF4-FFF2-40B4-BE49-F238E27FC236}">
                    <a16:creationId xmlns:a16="http://schemas.microsoft.com/office/drawing/2014/main" id="{4E3D6DDD-53B9-6849-968D-47F7021DF2D7}"/>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74">
                <a:extLst>
                  <a:ext uri="{FF2B5EF4-FFF2-40B4-BE49-F238E27FC236}">
                    <a16:creationId xmlns:a16="http://schemas.microsoft.com/office/drawing/2014/main" id="{DD0C2DBB-78C7-5945-AC10-3BA2AD39432B}"/>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75">
                <a:extLst>
                  <a:ext uri="{FF2B5EF4-FFF2-40B4-BE49-F238E27FC236}">
                    <a16:creationId xmlns:a16="http://schemas.microsoft.com/office/drawing/2014/main" id="{7E211B8A-271D-7E49-AAB0-E63AAD0BEB2F}"/>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76">
                <a:extLst>
                  <a:ext uri="{FF2B5EF4-FFF2-40B4-BE49-F238E27FC236}">
                    <a16:creationId xmlns:a16="http://schemas.microsoft.com/office/drawing/2014/main" id="{0BFC53D4-ACA5-D041-BB75-887805B0EFD8}"/>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77">
                <a:extLst>
                  <a:ext uri="{FF2B5EF4-FFF2-40B4-BE49-F238E27FC236}">
                    <a16:creationId xmlns:a16="http://schemas.microsoft.com/office/drawing/2014/main" id="{734C3869-52CA-EF4E-A4E3-175B312507CD}"/>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78">
                <a:extLst>
                  <a:ext uri="{FF2B5EF4-FFF2-40B4-BE49-F238E27FC236}">
                    <a16:creationId xmlns:a16="http://schemas.microsoft.com/office/drawing/2014/main" id="{1FC24328-834A-B34D-875F-529E30D7B47E}"/>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79">
                <a:extLst>
                  <a:ext uri="{FF2B5EF4-FFF2-40B4-BE49-F238E27FC236}">
                    <a16:creationId xmlns:a16="http://schemas.microsoft.com/office/drawing/2014/main" id="{036A5234-145D-4842-9994-607D464F1D83}"/>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80">
                <a:extLst>
                  <a:ext uri="{FF2B5EF4-FFF2-40B4-BE49-F238E27FC236}">
                    <a16:creationId xmlns:a16="http://schemas.microsoft.com/office/drawing/2014/main" id="{D115D25A-0805-1C45-AEDE-C74A17F47F03}"/>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81">
                <a:extLst>
                  <a:ext uri="{FF2B5EF4-FFF2-40B4-BE49-F238E27FC236}">
                    <a16:creationId xmlns:a16="http://schemas.microsoft.com/office/drawing/2014/main" id="{62A2247E-76A1-FF42-9AB4-A3C2AB04A0FF}"/>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82">
                <a:extLst>
                  <a:ext uri="{FF2B5EF4-FFF2-40B4-BE49-F238E27FC236}">
                    <a16:creationId xmlns:a16="http://schemas.microsoft.com/office/drawing/2014/main" id="{D9435139-CF8D-2C46-A200-9B08FBAF8F35}"/>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83">
                <a:extLst>
                  <a:ext uri="{FF2B5EF4-FFF2-40B4-BE49-F238E27FC236}">
                    <a16:creationId xmlns:a16="http://schemas.microsoft.com/office/drawing/2014/main" id="{0DCC02F7-83E1-D140-9C8F-5D379D1EFF16}"/>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84">
                <a:extLst>
                  <a:ext uri="{FF2B5EF4-FFF2-40B4-BE49-F238E27FC236}">
                    <a16:creationId xmlns:a16="http://schemas.microsoft.com/office/drawing/2014/main" id="{E099204B-C1B9-D442-82F8-AD7F69CD436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85">
                <a:extLst>
                  <a:ext uri="{FF2B5EF4-FFF2-40B4-BE49-F238E27FC236}">
                    <a16:creationId xmlns:a16="http://schemas.microsoft.com/office/drawing/2014/main" id="{606AF609-E13C-5548-9C87-2435711C1479}"/>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86">
                <a:extLst>
                  <a:ext uri="{FF2B5EF4-FFF2-40B4-BE49-F238E27FC236}">
                    <a16:creationId xmlns:a16="http://schemas.microsoft.com/office/drawing/2014/main" id="{89240CF8-83C6-2249-85E2-0EDD6A4E6536}"/>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87">
                <a:extLst>
                  <a:ext uri="{FF2B5EF4-FFF2-40B4-BE49-F238E27FC236}">
                    <a16:creationId xmlns:a16="http://schemas.microsoft.com/office/drawing/2014/main" id="{72069668-433A-0E46-B788-2FAAE0E0F782}"/>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88">
                <a:extLst>
                  <a:ext uri="{FF2B5EF4-FFF2-40B4-BE49-F238E27FC236}">
                    <a16:creationId xmlns:a16="http://schemas.microsoft.com/office/drawing/2014/main" id="{54FE5E10-0699-8049-8844-430FC9188737}"/>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89">
                <a:extLst>
                  <a:ext uri="{FF2B5EF4-FFF2-40B4-BE49-F238E27FC236}">
                    <a16:creationId xmlns:a16="http://schemas.microsoft.com/office/drawing/2014/main" id="{A7BE2B9B-4919-FF43-A972-80C67D12B670}"/>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90">
                <a:extLst>
                  <a:ext uri="{FF2B5EF4-FFF2-40B4-BE49-F238E27FC236}">
                    <a16:creationId xmlns:a16="http://schemas.microsoft.com/office/drawing/2014/main" id="{0CD3D539-3187-FD4F-B51B-3A21EFF4261D}"/>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91">
                <a:extLst>
                  <a:ext uri="{FF2B5EF4-FFF2-40B4-BE49-F238E27FC236}">
                    <a16:creationId xmlns:a16="http://schemas.microsoft.com/office/drawing/2014/main" id="{4BDF3EC3-80DB-C84A-AB36-99ED9EDDDC92}"/>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92">
                <a:extLst>
                  <a:ext uri="{FF2B5EF4-FFF2-40B4-BE49-F238E27FC236}">
                    <a16:creationId xmlns:a16="http://schemas.microsoft.com/office/drawing/2014/main" id="{1E2C334F-6829-5743-B38C-04585D9DA896}"/>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93">
                <a:extLst>
                  <a:ext uri="{FF2B5EF4-FFF2-40B4-BE49-F238E27FC236}">
                    <a16:creationId xmlns:a16="http://schemas.microsoft.com/office/drawing/2014/main" id="{B17E01CF-C37D-844F-B699-77CB1344FC8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94">
                <a:extLst>
                  <a:ext uri="{FF2B5EF4-FFF2-40B4-BE49-F238E27FC236}">
                    <a16:creationId xmlns:a16="http://schemas.microsoft.com/office/drawing/2014/main" id="{D6621760-94F3-2B45-AD89-706797AE7513}"/>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95">
                <a:extLst>
                  <a:ext uri="{FF2B5EF4-FFF2-40B4-BE49-F238E27FC236}">
                    <a16:creationId xmlns:a16="http://schemas.microsoft.com/office/drawing/2014/main" id="{5C14764E-F725-274F-9CDA-9B693001F3A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96">
                <a:extLst>
                  <a:ext uri="{FF2B5EF4-FFF2-40B4-BE49-F238E27FC236}">
                    <a16:creationId xmlns:a16="http://schemas.microsoft.com/office/drawing/2014/main" id="{1DAD31E0-2613-9546-997E-CAC1F7EE4314}"/>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97">
                <a:extLst>
                  <a:ext uri="{FF2B5EF4-FFF2-40B4-BE49-F238E27FC236}">
                    <a16:creationId xmlns:a16="http://schemas.microsoft.com/office/drawing/2014/main" id="{42CD1093-887F-044E-A81F-D989EEC2496F}"/>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98">
                <a:extLst>
                  <a:ext uri="{FF2B5EF4-FFF2-40B4-BE49-F238E27FC236}">
                    <a16:creationId xmlns:a16="http://schemas.microsoft.com/office/drawing/2014/main" id="{24F33E98-54A2-824F-9394-0DD8423B1DD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99">
                <a:extLst>
                  <a:ext uri="{FF2B5EF4-FFF2-40B4-BE49-F238E27FC236}">
                    <a16:creationId xmlns:a16="http://schemas.microsoft.com/office/drawing/2014/main" id="{93B10219-4FC5-5141-9314-B8B31247CC0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00">
                <a:extLst>
                  <a:ext uri="{FF2B5EF4-FFF2-40B4-BE49-F238E27FC236}">
                    <a16:creationId xmlns:a16="http://schemas.microsoft.com/office/drawing/2014/main" id="{953D0ECA-33DC-0A4F-AE63-34203598568C}"/>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201">
                <a:extLst>
                  <a:ext uri="{FF2B5EF4-FFF2-40B4-BE49-F238E27FC236}">
                    <a16:creationId xmlns:a16="http://schemas.microsoft.com/office/drawing/2014/main" id="{8567856B-F014-E547-8A85-8BFD753D3D9F}"/>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202">
                <a:extLst>
                  <a:ext uri="{FF2B5EF4-FFF2-40B4-BE49-F238E27FC236}">
                    <a16:creationId xmlns:a16="http://schemas.microsoft.com/office/drawing/2014/main" id="{1C2FC6C5-A748-534D-8EFF-A5219D93729A}"/>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203">
                <a:extLst>
                  <a:ext uri="{FF2B5EF4-FFF2-40B4-BE49-F238E27FC236}">
                    <a16:creationId xmlns:a16="http://schemas.microsoft.com/office/drawing/2014/main" id="{0F38544B-6F9B-EE4D-861A-97792E2D4B80}"/>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204">
                <a:extLst>
                  <a:ext uri="{FF2B5EF4-FFF2-40B4-BE49-F238E27FC236}">
                    <a16:creationId xmlns:a16="http://schemas.microsoft.com/office/drawing/2014/main" id="{A229284F-FE69-8F40-A0C7-3FAD347BD33E}"/>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Freeform 206">
              <a:extLst>
                <a:ext uri="{FF2B5EF4-FFF2-40B4-BE49-F238E27FC236}">
                  <a16:creationId xmlns:a16="http://schemas.microsoft.com/office/drawing/2014/main" id="{49E87AE4-253E-2947-B7AB-13ACAAD06241}"/>
                </a:ext>
              </a:extLst>
            </p:cNvPr>
            <p:cNvSpPr>
              <a:spLocks noEditPoints="1"/>
            </p:cNvSpPr>
            <p:nvPr/>
          </p:nvSpPr>
          <p:spPr bwMode="auto">
            <a:xfrm>
              <a:off x="8855487" y="4014628"/>
              <a:ext cx="1381436" cy="65209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7">
              <a:extLst>
                <a:ext uri="{FF2B5EF4-FFF2-40B4-BE49-F238E27FC236}">
                  <a16:creationId xmlns:a16="http://schemas.microsoft.com/office/drawing/2014/main" id="{95E1BFA2-7CFD-0E49-A990-185B0C79D993}"/>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8">
              <a:extLst>
                <a:ext uri="{FF2B5EF4-FFF2-40B4-BE49-F238E27FC236}">
                  <a16:creationId xmlns:a16="http://schemas.microsoft.com/office/drawing/2014/main" id="{64398613-2EBE-B044-A1D5-65578149ACC2}"/>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9">
              <a:extLst>
                <a:ext uri="{FF2B5EF4-FFF2-40B4-BE49-F238E27FC236}">
                  <a16:creationId xmlns:a16="http://schemas.microsoft.com/office/drawing/2014/main" id="{9E55EB37-AC27-1F42-A36B-A6350BA9F27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0">
              <a:extLst>
                <a:ext uri="{FF2B5EF4-FFF2-40B4-BE49-F238E27FC236}">
                  <a16:creationId xmlns:a16="http://schemas.microsoft.com/office/drawing/2014/main" id="{43ECB915-BC12-E643-AAF1-F0F46DB6258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11">
              <a:extLst>
                <a:ext uri="{FF2B5EF4-FFF2-40B4-BE49-F238E27FC236}">
                  <a16:creationId xmlns:a16="http://schemas.microsoft.com/office/drawing/2014/main" id="{F5FEDE73-2D89-2E4F-8925-3420EDF5AA27}"/>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12">
              <a:extLst>
                <a:ext uri="{FF2B5EF4-FFF2-40B4-BE49-F238E27FC236}">
                  <a16:creationId xmlns:a16="http://schemas.microsoft.com/office/drawing/2014/main" id="{ACD8014E-DB35-8F4A-8D5A-A2B046D07850}"/>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13">
              <a:extLst>
                <a:ext uri="{FF2B5EF4-FFF2-40B4-BE49-F238E27FC236}">
                  <a16:creationId xmlns:a16="http://schemas.microsoft.com/office/drawing/2014/main" id="{6448C8DF-4853-064B-85D4-EB96828BC2EE}"/>
                </a:ext>
              </a:extLst>
            </p:cNvPr>
            <p:cNvSpPr>
              <a:spLocks/>
            </p:cNvSpPr>
            <p:nvPr/>
          </p:nvSpPr>
          <p:spPr bwMode="auto">
            <a:xfrm>
              <a:off x="9444708" y="3376904"/>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4">
              <a:extLst>
                <a:ext uri="{FF2B5EF4-FFF2-40B4-BE49-F238E27FC236}">
                  <a16:creationId xmlns:a16="http://schemas.microsoft.com/office/drawing/2014/main" id="{9F6C2182-068E-054A-871D-2636640568A7}"/>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5">
              <a:extLst>
                <a:ext uri="{FF2B5EF4-FFF2-40B4-BE49-F238E27FC236}">
                  <a16:creationId xmlns:a16="http://schemas.microsoft.com/office/drawing/2014/main" id="{CBCCF38D-AF9E-694A-BF45-C8377DEE472A}"/>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6">
              <a:extLst>
                <a:ext uri="{FF2B5EF4-FFF2-40B4-BE49-F238E27FC236}">
                  <a16:creationId xmlns:a16="http://schemas.microsoft.com/office/drawing/2014/main" id="{49499779-059E-F740-9E53-687B04AB311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7">
              <a:extLst>
                <a:ext uri="{FF2B5EF4-FFF2-40B4-BE49-F238E27FC236}">
                  <a16:creationId xmlns:a16="http://schemas.microsoft.com/office/drawing/2014/main" id="{109197FC-C353-2841-9CB5-6A32B4BDF62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8">
              <a:extLst>
                <a:ext uri="{FF2B5EF4-FFF2-40B4-BE49-F238E27FC236}">
                  <a16:creationId xmlns:a16="http://schemas.microsoft.com/office/drawing/2014/main" id="{E245206C-2B6C-A747-80C0-B0D9FE73E75F}"/>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9">
              <a:extLst>
                <a:ext uri="{FF2B5EF4-FFF2-40B4-BE49-F238E27FC236}">
                  <a16:creationId xmlns:a16="http://schemas.microsoft.com/office/drawing/2014/main" id="{C2B3D450-F8E9-774B-8102-360EF6F8483A}"/>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0">
              <a:extLst>
                <a:ext uri="{FF2B5EF4-FFF2-40B4-BE49-F238E27FC236}">
                  <a16:creationId xmlns:a16="http://schemas.microsoft.com/office/drawing/2014/main" id="{685C26CA-C9AD-2A47-BE11-55F6A4B1B0E6}"/>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1">
              <a:extLst>
                <a:ext uri="{FF2B5EF4-FFF2-40B4-BE49-F238E27FC236}">
                  <a16:creationId xmlns:a16="http://schemas.microsoft.com/office/drawing/2014/main" id="{17EB3E87-AA56-4545-B768-619B1C756770}"/>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2">
              <a:extLst>
                <a:ext uri="{FF2B5EF4-FFF2-40B4-BE49-F238E27FC236}">
                  <a16:creationId xmlns:a16="http://schemas.microsoft.com/office/drawing/2014/main" id="{CE300B5F-7C8C-CA48-A332-38A599569DD5}"/>
                </a:ext>
              </a:extLst>
            </p:cNvPr>
            <p:cNvSpPr>
              <a:spLocks/>
            </p:cNvSpPr>
            <p:nvPr/>
          </p:nvSpPr>
          <p:spPr bwMode="auto">
            <a:xfrm>
              <a:off x="5467467" y="3750556"/>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1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3">
              <a:extLst>
                <a:ext uri="{FF2B5EF4-FFF2-40B4-BE49-F238E27FC236}">
                  <a16:creationId xmlns:a16="http://schemas.microsoft.com/office/drawing/2014/main" id="{EB25A42C-3286-BA40-9095-18885F230F67}"/>
                </a:ext>
              </a:extLst>
            </p:cNvPr>
            <p:cNvSpPr>
              <a:spLocks/>
            </p:cNvSpPr>
            <p:nvPr/>
          </p:nvSpPr>
          <p:spPr bwMode="auto">
            <a:xfrm>
              <a:off x="5467467" y="3757531"/>
              <a:ext cx="84432" cy="62874"/>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1CECE"/>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4">
              <a:extLst>
                <a:ext uri="{FF2B5EF4-FFF2-40B4-BE49-F238E27FC236}">
                  <a16:creationId xmlns:a16="http://schemas.microsoft.com/office/drawing/2014/main" id="{9E4CDC1B-F695-7744-A0A7-F136B2151D21}"/>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5">
              <a:extLst>
                <a:ext uri="{FF2B5EF4-FFF2-40B4-BE49-F238E27FC236}">
                  <a16:creationId xmlns:a16="http://schemas.microsoft.com/office/drawing/2014/main" id="{F53C6429-1911-5A4D-B4CB-9B56C368D9C5}"/>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6">
              <a:extLst>
                <a:ext uri="{FF2B5EF4-FFF2-40B4-BE49-F238E27FC236}">
                  <a16:creationId xmlns:a16="http://schemas.microsoft.com/office/drawing/2014/main" id="{C2E27DA6-F551-2A46-A91D-86E4FA313CB8}"/>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7">
              <a:extLst>
                <a:ext uri="{FF2B5EF4-FFF2-40B4-BE49-F238E27FC236}">
                  <a16:creationId xmlns:a16="http://schemas.microsoft.com/office/drawing/2014/main" id="{9E3194B2-B91B-3844-BE58-9C160D696C43}"/>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28">
              <a:extLst>
                <a:ext uri="{FF2B5EF4-FFF2-40B4-BE49-F238E27FC236}">
                  <a16:creationId xmlns:a16="http://schemas.microsoft.com/office/drawing/2014/main" id="{225C904A-6AD6-4447-86FD-A51A73BC41A3}"/>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9">
              <a:extLst>
                <a:ext uri="{FF2B5EF4-FFF2-40B4-BE49-F238E27FC236}">
                  <a16:creationId xmlns:a16="http://schemas.microsoft.com/office/drawing/2014/main" id="{94E1F9B8-1926-AF41-A852-86CA42793855}"/>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30">
              <a:extLst>
                <a:ext uri="{FF2B5EF4-FFF2-40B4-BE49-F238E27FC236}">
                  <a16:creationId xmlns:a16="http://schemas.microsoft.com/office/drawing/2014/main" id="{89910D94-DB38-DF47-BB73-F1DFF5567A38}"/>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1">
              <a:extLst>
                <a:ext uri="{FF2B5EF4-FFF2-40B4-BE49-F238E27FC236}">
                  <a16:creationId xmlns:a16="http://schemas.microsoft.com/office/drawing/2014/main" id="{B23518FA-C506-334B-83A6-CCB6CF6EF77F}"/>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32">
              <a:extLst>
                <a:ext uri="{FF2B5EF4-FFF2-40B4-BE49-F238E27FC236}">
                  <a16:creationId xmlns:a16="http://schemas.microsoft.com/office/drawing/2014/main" id="{B87B2A93-8DE9-714A-9C8B-A622E307F13D}"/>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33">
              <a:extLst>
                <a:ext uri="{FF2B5EF4-FFF2-40B4-BE49-F238E27FC236}">
                  <a16:creationId xmlns:a16="http://schemas.microsoft.com/office/drawing/2014/main" id="{2FC70E9A-AF03-9849-91A5-008C7BCA9A21}"/>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34">
              <a:extLst>
                <a:ext uri="{FF2B5EF4-FFF2-40B4-BE49-F238E27FC236}">
                  <a16:creationId xmlns:a16="http://schemas.microsoft.com/office/drawing/2014/main" id="{9CE93BA0-A9B9-FA4D-8F56-EA0CA0622C2A}"/>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35">
              <a:extLst>
                <a:ext uri="{FF2B5EF4-FFF2-40B4-BE49-F238E27FC236}">
                  <a16:creationId xmlns:a16="http://schemas.microsoft.com/office/drawing/2014/main" id="{CE537EB4-67A4-8246-B194-864D7CF79629}"/>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6">
              <a:extLst>
                <a:ext uri="{FF2B5EF4-FFF2-40B4-BE49-F238E27FC236}">
                  <a16:creationId xmlns:a16="http://schemas.microsoft.com/office/drawing/2014/main" id="{3A4ABC47-6197-FE4A-ACB0-F2CE84544F53}"/>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37">
              <a:extLst>
                <a:ext uri="{FF2B5EF4-FFF2-40B4-BE49-F238E27FC236}">
                  <a16:creationId xmlns:a16="http://schemas.microsoft.com/office/drawing/2014/main" id="{05D0EEFD-3A02-3741-83F0-C8B0D284515F}"/>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8">
              <a:extLst>
                <a:ext uri="{FF2B5EF4-FFF2-40B4-BE49-F238E27FC236}">
                  <a16:creationId xmlns:a16="http://schemas.microsoft.com/office/drawing/2014/main" id="{BB10F6A9-1F2A-D24F-9015-E5E508227859}"/>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39">
              <a:extLst>
                <a:ext uri="{FF2B5EF4-FFF2-40B4-BE49-F238E27FC236}">
                  <a16:creationId xmlns:a16="http://schemas.microsoft.com/office/drawing/2014/main" id="{6CCBAD40-6FD7-184C-BB13-E4220F96A316}"/>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40">
              <a:extLst>
                <a:ext uri="{FF2B5EF4-FFF2-40B4-BE49-F238E27FC236}">
                  <a16:creationId xmlns:a16="http://schemas.microsoft.com/office/drawing/2014/main" id="{3CF2C620-C6CC-F94E-863A-F5D88E304B9E}"/>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41">
              <a:extLst>
                <a:ext uri="{FF2B5EF4-FFF2-40B4-BE49-F238E27FC236}">
                  <a16:creationId xmlns:a16="http://schemas.microsoft.com/office/drawing/2014/main" id="{44ECFFC4-6996-3B42-B28A-18E99894B294}"/>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42">
              <a:extLst>
                <a:ext uri="{FF2B5EF4-FFF2-40B4-BE49-F238E27FC236}">
                  <a16:creationId xmlns:a16="http://schemas.microsoft.com/office/drawing/2014/main" id="{F17FAFE7-2C16-E44D-8ADE-8CBAC3AB2605}"/>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3">
              <a:extLst>
                <a:ext uri="{FF2B5EF4-FFF2-40B4-BE49-F238E27FC236}">
                  <a16:creationId xmlns:a16="http://schemas.microsoft.com/office/drawing/2014/main" id="{3D747FC3-2D88-C94F-B46C-F2018544FA06}"/>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4">
              <a:extLst>
                <a:ext uri="{FF2B5EF4-FFF2-40B4-BE49-F238E27FC236}">
                  <a16:creationId xmlns:a16="http://schemas.microsoft.com/office/drawing/2014/main" id="{422038CD-F2B1-C749-A3CF-0C72509440DC}"/>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45">
              <a:extLst>
                <a:ext uri="{FF2B5EF4-FFF2-40B4-BE49-F238E27FC236}">
                  <a16:creationId xmlns:a16="http://schemas.microsoft.com/office/drawing/2014/main" id="{66AA6DFF-A7BC-154D-BC69-8B5F7760EB44}"/>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46">
              <a:extLst>
                <a:ext uri="{FF2B5EF4-FFF2-40B4-BE49-F238E27FC236}">
                  <a16:creationId xmlns:a16="http://schemas.microsoft.com/office/drawing/2014/main" id="{82D6C44E-60E5-7D4A-BBD3-C845294BE118}"/>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47">
              <a:extLst>
                <a:ext uri="{FF2B5EF4-FFF2-40B4-BE49-F238E27FC236}">
                  <a16:creationId xmlns:a16="http://schemas.microsoft.com/office/drawing/2014/main" id="{1B5302CB-33B4-F34C-BB1A-1549077FAC34}"/>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48">
              <a:extLst>
                <a:ext uri="{FF2B5EF4-FFF2-40B4-BE49-F238E27FC236}">
                  <a16:creationId xmlns:a16="http://schemas.microsoft.com/office/drawing/2014/main" id="{D8432FDD-F18F-034C-9289-1877511B0B7D}"/>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49">
              <a:extLst>
                <a:ext uri="{FF2B5EF4-FFF2-40B4-BE49-F238E27FC236}">
                  <a16:creationId xmlns:a16="http://schemas.microsoft.com/office/drawing/2014/main" id="{2B493CB1-4330-0C42-B21D-143490C269EB}"/>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50">
              <a:extLst>
                <a:ext uri="{FF2B5EF4-FFF2-40B4-BE49-F238E27FC236}">
                  <a16:creationId xmlns:a16="http://schemas.microsoft.com/office/drawing/2014/main" id="{094FBFA4-5601-9440-9E9E-A9309FDB80B7}"/>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51">
              <a:extLst>
                <a:ext uri="{FF2B5EF4-FFF2-40B4-BE49-F238E27FC236}">
                  <a16:creationId xmlns:a16="http://schemas.microsoft.com/office/drawing/2014/main" id="{7F2FA145-B2DF-5245-9B20-82D85A1F6F54}"/>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52">
              <a:extLst>
                <a:ext uri="{FF2B5EF4-FFF2-40B4-BE49-F238E27FC236}">
                  <a16:creationId xmlns:a16="http://schemas.microsoft.com/office/drawing/2014/main" id="{C31C7AC2-8612-E44D-A253-F805AB46B06E}"/>
                </a:ext>
              </a:extLst>
            </p:cNvPr>
            <p:cNvSpPr>
              <a:spLocks/>
            </p:cNvSpPr>
            <p:nvPr/>
          </p:nvSpPr>
          <p:spPr bwMode="auto">
            <a:xfrm>
              <a:off x="7087824" y="3795467"/>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53">
              <a:extLst>
                <a:ext uri="{FF2B5EF4-FFF2-40B4-BE49-F238E27FC236}">
                  <a16:creationId xmlns:a16="http://schemas.microsoft.com/office/drawing/2014/main" id="{DF9F5421-D19F-994D-B035-95DCA238D1ED}"/>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4">
              <a:extLst>
                <a:ext uri="{FF2B5EF4-FFF2-40B4-BE49-F238E27FC236}">
                  <a16:creationId xmlns:a16="http://schemas.microsoft.com/office/drawing/2014/main" id="{EBA8F673-9590-E640-873E-354CF837256C}"/>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55">
              <a:extLst>
                <a:ext uri="{FF2B5EF4-FFF2-40B4-BE49-F238E27FC236}">
                  <a16:creationId xmlns:a16="http://schemas.microsoft.com/office/drawing/2014/main" id="{18877F62-6642-0443-9D72-502A6B65748D}"/>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56">
              <a:extLst>
                <a:ext uri="{FF2B5EF4-FFF2-40B4-BE49-F238E27FC236}">
                  <a16:creationId xmlns:a16="http://schemas.microsoft.com/office/drawing/2014/main" id="{D0FAB496-9103-A046-BC1C-CD6AA8E3220C}"/>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57">
              <a:extLst>
                <a:ext uri="{FF2B5EF4-FFF2-40B4-BE49-F238E27FC236}">
                  <a16:creationId xmlns:a16="http://schemas.microsoft.com/office/drawing/2014/main" id="{41CC4120-0308-B340-99E5-42B80CA76374}"/>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58">
              <a:extLst>
                <a:ext uri="{FF2B5EF4-FFF2-40B4-BE49-F238E27FC236}">
                  <a16:creationId xmlns:a16="http://schemas.microsoft.com/office/drawing/2014/main" id="{CB59F24B-6CB7-2E49-9620-4BD5AD0A1F17}"/>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59">
              <a:extLst>
                <a:ext uri="{FF2B5EF4-FFF2-40B4-BE49-F238E27FC236}">
                  <a16:creationId xmlns:a16="http://schemas.microsoft.com/office/drawing/2014/main" id="{17F9ED6A-0BF1-4146-BB6F-D3611BAFE863}"/>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60">
              <a:extLst>
                <a:ext uri="{FF2B5EF4-FFF2-40B4-BE49-F238E27FC236}">
                  <a16:creationId xmlns:a16="http://schemas.microsoft.com/office/drawing/2014/main" id="{B0EBEEA0-205A-1540-A279-F8DF2FB675A2}"/>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61">
              <a:extLst>
                <a:ext uri="{FF2B5EF4-FFF2-40B4-BE49-F238E27FC236}">
                  <a16:creationId xmlns:a16="http://schemas.microsoft.com/office/drawing/2014/main" id="{9193EA62-6EAE-E141-BD80-16B49CA7038F}"/>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62">
              <a:extLst>
                <a:ext uri="{FF2B5EF4-FFF2-40B4-BE49-F238E27FC236}">
                  <a16:creationId xmlns:a16="http://schemas.microsoft.com/office/drawing/2014/main" id="{8CF0AE4F-D7DF-BE45-8ABF-CBF0C1DC20C0}"/>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63">
              <a:extLst>
                <a:ext uri="{FF2B5EF4-FFF2-40B4-BE49-F238E27FC236}">
                  <a16:creationId xmlns:a16="http://schemas.microsoft.com/office/drawing/2014/main" id="{CAC2B348-B526-B847-A097-97A03066D2FA}"/>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64">
              <a:extLst>
                <a:ext uri="{FF2B5EF4-FFF2-40B4-BE49-F238E27FC236}">
                  <a16:creationId xmlns:a16="http://schemas.microsoft.com/office/drawing/2014/main" id="{1B621648-EAAF-814D-AA14-71DF79D6287E}"/>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65">
              <a:extLst>
                <a:ext uri="{FF2B5EF4-FFF2-40B4-BE49-F238E27FC236}">
                  <a16:creationId xmlns:a16="http://schemas.microsoft.com/office/drawing/2014/main" id="{4E435C8C-F627-274F-9676-3110DF9D54BF}"/>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6">
              <a:extLst>
                <a:ext uri="{FF2B5EF4-FFF2-40B4-BE49-F238E27FC236}">
                  <a16:creationId xmlns:a16="http://schemas.microsoft.com/office/drawing/2014/main" id="{8C52B5BE-D983-A849-900E-8CB22496D77D}"/>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67">
              <a:extLst>
                <a:ext uri="{FF2B5EF4-FFF2-40B4-BE49-F238E27FC236}">
                  <a16:creationId xmlns:a16="http://schemas.microsoft.com/office/drawing/2014/main" id="{32B42EDF-6945-3A46-AAA1-2D1AEA05BA78}"/>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68">
              <a:extLst>
                <a:ext uri="{FF2B5EF4-FFF2-40B4-BE49-F238E27FC236}">
                  <a16:creationId xmlns:a16="http://schemas.microsoft.com/office/drawing/2014/main" id="{D7838423-AE5A-114B-A05F-F0D576B1AC6A}"/>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69">
              <a:extLst>
                <a:ext uri="{FF2B5EF4-FFF2-40B4-BE49-F238E27FC236}">
                  <a16:creationId xmlns:a16="http://schemas.microsoft.com/office/drawing/2014/main" id="{6A842538-9163-BB44-804B-4ED70D3DBE1F}"/>
                </a:ext>
              </a:extLst>
            </p:cNvPr>
            <p:cNvSpPr>
              <a:spLocks/>
            </p:cNvSpPr>
            <p:nvPr/>
          </p:nvSpPr>
          <p:spPr bwMode="auto">
            <a:xfrm>
              <a:off x="7231537" y="3750556"/>
              <a:ext cx="68263" cy="77246"/>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70">
              <a:extLst>
                <a:ext uri="{FF2B5EF4-FFF2-40B4-BE49-F238E27FC236}">
                  <a16:creationId xmlns:a16="http://schemas.microsoft.com/office/drawing/2014/main" id="{4F73F626-1284-F649-B4F1-24357EE5A78A}"/>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71">
              <a:extLst>
                <a:ext uri="{FF2B5EF4-FFF2-40B4-BE49-F238E27FC236}">
                  <a16:creationId xmlns:a16="http://schemas.microsoft.com/office/drawing/2014/main" id="{2D27D0E3-D318-8D4F-A766-D6818DF31302}"/>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72">
              <a:extLst>
                <a:ext uri="{FF2B5EF4-FFF2-40B4-BE49-F238E27FC236}">
                  <a16:creationId xmlns:a16="http://schemas.microsoft.com/office/drawing/2014/main" id="{ECC984C2-6D25-2C4D-BD60-6D841CF70185}"/>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3">
              <a:extLst>
                <a:ext uri="{FF2B5EF4-FFF2-40B4-BE49-F238E27FC236}">
                  <a16:creationId xmlns:a16="http://schemas.microsoft.com/office/drawing/2014/main" id="{7A90FBC5-270E-0B49-8368-7D99B79AEBF7}"/>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4">
              <a:extLst>
                <a:ext uri="{FF2B5EF4-FFF2-40B4-BE49-F238E27FC236}">
                  <a16:creationId xmlns:a16="http://schemas.microsoft.com/office/drawing/2014/main" id="{E7E0CC57-870A-C548-BBC4-35F8038B66EC}"/>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5">
              <a:extLst>
                <a:ext uri="{FF2B5EF4-FFF2-40B4-BE49-F238E27FC236}">
                  <a16:creationId xmlns:a16="http://schemas.microsoft.com/office/drawing/2014/main" id="{F8C27B70-F027-0B42-A1CF-60A8DDD72BD9}"/>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76">
              <a:extLst>
                <a:ext uri="{FF2B5EF4-FFF2-40B4-BE49-F238E27FC236}">
                  <a16:creationId xmlns:a16="http://schemas.microsoft.com/office/drawing/2014/main" id="{A89CBEE7-10E7-9B40-82E4-A082AAF3BCC2}"/>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77">
              <a:extLst>
                <a:ext uri="{FF2B5EF4-FFF2-40B4-BE49-F238E27FC236}">
                  <a16:creationId xmlns:a16="http://schemas.microsoft.com/office/drawing/2014/main" id="{846C79C9-1AA5-3B4C-9FCF-1368A03E10E6}"/>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8">
              <a:extLst>
                <a:ext uri="{FF2B5EF4-FFF2-40B4-BE49-F238E27FC236}">
                  <a16:creationId xmlns:a16="http://schemas.microsoft.com/office/drawing/2014/main" id="{3D5EE987-0D6C-ED45-B341-3CB82F083AAD}"/>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79">
              <a:extLst>
                <a:ext uri="{FF2B5EF4-FFF2-40B4-BE49-F238E27FC236}">
                  <a16:creationId xmlns:a16="http://schemas.microsoft.com/office/drawing/2014/main" id="{C52533F6-97E2-4B4C-ACEC-89690F4FB0F2}"/>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80">
              <a:extLst>
                <a:ext uri="{FF2B5EF4-FFF2-40B4-BE49-F238E27FC236}">
                  <a16:creationId xmlns:a16="http://schemas.microsoft.com/office/drawing/2014/main" id="{50EA9DF0-2C15-9B49-BD40-E8DC6405BF59}"/>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81">
              <a:extLst>
                <a:ext uri="{FF2B5EF4-FFF2-40B4-BE49-F238E27FC236}">
                  <a16:creationId xmlns:a16="http://schemas.microsoft.com/office/drawing/2014/main" id="{E25DF652-80DB-9B4A-839D-790B57EF2728}"/>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82">
              <a:extLst>
                <a:ext uri="{FF2B5EF4-FFF2-40B4-BE49-F238E27FC236}">
                  <a16:creationId xmlns:a16="http://schemas.microsoft.com/office/drawing/2014/main" id="{3396F911-81B9-3044-83C1-0BC3E34430AB}"/>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83">
              <a:extLst>
                <a:ext uri="{FF2B5EF4-FFF2-40B4-BE49-F238E27FC236}">
                  <a16:creationId xmlns:a16="http://schemas.microsoft.com/office/drawing/2014/main" id="{6FD5271B-52CC-3C48-A3EF-2DCC9DD2F28A}"/>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84">
              <a:extLst>
                <a:ext uri="{FF2B5EF4-FFF2-40B4-BE49-F238E27FC236}">
                  <a16:creationId xmlns:a16="http://schemas.microsoft.com/office/drawing/2014/main" id="{174B6DEE-F3A6-8D41-8AFB-12E83E768F20}"/>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85">
              <a:extLst>
                <a:ext uri="{FF2B5EF4-FFF2-40B4-BE49-F238E27FC236}">
                  <a16:creationId xmlns:a16="http://schemas.microsoft.com/office/drawing/2014/main" id="{0C857037-8A9F-334E-9A5E-04E148A73411}"/>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86">
              <a:extLst>
                <a:ext uri="{FF2B5EF4-FFF2-40B4-BE49-F238E27FC236}">
                  <a16:creationId xmlns:a16="http://schemas.microsoft.com/office/drawing/2014/main" id="{465A1D22-7125-694E-9AEB-1BDC36F6BAB5}"/>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87">
              <a:extLst>
                <a:ext uri="{FF2B5EF4-FFF2-40B4-BE49-F238E27FC236}">
                  <a16:creationId xmlns:a16="http://schemas.microsoft.com/office/drawing/2014/main" id="{C536E7CB-FFCB-7A41-9DA7-4F12EC332A7A}"/>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88">
              <a:extLst>
                <a:ext uri="{FF2B5EF4-FFF2-40B4-BE49-F238E27FC236}">
                  <a16:creationId xmlns:a16="http://schemas.microsoft.com/office/drawing/2014/main" id="{20D2E2C7-832A-764D-9ECA-F7D56123B15C}"/>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89">
              <a:extLst>
                <a:ext uri="{FF2B5EF4-FFF2-40B4-BE49-F238E27FC236}">
                  <a16:creationId xmlns:a16="http://schemas.microsoft.com/office/drawing/2014/main" id="{3A78FADF-B713-2E42-AE91-7C4815901076}"/>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90">
              <a:extLst>
                <a:ext uri="{FF2B5EF4-FFF2-40B4-BE49-F238E27FC236}">
                  <a16:creationId xmlns:a16="http://schemas.microsoft.com/office/drawing/2014/main" id="{D3BA3E54-4BF7-C448-ADD9-59DAA16D0AFA}"/>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91">
              <a:extLst>
                <a:ext uri="{FF2B5EF4-FFF2-40B4-BE49-F238E27FC236}">
                  <a16:creationId xmlns:a16="http://schemas.microsoft.com/office/drawing/2014/main" id="{9A4FCA2E-95DC-5842-AA30-6E13F0653721}"/>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92">
              <a:extLst>
                <a:ext uri="{FF2B5EF4-FFF2-40B4-BE49-F238E27FC236}">
                  <a16:creationId xmlns:a16="http://schemas.microsoft.com/office/drawing/2014/main" id="{9992B3A2-B5E1-4141-848C-7CD1730B4500}"/>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3">
              <a:extLst>
                <a:ext uri="{FF2B5EF4-FFF2-40B4-BE49-F238E27FC236}">
                  <a16:creationId xmlns:a16="http://schemas.microsoft.com/office/drawing/2014/main" id="{A342EDE6-F260-EC49-B35F-EB3BA91D2038}"/>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94">
              <a:extLst>
                <a:ext uri="{FF2B5EF4-FFF2-40B4-BE49-F238E27FC236}">
                  <a16:creationId xmlns:a16="http://schemas.microsoft.com/office/drawing/2014/main" id="{6278C94C-28B2-0046-93DC-3E65EB24C30D}"/>
                </a:ext>
              </a:extLst>
            </p:cNvPr>
            <p:cNvSpPr>
              <a:spLocks noEditPoints="1"/>
            </p:cNvSpPr>
            <p:nvPr/>
          </p:nvSpPr>
          <p:spPr bwMode="auto">
            <a:xfrm>
              <a:off x="1666273" y="376907"/>
              <a:ext cx="2748500" cy="219161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6">
              <a:extLst>
                <a:ext uri="{FF2B5EF4-FFF2-40B4-BE49-F238E27FC236}">
                  <a16:creationId xmlns:a16="http://schemas.microsoft.com/office/drawing/2014/main" id="{6A3298EA-C772-814A-8F70-0E02B602D486}"/>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97">
              <a:extLst>
                <a:ext uri="{FF2B5EF4-FFF2-40B4-BE49-F238E27FC236}">
                  <a16:creationId xmlns:a16="http://schemas.microsoft.com/office/drawing/2014/main" id="{F3A701AB-94BE-1A45-B46F-B1613F2C2943}"/>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98">
              <a:extLst>
                <a:ext uri="{FF2B5EF4-FFF2-40B4-BE49-F238E27FC236}">
                  <a16:creationId xmlns:a16="http://schemas.microsoft.com/office/drawing/2014/main" id="{1C32528E-028F-CC4E-BCB9-FFEC75009332}"/>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99">
              <a:extLst>
                <a:ext uri="{FF2B5EF4-FFF2-40B4-BE49-F238E27FC236}">
                  <a16:creationId xmlns:a16="http://schemas.microsoft.com/office/drawing/2014/main" id="{84EA3BD8-17A3-F344-8B00-EDA53035A43D}"/>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00">
              <a:extLst>
                <a:ext uri="{FF2B5EF4-FFF2-40B4-BE49-F238E27FC236}">
                  <a16:creationId xmlns:a16="http://schemas.microsoft.com/office/drawing/2014/main" id="{3AA0877C-D329-B942-A4FD-6097F7D6030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01">
              <a:extLst>
                <a:ext uri="{FF2B5EF4-FFF2-40B4-BE49-F238E27FC236}">
                  <a16:creationId xmlns:a16="http://schemas.microsoft.com/office/drawing/2014/main" id="{025750C8-9EBA-DB4A-9383-7FBC9C95B77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02">
              <a:extLst>
                <a:ext uri="{FF2B5EF4-FFF2-40B4-BE49-F238E27FC236}">
                  <a16:creationId xmlns:a16="http://schemas.microsoft.com/office/drawing/2014/main" id="{CF7D5F3E-C5C8-E649-9527-0EE944B6E699}"/>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03">
              <a:extLst>
                <a:ext uri="{FF2B5EF4-FFF2-40B4-BE49-F238E27FC236}">
                  <a16:creationId xmlns:a16="http://schemas.microsoft.com/office/drawing/2014/main" id="{BE13017D-6EB3-1149-A467-D602AD09EF13}"/>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04">
              <a:extLst>
                <a:ext uri="{FF2B5EF4-FFF2-40B4-BE49-F238E27FC236}">
                  <a16:creationId xmlns:a16="http://schemas.microsoft.com/office/drawing/2014/main" id="{32675B00-B28A-7F49-8D4E-8EE160B9EE6A}"/>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05">
              <a:extLst>
                <a:ext uri="{FF2B5EF4-FFF2-40B4-BE49-F238E27FC236}">
                  <a16:creationId xmlns:a16="http://schemas.microsoft.com/office/drawing/2014/main" id="{D475D614-6EC9-3A42-A77D-0706B12F2122}"/>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06">
              <a:extLst>
                <a:ext uri="{FF2B5EF4-FFF2-40B4-BE49-F238E27FC236}">
                  <a16:creationId xmlns:a16="http://schemas.microsoft.com/office/drawing/2014/main" id="{15C7F2CC-A5C2-A845-B7D7-182379208E93}"/>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07">
              <a:extLst>
                <a:ext uri="{FF2B5EF4-FFF2-40B4-BE49-F238E27FC236}">
                  <a16:creationId xmlns:a16="http://schemas.microsoft.com/office/drawing/2014/main" id="{B2D3A4CE-7491-6C40-81E9-81F30DD907BE}"/>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08">
              <a:extLst>
                <a:ext uri="{FF2B5EF4-FFF2-40B4-BE49-F238E27FC236}">
                  <a16:creationId xmlns:a16="http://schemas.microsoft.com/office/drawing/2014/main" id="{1979F69E-20C3-6848-A690-023C91CAB00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09">
              <a:extLst>
                <a:ext uri="{FF2B5EF4-FFF2-40B4-BE49-F238E27FC236}">
                  <a16:creationId xmlns:a16="http://schemas.microsoft.com/office/drawing/2014/main" id="{28044DDD-467B-7843-9C85-D3096015BB3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10">
              <a:extLst>
                <a:ext uri="{FF2B5EF4-FFF2-40B4-BE49-F238E27FC236}">
                  <a16:creationId xmlns:a16="http://schemas.microsoft.com/office/drawing/2014/main" id="{2ED3AADB-DDB6-114D-83E4-D5D00D3BBCE5}"/>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11">
              <a:extLst>
                <a:ext uri="{FF2B5EF4-FFF2-40B4-BE49-F238E27FC236}">
                  <a16:creationId xmlns:a16="http://schemas.microsoft.com/office/drawing/2014/main" id="{40E24D79-4772-6D41-9881-58DE922A4C09}"/>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12">
              <a:extLst>
                <a:ext uri="{FF2B5EF4-FFF2-40B4-BE49-F238E27FC236}">
                  <a16:creationId xmlns:a16="http://schemas.microsoft.com/office/drawing/2014/main" id="{2CA2271B-0C56-DD48-9828-5B09CD876E30}"/>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13">
              <a:extLst>
                <a:ext uri="{FF2B5EF4-FFF2-40B4-BE49-F238E27FC236}">
                  <a16:creationId xmlns:a16="http://schemas.microsoft.com/office/drawing/2014/main" id="{C4ACB434-3FED-6045-ABE8-263D6738F2C3}"/>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14">
              <a:extLst>
                <a:ext uri="{FF2B5EF4-FFF2-40B4-BE49-F238E27FC236}">
                  <a16:creationId xmlns:a16="http://schemas.microsoft.com/office/drawing/2014/main" id="{3A84D963-7F02-DC45-91B1-873691B7183E}"/>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15">
              <a:extLst>
                <a:ext uri="{FF2B5EF4-FFF2-40B4-BE49-F238E27FC236}">
                  <a16:creationId xmlns:a16="http://schemas.microsoft.com/office/drawing/2014/main" id="{EA1402DF-D23F-5C4C-8EA6-A61C0C9315C8}"/>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16">
              <a:extLst>
                <a:ext uri="{FF2B5EF4-FFF2-40B4-BE49-F238E27FC236}">
                  <a16:creationId xmlns:a16="http://schemas.microsoft.com/office/drawing/2014/main" id="{C3BE910E-E768-F649-9EBE-9EFB6E106F68}"/>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317">
              <a:extLst>
                <a:ext uri="{FF2B5EF4-FFF2-40B4-BE49-F238E27FC236}">
                  <a16:creationId xmlns:a16="http://schemas.microsoft.com/office/drawing/2014/main" id="{3E8014E8-F4F2-314A-A8AC-FFEB412461EF}"/>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318">
              <a:extLst>
                <a:ext uri="{FF2B5EF4-FFF2-40B4-BE49-F238E27FC236}">
                  <a16:creationId xmlns:a16="http://schemas.microsoft.com/office/drawing/2014/main" id="{82EBE034-598B-4F45-B541-61D27C022D85}"/>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19">
              <a:extLst>
                <a:ext uri="{FF2B5EF4-FFF2-40B4-BE49-F238E27FC236}">
                  <a16:creationId xmlns:a16="http://schemas.microsoft.com/office/drawing/2014/main" id="{701D5523-D869-134E-B4C4-78075E3F9262}"/>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20">
              <a:extLst>
                <a:ext uri="{FF2B5EF4-FFF2-40B4-BE49-F238E27FC236}">
                  <a16:creationId xmlns:a16="http://schemas.microsoft.com/office/drawing/2014/main" id="{C23255E8-F6BC-A24E-97C6-69097323DC72}"/>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21">
              <a:extLst>
                <a:ext uri="{FF2B5EF4-FFF2-40B4-BE49-F238E27FC236}">
                  <a16:creationId xmlns:a16="http://schemas.microsoft.com/office/drawing/2014/main" id="{C755EE17-74C0-894C-9F8A-B35D3ED7DB61}"/>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22">
              <a:extLst>
                <a:ext uri="{FF2B5EF4-FFF2-40B4-BE49-F238E27FC236}">
                  <a16:creationId xmlns:a16="http://schemas.microsoft.com/office/drawing/2014/main" id="{826EEFF2-4746-5E41-A7AE-4A4427AC0360}"/>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23">
              <a:extLst>
                <a:ext uri="{FF2B5EF4-FFF2-40B4-BE49-F238E27FC236}">
                  <a16:creationId xmlns:a16="http://schemas.microsoft.com/office/drawing/2014/main" id="{6C24E170-9E33-654E-8563-F2105348C0B2}"/>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24">
              <a:extLst>
                <a:ext uri="{FF2B5EF4-FFF2-40B4-BE49-F238E27FC236}">
                  <a16:creationId xmlns:a16="http://schemas.microsoft.com/office/drawing/2014/main" id="{007AC06B-CC24-FE4C-A525-0ED0A4F8C62B}"/>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25">
              <a:extLst>
                <a:ext uri="{FF2B5EF4-FFF2-40B4-BE49-F238E27FC236}">
                  <a16:creationId xmlns:a16="http://schemas.microsoft.com/office/drawing/2014/main" id="{29BE0364-C82F-3647-805F-E2A3F26232CE}"/>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6">
              <a:extLst>
                <a:ext uri="{FF2B5EF4-FFF2-40B4-BE49-F238E27FC236}">
                  <a16:creationId xmlns:a16="http://schemas.microsoft.com/office/drawing/2014/main" id="{58DBEE37-D3FF-9E4F-BFC8-C867B3543F3C}"/>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27">
              <a:extLst>
                <a:ext uri="{FF2B5EF4-FFF2-40B4-BE49-F238E27FC236}">
                  <a16:creationId xmlns:a16="http://schemas.microsoft.com/office/drawing/2014/main" id="{3E0A134F-BA1D-F144-B70C-3896D9990066}"/>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28">
              <a:extLst>
                <a:ext uri="{FF2B5EF4-FFF2-40B4-BE49-F238E27FC236}">
                  <a16:creationId xmlns:a16="http://schemas.microsoft.com/office/drawing/2014/main" id="{4C8D17A3-487E-B046-8FFF-F1FB34902BD6}"/>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29">
              <a:extLst>
                <a:ext uri="{FF2B5EF4-FFF2-40B4-BE49-F238E27FC236}">
                  <a16:creationId xmlns:a16="http://schemas.microsoft.com/office/drawing/2014/main" id="{4FF2906F-7D79-234F-BC1E-B3524D879A84}"/>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30">
              <a:extLst>
                <a:ext uri="{FF2B5EF4-FFF2-40B4-BE49-F238E27FC236}">
                  <a16:creationId xmlns:a16="http://schemas.microsoft.com/office/drawing/2014/main" id="{8B34278B-70DF-9C49-B8E5-7B3DE5417709}"/>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31">
              <a:extLst>
                <a:ext uri="{FF2B5EF4-FFF2-40B4-BE49-F238E27FC236}">
                  <a16:creationId xmlns:a16="http://schemas.microsoft.com/office/drawing/2014/main" id="{1DADD50B-F898-764F-9CC5-EB73C1AEB094}"/>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32">
              <a:extLst>
                <a:ext uri="{FF2B5EF4-FFF2-40B4-BE49-F238E27FC236}">
                  <a16:creationId xmlns:a16="http://schemas.microsoft.com/office/drawing/2014/main" id="{A809EBB9-6A89-4141-B76D-BE94E09837E0}"/>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33">
              <a:extLst>
                <a:ext uri="{FF2B5EF4-FFF2-40B4-BE49-F238E27FC236}">
                  <a16:creationId xmlns:a16="http://schemas.microsoft.com/office/drawing/2014/main" id="{4C032336-F615-434E-8E76-E8632B62A171}"/>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34">
              <a:extLst>
                <a:ext uri="{FF2B5EF4-FFF2-40B4-BE49-F238E27FC236}">
                  <a16:creationId xmlns:a16="http://schemas.microsoft.com/office/drawing/2014/main" id="{617B6F3E-F056-B245-9D50-B41103CD787C}"/>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35">
              <a:extLst>
                <a:ext uri="{FF2B5EF4-FFF2-40B4-BE49-F238E27FC236}">
                  <a16:creationId xmlns:a16="http://schemas.microsoft.com/office/drawing/2014/main" id="{BC52FC38-F165-8D44-9B21-C2B2E94F946E}"/>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36">
              <a:extLst>
                <a:ext uri="{FF2B5EF4-FFF2-40B4-BE49-F238E27FC236}">
                  <a16:creationId xmlns:a16="http://schemas.microsoft.com/office/drawing/2014/main" id="{6A675B73-EA8B-6B40-A49A-2D41F9935204}"/>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37">
              <a:extLst>
                <a:ext uri="{FF2B5EF4-FFF2-40B4-BE49-F238E27FC236}">
                  <a16:creationId xmlns:a16="http://schemas.microsoft.com/office/drawing/2014/main" id="{D559DDC5-9715-0641-A65E-319A51B18ED7}"/>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8">
              <a:extLst>
                <a:ext uri="{FF2B5EF4-FFF2-40B4-BE49-F238E27FC236}">
                  <a16:creationId xmlns:a16="http://schemas.microsoft.com/office/drawing/2014/main" id="{74995DE8-BD30-094E-BC57-2DA13E271083}"/>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39">
              <a:extLst>
                <a:ext uri="{FF2B5EF4-FFF2-40B4-BE49-F238E27FC236}">
                  <a16:creationId xmlns:a16="http://schemas.microsoft.com/office/drawing/2014/main" id="{D59A9EE2-E4A6-1640-B744-3A344622CEF0}"/>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340">
              <a:extLst>
                <a:ext uri="{FF2B5EF4-FFF2-40B4-BE49-F238E27FC236}">
                  <a16:creationId xmlns:a16="http://schemas.microsoft.com/office/drawing/2014/main" id="{50681A4D-78DE-D140-8F8B-37CC76B259B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341">
              <a:extLst>
                <a:ext uri="{FF2B5EF4-FFF2-40B4-BE49-F238E27FC236}">
                  <a16:creationId xmlns:a16="http://schemas.microsoft.com/office/drawing/2014/main" id="{E76D5919-2606-544A-8193-C01B96B8B3C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42">
              <a:extLst>
                <a:ext uri="{FF2B5EF4-FFF2-40B4-BE49-F238E27FC236}">
                  <a16:creationId xmlns:a16="http://schemas.microsoft.com/office/drawing/2014/main" id="{A4CFE8C6-BFD8-0243-90E0-6E532D529CF2}"/>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43">
              <a:extLst>
                <a:ext uri="{FF2B5EF4-FFF2-40B4-BE49-F238E27FC236}">
                  <a16:creationId xmlns:a16="http://schemas.microsoft.com/office/drawing/2014/main" id="{B4445924-3268-4842-9B56-A98418CB401A}"/>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344">
              <a:extLst>
                <a:ext uri="{FF2B5EF4-FFF2-40B4-BE49-F238E27FC236}">
                  <a16:creationId xmlns:a16="http://schemas.microsoft.com/office/drawing/2014/main" id="{6F1F6B6E-40FE-B94C-B48B-857576A0F0CE}"/>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345">
              <a:extLst>
                <a:ext uri="{FF2B5EF4-FFF2-40B4-BE49-F238E27FC236}">
                  <a16:creationId xmlns:a16="http://schemas.microsoft.com/office/drawing/2014/main" id="{5F87AFDB-A0EC-CE43-8A33-51E9D1E587BC}"/>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46">
              <a:extLst>
                <a:ext uri="{FF2B5EF4-FFF2-40B4-BE49-F238E27FC236}">
                  <a16:creationId xmlns:a16="http://schemas.microsoft.com/office/drawing/2014/main" id="{B89A44D4-6681-DE4B-B873-AFB75A68DD6B}"/>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47">
              <a:extLst>
                <a:ext uri="{FF2B5EF4-FFF2-40B4-BE49-F238E27FC236}">
                  <a16:creationId xmlns:a16="http://schemas.microsoft.com/office/drawing/2014/main" id="{4FECC0A7-298F-1E45-BD71-24AFBBF78349}"/>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48">
              <a:extLst>
                <a:ext uri="{FF2B5EF4-FFF2-40B4-BE49-F238E27FC236}">
                  <a16:creationId xmlns:a16="http://schemas.microsoft.com/office/drawing/2014/main" id="{BF7FA40A-1909-4742-9691-15D4D7099CDD}"/>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49">
              <a:extLst>
                <a:ext uri="{FF2B5EF4-FFF2-40B4-BE49-F238E27FC236}">
                  <a16:creationId xmlns:a16="http://schemas.microsoft.com/office/drawing/2014/main" id="{7FF102D5-63CF-824E-A092-98A7754DF84B}"/>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50">
              <a:extLst>
                <a:ext uri="{FF2B5EF4-FFF2-40B4-BE49-F238E27FC236}">
                  <a16:creationId xmlns:a16="http://schemas.microsoft.com/office/drawing/2014/main" id="{82DA9325-0E84-DF4A-A09D-0074808E50D7}"/>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51">
              <a:extLst>
                <a:ext uri="{FF2B5EF4-FFF2-40B4-BE49-F238E27FC236}">
                  <a16:creationId xmlns:a16="http://schemas.microsoft.com/office/drawing/2014/main" id="{F94B2936-4B8B-0941-8650-D46D767FA132}"/>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2">
              <a:extLst>
                <a:ext uri="{FF2B5EF4-FFF2-40B4-BE49-F238E27FC236}">
                  <a16:creationId xmlns:a16="http://schemas.microsoft.com/office/drawing/2014/main" id="{8D0F4EDA-89D0-FE4A-A913-1D0C2F156A55}"/>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53">
              <a:extLst>
                <a:ext uri="{FF2B5EF4-FFF2-40B4-BE49-F238E27FC236}">
                  <a16:creationId xmlns:a16="http://schemas.microsoft.com/office/drawing/2014/main" id="{012C0048-6777-1949-BE3F-BE89C8B2031F}"/>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54">
              <a:extLst>
                <a:ext uri="{FF2B5EF4-FFF2-40B4-BE49-F238E27FC236}">
                  <a16:creationId xmlns:a16="http://schemas.microsoft.com/office/drawing/2014/main" id="{F16DD327-B708-C541-8611-A59BF0654190}"/>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5">
              <a:extLst>
                <a:ext uri="{FF2B5EF4-FFF2-40B4-BE49-F238E27FC236}">
                  <a16:creationId xmlns:a16="http://schemas.microsoft.com/office/drawing/2014/main" id="{829EC0F6-3DA0-D249-A3A9-4844EA92866D}"/>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56">
              <a:extLst>
                <a:ext uri="{FF2B5EF4-FFF2-40B4-BE49-F238E27FC236}">
                  <a16:creationId xmlns:a16="http://schemas.microsoft.com/office/drawing/2014/main" id="{3ADF8004-ED3B-A940-A55A-52A97D1F10AA}"/>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57">
              <a:extLst>
                <a:ext uri="{FF2B5EF4-FFF2-40B4-BE49-F238E27FC236}">
                  <a16:creationId xmlns:a16="http://schemas.microsoft.com/office/drawing/2014/main" id="{7AA8FF31-D532-EB4C-8B94-0C559E7EAF80}"/>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58">
              <a:extLst>
                <a:ext uri="{FF2B5EF4-FFF2-40B4-BE49-F238E27FC236}">
                  <a16:creationId xmlns:a16="http://schemas.microsoft.com/office/drawing/2014/main" id="{7312A1CE-6D33-6E4A-A4A2-4279CF89D3C8}"/>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59">
              <a:extLst>
                <a:ext uri="{FF2B5EF4-FFF2-40B4-BE49-F238E27FC236}">
                  <a16:creationId xmlns:a16="http://schemas.microsoft.com/office/drawing/2014/main" id="{DE7D6C71-D913-FB4C-96F1-8113A816827B}"/>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0">
              <a:extLst>
                <a:ext uri="{FF2B5EF4-FFF2-40B4-BE49-F238E27FC236}">
                  <a16:creationId xmlns:a16="http://schemas.microsoft.com/office/drawing/2014/main" id="{6F7B4AE7-313A-7B46-B3D8-9A2F2AF2D4EB}"/>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61">
              <a:extLst>
                <a:ext uri="{FF2B5EF4-FFF2-40B4-BE49-F238E27FC236}">
                  <a16:creationId xmlns:a16="http://schemas.microsoft.com/office/drawing/2014/main" id="{3A8505A6-7E30-9B4A-9CC2-D24466876586}"/>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3">
            <a:extLst>
              <a:ext uri="{FF2B5EF4-FFF2-40B4-BE49-F238E27FC236}">
                <a16:creationId xmlns:a16="http://schemas.microsoft.com/office/drawing/2014/main" id="{881724A1-0E7D-D741-9D09-18D346C7D151}"/>
              </a:ext>
            </a:extLst>
          </p:cNvPr>
          <p:cNvGraphicFramePr>
            <a:graphicFrameLocks noGrp="1"/>
          </p:cNvGraphicFramePr>
          <p:nvPr>
            <p:extLst>
              <p:ext uri="{D42A27DB-BD31-4B8C-83A1-F6EECF244321}">
                <p14:modId xmlns:p14="http://schemas.microsoft.com/office/powerpoint/2010/main" val="3443022317"/>
              </p:ext>
            </p:extLst>
          </p:nvPr>
        </p:nvGraphicFramePr>
        <p:xfrm>
          <a:off x="8156448" y="2918485"/>
          <a:ext cx="3566160" cy="1828800"/>
        </p:xfrm>
        <a:graphic>
          <a:graphicData uri="http://schemas.openxmlformats.org/drawingml/2006/table">
            <a:tbl>
              <a:tblPr firstRow="1" bandRow="1">
                <a:tableStyleId>{2D5ABB26-0587-4C30-8999-92F81FD0307C}</a:tableStyleId>
              </a:tblPr>
              <a:tblGrid>
                <a:gridCol w="618656">
                  <a:extLst>
                    <a:ext uri="{9D8B030D-6E8A-4147-A177-3AD203B41FA5}">
                      <a16:colId xmlns:a16="http://schemas.microsoft.com/office/drawing/2014/main" val="2167907133"/>
                    </a:ext>
                  </a:extLst>
                </a:gridCol>
                <a:gridCol w="2947504">
                  <a:extLst>
                    <a:ext uri="{9D8B030D-6E8A-4147-A177-3AD203B41FA5}">
                      <a16:colId xmlns:a16="http://schemas.microsoft.com/office/drawing/2014/main" val="3106483266"/>
                    </a:ext>
                  </a:extLst>
                </a:gridCol>
              </a:tblGrid>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bg2">
                        <a:lumMod val="90000"/>
                      </a:schemeClr>
                    </a:solidFill>
                  </a:tcPr>
                </a:tc>
                <a:tc>
                  <a:txBody>
                    <a:bodyPr/>
                    <a:lstStyle/>
                    <a:p>
                      <a:r>
                        <a:rPr lang="en-US" sz="1200" b="0" i="0">
                          <a:solidFill>
                            <a:schemeClr val="bg1"/>
                          </a:solidFill>
                          <a:latin typeface="Avenir" panose="02000503020000020003" pitchFamily="2" charset="0"/>
                        </a:rPr>
                        <a:t>Information on MMS available - no active implementation</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34922074"/>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r>
                        <a:rPr lang="en-US" sz="1200" b="0" i="0">
                          <a:solidFill>
                            <a:schemeClr val="bg1"/>
                          </a:solidFill>
                          <a:latin typeface="Avenir" panose="02000503020000020003" pitchFamily="2" charset="0"/>
                        </a:rPr>
                        <a:t>Exploration phase to build an MMS enabling environment</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99948132"/>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40000"/>
                        <a:lumOff val="60000"/>
                      </a:schemeClr>
                    </a:solidFill>
                  </a:tcPr>
                </a:tc>
                <a:tc>
                  <a:txBody>
                    <a:bodyPr/>
                    <a:lstStyle/>
                    <a:p>
                      <a:r>
                        <a:rPr lang="en-US" sz="1200" b="0" i="0">
                          <a:solidFill>
                            <a:schemeClr val="bg1"/>
                          </a:solidFill>
                          <a:latin typeface="Avenir" panose="02000503020000020003" pitchFamily="2" charset="0"/>
                        </a:rPr>
                        <a:t>Initial implementation supported by implementation research</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3072402"/>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solidFill>
                  </a:tcPr>
                </a:tc>
                <a:tc>
                  <a:txBody>
                    <a:bodyPr/>
                    <a:lstStyle/>
                    <a:p>
                      <a:r>
                        <a:rPr lang="en-US" sz="1200" b="0" i="0">
                          <a:solidFill>
                            <a:schemeClr val="bg1"/>
                          </a:solidFill>
                          <a:latin typeface="Avenir" panose="02000503020000020003" pitchFamily="2" charset="0"/>
                        </a:rPr>
                        <a:t>Scale-up MMS delivery at the national or sub-national level</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7673271"/>
                  </a:ext>
                </a:extLst>
              </a:tr>
            </a:tbl>
          </a:graphicData>
        </a:graphic>
      </p:graphicFrame>
    </p:spTree>
    <p:extLst>
      <p:ext uri="{BB962C8B-B14F-4D97-AF65-F5344CB8AC3E}">
        <p14:creationId xmlns:p14="http://schemas.microsoft.com/office/powerpoint/2010/main" val="126413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next step or key takeaways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19</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lstStyle/>
          <a:p>
            <a:r>
              <a:rPr lang="en-US"/>
              <a:t>Facilitate dialogue &amp; create consensus</a:t>
            </a:r>
          </a:p>
          <a:p>
            <a:pPr lvl="1"/>
            <a:r>
              <a:rPr lang="en-US"/>
              <a:t>View these slides as a resource for anyone wanting to communicate the evidence and benefits of MMS for pregnant women and their babies. Our goal is to equip the presenter of these slides with key messages that can be delivered to decision 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a:t>ADAPT to Your Audience</a:t>
            </a:r>
          </a:p>
          <a:p>
            <a:pPr lvl="1"/>
            <a:r>
              <a:rPr lang="en-US"/>
              <a:t>Content in red font should be tailored, then updated to black font. Slides labeled ‘National impact and investment case’ should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Keep In Touch</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website URL, social handles, and/or email address.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20</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anchor="b">
            <a:normAutofit/>
          </a:bodyPr>
          <a:lstStyle/>
          <a:p>
            <a:r>
              <a:rPr lang="en-US"/>
              <a:t>Key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a:noAutofit/>
          </a:bodyPr>
          <a:lstStyle/>
          <a:p>
            <a:pPr marL="285750" indent="-285750">
              <a:spcBef>
                <a:spcPts val="600"/>
              </a:spcBef>
              <a:buFont typeface="Arial" panose="020B0604020202020204" pitchFamily="34" charset="0"/>
              <a:buChar char="•"/>
            </a:pPr>
            <a:r>
              <a:rPr lang="en-GB" sz="1400"/>
              <a:t>Bloem et al, 2007. </a:t>
            </a:r>
            <a:r>
              <a:rPr lang="en-GB" sz="1400" u="sng">
                <a:hlinkClick r:id="rId3"/>
              </a:rPr>
              <a:t>Preventing and controlling micronutrient deficiencies in populations affected by an emergency</a:t>
            </a:r>
            <a:r>
              <a:rPr lang="en-GB" sz="1400"/>
              <a:t>. WHO, WFP, UNICEF. </a:t>
            </a:r>
          </a:p>
          <a:p>
            <a:pPr marL="285750" indent="-285750">
              <a:spcBef>
                <a:spcPts val="600"/>
              </a:spcBef>
              <a:buFont typeface="Arial" panose="020B0604020202020204" pitchFamily="34" charset="0"/>
              <a:buChar char="•"/>
            </a:pPr>
            <a:r>
              <a:rPr lang="en-GB" sz="1400"/>
              <a:t>Smith et al, 2017.</a:t>
            </a:r>
            <a:r>
              <a:rPr lang="en-GB" sz="1400">
                <a:solidFill>
                  <a:srgbClr val="FF0000"/>
                </a:solidFill>
              </a:rPr>
              <a:t> </a:t>
            </a:r>
            <a:r>
              <a:rPr lang="en-GB" sz="140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a:t> Lancet Global Health. </a:t>
            </a:r>
          </a:p>
          <a:p>
            <a:pPr marL="285750" indent="-285750">
              <a:spcBef>
                <a:spcPts val="600"/>
              </a:spcBef>
              <a:buFont typeface="Arial" panose="020B0604020202020204" pitchFamily="34" charset="0"/>
              <a:buChar char="•"/>
            </a:pPr>
            <a:r>
              <a:rPr lang="en-IN" sz="1400"/>
              <a:t>Prado et al, 2017. </a:t>
            </a:r>
            <a:r>
              <a:rPr lang="en-IN" sz="1400">
                <a:hlinkClick r:id="rId5"/>
              </a:rPr>
              <a:t>Maternal multiple micronutrient supplementation and other biomedical and socio environmental influences on children’s cognition at age 9-12 years in Indonesia: follow up of the SUMMIT randomised trial</a:t>
            </a:r>
            <a:r>
              <a:rPr lang="en-IN" sz="1400"/>
              <a:t>. </a:t>
            </a:r>
            <a:endParaRPr lang="en-IN" sz="1400" i="1"/>
          </a:p>
          <a:p>
            <a:pPr marL="285750" indent="-285750">
              <a:spcBef>
                <a:spcPts val="600"/>
              </a:spcBef>
              <a:buFont typeface="Arial" panose="020B0604020202020204" pitchFamily="34" charset="0"/>
              <a:buChar char="•"/>
            </a:pPr>
            <a:r>
              <a:rPr lang="en-GB" sz="1400"/>
              <a:t>WHO antenatal care recommendations for a positive pregnancy experience. July 2020. </a:t>
            </a:r>
            <a:r>
              <a:rPr lang="en-GB" sz="1400" u="sng">
                <a:hlinkClick r:id="rId6"/>
              </a:rPr>
              <a:t>Nutritional interventions update: multiple micronutrient supplements during pregnancy.</a:t>
            </a:r>
            <a:r>
              <a:rPr lang="en-GB" sz="1400"/>
              <a:t> World Health Organization. </a:t>
            </a:r>
          </a:p>
          <a:p>
            <a:pPr marL="285750" indent="-285750">
              <a:spcBef>
                <a:spcPts val="600"/>
              </a:spcBef>
              <a:buFont typeface="Arial" panose="020B0604020202020204" pitchFamily="34" charset="0"/>
              <a:buChar char="•"/>
            </a:pPr>
            <a:r>
              <a:rPr lang="en-US" sz="1400"/>
              <a:t>Perumal et al. July 2021. </a:t>
            </a:r>
            <a:r>
              <a:rPr lang="en-GB" sz="1400">
                <a:hlinkClick r:id="rId7"/>
              </a:rPr>
              <a:t>Impact of scaling up prenatal nutrition interventions on human capital outcomes in low-and middle-income countries: a modeling analysis.</a:t>
            </a:r>
            <a:r>
              <a:rPr lang="en-GB" sz="1400"/>
              <a:t> American Journal of Clinical Nutrition. </a:t>
            </a:r>
          </a:p>
          <a:p>
            <a:pPr marL="285750" indent="-285750">
              <a:spcBef>
                <a:spcPts val="600"/>
              </a:spcBef>
              <a:buFont typeface="Arial" panose="020B0604020202020204" pitchFamily="34" charset="0"/>
              <a:buChar char="•"/>
            </a:pPr>
            <a:r>
              <a:rPr lang="en-US" sz="1400"/>
              <a:t>May 2020. </a:t>
            </a:r>
            <a:r>
              <a:rPr lang="en-US" sz="1400">
                <a:hlinkClick r:id="rId8"/>
              </a:rPr>
              <a:t>Use of MMS for maternal nutrition and birth outcomes during COVID-19</a:t>
            </a:r>
            <a:r>
              <a:rPr lang="en-US" sz="1400"/>
              <a:t>. MMS TAG.</a:t>
            </a:r>
          </a:p>
          <a:p>
            <a:pPr marL="285750" indent="-285750">
              <a:spcBef>
                <a:spcPts val="600"/>
              </a:spcBef>
              <a:buFont typeface="Arial" panose="020B0604020202020204" pitchFamily="34" charset="0"/>
              <a:buChar char="•"/>
            </a:pPr>
            <a:r>
              <a:rPr lang="en-US" sz="1400"/>
              <a:t>Dalmiya et al. January 2022. </a:t>
            </a:r>
            <a:r>
              <a:rPr lang="en-US" sz="1400">
                <a:hlinkClick r:id="rId9"/>
              </a:rPr>
              <a:t>Maternal Nutrition: Prevention of malnutrition in women before and during pregnancy and while breastfeeding.</a:t>
            </a:r>
            <a:r>
              <a:rPr lang="en-US" sz="1400"/>
              <a:t> UNICEF. </a:t>
            </a:r>
          </a:p>
          <a:p>
            <a:pPr marL="285750" indent="-285750">
              <a:spcBef>
                <a:spcPts val="600"/>
              </a:spcBef>
              <a:buFont typeface="Arial" panose="020B0604020202020204" pitchFamily="34" charset="0"/>
              <a:buChar char="•"/>
            </a:pPr>
            <a:r>
              <a:rPr lang="en-US" sz="1400"/>
              <a:t>Gomes et al, 2022. </a:t>
            </a:r>
            <a:r>
              <a:rPr lang="en-US" sz="1400">
                <a:hlinkClick r:id="rId10"/>
              </a:rPr>
              <a:t>Multiple micronutrient supplements vs iron-folic acid supplements and maternal anemia outcomes: an iron dose analysis.</a:t>
            </a:r>
            <a:r>
              <a:rPr lang="en-US" sz="1400"/>
              <a:t> Ann. N.Y. Acad. Sci.</a:t>
            </a:r>
          </a:p>
          <a:p>
            <a:pPr marL="285750" indent="-285750">
              <a:spcBef>
                <a:spcPts val="600"/>
              </a:spcBef>
              <a:buFont typeface="Arial" panose="020B0604020202020204" pitchFamily="34" charset="0"/>
              <a:buChar char="•"/>
            </a:pPr>
            <a:r>
              <a:rPr lang="en-US" sz="1400"/>
              <a:t>Gomes et al, 2022. </a:t>
            </a:r>
            <a:r>
              <a:rPr lang="en-US" sz="1400">
                <a:hlinkClick r:id="rId11"/>
              </a:rPr>
              <a:t>Effect of multiple micronutrient supplements vs iron and folic acid supplements on neonatal mortality: a reanalysis by iron dose.</a:t>
            </a:r>
            <a:r>
              <a:rPr lang="en-US" sz="1400"/>
              <a:t> Public Health Nutr.</a:t>
            </a:r>
          </a:p>
          <a:p>
            <a:pPr marL="285750" indent="-285750">
              <a:spcBef>
                <a:spcPts val="600"/>
              </a:spcBef>
              <a:buFont typeface="Arial" panose="020B0604020202020204" pitchFamily="34" charset="0"/>
              <a:buChar char="•"/>
            </a:pPr>
            <a:endParaRPr lang="en-US" sz="16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US" sz="1000"/>
          </a:p>
          <a:p>
            <a:pPr>
              <a:spcBef>
                <a:spcPts val="600"/>
              </a:spcBef>
            </a:pPr>
            <a:endParaRPr lang="en-CH" sz="120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a:lstStyle/>
          <a:p>
            <a:fld id="{60553ECD-7F6D-420D-93CA-D8D15EB427AC}" type="slidenum">
              <a:rPr lang="en-US" smtClean="0"/>
              <a:t>21</a:t>
            </a:fld>
            <a:endParaRPr lang="en-US"/>
          </a:p>
        </p:txBody>
      </p:sp>
    </p:spTree>
    <p:extLst>
      <p:ext uri="{BB962C8B-B14F-4D97-AF65-F5344CB8AC3E}">
        <p14:creationId xmlns:p14="http://schemas.microsoft.com/office/powerpoint/2010/main" val="157752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lstStyle/>
          <a:p>
            <a:r>
              <a:rPr lang="en-US" sz="2000">
                <a:hlinkClick r:id="rId3"/>
              </a:rPr>
              <a:t>HMHB Knowledge Hub</a:t>
            </a:r>
            <a:endParaRPr lang="en-US" sz="2000"/>
          </a:p>
          <a:p>
            <a:r>
              <a:rPr lang="en-US" sz="2000">
                <a:hlinkClick r:id="rId3"/>
              </a:rPr>
              <a:t>HMHB Knowledge Bytes</a:t>
            </a:r>
            <a:endParaRPr lang="en-US" sz="2000"/>
          </a:p>
          <a:p>
            <a:r>
              <a:rPr lang="en-US" sz="2000">
                <a:hlinkClick r:id="rId4"/>
              </a:rPr>
              <a:t>HMHB MMS Interactive World Map</a:t>
            </a:r>
            <a:endParaRPr lang="en-US" sz="2000"/>
          </a:p>
          <a:p>
            <a:r>
              <a:rPr lang="en-US" sz="2000">
                <a:hlinkClick r:id="rId5"/>
              </a:rPr>
              <a:t>HMHB FAQ and Advocacy Brief on the Inclusion of MMS on the Essential Medicine List </a:t>
            </a:r>
            <a:endParaRPr lang="en-US" sz="2000"/>
          </a:p>
          <a:p>
            <a:r>
              <a:rPr lang="en-US" sz="2000">
                <a:hlinkClick r:id="rId6"/>
              </a:rPr>
              <a:t>HMHB Launch Video</a:t>
            </a:r>
            <a:endParaRPr lang="en-US" sz="2000"/>
          </a:p>
          <a:p>
            <a:endParaRPr lang="en-US"/>
          </a:p>
          <a:p>
            <a:endParaRPr lang="en-US"/>
          </a:p>
          <a:p>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a:lstStyle/>
          <a:p>
            <a:r>
              <a:rPr lang="en-US" sz="2000">
                <a:hlinkClick r:id="rId7"/>
              </a:rPr>
              <a:t>HMHB Commitment-making Guide for Nutrition for Growth</a:t>
            </a:r>
            <a:endParaRPr lang="en-US" sz="2000"/>
          </a:p>
          <a:p>
            <a:r>
              <a:rPr lang="en-US" sz="2000">
                <a:hlinkClick r:id="rId8"/>
              </a:rPr>
              <a:t>Watch the HMHB Powering Women, Promising Futures Nutrition for Growth side event</a:t>
            </a:r>
            <a:endParaRPr lang="en-US" sz="2000"/>
          </a:p>
          <a:p>
            <a:r>
              <a:rPr lang="en-US" sz="2000">
                <a:hlinkClick r:id="rId9"/>
              </a:rPr>
              <a:t>Maternal Nutrition in Focus: HMHB at FIGO 2021 World Conference</a:t>
            </a:r>
            <a:endParaRPr lang="en-US" sz="2000"/>
          </a:p>
          <a:p>
            <a:pPr marL="0" indent="0">
              <a:buNone/>
            </a:pPr>
            <a:endParaRPr lang="en-US" sz="2000"/>
          </a:p>
          <a:p>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a:lstStyle/>
          <a:p>
            <a:pPr algn="r"/>
            <a:fld id="{C4B37875-7933-F345-AE65-E0AB5E984F8B}" type="slidenum">
              <a:rPr lang="en-US" smtClean="0"/>
              <a:pPr algn="r"/>
              <a:t>22</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a:solidFill>
                  <a:schemeClr val="bg1"/>
                </a:solidFill>
                <a:latin typeface="Avenir Book" panose="02000503020000020003" pitchFamily="2" charset="0"/>
              </a:rPr>
              <a:t>Join us! Visit </a:t>
            </a:r>
            <a:r>
              <a:rPr lang="en-US"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en-US" sz="2000">
                <a:solidFill>
                  <a:schemeClr val="accent1">
                    <a:lumMod val="20000"/>
                    <a:lumOff val="80000"/>
                  </a:schemeClr>
                </a:solidFill>
                <a:latin typeface="Avenir Book" panose="02000503020000020003" pitchFamily="2" charset="0"/>
              </a:rPr>
              <a:t> </a:t>
            </a:r>
            <a:r>
              <a:rPr lang="en-US" sz="2000">
                <a:solidFill>
                  <a:schemeClr val="bg1"/>
                </a:solidFill>
                <a:latin typeface="Avenir Book" panose="02000503020000020003" pitchFamily="2" charset="0"/>
              </a:rPr>
              <a:t>to become a member. </a:t>
            </a:r>
          </a:p>
        </p:txBody>
      </p:sp>
    </p:spTree>
    <p:extLst>
      <p:ext uri="{BB962C8B-B14F-4D97-AF65-F5344CB8AC3E}">
        <p14:creationId xmlns:p14="http://schemas.microsoft.com/office/powerpoint/2010/main" val="410267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a:lstStyle/>
          <a:p>
            <a:r>
              <a:rPr lang="en-US"/>
              <a:t>Join the Consortium at</a:t>
            </a:r>
            <a:br>
              <a:rPr lang="en-US"/>
            </a:br>
            <a:r>
              <a:rPr lang="en-US" err="1"/>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a:lstStyle/>
          <a:p>
            <a:r>
              <a:rPr lang="en-US"/>
              <a:t>Contact us</a:t>
            </a:r>
            <a:br>
              <a:rPr lang="en-US"/>
            </a:br>
            <a:r>
              <a:rPr lang="en-US"/>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a:lstStyle/>
          <a:p>
            <a:r>
              <a:rPr lang="en-US"/>
              <a:t>Follow us</a:t>
            </a:r>
            <a:br>
              <a:rPr lang="en-US"/>
            </a:br>
            <a:r>
              <a:rPr lang="en-US"/>
              <a:t>@hmhbconsortium</a:t>
            </a:r>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a:lstStyle/>
          <a:p>
            <a:r>
              <a:rPr lang="en-US"/>
              <a:t>Advocates &amp; Public Health Professionals</a:t>
            </a:r>
          </a:p>
          <a:p>
            <a:pPr lvl="1"/>
            <a:r>
              <a:rPr lang="en-US"/>
              <a:t>Suggested sections include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a:lstStyle/>
          <a:p>
            <a:r>
              <a:rPr lang="en-US"/>
              <a:t>National health officials &amp; NGOS</a:t>
            </a:r>
          </a:p>
          <a:p>
            <a:pPr lvl="1"/>
            <a:r>
              <a:rPr lang="en-US"/>
              <a:t>Suggested sections include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a:normAutofit/>
          </a:bodyPr>
          <a:lstStyle/>
          <a:p>
            <a:r>
              <a:rPr lang="en-US"/>
              <a:t>Research &amp; Academia</a:t>
            </a:r>
          </a:p>
          <a:p>
            <a:pPr lvl="1"/>
            <a:r>
              <a:rPr lang="en-US"/>
              <a:t>Suggested sections include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a:normAutofit/>
          </a:bodyPr>
          <a:lstStyle/>
          <a:p>
            <a:r>
              <a:rPr lang="en-US"/>
              <a:t>Local providers &amp; Distributors</a:t>
            </a:r>
          </a:p>
          <a:p>
            <a:pPr lvl="1"/>
            <a:r>
              <a:rPr lang="en-US"/>
              <a:t>Suggested sections include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a:t>This presentation provides an overview of maternal nutrition and the evidence on multiple micronutrient supplements (MMS), providing key messages and slides that can be tailored with country-specific data to support the introduction, piloting, and scaling of MMS. </a:t>
            </a:r>
          </a:p>
          <a:p>
            <a:endParaRPr lang="en-US"/>
          </a:p>
          <a:p>
            <a:r>
              <a:rPr lang="en-US"/>
              <a:t>You may wish to include (or omit) specific sections of the presentation. Suggested sections for each audience are included here. See the section descriptions on Slide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Meeting Objectives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meeting agenda and/or objectives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19 - 24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25 - 37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38 - 45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46 - 61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B. Global scope of maternal malnutrition</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C. Evidence on multiple micronutrient supplements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D. National impact and investment case</a:t>
            </a:r>
          </a:p>
        </p:txBody>
      </p:sp>
      <p:sp>
        <p:nvSpPr>
          <p:cNvPr id="48" name="TextBox 47">
            <a:extLst>
              <a:ext uri="{FF2B5EF4-FFF2-40B4-BE49-F238E27FC236}">
                <a16:creationId xmlns:a16="http://schemas.microsoft.com/office/drawing/2014/main" id="{46C24CC7-E181-9E49-BD34-A92E419DFEF2}"/>
              </a:ext>
            </a:extLst>
          </p:cNvPr>
          <p:cNvSpPr txBox="1"/>
          <p:nvPr/>
        </p:nvSpPr>
        <p:spPr>
          <a:xfrm>
            <a:off x="911156" y="4956608"/>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E. Introducing and scaling MMS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a:lstStyle/>
          <a:p>
            <a:r>
              <a:rPr lang="en-US"/>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a:lstStyle/>
          <a:p>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A. Pregnancy and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6 - 18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a:noAutofit/>
          </a:bodyPr>
          <a:lstStyle/>
          <a:p>
            <a:pPr lvl="0"/>
            <a:r>
              <a:rPr lang="en-US" sz="4800" b="1">
                <a:cs typeface="Arial" panose="020B0604020202020204" pitchFamily="34" charset="0"/>
              </a:rPr>
              <a:t>Evidence on multiple micronutrient supplements (MMS)</a:t>
            </a:r>
          </a:p>
        </p:txBody>
      </p:sp>
    </p:spTree>
    <p:extLst>
      <p:ext uri="{BB962C8B-B14F-4D97-AF65-F5344CB8AC3E}">
        <p14:creationId xmlns:p14="http://schemas.microsoft.com/office/powerpoint/2010/main" val="377752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0"/>
          </p:nvPr>
        </p:nvSpPr>
        <p:spPr/>
        <p:txBody>
          <a:bodyPr/>
          <a:lstStyle/>
          <a:p>
            <a:r>
              <a:rPr lang="en-US"/>
              <a:t>MMS contains 15 micronutrients, including iron and folic acid (IFA).</a:t>
            </a:r>
          </a:p>
        </p:txBody>
      </p:sp>
      <p:pic>
        <p:nvPicPr>
          <p:cNvPr id="7" name="Picture Placeholder 6">
            <a:extLst>
              <a:ext uri="{FF2B5EF4-FFF2-40B4-BE49-F238E27FC236}">
                <a16:creationId xmlns:a16="http://schemas.microsoft.com/office/drawing/2014/main" id="{68B63A63-6F57-0042-BCCD-ADEEC9FA4F25}"/>
              </a:ext>
            </a:extLst>
          </p:cNvPr>
          <p:cNvPicPr>
            <a:picLocks noGrp="1" noChangeAspect="1"/>
          </p:cNvPicPr>
          <p:nvPr>
            <p:ph type="pic" sz="quarter" idx="11"/>
          </p:nvPr>
        </p:nvPicPr>
        <p:blipFill>
          <a:blip r:embed="rId3"/>
          <a:srcRect t="78" b="-79"/>
          <a:stretch/>
        </p:blipFill>
        <p:spPr>
          <a:xfrm>
            <a:off x="1800472" y="1935813"/>
            <a:ext cx="2090707" cy="2090707"/>
          </a:xfrm>
        </p:spPr>
      </p:pic>
      <p:sp>
        <p:nvSpPr>
          <p:cNvPr id="3" name="Content Placeholder 2">
            <a:extLst>
              <a:ext uri="{FF2B5EF4-FFF2-40B4-BE49-F238E27FC236}">
                <a16:creationId xmlns:a16="http://schemas.microsoft.com/office/drawing/2014/main" id="{44536562-8A7B-A245-8B01-5E1E0822E3AE}"/>
              </a:ext>
            </a:extLst>
          </p:cNvPr>
          <p:cNvSpPr>
            <a:spLocks noGrp="1"/>
          </p:cNvSpPr>
          <p:nvPr>
            <p:ph type="body" sz="quarter" idx="16"/>
          </p:nvPr>
        </p:nvSpPr>
        <p:spPr/>
        <p:txBody>
          <a:bodyPr/>
          <a:lstStyle/>
          <a:p>
            <a:r>
              <a:rPr lang="en-US"/>
              <a:t>Research supports switching from IFA to MMS, especially for women with poor diets.</a:t>
            </a:r>
          </a:p>
          <a:p>
            <a:pPr lvl="1"/>
            <a:endParaRPr lang="en-US"/>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type="body" sz="quarter" idx="17"/>
          </p:nvPr>
        </p:nvSpPr>
        <p:spPr/>
        <p:txBody>
          <a:bodyPr/>
          <a:lstStyle/>
          <a:p>
            <a:r>
              <a:rPr lang="en-US"/>
              <a:t>Before 2020, global policy guidance recommended use of IFA.</a:t>
            </a:r>
          </a:p>
        </p:txBody>
      </p:sp>
      <p:sp>
        <p:nvSpPr>
          <p:cNvPr id="8" name="Slide Number Placeholder 7">
            <a:extLst>
              <a:ext uri="{FF2B5EF4-FFF2-40B4-BE49-F238E27FC236}">
                <a16:creationId xmlns:a16="http://schemas.microsoft.com/office/drawing/2014/main" id="{CF1689F8-1AB8-C044-BA92-B906CA35A859}"/>
              </a:ext>
            </a:extLst>
          </p:cNvPr>
          <p:cNvSpPr>
            <a:spLocks noGrp="1"/>
          </p:cNvSpPr>
          <p:nvPr>
            <p:ph type="sldNum" sz="quarter" idx="20"/>
          </p:nvPr>
        </p:nvSpPr>
        <p:spPr/>
        <p:txBody>
          <a:bodyPr/>
          <a:lstStyle/>
          <a:p>
            <a:fld id="{C4B37875-7933-F345-AE65-E0AB5E984F8B}" type="slidenum">
              <a:rPr lang="en-US" smtClean="0"/>
              <a:pPr/>
              <a:t>7</a:t>
            </a:fld>
            <a:endParaRPr lang="en-US"/>
          </a:p>
        </p:txBody>
      </p:sp>
      <p:sp>
        <p:nvSpPr>
          <p:cNvPr id="12" name="Text Placeholder 11">
            <a:extLst>
              <a:ext uri="{FF2B5EF4-FFF2-40B4-BE49-F238E27FC236}">
                <a16:creationId xmlns:a16="http://schemas.microsoft.com/office/drawing/2014/main" id="{4FA43C63-90E5-0CC9-9CE7-1447C4B94992}"/>
              </a:ext>
            </a:extLst>
          </p:cNvPr>
          <p:cNvSpPr>
            <a:spLocks noGrp="1"/>
          </p:cNvSpPr>
          <p:nvPr>
            <p:ph type="body" sz="quarter" idx="22"/>
          </p:nvPr>
        </p:nvSpPr>
        <p:spPr/>
        <p:txBody>
          <a:bodyPr/>
          <a:lstStyle/>
          <a:p>
            <a:r>
              <a:rPr lang="en-US"/>
              <a:t>Source: </a:t>
            </a:r>
            <a:r>
              <a:rPr lang="en-US">
                <a:hlinkClick r:id="rId4"/>
              </a:rPr>
              <a:t>HMHB Consortium website</a:t>
            </a:r>
            <a:endParaRPr lang="en-US"/>
          </a:p>
        </p:txBody>
      </p:sp>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lstStyle/>
          <a:p>
            <a:r>
              <a:rPr lang="en-US"/>
              <a:t>MMS has significant benefits compared to IFA</a:t>
            </a:r>
          </a:p>
        </p:txBody>
      </p:sp>
      <p:pic>
        <p:nvPicPr>
          <p:cNvPr id="10" name="Picture Placeholder 9" descr="A picture containing tree, outdoor, person, young&#10;&#10;Description automatically generated">
            <a:extLst>
              <a:ext uri="{FF2B5EF4-FFF2-40B4-BE49-F238E27FC236}">
                <a16:creationId xmlns:a16="http://schemas.microsoft.com/office/drawing/2014/main" id="{F5DCCB07-69CF-3967-80EA-60399AC96EE8}"/>
              </a:ext>
            </a:extLst>
          </p:cNvPr>
          <p:cNvPicPr>
            <a:picLocks noGrp="1" noChangeAspect="1"/>
          </p:cNvPicPr>
          <p:nvPr>
            <p:ph type="pic" sz="quarter" idx="12"/>
          </p:nvPr>
        </p:nvPicPr>
        <p:blipFill>
          <a:blip r:embed="rId5"/>
          <a:srcRect r="76"/>
          <a:stretch>
            <a:fillRect/>
          </a:stretch>
        </p:blipFill>
        <p:spPr/>
      </p:pic>
      <p:pic>
        <p:nvPicPr>
          <p:cNvPr id="18" name="Picture Placeholder 17" descr="A picture containing grass, outdoor, person&#10;&#10;Description automatically generated">
            <a:extLst>
              <a:ext uri="{FF2B5EF4-FFF2-40B4-BE49-F238E27FC236}">
                <a16:creationId xmlns:a16="http://schemas.microsoft.com/office/drawing/2014/main" id="{9B8EE00F-15DC-81ED-0660-D825891EB3D6}"/>
              </a:ext>
            </a:extLst>
          </p:cNvPr>
          <p:cNvPicPr>
            <a:picLocks noGrp="1" noChangeAspect="1"/>
          </p:cNvPicPr>
          <p:nvPr>
            <p:ph type="pic" sz="quarter" idx="13"/>
          </p:nvPr>
        </p:nvPicPr>
        <p:blipFill>
          <a:blip r:embed="rId6"/>
          <a:stretch>
            <a:fillRect/>
          </a:stretch>
        </p:blipFill>
        <p:spPr/>
      </p:pic>
    </p:spTree>
    <p:extLst>
      <p:ext uri="{BB962C8B-B14F-4D97-AF65-F5344CB8AC3E}">
        <p14:creationId xmlns:p14="http://schemas.microsoft.com/office/powerpoint/2010/main" val="97293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DD8DB191-DD75-A94E-9E88-AD8E987D0D2F}"/>
              </a:ext>
            </a:extLst>
          </p:cNvPr>
          <p:cNvSpPr>
            <a:spLocks noGrp="1"/>
          </p:cNvSpPr>
          <p:nvPr>
            <p:ph type="body" sz="quarter" idx="14"/>
          </p:nvPr>
        </p:nvSpPr>
        <p:spPr/>
        <p:txBody>
          <a:bodyPr>
            <a:normAutofit/>
          </a:bodyPr>
          <a:lstStyle/>
          <a:p>
            <a:pPr marL="0" indent="0">
              <a:spcBef>
                <a:spcPts val="0"/>
              </a:spcBef>
              <a:spcAft>
                <a:spcPts val="600"/>
              </a:spcAft>
            </a:pPr>
            <a:r>
              <a:rPr lang="en-US">
                <a:latin typeface="Avenir Book"/>
              </a:rPr>
              <a:t>*United Nations International Multiple Micronutrient Antenatal Preparation Multiple Micronutrient Supplementation (UNIMMAP MMS)  </a:t>
            </a:r>
            <a:br>
              <a:rPr lang="en-US"/>
            </a:br>
            <a:r>
              <a:rPr lang="en-US">
                <a:latin typeface="Avenir Book"/>
              </a:rPr>
              <a:t>Note: </a:t>
            </a:r>
            <a:r>
              <a:rPr lang="en-US" i="1">
                <a:latin typeface="Avenir Book"/>
              </a:rPr>
              <a:t>for brevity, the term MMS will be used moving forward</a:t>
            </a:r>
            <a:endParaRPr lang="en-US">
              <a:latin typeface="Avenir Book"/>
            </a:endParaRPr>
          </a:p>
        </p:txBody>
      </p:sp>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a:lstStyle/>
          <a:p>
            <a:r>
              <a:rPr lang="en-US"/>
              <a:t>What is </a:t>
            </a:r>
            <a:br>
              <a:rPr lang="en-US"/>
            </a:br>
            <a:r>
              <a:rPr lang="en-US"/>
              <a:t>multiple </a:t>
            </a:r>
            <a:br>
              <a:rPr lang="en-US"/>
            </a:br>
            <a:r>
              <a:rPr lang="en-US"/>
              <a:t>micronutrient supplementation?</a:t>
            </a:r>
          </a:p>
          <a:p>
            <a:pPr lvl="1"/>
            <a:r>
              <a:rPr lang="en-US"/>
              <a:t>UNIMMAP MMS* contains 15 essential vitamins and minerals for pregnant and nursing women and meets micronutrient requirements that poor diets cannot meet.</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2037003011"/>
              </p:ext>
            </p:extLst>
          </p:nvPr>
        </p:nvGraphicFramePr>
        <p:xfrm>
          <a:off x="6455693" y="480983"/>
          <a:ext cx="4517108" cy="5463328"/>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a:tabLst/>
                      </a:pPr>
                      <a:r>
                        <a:rPr lang="en-CH" sz="1600" b="0" i="0">
                          <a:latin typeface="Avenir" panose="02000503020000020003" pitchFamily="2" charset="0"/>
                        </a:rPr>
                        <a:t>UNIMMAP MMS composition*</a:t>
                      </a:r>
                    </a:p>
                  </a:txBody>
                  <a:tcPr marL="80526" marR="80526" marT="40263" marB="40263"/>
                </a:tc>
                <a:tc hMerge="1">
                  <a:txBody>
                    <a:bodyPr/>
                    <a:lstStyle/>
                    <a:p>
                      <a:endParaRPr lang="en-CH"/>
                    </a:p>
                  </a:txBody>
                  <a:tcPr/>
                </a:tc>
                <a:extLst>
                  <a:ext uri="{0D108BD9-81ED-4DB2-BD59-A6C34878D82A}">
                    <a16:rowId xmlns:a16="http://schemas.microsoft.com/office/drawing/2014/main" val="479210933"/>
                  </a:ext>
                </a:extLst>
              </a:tr>
              <a:tr h="341458">
                <a:tc>
                  <a:txBody>
                    <a:bodyPr/>
                    <a:lstStyle/>
                    <a:p>
                      <a:pPr lvl="1" algn="l"/>
                      <a:r>
                        <a:rPr lang="en-CH" sz="1600" b="0" i="0">
                          <a:latin typeface="Avenir" panose="02000503020000020003" pitchFamily="2" charset="0"/>
                        </a:rPr>
                        <a:t>V</a:t>
                      </a:r>
                      <a:r>
                        <a:rPr lang="en-GB" sz="1600" b="0" i="0">
                          <a:latin typeface="Avenir" panose="02000503020000020003" pitchFamily="2" charset="0"/>
                        </a:rPr>
                        <a:t>i</a:t>
                      </a:r>
                      <a:r>
                        <a:rPr lang="en-CH" sz="1600" b="0" i="0">
                          <a:latin typeface="Avenir" panose="02000503020000020003" pitchFamily="2" charset="0"/>
                        </a:rPr>
                        <a:t>tamin A</a:t>
                      </a:r>
                    </a:p>
                  </a:txBody>
                  <a:tcPr marL="80526" marR="80526" marT="40263" marB="40263"/>
                </a:tc>
                <a:tc>
                  <a:txBody>
                    <a:bodyPr/>
                    <a:lstStyle/>
                    <a:p>
                      <a:pPr lvl="1" algn="l"/>
                      <a:r>
                        <a:rPr lang="en-CH" sz="1600" b="0" i="0">
                          <a:latin typeface="Avenir" panose="02000503020000020003" pitchFamily="2" charset="0"/>
                        </a:rPr>
                        <a:t>800 µg</a:t>
                      </a:r>
                    </a:p>
                  </a:txBody>
                  <a:tcPr marL="80526" marR="80526" marT="40263" marB="40263"/>
                </a:tc>
                <a:extLst>
                  <a:ext uri="{0D108BD9-81ED-4DB2-BD59-A6C34878D82A}">
                    <a16:rowId xmlns:a16="http://schemas.microsoft.com/office/drawing/2014/main" val="2207200469"/>
                  </a:ext>
                </a:extLst>
              </a:tr>
              <a:tr h="341458">
                <a:tc>
                  <a:txBody>
                    <a:bodyPr/>
                    <a:lstStyle/>
                    <a:p>
                      <a:pPr lvl="1" algn="l"/>
                      <a:r>
                        <a:rPr lang="en-CH" sz="1600" b="0" i="0">
                          <a:latin typeface="Avenir" panose="02000503020000020003" pitchFamily="2" charset="0"/>
                        </a:rPr>
                        <a:t>Vitamin D</a:t>
                      </a:r>
                    </a:p>
                  </a:txBody>
                  <a:tcPr marL="80526" marR="80526" marT="40263" marB="40263"/>
                </a:tc>
                <a:tc>
                  <a:txBody>
                    <a:bodyPr/>
                    <a:lstStyle/>
                    <a:p>
                      <a:pPr lvl="1" algn="l"/>
                      <a:r>
                        <a:rPr lang="en-CH" sz="1600" b="0" i="0">
                          <a:latin typeface="Avenir" panose="02000503020000020003" pitchFamily="2" charset="0"/>
                        </a:rPr>
                        <a:t>200 IU</a:t>
                      </a:r>
                    </a:p>
                  </a:txBody>
                  <a:tcPr marL="80526" marR="80526" marT="40263" marB="40263"/>
                </a:tc>
                <a:extLst>
                  <a:ext uri="{0D108BD9-81ED-4DB2-BD59-A6C34878D82A}">
                    <a16:rowId xmlns:a16="http://schemas.microsoft.com/office/drawing/2014/main" val="610458925"/>
                  </a:ext>
                </a:extLst>
              </a:tr>
              <a:tr h="341458">
                <a:tc>
                  <a:txBody>
                    <a:bodyPr/>
                    <a:lstStyle/>
                    <a:p>
                      <a:pPr lvl="1" algn="l"/>
                      <a:r>
                        <a:rPr lang="fr-CH" sz="1600" b="0" i="0">
                          <a:latin typeface="Avenir" panose="02000503020000020003" pitchFamily="2" charset="0"/>
                        </a:rPr>
                        <a:t>Vitamin E</a:t>
                      </a:r>
                      <a:endParaRPr lang="en-CH" sz="1600" b="0" i="0">
                        <a:latin typeface="Avenir" panose="02000503020000020003" pitchFamily="2" charset="0"/>
                      </a:endParaRPr>
                    </a:p>
                  </a:txBody>
                  <a:tcPr marL="80526" marR="80526" marT="40263" marB="40263"/>
                </a:tc>
                <a:tc>
                  <a:txBody>
                    <a:bodyPr/>
                    <a:lstStyle/>
                    <a:p>
                      <a:pPr lvl="1" algn="l"/>
                      <a:r>
                        <a:rPr lang="en-CH" sz="1600" b="0" i="0">
                          <a:latin typeface="Avenir" panose="02000503020000020003" pitchFamily="2" charset="0"/>
                        </a:rPr>
                        <a:t>10 mg</a:t>
                      </a:r>
                    </a:p>
                  </a:txBody>
                  <a:tcPr marL="80526" marR="80526" marT="40263" marB="40263"/>
                </a:tc>
                <a:extLst>
                  <a:ext uri="{0D108BD9-81ED-4DB2-BD59-A6C34878D82A}">
                    <a16:rowId xmlns:a16="http://schemas.microsoft.com/office/drawing/2014/main" val="1565866323"/>
                  </a:ext>
                </a:extLst>
              </a:tr>
              <a:tr h="341458">
                <a:tc>
                  <a:txBody>
                    <a:bodyPr/>
                    <a:lstStyle/>
                    <a:p>
                      <a:pPr lvl="1" algn="l"/>
                      <a:r>
                        <a:rPr lang="en-CH" sz="1600" b="0" i="0">
                          <a:latin typeface="Avenir" panose="02000503020000020003" pitchFamily="2" charset="0"/>
                        </a:rPr>
                        <a:t>V</a:t>
                      </a:r>
                      <a:r>
                        <a:rPr lang="en-GB" sz="1600" b="0" i="0">
                          <a:latin typeface="Avenir" panose="02000503020000020003" pitchFamily="2" charset="0"/>
                        </a:rPr>
                        <a:t>i</a:t>
                      </a:r>
                      <a:r>
                        <a:rPr lang="en-CH" sz="1600" b="0" i="0">
                          <a:latin typeface="Avenir" panose="02000503020000020003" pitchFamily="2" charset="0"/>
                        </a:rPr>
                        <a:t>tamin C</a:t>
                      </a:r>
                    </a:p>
                  </a:txBody>
                  <a:tcPr marL="80526" marR="80526" marT="40263" marB="40263"/>
                </a:tc>
                <a:tc>
                  <a:txBody>
                    <a:bodyPr/>
                    <a:lstStyle/>
                    <a:p>
                      <a:pPr lvl="1" algn="l"/>
                      <a:r>
                        <a:rPr lang="en-CH" sz="1600" b="0" i="0">
                          <a:latin typeface="Avenir" panose="02000503020000020003" pitchFamily="2" charset="0"/>
                        </a:rPr>
                        <a:t>70 mg</a:t>
                      </a:r>
                    </a:p>
                  </a:txBody>
                  <a:tcPr marL="80526" marR="80526" marT="40263" marB="40263"/>
                </a:tc>
                <a:extLst>
                  <a:ext uri="{0D108BD9-81ED-4DB2-BD59-A6C34878D82A}">
                    <a16:rowId xmlns:a16="http://schemas.microsoft.com/office/drawing/2014/main" val="2077294698"/>
                  </a:ext>
                </a:extLst>
              </a:tr>
              <a:tr h="341458">
                <a:tc>
                  <a:txBody>
                    <a:bodyPr/>
                    <a:lstStyle/>
                    <a:p>
                      <a:pPr lvl="1" algn="l"/>
                      <a:r>
                        <a:rPr lang="en-CH" sz="1600" b="0" i="0">
                          <a:latin typeface="Avenir" panose="02000503020000020003" pitchFamily="2" charset="0"/>
                        </a:rPr>
                        <a:t>Thiamin</a:t>
                      </a:r>
                    </a:p>
                  </a:txBody>
                  <a:tcPr marL="80526" marR="80526" marT="40263" marB="40263"/>
                </a:tc>
                <a:tc>
                  <a:txBody>
                    <a:bodyPr/>
                    <a:lstStyle/>
                    <a:p>
                      <a:pPr lvl="1" algn="l"/>
                      <a:r>
                        <a:rPr lang="en-CH" sz="1600" b="0" i="0">
                          <a:latin typeface="Avenir" panose="02000503020000020003" pitchFamily="2" charset="0"/>
                        </a:rPr>
                        <a:t>1.4 mg</a:t>
                      </a:r>
                    </a:p>
                  </a:txBody>
                  <a:tcPr marL="80526" marR="80526" marT="40263" marB="40263"/>
                </a:tc>
                <a:extLst>
                  <a:ext uri="{0D108BD9-81ED-4DB2-BD59-A6C34878D82A}">
                    <a16:rowId xmlns:a16="http://schemas.microsoft.com/office/drawing/2014/main" val="2684288033"/>
                  </a:ext>
                </a:extLst>
              </a:tr>
              <a:tr h="341458">
                <a:tc>
                  <a:txBody>
                    <a:bodyPr/>
                    <a:lstStyle/>
                    <a:p>
                      <a:pPr lvl="1" algn="l"/>
                      <a:r>
                        <a:rPr lang="en-CH" sz="1600" b="0" i="0">
                          <a:latin typeface="Avenir" panose="02000503020000020003" pitchFamily="2" charset="0"/>
                        </a:rPr>
                        <a:t>Riboflavin</a:t>
                      </a:r>
                    </a:p>
                  </a:txBody>
                  <a:tcPr marL="80526" marR="80526" marT="40263" marB="40263"/>
                </a:tc>
                <a:tc>
                  <a:txBody>
                    <a:bodyPr/>
                    <a:lstStyle/>
                    <a:p>
                      <a:pPr lvl="1" algn="l"/>
                      <a:r>
                        <a:rPr lang="en-CH" sz="1600" b="0" i="0">
                          <a:latin typeface="Avenir" panose="02000503020000020003" pitchFamily="2" charset="0"/>
                        </a:rPr>
                        <a:t>1.4 mg</a:t>
                      </a:r>
                    </a:p>
                  </a:txBody>
                  <a:tcPr marL="80526" marR="80526" marT="40263" marB="40263"/>
                </a:tc>
                <a:extLst>
                  <a:ext uri="{0D108BD9-81ED-4DB2-BD59-A6C34878D82A}">
                    <a16:rowId xmlns:a16="http://schemas.microsoft.com/office/drawing/2014/main" val="2603804563"/>
                  </a:ext>
                </a:extLst>
              </a:tr>
              <a:tr h="341458">
                <a:tc>
                  <a:txBody>
                    <a:bodyPr/>
                    <a:lstStyle/>
                    <a:p>
                      <a:pPr lvl="1" algn="l"/>
                      <a:r>
                        <a:rPr lang="en-CH" sz="1600" b="0" i="0">
                          <a:latin typeface="Avenir" panose="02000503020000020003" pitchFamily="2" charset="0"/>
                        </a:rPr>
                        <a:t>Niacin</a:t>
                      </a:r>
                    </a:p>
                  </a:txBody>
                  <a:tcPr marL="80526" marR="80526" marT="40263" marB="40263"/>
                </a:tc>
                <a:tc>
                  <a:txBody>
                    <a:bodyPr/>
                    <a:lstStyle/>
                    <a:p>
                      <a:pPr lvl="1" algn="l"/>
                      <a:r>
                        <a:rPr lang="en-CH" sz="1600" b="0" i="0">
                          <a:latin typeface="Avenir" panose="02000503020000020003" pitchFamily="2" charset="0"/>
                        </a:rPr>
                        <a:t>18 mg</a:t>
                      </a:r>
                    </a:p>
                  </a:txBody>
                  <a:tcPr marL="80526" marR="80526" marT="40263" marB="40263"/>
                </a:tc>
                <a:extLst>
                  <a:ext uri="{0D108BD9-81ED-4DB2-BD59-A6C34878D82A}">
                    <a16:rowId xmlns:a16="http://schemas.microsoft.com/office/drawing/2014/main" val="119736120"/>
                  </a:ext>
                </a:extLst>
              </a:tr>
              <a:tr h="341458">
                <a:tc>
                  <a:txBody>
                    <a:bodyPr/>
                    <a:lstStyle/>
                    <a:p>
                      <a:pPr lvl="1" algn="l"/>
                      <a:r>
                        <a:rPr lang="en-CH" sz="1600" b="0" i="0">
                          <a:latin typeface="Avenir" panose="02000503020000020003" pitchFamily="2" charset="0"/>
                        </a:rPr>
                        <a:t>V</a:t>
                      </a:r>
                      <a:r>
                        <a:rPr lang="en-GB" sz="1600" b="0" i="0">
                          <a:latin typeface="Avenir" panose="02000503020000020003" pitchFamily="2" charset="0"/>
                        </a:rPr>
                        <a:t>i</a:t>
                      </a:r>
                      <a:r>
                        <a:rPr lang="en-CH" sz="1600" b="0" i="0">
                          <a:latin typeface="Avenir" panose="02000503020000020003" pitchFamily="2" charset="0"/>
                        </a:rPr>
                        <a:t>tamin B6</a:t>
                      </a:r>
                    </a:p>
                  </a:txBody>
                  <a:tcPr marL="80526" marR="80526" marT="40263" marB="40263"/>
                </a:tc>
                <a:tc>
                  <a:txBody>
                    <a:bodyPr/>
                    <a:lstStyle/>
                    <a:p>
                      <a:pPr lvl="1" algn="l"/>
                      <a:r>
                        <a:rPr lang="en-CH" sz="1600" b="0" i="0">
                          <a:latin typeface="Avenir" panose="02000503020000020003" pitchFamily="2" charset="0"/>
                        </a:rPr>
                        <a:t>1.9 mg</a:t>
                      </a:r>
                    </a:p>
                  </a:txBody>
                  <a:tcPr marL="80526" marR="80526" marT="40263" marB="40263"/>
                </a:tc>
                <a:extLst>
                  <a:ext uri="{0D108BD9-81ED-4DB2-BD59-A6C34878D82A}">
                    <a16:rowId xmlns:a16="http://schemas.microsoft.com/office/drawing/2014/main" val="1691552452"/>
                  </a:ext>
                </a:extLst>
              </a:tr>
              <a:tr h="341458">
                <a:tc>
                  <a:txBody>
                    <a:bodyPr/>
                    <a:lstStyle/>
                    <a:p>
                      <a:pPr lvl="1" algn="l"/>
                      <a:r>
                        <a:rPr lang="en-CH" sz="1600" b="0" i="0">
                          <a:latin typeface="Avenir" panose="02000503020000020003" pitchFamily="2" charset="0"/>
                        </a:rPr>
                        <a:t>Folic Acid</a:t>
                      </a:r>
                    </a:p>
                  </a:txBody>
                  <a:tcPr marL="80526" marR="80526" marT="40263" marB="40263"/>
                </a:tc>
                <a:tc>
                  <a:txBody>
                    <a:bodyPr/>
                    <a:lstStyle/>
                    <a:p>
                      <a:pPr lvl="1" algn="l"/>
                      <a:r>
                        <a:rPr lang="en-CH" sz="1600" b="0" i="0">
                          <a:latin typeface="Avenir" panose="02000503020000020003" pitchFamily="2" charset="0"/>
                        </a:rPr>
                        <a:t>400 µg</a:t>
                      </a:r>
                    </a:p>
                  </a:txBody>
                  <a:tcPr marL="80526" marR="80526" marT="40263" marB="40263"/>
                </a:tc>
                <a:extLst>
                  <a:ext uri="{0D108BD9-81ED-4DB2-BD59-A6C34878D82A}">
                    <a16:rowId xmlns:a16="http://schemas.microsoft.com/office/drawing/2014/main" val="1083591628"/>
                  </a:ext>
                </a:extLst>
              </a:tr>
              <a:tr h="341458">
                <a:tc>
                  <a:txBody>
                    <a:bodyPr/>
                    <a:lstStyle/>
                    <a:p>
                      <a:pPr lvl="1" algn="l"/>
                      <a:r>
                        <a:rPr lang="en-CH" sz="1600" b="0" i="0">
                          <a:latin typeface="Avenir" panose="02000503020000020003" pitchFamily="2" charset="0"/>
                        </a:rPr>
                        <a:t>Vitamin B12</a:t>
                      </a:r>
                    </a:p>
                  </a:txBody>
                  <a:tcPr marL="80526" marR="80526" marT="40263" marB="40263"/>
                </a:tc>
                <a:tc>
                  <a:txBody>
                    <a:bodyPr/>
                    <a:lstStyle/>
                    <a:p>
                      <a:pPr lvl="1" algn="l"/>
                      <a:r>
                        <a:rPr lang="en-CH" sz="1600" b="0" i="0">
                          <a:latin typeface="Avenir" panose="02000503020000020003" pitchFamily="2" charset="0"/>
                        </a:rPr>
                        <a:t>2.6 µg</a:t>
                      </a:r>
                    </a:p>
                  </a:txBody>
                  <a:tcPr marL="80526" marR="80526" marT="40263" marB="40263"/>
                </a:tc>
                <a:extLst>
                  <a:ext uri="{0D108BD9-81ED-4DB2-BD59-A6C34878D82A}">
                    <a16:rowId xmlns:a16="http://schemas.microsoft.com/office/drawing/2014/main" val="2285745618"/>
                  </a:ext>
                </a:extLst>
              </a:tr>
              <a:tr h="341458">
                <a:tc>
                  <a:txBody>
                    <a:bodyPr/>
                    <a:lstStyle/>
                    <a:p>
                      <a:pPr lvl="1" algn="l"/>
                      <a:r>
                        <a:rPr lang="en-CH" sz="1600" b="0" i="0">
                          <a:latin typeface="Avenir" panose="02000503020000020003" pitchFamily="2" charset="0"/>
                        </a:rPr>
                        <a:t>Copper</a:t>
                      </a:r>
                    </a:p>
                  </a:txBody>
                  <a:tcPr marL="80526" marR="80526" marT="40263" marB="40263"/>
                </a:tc>
                <a:tc>
                  <a:txBody>
                    <a:bodyPr/>
                    <a:lstStyle/>
                    <a:p>
                      <a:pPr lvl="1" algn="l"/>
                      <a:r>
                        <a:rPr lang="en-CH" sz="1600" b="0" i="0">
                          <a:latin typeface="Avenir" panose="02000503020000020003" pitchFamily="2" charset="0"/>
                        </a:rPr>
                        <a:t>2 mg</a:t>
                      </a:r>
                    </a:p>
                  </a:txBody>
                  <a:tcPr marL="80526" marR="80526" marT="40263" marB="40263"/>
                </a:tc>
                <a:extLst>
                  <a:ext uri="{0D108BD9-81ED-4DB2-BD59-A6C34878D82A}">
                    <a16:rowId xmlns:a16="http://schemas.microsoft.com/office/drawing/2014/main" val="3373857925"/>
                  </a:ext>
                </a:extLst>
              </a:tr>
              <a:tr h="341458">
                <a:tc>
                  <a:txBody>
                    <a:bodyPr/>
                    <a:lstStyle/>
                    <a:p>
                      <a:pPr lvl="1" algn="l"/>
                      <a:r>
                        <a:rPr lang="en-CH" sz="1600" b="0" i="0">
                          <a:latin typeface="Avenir" panose="02000503020000020003" pitchFamily="2" charset="0"/>
                        </a:rPr>
                        <a:t>Iodine</a:t>
                      </a:r>
                    </a:p>
                  </a:txBody>
                  <a:tcPr marL="80526" marR="80526" marT="40263" marB="40263"/>
                </a:tc>
                <a:tc>
                  <a:txBody>
                    <a:bodyPr/>
                    <a:lstStyle/>
                    <a:p>
                      <a:pPr lvl="1" algn="l"/>
                      <a:r>
                        <a:rPr lang="en-CH" sz="1600" b="0" i="0">
                          <a:latin typeface="Avenir" panose="02000503020000020003" pitchFamily="2" charset="0"/>
                        </a:rPr>
                        <a:t>150 µg</a:t>
                      </a:r>
                    </a:p>
                  </a:txBody>
                  <a:tcPr marL="80526" marR="80526" marT="40263" marB="40263"/>
                </a:tc>
                <a:extLst>
                  <a:ext uri="{0D108BD9-81ED-4DB2-BD59-A6C34878D82A}">
                    <a16:rowId xmlns:a16="http://schemas.microsoft.com/office/drawing/2014/main" val="1642048105"/>
                  </a:ext>
                </a:extLst>
              </a:tr>
              <a:tr h="341458">
                <a:tc>
                  <a:txBody>
                    <a:bodyPr/>
                    <a:lstStyle/>
                    <a:p>
                      <a:pPr lvl="1" algn="l"/>
                      <a:r>
                        <a:rPr lang="en-CH" sz="1600" b="0" i="0">
                          <a:latin typeface="Avenir" panose="02000503020000020003" pitchFamily="2" charset="0"/>
                        </a:rPr>
                        <a:t>Iron</a:t>
                      </a:r>
                    </a:p>
                  </a:txBody>
                  <a:tcPr marL="80526" marR="80526" marT="40263" marB="40263"/>
                </a:tc>
                <a:tc>
                  <a:txBody>
                    <a:bodyPr/>
                    <a:lstStyle/>
                    <a:p>
                      <a:pPr lvl="1" algn="l"/>
                      <a:r>
                        <a:rPr lang="en-CH" sz="1600" b="0" i="0">
                          <a:latin typeface="Avenir" panose="02000503020000020003" pitchFamily="2" charset="0"/>
                        </a:rPr>
                        <a:t>30 mg</a:t>
                      </a:r>
                    </a:p>
                  </a:txBody>
                  <a:tcPr marL="80526" marR="80526" marT="40263" marB="40263"/>
                </a:tc>
                <a:extLst>
                  <a:ext uri="{0D108BD9-81ED-4DB2-BD59-A6C34878D82A}">
                    <a16:rowId xmlns:a16="http://schemas.microsoft.com/office/drawing/2014/main" val="3538503788"/>
                  </a:ext>
                </a:extLst>
              </a:tr>
              <a:tr h="341458">
                <a:tc>
                  <a:txBody>
                    <a:bodyPr/>
                    <a:lstStyle/>
                    <a:p>
                      <a:pPr lvl="1" algn="l"/>
                      <a:r>
                        <a:rPr lang="en-CH" sz="1600" b="0" i="0">
                          <a:latin typeface="Avenir" panose="02000503020000020003" pitchFamily="2" charset="0"/>
                        </a:rPr>
                        <a:t>Selenium</a:t>
                      </a:r>
                    </a:p>
                  </a:txBody>
                  <a:tcPr marL="80526" marR="80526" marT="40263" marB="40263"/>
                </a:tc>
                <a:tc>
                  <a:txBody>
                    <a:bodyPr/>
                    <a:lstStyle/>
                    <a:p>
                      <a:pPr lvl="1" algn="l"/>
                      <a:r>
                        <a:rPr lang="en-CH" sz="1600" b="0" i="0">
                          <a:latin typeface="Avenir" panose="02000503020000020003" pitchFamily="2" charset="0"/>
                        </a:rPr>
                        <a:t>65 µg</a:t>
                      </a:r>
                    </a:p>
                  </a:txBody>
                  <a:tcPr marL="80526" marR="80526" marT="40263" marB="40263"/>
                </a:tc>
                <a:extLst>
                  <a:ext uri="{0D108BD9-81ED-4DB2-BD59-A6C34878D82A}">
                    <a16:rowId xmlns:a16="http://schemas.microsoft.com/office/drawing/2014/main" val="1232269835"/>
                  </a:ext>
                </a:extLst>
              </a:tr>
              <a:tr h="341458">
                <a:tc>
                  <a:txBody>
                    <a:bodyPr/>
                    <a:lstStyle/>
                    <a:p>
                      <a:pPr lvl="1" algn="l"/>
                      <a:r>
                        <a:rPr lang="en-CH" sz="1600" b="0" i="0">
                          <a:latin typeface="Avenir" panose="02000503020000020003" pitchFamily="2" charset="0"/>
                        </a:rPr>
                        <a:t>Zinc</a:t>
                      </a:r>
                    </a:p>
                  </a:txBody>
                  <a:tcPr marL="80526" marR="80526" marT="40263" marB="40263"/>
                </a:tc>
                <a:tc>
                  <a:txBody>
                    <a:bodyPr/>
                    <a:lstStyle/>
                    <a:p>
                      <a:pPr lvl="1" algn="l"/>
                      <a:r>
                        <a:rPr lang="en-CH" sz="1600" b="0" i="0">
                          <a:latin typeface="Avenir" panose="02000503020000020003" pitchFamily="2" charset="0"/>
                        </a:rPr>
                        <a:t>15 mg</a:t>
                      </a:r>
                    </a:p>
                  </a:txBody>
                  <a:tcPr marL="80526" marR="80526" marT="40263" marB="40263"/>
                </a:tc>
                <a:extLst>
                  <a:ext uri="{0D108BD9-81ED-4DB2-BD59-A6C34878D82A}">
                    <a16:rowId xmlns:a16="http://schemas.microsoft.com/office/drawing/2014/main" val="34039611"/>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a:lstStyle/>
          <a:p>
            <a:pPr algn="r"/>
            <a:fld id="{C4B37875-7933-F345-AE65-E0AB5E984F8B}" type="slidenum">
              <a:rPr lang="en-US" smtClean="0"/>
              <a:pPr algn="r"/>
              <a:t>8</a:t>
            </a:fld>
            <a:endParaRPr lang="en-US"/>
          </a:p>
        </p:txBody>
      </p:sp>
    </p:spTree>
    <p:extLst>
      <p:ext uri="{BB962C8B-B14F-4D97-AF65-F5344CB8AC3E}">
        <p14:creationId xmlns:p14="http://schemas.microsoft.com/office/powerpoint/2010/main" val="400286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a:lstStyle/>
          <a:p>
            <a:r>
              <a:rPr lang="en-US"/>
              <a:t>How does MMS compare to IFA?</a:t>
            </a:r>
          </a:p>
          <a:p>
            <a:pPr lvl="1"/>
            <a:endParaRPr lang="en-US"/>
          </a:p>
          <a:p>
            <a:pPr lvl="1"/>
            <a:r>
              <a:rPr lang="en-US"/>
              <a:t>Iron and Folic Acid contains just 2 essential vitamins and minerals. </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1025173236"/>
              </p:ext>
            </p:extLst>
          </p:nvPr>
        </p:nvGraphicFramePr>
        <p:xfrm>
          <a:off x="6455693" y="2513028"/>
          <a:ext cx="4517108" cy="1024374"/>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a:tabLst/>
                      </a:pPr>
                      <a:r>
                        <a:rPr lang="en-US" sz="1600" b="0" i="0">
                          <a:latin typeface="Avenir" panose="02000503020000020003" pitchFamily="2" charset="0"/>
                        </a:rPr>
                        <a:t>Iron and Folic Acid</a:t>
                      </a:r>
                      <a:endParaRPr lang="en-CH" sz="1600" b="0" i="0">
                        <a:latin typeface="Avenir" panose="02000503020000020003" pitchFamily="2" charset="0"/>
                      </a:endParaRPr>
                    </a:p>
                  </a:txBody>
                  <a:tcPr marL="80526" marR="80526" marT="40263" marB="40263"/>
                </a:tc>
                <a:tc hMerge="1">
                  <a:txBody>
                    <a:bodyPr/>
                    <a:lstStyle/>
                    <a:p>
                      <a:endParaRPr lang="en-CH"/>
                    </a:p>
                  </a:txBody>
                  <a:tcPr/>
                </a:tc>
                <a:extLst>
                  <a:ext uri="{0D108BD9-81ED-4DB2-BD59-A6C34878D82A}">
                    <a16:rowId xmlns:a16="http://schemas.microsoft.com/office/drawing/2014/main" val="479210933"/>
                  </a:ext>
                </a:extLst>
              </a:tr>
              <a:tr h="341458">
                <a:tc>
                  <a:txBody>
                    <a:bodyPr/>
                    <a:lstStyle/>
                    <a:p>
                      <a:pPr lvl="1" algn="l"/>
                      <a:r>
                        <a:rPr lang="en-CH" sz="1600" b="0" i="0">
                          <a:latin typeface="Avenir" panose="02000503020000020003" pitchFamily="2" charset="0"/>
                        </a:rPr>
                        <a:t>Folic Acid</a:t>
                      </a:r>
                    </a:p>
                  </a:txBody>
                  <a:tcPr marL="80526" marR="80526" marT="40263" marB="40263"/>
                </a:tc>
                <a:tc>
                  <a:txBody>
                    <a:bodyPr/>
                    <a:lstStyle/>
                    <a:p>
                      <a:pPr lvl="1" algn="l"/>
                      <a:r>
                        <a:rPr lang="en-CH" sz="1600" b="0" i="0">
                          <a:latin typeface="Avenir" panose="02000503020000020003" pitchFamily="2" charset="0"/>
                        </a:rPr>
                        <a:t>400 µg</a:t>
                      </a:r>
                    </a:p>
                  </a:txBody>
                  <a:tcPr marL="80526" marR="80526" marT="40263" marB="40263"/>
                </a:tc>
                <a:extLst>
                  <a:ext uri="{0D108BD9-81ED-4DB2-BD59-A6C34878D82A}">
                    <a16:rowId xmlns:a16="http://schemas.microsoft.com/office/drawing/2014/main" val="1083591628"/>
                  </a:ext>
                </a:extLst>
              </a:tr>
              <a:tr h="341458">
                <a:tc>
                  <a:txBody>
                    <a:bodyPr/>
                    <a:lstStyle/>
                    <a:p>
                      <a:pPr lvl="1" algn="l"/>
                      <a:r>
                        <a:rPr lang="en-CH" sz="1600" b="0" i="0">
                          <a:latin typeface="Avenir" panose="02000503020000020003" pitchFamily="2" charset="0"/>
                        </a:rPr>
                        <a:t>Iron</a:t>
                      </a:r>
                    </a:p>
                  </a:txBody>
                  <a:tcPr marL="80526" marR="80526" marT="40263" marB="40263"/>
                </a:tc>
                <a:tc>
                  <a:txBody>
                    <a:bodyPr/>
                    <a:lstStyle/>
                    <a:p>
                      <a:pPr lvl="1" algn="l"/>
                      <a:r>
                        <a:rPr lang="en-US" sz="1600" b="0" i="0">
                          <a:latin typeface="Avenir" panose="02000503020000020003" pitchFamily="2" charset="0"/>
                        </a:rPr>
                        <a:t>6</a:t>
                      </a:r>
                      <a:r>
                        <a:rPr lang="en-CH" sz="1600" b="0" i="0">
                          <a:latin typeface="Avenir" panose="02000503020000020003" pitchFamily="2" charset="0"/>
                        </a:rPr>
                        <a:t>0 mg</a:t>
                      </a:r>
                    </a:p>
                  </a:txBody>
                  <a:tcPr marL="80526" marR="80526" marT="40263" marB="40263"/>
                </a:tc>
                <a:extLst>
                  <a:ext uri="{0D108BD9-81ED-4DB2-BD59-A6C34878D82A}">
                    <a16:rowId xmlns:a16="http://schemas.microsoft.com/office/drawing/2014/main" val="3538503788"/>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a:lstStyle/>
          <a:p>
            <a:pPr algn="r"/>
            <a:fld id="{C4B37875-7933-F345-AE65-E0AB5E984F8B}" type="slidenum">
              <a:rPr lang="en-US" smtClean="0"/>
              <a:pPr algn="r"/>
              <a:t>9</a:t>
            </a:fld>
            <a:endParaRPr lang="en-US"/>
          </a:p>
        </p:txBody>
      </p:sp>
      <p:sp>
        <p:nvSpPr>
          <p:cNvPr id="5" name="TextBox 4">
            <a:extLst>
              <a:ext uri="{FF2B5EF4-FFF2-40B4-BE49-F238E27FC236}">
                <a16:creationId xmlns:a16="http://schemas.microsoft.com/office/drawing/2014/main" id="{31C137FF-1736-67E7-2055-3F43D6C918BD}"/>
              </a:ext>
            </a:extLst>
          </p:cNvPr>
          <p:cNvSpPr txBox="1"/>
          <p:nvPr/>
        </p:nvSpPr>
        <p:spPr>
          <a:xfrm>
            <a:off x="5330284" y="5970077"/>
            <a:ext cx="6504878" cy="1046440"/>
          </a:xfrm>
          <a:prstGeom prst="rect">
            <a:avLst/>
          </a:prstGeom>
          <a:noFill/>
        </p:spPr>
        <p:txBody>
          <a:bodyPr wrap="square" rtlCol="0">
            <a:spAutoFit/>
          </a:bodyPr>
          <a:lstStyle/>
          <a:p>
            <a:pPr marL="7938" indent="-7938">
              <a:lnSpc>
                <a:spcPct val="110000"/>
              </a:lnSpc>
              <a:spcBef>
                <a:spcPts val="1000"/>
              </a:spcBef>
            </a:pPr>
            <a:r>
              <a:rPr lang="en-US" sz="1000">
                <a:latin typeface="Avenir Book" panose="02000503020000020003" pitchFamily="2" charset="0"/>
              </a:rPr>
              <a:t>Sources: Gomes et al, 2022. </a:t>
            </a:r>
            <a:r>
              <a:rPr lang="en-US" sz="1000">
                <a:latin typeface="Avenir Book" panose="02000503020000020003" pitchFamily="2" charset="0"/>
                <a:hlinkClick r:id="rId3">
                  <a:extLst>
                    <a:ext uri="{A12FA001-AC4F-418D-AE19-62706E023703}">
                      <ahyp:hlinkClr xmlns:ahyp="http://schemas.microsoft.com/office/drawing/2018/hyperlinkcolor" val="tx"/>
                    </a:ext>
                  </a:extLst>
                </a:hlinkClick>
              </a:rPr>
              <a:t>Multiple micronutrient supplements vs iron-folic acid supplements and maternal anemia outcomes: an iron dose analysis.</a:t>
            </a:r>
            <a:r>
              <a:rPr lang="en-US" sz="1000">
                <a:latin typeface="Avenir Book" panose="02000503020000020003" pitchFamily="2" charset="0"/>
              </a:rPr>
              <a:t> Ann. N.Y. Acad. Sci.</a:t>
            </a:r>
            <a:br>
              <a:rPr lang="en-US" sz="1000">
                <a:latin typeface="Avenir Book" panose="02000503020000020003" pitchFamily="2" charset="0"/>
              </a:rPr>
            </a:br>
            <a:r>
              <a:rPr lang="en-US" sz="1000">
                <a:latin typeface="Avenir Book" panose="02000503020000020003" pitchFamily="2" charset="0"/>
              </a:rPr>
              <a:t>Gomes et al, 2022. </a:t>
            </a:r>
            <a:r>
              <a:rPr lang="en-US" sz="1000">
                <a:latin typeface="Avenir Book" panose="02000503020000020003" pitchFamily="2" charset="0"/>
                <a:hlinkClick r:id="rId4">
                  <a:extLst>
                    <a:ext uri="{A12FA001-AC4F-418D-AE19-62706E023703}">
                      <ahyp:hlinkClr xmlns:ahyp="http://schemas.microsoft.com/office/drawing/2018/hyperlinkcolor" val="tx"/>
                    </a:ext>
                  </a:extLst>
                </a:hlinkClick>
              </a:rPr>
              <a:t>Effect of multiple micronutrient supplements vs iron and folic acid supplements on neonatal mortality: a reanalysis by iron dose.</a:t>
            </a:r>
            <a:r>
              <a:rPr lang="en-US" sz="1000">
                <a:latin typeface="Avenir Book" panose="02000503020000020003" pitchFamily="2" charset="0"/>
              </a:rPr>
              <a:t> Public Health Nutr.</a:t>
            </a:r>
          </a:p>
          <a:p>
            <a:endParaRPr lang="en-US"/>
          </a:p>
        </p:txBody>
      </p:sp>
    </p:spTree>
    <p:extLst>
      <p:ext uri="{BB962C8B-B14F-4D97-AF65-F5344CB8AC3E}">
        <p14:creationId xmlns:p14="http://schemas.microsoft.com/office/powerpoint/2010/main" val="908547715"/>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3" ma:contentTypeDescription="Create a new document." ma:contentTypeScope="" ma:versionID="46fd642acbc0dbbdcca333ec20080b76">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b3fc6a59b46374584d8aa33ad1efe56a"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4F81B-439E-44B8-B8C5-40754976F3B9}">
  <ds:schemaRefs>
    <ds:schemaRef ds:uri="http://purl.org/dc/elements/1.1/"/>
    <ds:schemaRef ds:uri="7b2e77cc-b64d-4fc4-9f64-616f45c1eaef"/>
    <ds:schemaRef ds:uri="http://schemas.openxmlformats.org/package/2006/metadata/core-properties"/>
    <ds:schemaRef ds:uri="d537de1d-b239-4fda-943d-5a7369d64260"/>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3.xml><?xml version="1.0" encoding="utf-8"?>
<ds:datastoreItem xmlns:ds="http://schemas.openxmlformats.org/officeDocument/2006/customXml" ds:itemID="{0DC577F6-EDAC-4984-B3AF-A80AD7BFC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3776</Words>
  <Application>Microsoft Macintosh PowerPoint</Application>
  <PresentationFormat>Widescreen</PresentationFormat>
  <Paragraphs>344</Paragraphs>
  <Slides>23</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vt:lpstr>
      <vt:lpstr>Avenir Black</vt:lpstr>
      <vt:lpstr>Avenir Book</vt:lpstr>
      <vt:lpstr>Avenir Oblique</vt:lpstr>
      <vt:lpstr>Calibri</vt:lpstr>
      <vt:lpstr>Century Gothic</vt:lpstr>
      <vt:lpstr>System Font Regular</vt:lpstr>
      <vt:lpstr>Wingdings</vt:lpstr>
      <vt:lpstr>Office Theme</vt:lpstr>
      <vt:lpstr>Advancing Multiple Micronutrient Supplementation</vt:lpstr>
      <vt:lpstr>How to use this slide deck</vt:lpstr>
      <vt:lpstr>Audiences for this slide deck</vt:lpstr>
      <vt:lpstr>Meeting Objectives</vt:lpstr>
      <vt:lpstr>Sections</vt:lpstr>
      <vt:lpstr>Evidence on multiple micronutrient supplements (MMS)</vt:lpstr>
      <vt:lpstr>MMS has significant benefits compared to IFA</vt:lpstr>
      <vt:lpstr>PowerPoint Presentation</vt:lpstr>
      <vt:lpstr>PowerPoint Presentation</vt:lpstr>
      <vt:lpstr>PowerPoint Presentation</vt:lpstr>
      <vt:lpstr>Global guidance supports MMS  in various settings </vt:lpstr>
      <vt:lpstr>Evidence on MMS</vt:lpstr>
      <vt:lpstr>PowerPoint Presentation</vt:lpstr>
      <vt:lpstr>MMS is safe</vt:lpstr>
      <vt:lpstr>MMS is affordable and cost-effective</vt:lpstr>
      <vt:lpstr>Global impact of MMS</vt:lpstr>
      <vt:lpstr>Antenatal Care (ANC) Services </vt:lpstr>
      <vt:lpstr>MMS implementation across the world</vt:lpstr>
      <vt:lpstr>Next Steps</vt:lpstr>
      <vt:lpstr>Keep In Touch</vt:lpstr>
      <vt:lpstr>Key publications</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Rijuta Pandav</cp:lastModifiedBy>
  <cp:revision>5</cp:revision>
  <cp:lastPrinted>2022-04-18T20:29:19Z</cp:lastPrinted>
  <dcterms:created xsi:type="dcterms:W3CDTF">2020-12-11T21:28:37Z</dcterms:created>
  <dcterms:modified xsi:type="dcterms:W3CDTF">2023-12-18T08:00:24Z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0x010100D4871A718AD66E418366A732CB5B3C94</vt:lpwstr>
  </property>
  <property fmtid="{D5CDD505-2E9C-101B-9397-08002B2CF9AE}" pid="4" name="MediaServiceImageTags">
    <vt:lpwstr/>
  </property>
  <property fmtid="{D5CDD505-2E9C-101B-9397-08002B2CF9AE}" pid="5" name="NXPowerLiteLastOptimized">
    <vt:lpwstr>2837110</vt:lpwstr>
  </property>
  <property fmtid="{D5CDD505-2E9C-101B-9397-08002B2CF9AE}" pid="6" name="NXPowerLiteSettings">
    <vt:lpwstr>F7000400038000</vt:lpwstr>
  </property>
  <property fmtid="{D5CDD505-2E9C-101B-9397-08002B2CF9AE}" pid="7" name="NXPowerLiteVersion">
    <vt:lpwstr>S9.1.4</vt:lpwstr>
  </property>
  <property fmtid="{D5CDD505-2E9C-101B-9397-08002B2CF9AE}" pid="8" name="TemplateUrl">
    <vt:lpwstr/>
  </property>
  <property fmtid="{D5CDD505-2E9C-101B-9397-08002B2CF9AE}" pid="9" name="TriggerFlowInfo">
    <vt:lpwstr/>
  </property>
  <property fmtid="{D5CDD505-2E9C-101B-9397-08002B2CF9AE}" pid="10" name="_ExtendedDescription">
    <vt:lpwstr/>
  </property>
  <property fmtid="{D5CDD505-2E9C-101B-9397-08002B2CF9AE}" pid="11" name="_SharedFileIndex">
    <vt:lpwstr/>
  </property>
  <property fmtid="{D5CDD505-2E9C-101B-9397-08002B2CF9AE}" pid="12" name="_SourceUrl">
    <vt:lpwstr/>
  </property>
  <property fmtid="{D5CDD505-2E9C-101B-9397-08002B2CF9AE}" pid="13" name="xd_ProgID">
    <vt:lpwstr/>
  </property>
  <property fmtid="{D5CDD505-2E9C-101B-9397-08002B2CF9AE}" pid="14" name="xd_Signature">
    <vt:lpwstr/>
  </property>
</Properties>
</file>