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461" r:id="rId6"/>
    <p:sldId id="268" r:id="rId7"/>
    <p:sldId id="449" r:id="rId8"/>
    <p:sldId id="284" r:id="rId9"/>
    <p:sldId id="263" r:id="rId10"/>
    <p:sldId id="286" r:id="rId11"/>
    <p:sldId id="429" r:id="rId12"/>
    <p:sldId id="289" r:id="rId13"/>
    <p:sldId id="281" r:id="rId14"/>
    <p:sldId id="430" r:id="rId15"/>
    <p:sldId id="450" r:id="rId16"/>
    <p:sldId id="459" r:id="rId17"/>
    <p:sldId id="413" r:id="rId18"/>
    <p:sldId id="317" r:id="rId19"/>
    <p:sldId id="3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07637-E91F-134C-AE1E-C779357EA038}" v="1" dt="2022-06-28T16:34:49.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p:cViewPr varScale="1">
        <p:scale>
          <a:sx n="101" d="100"/>
          <a:sy n="101" d="100"/>
        </p:scale>
        <p:origin x="904" y="200"/>
      </p:cViewPr>
      <p:guideLst>
        <p:guide orient="horz" pos="2184"/>
        <p:guide pos="3864"/>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 van Liere" userId="d9317d54-23ab-4447-8af1-612c0676d77e" providerId="ADAL" clId="{32607637-E91F-134C-AE1E-C779357EA038}"/>
    <pc:docChg chg="addSld modSld">
      <pc:chgData name="Marti van Liere" userId="d9317d54-23ab-4447-8af1-612c0676d77e" providerId="ADAL" clId="{32607637-E91F-134C-AE1E-C779357EA038}" dt="2022-06-28T16:34:49.730" v="2"/>
      <pc:docMkLst>
        <pc:docMk/>
      </pc:docMkLst>
      <pc:sldChg chg="modSp mod">
        <pc:chgData name="Marti van Liere" userId="d9317d54-23ab-4447-8af1-612c0676d77e" providerId="ADAL" clId="{32607637-E91F-134C-AE1E-C779357EA038}" dt="2022-06-28T16:29:55.736" v="1" actId="20577"/>
        <pc:sldMkLst>
          <pc:docMk/>
          <pc:sldMk cId="872350979" sldId="256"/>
        </pc:sldMkLst>
        <pc:spChg chg="mod">
          <ac:chgData name="Marti van Liere" userId="d9317d54-23ab-4447-8af1-612c0676d77e" providerId="ADAL" clId="{32607637-E91F-134C-AE1E-C779357EA038}" dt="2022-06-28T16:29:55.736" v="1" actId="20577"/>
          <ac:spMkLst>
            <pc:docMk/>
            <pc:sldMk cId="872350979" sldId="256"/>
            <ac:spMk id="3" creationId="{5E6FD34C-475F-2C2F-F86B-C9B4F7EA593A}"/>
          </ac:spMkLst>
        </pc:spChg>
      </pc:sldChg>
      <pc:sldChg chg="add">
        <pc:chgData name="Marti van Liere" userId="d9317d54-23ab-4447-8af1-612c0676d77e" providerId="ADAL" clId="{32607637-E91F-134C-AE1E-C779357EA038}" dt="2022-06-28T16:34:49.730" v="2"/>
        <pc:sldMkLst>
          <pc:docMk/>
          <pc:sldMk cId="268015728" sldId="450"/>
        </pc:sldMkLst>
      </pc:sldChg>
      <pc:sldChg chg="add">
        <pc:chgData name="Marti van Liere" userId="d9317d54-23ab-4447-8af1-612c0676d77e" providerId="ADAL" clId="{32607637-E91F-134C-AE1E-C779357EA038}" dt="2022-06-28T16:34:49.730" v="2"/>
        <pc:sldMkLst>
          <pc:docMk/>
          <pc:sldMk cId="3086443021" sldId="4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0DF060-5BE5-AC45-8FD3-74A61DD61823}" type="datetimeFigureOut">
              <a:rPr lang="en-US" smtClean="0"/>
              <a:t>6/28/22</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51612432-5752-AC44-AD1D-D5F2B1E85F8E}" type="datetimeFigureOut">
              <a:rPr lang="en-US" smtClean="0"/>
              <a:pPr/>
              <a:t>6/28/22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There is global consensus that we must tackle malnutrition and hunger urgently. This goal is within reach as long as </a:t>
            </a:r>
            <a:r>
              <a:rPr lang="en-US" sz="1200" b="1" i="0" u="sng" kern="1200">
                <a:solidFill>
                  <a:schemeClr val="tx1"/>
                </a:solidFill>
                <a:effectLst/>
                <a:latin typeface="Avenir Book" panose="02000503020000020003" pitchFamily="2" charset="0"/>
                <a:ea typeface="+mn-ea"/>
                <a:cs typeface="+mn-cs"/>
              </a:rPr>
              <a:t>we invest in and deliver a package of evidence-based maternal nutrition interventions</a:t>
            </a:r>
            <a:r>
              <a:rPr lang="en-US" sz="1200" b="1" i="0" u="none" kern="1200">
                <a:solidFill>
                  <a:schemeClr val="tx1"/>
                </a:solidFill>
                <a:effectLst/>
                <a:latin typeface="Avenir Book" panose="02000503020000020003" pitchFamily="2" charset="0"/>
                <a:ea typeface="+mn-ea"/>
                <a:cs typeface="+mn-cs"/>
              </a:rPr>
              <a:t> </a:t>
            </a:r>
            <a:r>
              <a:rPr lang="en-US" sz="1200" b="0" i="0" u="none" kern="1200">
                <a:solidFill>
                  <a:schemeClr val="tx1"/>
                </a:solidFill>
                <a:effectLst/>
                <a:latin typeface="Avenir Book" panose="02000503020000020003" pitchFamily="2" charset="0"/>
                <a:ea typeface="+mn-ea"/>
                <a:cs typeface="+mn-cs"/>
              </a:rPr>
              <a:t>to </a:t>
            </a:r>
            <a:r>
              <a:rPr lang="en-US" sz="1200" b="0" i="0" kern="1200">
                <a:solidFill>
                  <a:schemeClr val="tx1"/>
                </a:solidFill>
                <a:effectLst/>
                <a:latin typeface="Avenir Book" panose="02000503020000020003" pitchFamily="2" charset="0"/>
                <a:ea typeface="+mn-ea"/>
                <a:cs typeface="+mn-cs"/>
              </a:rPr>
              <a:t>enhance health and well-being of women and reduce maternal, neonatal and child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Avenir Book" panose="02000503020000020003" pitchFamily="2" charset="0"/>
                <a:ea typeface="+mn-ea"/>
                <a:cs typeface="+mn-cs"/>
              </a:rPr>
              <a:t>2030 United Nations’ </a:t>
            </a:r>
            <a:r>
              <a:rPr lang="en-US" b="1"/>
              <a:t>Sustainable Development Goals</a:t>
            </a:r>
            <a:r>
              <a:rPr lang="en-US" sz="1200" b="1" i="0" kern="1200">
                <a:solidFill>
                  <a:schemeClr val="tx1"/>
                </a:solidFill>
                <a:effectLst/>
                <a:latin typeface="Avenir Book" panose="02000503020000020003" pitchFamily="2" charset="0"/>
                <a:ea typeface="+mn-ea"/>
                <a:cs typeface="+mn-cs"/>
              </a:rPr>
              <a:t>: </a:t>
            </a:r>
            <a:r>
              <a:rPr lang="en-US"/>
              <a:t>A global commitment to tackle undernutrition and hunger by 2030 is part of the United Nations’ Sustainable Development Goals (SDGs) </a:t>
            </a:r>
            <a:br>
              <a:rPr lang="en-US"/>
            </a:b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Avenir Book" panose="02000503020000020003" pitchFamily="2" charset="0"/>
                <a:ea typeface="+mn-ea"/>
                <a:cs typeface="+mn-cs"/>
              </a:rPr>
              <a:t>2025 World Health Assembly (WHA) Targets</a:t>
            </a:r>
            <a:r>
              <a:rPr lang="en-US" sz="1200" b="0" i="0" kern="1200">
                <a:solidFill>
                  <a:schemeClr val="tx1"/>
                </a:solidFill>
                <a:effectLst/>
                <a:latin typeface="Avenir Book" panose="02000503020000020003" pitchFamily="2" charset="0"/>
                <a:ea typeface="+mn-ea"/>
                <a:cs typeface="+mn-cs"/>
              </a:rPr>
              <a:t>: WHA endorsed a plan on maternal, infant and young child nutrition, which specified a set of six global nutrition targets that by 2025 aim to: </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achieve a 40% reduction in the number of children under 5 who are stunted;</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achieve a 50% reduction of anemia in women of reproductive age;</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achieve a 30% reduction in low birth weight;</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ensure that there is no increase in childhood obesity;</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increase the rate of exclusive breastfeeding in the first 6 months up to at least 50%;</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reduce and maintain childhood wasting to less than 5%.</a:t>
            </a:r>
          </a:p>
          <a:p>
            <a:pPr marL="228600" lvl="1" indent="-228600">
              <a:buFont typeface="+mj-lt"/>
              <a:buAutoNum type="arabicPeriod"/>
            </a:pPr>
            <a:endParaRPr lang="en-US" sz="1800" b="0" i="0" kern="1200">
              <a:solidFill>
                <a:schemeClr val="tx1"/>
              </a:solidFill>
              <a:effectLst/>
              <a:latin typeface="Avenir Book" panose="02000503020000020003" pitchFamily="2" charset="0"/>
              <a:ea typeface="+mn-ea"/>
              <a:cs typeface="+mn-cs"/>
            </a:endParaRPr>
          </a:p>
          <a:p>
            <a:pPr marL="0" lvl="1" indent="0">
              <a:buFont typeface="+mj-lt"/>
              <a:buNone/>
            </a:pPr>
            <a:r>
              <a:rPr lang="en-US" sz="1800" b="0" i="0" kern="1200">
                <a:solidFill>
                  <a:schemeClr val="tx1"/>
                </a:solidFill>
                <a:effectLst/>
                <a:latin typeface="Avenir Book" panose="02000503020000020003" pitchFamily="2" charset="0"/>
                <a:ea typeface="+mn-ea"/>
                <a:cs typeface="+mn-cs"/>
              </a:rPr>
              <a:t>https://www.who.int/publications/i/item/WHO-NMH-NHD-14.2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10</a:t>
            </a:fld>
            <a:endParaRPr lang="en-US"/>
          </a:p>
        </p:txBody>
      </p:sp>
    </p:spTree>
    <p:extLst>
      <p:ext uri="{BB962C8B-B14F-4D97-AF65-F5344CB8AC3E}">
        <p14:creationId xmlns:p14="http://schemas.microsoft.com/office/powerpoint/2010/main" val="1037575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Multiple Micronutrient Supplements (MMS) need to be a central part of that package as it is an effective, cost-effective, safe, and affordable intervention for malnourished women with poor diets.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In the next section, we will walk through the evidence to explain why MMS is such a critical intervention.</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11</a:t>
            </a:fld>
            <a:endParaRPr lang="en-US"/>
          </a:p>
        </p:txBody>
      </p:sp>
    </p:spTree>
    <p:extLst>
      <p:ext uri="{BB962C8B-B14F-4D97-AF65-F5344CB8AC3E}">
        <p14:creationId xmlns:p14="http://schemas.microsoft.com/office/powerpoint/2010/main" val="423925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p>
        </p:txBody>
      </p:sp>
      <p:sp>
        <p:nvSpPr>
          <p:cNvPr id="4" name="Slide Number Placeholder 3"/>
          <p:cNvSpPr>
            <a:spLocks noGrp="1"/>
          </p:cNvSpPr>
          <p:nvPr>
            <p:ph type="sldNum" sz="quarter" idx="5"/>
          </p:nvPr>
        </p:nvSpPr>
        <p:spPr/>
        <p:txBody>
          <a:bodyPr/>
          <a:lstStyle/>
          <a:p>
            <a:fld id="{11ADBB7B-F3B9-4F4B-88DD-5AF3BBA95915}" type="slidenum">
              <a:rPr lang="en-US" smtClean="0"/>
              <a:t>14</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15</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This presentation has been prepared by the Healthy Mothers Heathy Babies Consortium. Our goal is to ensure 75 million more pregnant women have access to MMS by 2030 so that mothers and babies can reach their full potential. For more information, visit our website, follow us on social media, and contact us at this email address.</a:t>
            </a:r>
          </a:p>
        </p:txBody>
      </p:sp>
      <p:sp>
        <p:nvSpPr>
          <p:cNvPr id="4" name="Slide Number Placeholder 3"/>
          <p:cNvSpPr>
            <a:spLocks noGrp="1"/>
          </p:cNvSpPr>
          <p:nvPr>
            <p:ph type="sldNum" sz="quarter" idx="5"/>
          </p:nvPr>
        </p:nvSpPr>
        <p:spPr/>
        <p:txBody>
          <a:bodyPr/>
          <a:lstStyle/>
          <a:p>
            <a:fld id="{D8CF51D6-4450-1B41-B25A-621927D22971}" type="slidenum">
              <a:rPr lang="en-US" smtClean="0"/>
              <a:pPr/>
              <a:t>16</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p:txBody>
      </p:sp>
      <p:sp>
        <p:nvSpPr>
          <p:cNvPr id="4" name="Slide Number Placeholder 3"/>
          <p:cNvSpPr>
            <a:spLocks noGrp="1"/>
          </p:cNvSpPr>
          <p:nvPr>
            <p:ph type="sldNum" sz="quarter" idx="5"/>
          </p:nvPr>
        </p:nvSpPr>
        <p:spPr/>
        <p:txBody>
          <a:bodyPr/>
          <a:lstStyle/>
          <a:p>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This is a placeholder slide for the speaker’s welcome and introduction. Add in an overview of meeting objectives and/or agenda here.</a:t>
            </a:r>
          </a:p>
        </p:txBody>
      </p:sp>
      <p:sp>
        <p:nvSpPr>
          <p:cNvPr id="4" name="Slide Number Placeholder 3"/>
          <p:cNvSpPr>
            <a:spLocks noGrp="1"/>
          </p:cNvSpPr>
          <p:nvPr>
            <p:ph type="sldNum" sz="quarter" idx="5"/>
          </p:nvPr>
        </p:nvSpPr>
        <p:spPr/>
        <p:txBody>
          <a:bodyPr/>
          <a:lstStyle/>
          <a:p>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a:t>Speaker may present each section or skip ahead to the relevant section(s) for the audience.</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a:t>Section B</a:t>
            </a:r>
          </a:p>
          <a:p>
            <a:endParaRPr lang="en-US" i="1"/>
          </a:p>
          <a:p>
            <a:r>
              <a:rPr lang="en-US" i="1"/>
              <a:t>Speaker Talking Points:</a:t>
            </a:r>
          </a:p>
          <a:p>
            <a:endParaRPr lang="en-US" i="1"/>
          </a:p>
          <a:p>
            <a:r>
              <a:rPr lang="en-US"/>
              <a:t>In this section, we will explain:</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 scope of the problem of maternal malnutrition on a global scale – how many women and children are affected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How the consequences impact us 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Why a global commitment to tackle maternal malnutrition is so important</a:t>
            </a:r>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6</a:t>
            </a:fld>
            <a:endParaRPr lang="en-US"/>
          </a:p>
        </p:txBody>
      </p:sp>
    </p:spTree>
    <p:extLst>
      <p:ext uri="{BB962C8B-B14F-4D97-AF65-F5344CB8AC3E}">
        <p14:creationId xmlns:p14="http://schemas.microsoft.com/office/powerpoint/2010/main" val="418304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Maternal malnutrition has three </a:t>
            </a:r>
            <a:r>
              <a:rPr lang="en-US">
                <a:solidFill>
                  <a:srgbClr val="FF0000"/>
                </a:solidFill>
              </a:rPr>
              <a:t>main </a:t>
            </a:r>
            <a:r>
              <a:rPr lang="en-US"/>
              <a:t>indicators: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1) Low body mass index (BMI): </a:t>
            </a:r>
            <a:r>
              <a:rPr lang="en-US" sz="1200" b="0">
                <a:solidFill>
                  <a:schemeClr val="bg1"/>
                </a:solidFill>
              </a:rPr>
              <a:t>Underweight pregnant women face a greater risk of preterm delivery. </a:t>
            </a: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2) Anemia: Children born to anemic mothers are more likely to be born too early or too small and face an increased risk of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3) Stunting (which means short stature) </a:t>
            </a:r>
            <a:r>
              <a:rPr lang="en-US" sz="1200" b="0"/>
              <a:t>is an indicator of malnutrition, which leads to serious risks for women’s health and increases the risk their child will be born stunted.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Remember that a woman can be obese and still be malnourished.</a:t>
            </a: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7</a:t>
            </a:fld>
            <a:endParaRPr lang="en-US"/>
          </a:p>
        </p:txBody>
      </p:sp>
    </p:spTree>
    <p:extLst>
      <p:ext uri="{BB962C8B-B14F-4D97-AF65-F5344CB8AC3E}">
        <p14:creationId xmlns:p14="http://schemas.microsoft.com/office/powerpoint/2010/main" val="243220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Globally, many women of reproductive age lack access </a:t>
            </a:r>
            <a:r>
              <a:rPr lang="en-US" sz="1200" b="0"/>
              <a:t>to quality diets and nutrition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The COVID-19 pandemic has already compounded this lack of access. Stand 4 Nutrition Consortium projects that child malnutrition may reach the most ‘pessimistic’ estimated levels, with an </a:t>
            </a:r>
            <a:r>
              <a:rPr lang="en-US" sz="1200" b="1" u="sng"/>
              <a:t>additional</a:t>
            </a:r>
            <a:r>
              <a:rPr lang="en-US" sz="1200" b="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t>283,000 child deaths over the next 3 years (250 child deaths per day)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t>13.6 million wasted children with high risks of death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t>3.6 million children with life-long physical and cognitive impairments due to stunting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t>4.8 million more women afflicted with anemia.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p>
          <a:p>
            <a:pPr marL="17145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8</a:t>
            </a:fld>
            <a:endParaRPr lang="en-US"/>
          </a:p>
        </p:txBody>
      </p:sp>
    </p:spTree>
    <p:extLst>
      <p:ext uri="{BB962C8B-B14F-4D97-AF65-F5344CB8AC3E}">
        <p14:creationId xmlns:p14="http://schemas.microsoft.com/office/powerpoint/2010/main" val="57256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venir Book" panose="02000503020000020003" pitchFamily="2" charset="0"/>
              </a:rPr>
              <a:t>Poor nutrition in infancy and childhood leads to economic disadvantages for the individual lasting more than 30 years and spanning across generations.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venir Book" panose="02000503020000020003" pitchFamily="2" charset="0"/>
              </a:rPr>
              <a:t>The reverse is true too: good nutrition is linked to better cognition, which translates to improved school performance and increased productivity.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venir Book" panose="02000503020000020003" pitchFamily="2" charset="0"/>
              </a:rPr>
              <a:t>Good nutrition leads to long-term economic benefits on individual, national, and global scales.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venir Book" panose="02000503020000020003" pitchFamily="2" charset="0"/>
              </a:rPr>
              <a:t>Investing in nutrition could reach USD $5.7 trillion a year in economic gains to society by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venir Book" panose="02000503020000020003" pitchFamily="2" charset="0"/>
            </a:endParaRPr>
          </a:p>
          <a:p>
            <a:endParaRPr lang="en-US"/>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9</a:t>
            </a:fld>
            <a:endParaRPr lang="en-US"/>
          </a:p>
        </p:txBody>
      </p:sp>
    </p:spTree>
    <p:extLst>
      <p:ext uri="{BB962C8B-B14F-4D97-AF65-F5344CB8AC3E}">
        <p14:creationId xmlns:p14="http://schemas.microsoft.com/office/powerpoint/2010/main" val="2071633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anchor="b">
            <a:noAutofit/>
          </a:bodyPr>
          <a:lstStyle>
            <a:lvl1pPr algn="l">
              <a:defRPr sz="54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r>
              <a:rPr lang="en-US"/>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a:normAutofit/>
          </a:bodyPr>
          <a:lstStyle>
            <a:lvl1pPr marL="7938" indent="0" algn="ctr">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a:normAutofit/>
          </a:bodyPr>
          <a:lstStyle>
            <a:lvl1pPr marL="7938" indent="0" algn="ctr">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spcBef>
                <a:spcPts val="0"/>
              </a:spcBef>
              <a:buNone/>
              <a:tabLst/>
              <a:defRPr sz="105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anchor="ctr" anchorCtr="0">
            <a:normAutofit/>
          </a:bodyPr>
          <a:lstStyle>
            <a:lvl1pPr marL="7938" indent="-7938">
              <a:lnSpc>
                <a:spcPct val="110000"/>
              </a:lnSpc>
              <a:spcBef>
                <a:spcPts val="0"/>
              </a:spcBef>
              <a:buNone/>
              <a:tabLst/>
              <a:defRPr sz="90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a:noAutofit/>
          </a:bodyPr>
          <a:lstStyle>
            <a:lvl1pPr marL="0" indent="0">
              <a:lnSpc>
                <a:spcPct val="100000"/>
              </a:lnSpc>
              <a:spcBef>
                <a:spcPts val="1800"/>
              </a:spcBef>
              <a:buClr>
                <a:srgbClr val="510C76"/>
              </a:buClr>
              <a:buNone/>
              <a:defRPr sz="2400">
                <a:solidFill>
                  <a:schemeClr val="tx1"/>
                </a:solidFill>
              </a:defRPr>
            </a:lvl1pPr>
            <a:lvl2pPr marL="236537" indent="0">
              <a:lnSpc>
                <a:spcPct val="100000"/>
              </a:lnSpc>
              <a:spcBef>
                <a:spcPts val="600"/>
              </a:spcBef>
              <a:buClr>
                <a:srgbClr val="510C76"/>
              </a:buClr>
              <a:buFont typeface="System Font Regular"/>
              <a:buNone/>
              <a:tabLst/>
              <a:defRPr sz="2000">
                <a:solidFill>
                  <a:schemeClr val="tx1"/>
                </a:solidFill>
              </a:defRPr>
            </a:lvl2pPr>
            <a:lvl3pPr marL="914400" indent="0">
              <a:buClr>
                <a:srgbClr val="510C76"/>
              </a:buClr>
              <a:buNone/>
              <a:defRPr sz="1800">
                <a:solidFill>
                  <a:schemeClr val="tx1"/>
                </a:solidFill>
              </a:defRPr>
            </a:lvl3pPr>
            <a:lvl4pPr marL="1371600" indent="0">
              <a:buClr>
                <a:srgbClr val="510C76"/>
              </a:buClr>
              <a:buNone/>
              <a:defRPr sz="1600">
                <a:solidFill>
                  <a:schemeClr val="tx1"/>
                </a:solidFill>
              </a:defRPr>
            </a:lvl4pPr>
            <a:lvl5pPr marL="1828800" indent="0">
              <a:buClr>
                <a:srgbClr val="510C76"/>
              </a:buClr>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anchor="ctr" anchorCtr="0">
            <a:normAutofit/>
          </a:bodyPr>
          <a:lstStyle>
            <a:lvl1pPr marL="0" indent="0">
              <a:lnSpc>
                <a:spcPct val="100000"/>
              </a:lnSpc>
              <a:spcBef>
                <a:spcPts val="600"/>
              </a:spcBef>
              <a:spcAft>
                <a:spcPts val="600"/>
              </a:spcAft>
              <a:buClrTx/>
              <a:buNone/>
              <a:tabLst/>
              <a:defRPr sz="3600">
                <a:solidFill>
                  <a:schemeClr val="bg1"/>
                </a:solidFill>
              </a:defRPr>
            </a:lvl1pPr>
            <a:lvl2pPr marL="228600" indent="-228600">
              <a:lnSpc>
                <a:spcPct val="100000"/>
              </a:lnSpc>
              <a:spcBef>
                <a:spcPts val="600"/>
              </a:spcBef>
              <a:spcAft>
                <a:spcPts val="600"/>
              </a:spcAft>
              <a:buClrTx/>
              <a:buFont typeface="Arial" panose="020B0604020202020204" pitchFamily="34" charset="0"/>
              <a:buChar char="•"/>
              <a:tabLst/>
              <a:defRPr sz="3600">
                <a:solidFill>
                  <a:schemeClr val="bg1"/>
                </a:solidFill>
              </a:defRPr>
            </a:lvl2pPr>
            <a:lvl3pPr>
              <a:buClrTx/>
              <a:defRPr sz="2400">
                <a:solidFill>
                  <a:schemeClr val="bg1"/>
                </a:solidFill>
              </a:defRPr>
            </a:lvl3pPr>
            <a:lvl4pPr>
              <a:buClrTx/>
              <a:defRPr sz="2000">
                <a:solidFill>
                  <a:schemeClr val="bg1"/>
                </a:solidFill>
              </a:defRPr>
            </a:lvl4pPr>
            <a:lvl5pPr>
              <a:buClrTx/>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normAutofit/>
          </a:bodyPr>
          <a:lstStyle>
            <a:lvl1pPr marL="7938" indent="-7938">
              <a:lnSpc>
                <a:spcPct val="110000"/>
              </a:lnSpc>
              <a:buNone/>
              <a:tabLst/>
              <a:defRPr sz="9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anchor="ctr"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anchor="ctr"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anchor="ctr" anchorCtr="0">
            <a:normAutofit/>
          </a:bodyPr>
          <a:lstStyle>
            <a:lvl1pPr marL="7938" indent="-7938">
              <a:lnSpc>
                <a:spcPct val="110000"/>
              </a:lnSpc>
              <a:buNone/>
              <a:tabLst/>
              <a:defRPr sz="1000">
                <a:solidFill>
                  <a:schemeClr val="tx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anchor="ctr" anchorCtr="0">
            <a:noAutofit/>
          </a:bodyPr>
          <a:lstStyle>
            <a:lvl1pPr marL="0" indent="0">
              <a:lnSpc>
                <a:spcPct val="90000"/>
              </a:lnSpc>
              <a:spcBef>
                <a:spcPts val="1800"/>
              </a:spcBef>
              <a:buClr>
                <a:srgbClr val="510C76"/>
              </a:buClr>
              <a:buNone/>
              <a:defRPr sz="3800">
                <a:solidFill>
                  <a:schemeClr val="accent5"/>
                </a:solidFill>
              </a:defRPr>
            </a:lvl1pPr>
            <a:lvl2pPr marL="9525" indent="0">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buClr>
                <a:srgbClr val="510C76"/>
              </a:buClr>
              <a:buNone/>
              <a:defRPr sz="1600">
                <a:solidFill>
                  <a:schemeClr val="tx1"/>
                </a:solidFill>
              </a:defRPr>
            </a:lvl3pPr>
            <a:lvl4pPr marL="1371600" indent="0">
              <a:buClr>
                <a:srgbClr val="510C76"/>
              </a:buClr>
              <a:buNone/>
              <a:defRPr sz="1400">
                <a:solidFill>
                  <a:schemeClr val="tx1"/>
                </a:solidFill>
              </a:defRPr>
            </a:lvl4pPr>
            <a:lvl5pPr marL="1828800" indent="0">
              <a:buClr>
                <a:srgbClr val="510C76"/>
              </a:buClr>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bg1"/>
                </a:solidFill>
              </a:defRPr>
            </a:lvl1pPr>
            <a:lvl2pPr marL="236538" indent="-228600">
              <a:lnSpc>
                <a:spcPct val="140000"/>
              </a:lnSpc>
              <a:spcBef>
                <a:spcPts val="600"/>
              </a:spcBef>
              <a:buClrTx/>
              <a:buFont typeface="Arial" panose="020B0604020202020204" pitchFamily="34" charset="0"/>
              <a:buChar char="•"/>
              <a:tabLst/>
              <a:defRPr sz="2800">
                <a:solidFill>
                  <a:schemeClr val="bg1"/>
                </a:solidFill>
              </a:defRPr>
            </a:lvl2pPr>
            <a:lvl3pPr marL="465138" indent="-228600">
              <a:lnSpc>
                <a:spcPct val="100000"/>
              </a:lnSpc>
              <a:spcBef>
                <a:spcPts val="600"/>
              </a:spcBef>
              <a:buClrTx/>
              <a:buFont typeface="System Font Regular"/>
              <a:buChar char="–"/>
              <a:tabLst/>
              <a:defRPr sz="2400">
                <a:solidFill>
                  <a:schemeClr val="bg1"/>
                </a:solidFill>
              </a:defRPr>
            </a:lvl3pPr>
            <a:lvl4pPr>
              <a:buClrTx/>
              <a:defRPr sz="1800">
                <a:solidFill>
                  <a:schemeClr val="bg1"/>
                </a:solidFill>
              </a:defRPr>
            </a:lvl4pPr>
            <a:lvl5pPr>
              <a:buClrTx/>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tx1"/>
                </a:solidFill>
              </a:defRPr>
            </a:lvl1pPr>
            <a:lvl2pPr marL="236538" indent="-228600">
              <a:lnSpc>
                <a:spcPct val="140000"/>
              </a:lnSpc>
              <a:spcBef>
                <a:spcPts val="600"/>
              </a:spcBef>
              <a:buClrTx/>
              <a:buFont typeface="Arial" panose="020B0604020202020204" pitchFamily="34" charset="0"/>
              <a:buChar char="•"/>
              <a:tabLst/>
              <a:defRPr sz="2800">
                <a:solidFill>
                  <a:schemeClr val="tx1"/>
                </a:solidFill>
              </a:defRPr>
            </a:lvl2pPr>
            <a:lvl3pPr marL="465138" indent="-228600">
              <a:lnSpc>
                <a:spcPct val="100000"/>
              </a:lnSpc>
              <a:spcBef>
                <a:spcPts val="600"/>
              </a:spcBef>
              <a:buClrTx/>
              <a:buFont typeface="System Font Regular"/>
              <a:buChar char="–"/>
              <a:tabLst/>
              <a:defRPr sz="2400">
                <a:solidFill>
                  <a:schemeClr val="tx1"/>
                </a:solidFill>
              </a:defRPr>
            </a:lvl3pPr>
            <a:lvl4pPr>
              <a:buClrTx/>
              <a:defRPr sz="1800">
                <a:solidFill>
                  <a:schemeClr val="tx1"/>
                </a:solidFill>
              </a:defRPr>
            </a:lvl4pPr>
            <a:lvl5pPr>
              <a:buClrTx/>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46075">
              <a:lnSpc>
                <a:spcPct val="140000"/>
              </a:lnSpc>
              <a:spcBef>
                <a:spcPts val="600"/>
              </a:spcBef>
              <a:buClr>
                <a:schemeClr val="accent4"/>
              </a:buClr>
              <a:buFont typeface="Wingdings" pitchFamily="2" charset="2"/>
              <a:buChar char="ü"/>
              <a:tabLst/>
              <a:defRPr sz="2400">
                <a:solidFill>
                  <a:schemeClr val="tx1"/>
                </a:solidFill>
              </a:defRPr>
            </a:lvl2pPr>
            <a:lvl3pPr marL="465138" indent="-2286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anchor="t" anchorCtr="0">
            <a:normAutofit/>
          </a:bodyPr>
          <a:lstStyle>
            <a:lvl1pPr marL="0" indent="0">
              <a:lnSpc>
                <a:spcPct val="100000"/>
              </a:lnSpc>
              <a:spcBef>
                <a:spcPts val="600"/>
              </a:spcBef>
              <a:buClr>
                <a:schemeClr val="bg1"/>
              </a:buClr>
              <a:buFont typeface="System Font Regular"/>
              <a:buNone/>
              <a:defRPr sz="1800" b="0">
                <a:solidFill>
                  <a:schemeClr val="accent4"/>
                </a:solidFill>
              </a:defRPr>
            </a:lvl1pPr>
            <a:lvl2pPr marL="236538" indent="-228600">
              <a:lnSpc>
                <a:spcPct val="140000"/>
              </a:lnSpc>
              <a:spcBef>
                <a:spcPts val="600"/>
              </a:spcBef>
              <a:buClr>
                <a:schemeClr val="bg1"/>
              </a:buClr>
              <a:buFont typeface="System Font Regular"/>
              <a:buChar char="–"/>
              <a:tabLst/>
              <a:defRPr sz="1800">
                <a:solidFill>
                  <a:schemeClr val="accent4"/>
                </a:solidFill>
              </a:defRPr>
            </a:lvl2pPr>
            <a:lvl3pPr marL="465138" indent="-228600">
              <a:lnSpc>
                <a:spcPct val="100000"/>
              </a:lnSpc>
              <a:spcBef>
                <a:spcPts val="600"/>
              </a:spcBef>
              <a:buClr>
                <a:schemeClr val="bg1"/>
              </a:buClr>
              <a:buFont typeface="System Font Regular"/>
              <a:buChar char="–"/>
              <a:tabLst/>
              <a:defRPr sz="2000">
                <a:solidFill>
                  <a:schemeClr val="accent4"/>
                </a:solidFill>
              </a:defRPr>
            </a:lvl3pPr>
            <a:lvl4pPr>
              <a:buClr>
                <a:schemeClr val="bg1"/>
              </a:buClr>
              <a:defRPr sz="1600">
                <a:solidFill>
                  <a:schemeClr val="accent4"/>
                </a:solidFill>
              </a:defRPr>
            </a:lvl4pPr>
            <a:lvl5pPr>
              <a:buClr>
                <a:schemeClr val="bg1"/>
              </a:buCl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33375">
              <a:lnSpc>
                <a:spcPct val="110000"/>
              </a:lnSpc>
              <a:spcBef>
                <a:spcPts val="1800"/>
              </a:spcBef>
              <a:buClr>
                <a:schemeClr val="accent4"/>
              </a:buClr>
              <a:buFont typeface="Wingdings" pitchFamily="2" charset="2"/>
              <a:buChar char="ü"/>
              <a:tabLst/>
              <a:defRPr sz="2400">
                <a:solidFill>
                  <a:schemeClr val="tx1"/>
                </a:solidFill>
              </a:defRPr>
            </a:lvl2pPr>
            <a:lvl3pPr marL="622300" indent="-3429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tx2"/>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anchor="ctr" anchorCtr="0">
            <a:normAutofit/>
          </a:bodyPr>
          <a:lstStyle>
            <a:lvl1pPr marL="0" indent="0" algn="l">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2000">
                <a:solidFill>
                  <a:schemeClr val="tx1"/>
                </a:solidFill>
              </a:defRPr>
            </a:lvl3pPr>
            <a:lvl4pPr>
              <a:buClr>
                <a:schemeClr val="accent2"/>
              </a:buClr>
              <a:defRPr sz="1800">
                <a:solidFill>
                  <a:schemeClr val="tx1"/>
                </a:solidFill>
              </a:defRPr>
            </a:lvl4pPr>
            <a:lvl5pPr>
              <a:buClr>
                <a:schemeClr val="accent2"/>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anchor="b" anchorCtr="0">
            <a:normAutofit/>
          </a:bodyPr>
          <a:lstStyle>
            <a:lvl1pPr>
              <a:defRPr sz="2400">
                <a:solidFill>
                  <a:srgbClr val="510C76"/>
                </a:solidFill>
              </a:defRPr>
            </a:lvl1pPr>
          </a:lstStyle>
          <a:p>
            <a:r>
              <a:rPr lang="en-US"/>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a:lstStyle>
            <a:lvl1pPr algn="l">
              <a:defRPr sz="1050">
                <a:solidFill>
                  <a:schemeClr val="bg2">
                    <a:lumMod val="75000"/>
                  </a:schemeClr>
                </a:solidFill>
              </a:defRPr>
            </a:lvl1pPr>
          </a:lstStyle>
          <a:p>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a:normAutofit/>
          </a:bodyPr>
          <a:lstStyle>
            <a:lvl1pPr marL="7938" indent="0" algn="ctr">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anchor="ctr" anchorCtr="0">
            <a:normAutofit/>
          </a:bodyPr>
          <a:lstStyle>
            <a:lvl1pPr marL="0" indent="0" algn="ctr">
              <a:buNone/>
              <a:defRPr sz="1300" b="0" i="1">
                <a:solidFill>
                  <a:schemeClr val="bg1"/>
                </a:solidFill>
                <a:latin typeface="Avenir Oblique" panose="02000503020000020003" pitchFamily="2" charset="0"/>
              </a:defRPr>
            </a:lvl1pPr>
          </a:lstStyle>
          <a:p>
            <a:pPr lvl="0"/>
            <a:r>
              <a:rPr lang="en-US"/>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anchor="ctr" anchorCtr="0">
            <a:normAutofit/>
          </a:bodyPr>
          <a:lstStyle>
            <a:lvl1pPr marL="7938" indent="0" algn="l">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anchor="ctr" anchorCtr="0">
            <a:normAutofit/>
          </a:bodyPr>
          <a:lstStyle>
            <a:lvl1pPr marL="0" indent="0">
              <a:buNone/>
              <a:defRPr sz="18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anchor="t" anchorCtr="0"/>
          <a:lstStyle>
            <a:lvl1pPr marL="0" indent="0" algn="l">
              <a:buNone/>
              <a:defRPr>
                <a:solidFill>
                  <a:schemeClr val="accent1">
                    <a:lumMod val="20000"/>
                    <a:lumOff val="80000"/>
                  </a:schemeClr>
                </a:solidFill>
              </a:defRPr>
            </a:lvl1pPr>
          </a:lstStyle>
          <a:p>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anchor="t" anchorCtr="0"/>
          <a:lstStyle>
            <a:lvl1pPr marL="0" indent="0" algn="l">
              <a:buNone/>
              <a:defRPr>
                <a:solidFill>
                  <a:schemeClr val="accent3">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anchor="t" anchorCtr="0"/>
          <a:lstStyle>
            <a:lvl1pPr marL="0" indent="0" algn="l">
              <a:buNone/>
              <a:defRPr>
                <a:solidFill>
                  <a:schemeClr val="accent5">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anchor="t" anchorCtr="0"/>
          <a:lstStyle>
            <a:lvl1pPr marL="0" indent="0" algn="l">
              <a:buNone/>
              <a:defRPr>
                <a:solidFill>
                  <a:schemeClr val="tx2">
                    <a:lumMod val="40000"/>
                    <a:lumOff val="60000"/>
                  </a:schemeClr>
                </a:solidFill>
              </a:defRPr>
            </a:lvl1pPr>
          </a:lstStyle>
          <a:p>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anchor="t" anchorCtr="0"/>
          <a:lstStyle>
            <a:lvl1pPr marL="0" indent="0" algn="l">
              <a:buNone/>
              <a:defRPr>
                <a:solidFill>
                  <a:schemeClr val="accent4">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2"/>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a:noAutofit/>
          </a:bodyPr>
          <a:lstStyle>
            <a:lvl1pPr marL="350838" indent="-342900">
              <a:lnSpc>
                <a:spcPct val="120000"/>
              </a:lnSpc>
              <a:spcAft>
                <a:spcPts val="600"/>
              </a:spcAft>
              <a:buFont typeface="Arial" panose="020B0604020202020204" pitchFamily="34" charset="0"/>
              <a:buChar char="•"/>
              <a:tabLst/>
              <a:defRPr sz="2400"/>
            </a:lvl1pPr>
            <a:lvl2pPr marL="7938" indent="0">
              <a:lnSpc>
                <a:spcPct val="120000"/>
              </a:lnSpc>
              <a:spcAft>
                <a:spcPts val="600"/>
              </a:spcAft>
              <a:buNone/>
              <a:tabLst/>
              <a:defRPr sz="2000"/>
            </a:lvl2pPr>
            <a:lvl3pPr marL="7938" indent="0">
              <a:lnSpc>
                <a:spcPct val="120000"/>
              </a:lnSpc>
              <a:spcAft>
                <a:spcPts val="600"/>
              </a:spcAft>
              <a:buNone/>
              <a:tabLst/>
              <a:defRPr sz="1800"/>
            </a:lvl3pPr>
            <a:lvl4pPr marL="7938" indent="0">
              <a:lnSpc>
                <a:spcPct val="120000"/>
              </a:lnSpc>
              <a:spcAft>
                <a:spcPts val="600"/>
              </a:spcAft>
              <a:buNone/>
              <a:tabLst/>
              <a:defRPr sz="1600"/>
            </a:lvl4pPr>
            <a:lvl5pPr marL="7938" indent="0">
              <a:lnSpc>
                <a:spcPct val="120000"/>
              </a:lnSpc>
              <a:spcAft>
                <a:spcPts val="600"/>
              </a:spcAft>
              <a:buNone/>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buClr>
                <a:srgbClr val="510C76"/>
              </a:buClr>
              <a:buNone/>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spcAft>
                <a:spcPts val="600"/>
              </a:spcAft>
              <a:buClr>
                <a:srgbClr val="510C76"/>
              </a:buClr>
              <a:buNone/>
              <a:defRPr sz="2400">
                <a:solidFill>
                  <a:schemeClr val="tx1"/>
                </a:solidFill>
              </a:defRPr>
            </a:lvl1pPr>
            <a:lvl2pPr marL="346075" indent="-333375">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HMHB%20documents%20for%20GMMB/Final%20materials%20from%20GMMB/3.20"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hmhbconsortium.org/an-n4g-side-event-powering-women-promising-futures-watch-now/" TargetMode="External"/><Relationship Id="rId3" Type="http://schemas.openxmlformats.org/officeDocument/2006/relationships/hyperlink" Target="https://hmhbconsortium.org/knowledge-hub/" TargetMode="External"/><Relationship Id="rId7" Type="http://schemas.openxmlformats.org/officeDocument/2006/relationships/hyperlink" Target="https://hmhbconsortium.org/nn4g-commitment-guide/"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hyperlink" Target="https://hmhbconsortium.org/announcing-healthy-mothers-healthy-babies-new-consortium-will-harness-action-to-improve-maternal-nutrition/" TargetMode="External"/><Relationship Id="rId5" Type="http://schemas.openxmlformats.org/officeDocument/2006/relationships/hyperlink" Target="https://hmhbconsortium.org/content/user_files/2021/11/EML_MMS_Brief-23-Nov.pdf" TargetMode="External"/><Relationship Id="rId10" Type="http://schemas.openxmlformats.org/officeDocument/2006/relationships/hyperlink" Target="http://www.hmhbconsortium.org/" TargetMode="External"/><Relationship Id="rId4" Type="http://schemas.openxmlformats.org/officeDocument/2006/relationships/hyperlink" Target="https://hmhbconsortium.org/view-the-new-world-map-on-mms-activities/" TargetMode="External"/><Relationship Id="rId9" Type="http://schemas.openxmlformats.org/officeDocument/2006/relationships/hyperlink" Target="https://hmhbconsortium.org/maternal-nutrition-in-focus-at-figo-world-congress-21-28-octobe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hyperlink" Target="https://www.who.int/data/gho/data/indicators" TargetMode="External"/><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hyperlink" Target="https://pubmed.ncbi.nlm.nih.gov/31134643/" TargetMode="External"/><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hyperlink" Target="https://www.unicef.org/media/114561/file/Maternal%20Nutrition%20Programming%20Guidance.pdf" TargetMode="External"/><Relationship Id="rId9" Type="http://schemas.openxmlformats.org/officeDocument/2006/relationships/image" Target="../media/image30.sv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s://www.unicef.org/media/114561/file/Maternal%20Nutrition%20Programming%20Guidance.pdf" TargetMode="External"/><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HMHB%20documents%20for%20GMMB/Final%20materials%20from%20GMMB/).%20https:/doi.org/10.1038/s43016-021-00319-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mcwomenshealth.biomedcentral.com/articles/10.1186/s12905-015-0189-y"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p:txBody>
          <a:bodyPr/>
          <a:lstStyle/>
          <a:p>
            <a:r>
              <a:rPr lang="en-US"/>
              <a:t>Advancing Multiple Micronutrient Supplementation</a:t>
            </a:r>
          </a:p>
        </p:txBody>
      </p:sp>
      <p:sp>
        <p:nvSpPr>
          <p:cNvPr id="3" name="Subtitle 2">
            <a:extLst>
              <a:ext uri="{FF2B5EF4-FFF2-40B4-BE49-F238E27FC236}">
                <a16:creationId xmlns:a16="http://schemas.microsoft.com/office/drawing/2014/main" id="{5E6FD34C-475F-2C2F-F86B-C9B4F7EA593A}"/>
              </a:ext>
            </a:extLst>
          </p:cNvPr>
          <p:cNvSpPr>
            <a:spLocks noGrp="1"/>
          </p:cNvSpPr>
          <p:nvPr>
            <p:ph idx="1" type="subTitle"/>
          </p:nvPr>
        </p:nvSpPr>
        <p:spPr/>
        <p:txBody>
          <a:bodyPr/>
          <a:lstStyle/>
          <a:p>
            <a:r>
              <a:rPr lang="en-CH"/>
              <a:t>Module B:  </a:t>
            </a:r>
            <a:r>
              <a:rPr dirty="0" lang="en-CH"/>
              <a:t>G</a:t>
            </a:r>
            <a:r>
              <a:rPr dirty="0" lang="en-GB"/>
              <a:t>l</a:t>
            </a:r>
            <a:r>
              <a:rPr dirty="0" lang="en-CH"/>
              <a:t>obal scope of maternal malnutrition</a:t>
            </a:r>
          </a:p>
        </p:txBody>
      </p:sp>
      <p:sp>
        <p:nvSpPr>
          <p:cNvPr id="5" name="Slide Number Placeholder 4">
            <a:extLst>
              <a:ext uri="{FF2B5EF4-FFF2-40B4-BE49-F238E27FC236}">
                <a16:creationId xmlns:a16="http://schemas.microsoft.com/office/drawing/2014/main" id="{77D0DAA4-6C61-D542-931A-59B7DB478DA2}"/>
              </a:ext>
            </a:extLst>
          </p:cNvPr>
          <p:cNvSpPr>
            <a:spLocks noGrp="1"/>
          </p:cNvSpPr>
          <p:nvPr>
            <p:ph idx="12" sz="quarter" type="sldNum"/>
          </p:nvPr>
        </p:nvSpPr>
        <p:spPr/>
        <p:txBody>
          <a:bodyPr/>
          <a:lstStyle/>
          <a:p>
            <a:fld id="{C4B37875-7933-F345-AE65-E0AB5E984F8B}" type="slidenum">
              <a:rPr lang="en-US" smtClean="0"/>
              <a:t>1</a:t>
            </a:fld>
            <a:endParaRPr lang="en-US"/>
          </a:p>
        </p:txBody>
      </p:sp>
      <p:pic>
        <p:nvPicPr>
          <p:cNvPr descr="A person sitting on a bed&#10;&#10;Description automatically generated with medium confidence" id="10" name="Picture Placeholder 9">
            <a:extLst>
              <a:ext uri="{FF2B5EF4-FFF2-40B4-BE49-F238E27FC236}">
                <a16:creationId xmlns:a16="http://schemas.microsoft.com/office/drawing/2014/main" id="{425C2027-33DF-1941-93D8-A7DADDEDBEA5}"/>
              </a:ext>
            </a:extLst>
          </p:cNvPr>
          <p:cNvPicPr>
            <a:picLocks noChangeAspect="1" noGrp="1"/>
          </p:cNvPicPr>
          <p:nvPr>
            <p:ph idx="13" sz="quarter" type="pic"/>
          </p:nvPr>
        </p:nvPicPr>
        <p:blipFill rotWithShape="1">
          <a:blip cstate="screen" r:embed="rId3">
            <a:extLst>
              <a:ext uri="{28A0092B-C50C-407E-A947-70E740481C1C}">
                <a14:useLocalDpi xmlns:a14="http://schemas.microsoft.com/office/drawing/2010/main"/>
              </a:ext>
            </a:extLst>
          </a:blip>
          <a:srcRect b="-11"/>
          <a:stretch/>
        </p:blipFill>
        <p:spPr/>
      </p:pic>
    </p:spTree>
    <p:extLst>
      <p:ext uri="{BB962C8B-B14F-4D97-AF65-F5344CB8AC3E}">
        <p14:creationId xmlns:p14="http://schemas.microsoft.com/office/powerpoint/2010/main" val="872350979"/>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2A682-F0A4-3A3F-B616-DE6916E1B088}"/>
              </a:ext>
            </a:extLst>
          </p:cNvPr>
          <p:cNvSpPr>
            <a:spLocks noGrp="1"/>
          </p:cNvSpPr>
          <p:nvPr>
            <p:ph idx="1"/>
          </p:nvPr>
        </p:nvSpPr>
        <p:spPr/>
        <p:txBody>
          <a:bodyPr>
            <a:normAutofit/>
          </a:bodyPr>
          <a:lstStyle/>
          <a:p>
            <a:r>
              <a:rPr lang="en-US"/>
              <a:t>Improving maternal malnutrition is possible when we invest in women and deliver a package of evidence-based maternal nutrition interventions.</a:t>
            </a:r>
          </a:p>
        </p:txBody>
      </p:sp>
      <p:pic>
        <p:nvPicPr>
          <p:cNvPr descr="A picture containing person, tree, outdoor, little&#10;&#10;Description automatically generated" id="7" name="Picture Placeholder 6">
            <a:extLst>
              <a:ext uri="{FF2B5EF4-FFF2-40B4-BE49-F238E27FC236}">
                <a16:creationId xmlns:a16="http://schemas.microsoft.com/office/drawing/2014/main" id="{5DFBA33B-74D0-473A-55A5-3CA27A3970CB}"/>
              </a:ext>
            </a:extLst>
          </p:cNvPr>
          <p:cNvPicPr>
            <a:picLocks noChangeAspect="1" noGrp="1"/>
          </p:cNvPicPr>
          <p:nvPr>
            <p:ph idx="13" sz="quarter" type="pic"/>
          </p:nvPr>
        </p:nvPicPr>
        <p:blipFill>
          <a:blip r:embed="rId3"/>
          <a:srcRect r="-24"/>
          <a:stretch>
            <a:fillRect/>
          </a:stretch>
        </p:blipFill>
        <p:spPr/>
      </p:pic>
    </p:spTree>
    <p:extLst>
      <p:ext uri="{BB962C8B-B14F-4D97-AF65-F5344CB8AC3E}">
        <p14:creationId xmlns:p14="http://schemas.microsoft.com/office/powerpoint/2010/main" val="3156955468"/>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C9A7DA9-36AF-2A97-37AF-AE2A9C1297A6}"/>
              </a:ext>
            </a:extLst>
          </p:cNvPr>
          <p:cNvSpPr>
            <a:spLocks noGrp="1"/>
          </p:cNvSpPr>
          <p:nvPr>
            <p:ph idx="1"/>
          </p:nvPr>
        </p:nvSpPr>
        <p:spPr/>
        <p:txBody>
          <a:bodyPr>
            <a:normAutofit fontScale="92500"/>
          </a:bodyPr>
          <a:lstStyle/>
          <a:p>
            <a:r>
              <a:rPr lang="en-US"/>
              <a:t>Multiple micronutrient supplements (MMS), </a:t>
            </a:r>
            <a:r>
              <a:rPr b="1" lang="en-US">
                <a:latin charset="0" panose="02000503020000020003" pitchFamily="2" typeface="Avenir Black"/>
              </a:rPr>
              <a:t>commonly referred to as prenatal multivitamins</a:t>
            </a:r>
            <a:r>
              <a:rPr lang="en-US"/>
              <a:t>, are one of the most impactful nutrition interventions that significantly improves maternal health and </a:t>
            </a:r>
            <a:br>
              <a:rPr lang="en-US"/>
            </a:br>
            <a:r>
              <a:rPr lang="en-US"/>
              <a:t>birth outcomes.</a:t>
            </a:r>
          </a:p>
        </p:txBody>
      </p:sp>
      <p:pic>
        <p:nvPicPr>
          <p:cNvPr descr="A picture containing child, person, little&#10;&#10;Description automatically generated" id="5" name="Picture Placeholder 4">
            <a:extLst>
              <a:ext uri="{FF2B5EF4-FFF2-40B4-BE49-F238E27FC236}">
                <a16:creationId xmlns:a16="http://schemas.microsoft.com/office/drawing/2014/main" id="{D74127C5-7C80-34CA-EA68-C0515475D734}"/>
              </a:ext>
            </a:extLst>
          </p:cNvPr>
          <p:cNvPicPr>
            <a:picLocks noChangeAspect="1" noGrp="1"/>
          </p:cNvPicPr>
          <p:nvPr>
            <p:ph idx="13" sz="quarter" type="pic"/>
          </p:nvPr>
        </p:nvPicPr>
        <p:blipFill>
          <a:blip r:embed="rId3"/>
          <a:srcRect r="28"/>
          <a:stretch>
            <a:fillRect/>
          </a:stretch>
        </p:blipFill>
        <p:spPr/>
      </p:pic>
    </p:spTree>
    <p:extLst>
      <p:ext uri="{BB962C8B-B14F-4D97-AF65-F5344CB8AC3E}">
        <p14:creationId xmlns:p14="http://schemas.microsoft.com/office/powerpoint/2010/main" val="326353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next step or key takeaways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12</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Keep In Touch</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website URL, social handles, and/or email address.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13</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anchor="b">
            <a:normAutofit/>
          </a:bodyPr>
          <a:lstStyle/>
          <a:p>
            <a:r>
              <a:rPr lang="en-US"/>
              <a:t>Key publications</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a:noAutofit/>
          </a:bodyPr>
          <a:lstStyle/>
          <a:p>
            <a:pPr marL="285750" indent="-285750">
              <a:spcBef>
                <a:spcPts val="600"/>
              </a:spcBef>
              <a:buFont typeface="Arial" panose="020B0604020202020204" pitchFamily="34" charset="0"/>
              <a:buChar char="•"/>
            </a:pPr>
            <a:r>
              <a:rPr lang="en-GB" sz="1400"/>
              <a:t>Bloem et al, 2007. </a:t>
            </a:r>
            <a:r>
              <a:rPr lang="en-GB" sz="1400" u="sng">
                <a:hlinkClick r:id="rId3"/>
              </a:rPr>
              <a:t>Preventing and controlling micronutrient deficiencies in populations affected by an emergency</a:t>
            </a:r>
            <a:r>
              <a:rPr lang="en-GB" sz="1400"/>
              <a:t>. WHO, WFP, UNICEF. </a:t>
            </a:r>
          </a:p>
          <a:p>
            <a:pPr marL="285750" indent="-285750">
              <a:spcBef>
                <a:spcPts val="600"/>
              </a:spcBef>
              <a:buFont typeface="Arial" panose="020B0604020202020204" pitchFamily="34" charset="0"/>
              <a:buChar char="•"/>
            </a:pPr>
            <a:r>
              <a:rPr lang="en-GB" sz="1400"/>
              <a:t>Smith et al, 2017.</a:t>
            </a:r>
            <a:r>
              <a:rPr lang="en-GB" sz="1400">
                <a:solidFill>
                  <a:srgbClr val="FF0000"/>
                </a:solidFill>
              </a:rPr>
              <a:t> </a:t>
            </a:r>
            <a:r>
              <a:rPr lang="en-GB" sz="1400">
                <a:hlinkClick r:id="rId4"/>
              </a:rPr>
              <a:t>Modifiers of the effect of maternal multiple micronutrient supplementation on stillbirth, birth outcomes, and infant mortality: a meta-analysis of individual patient data from 17 randomised trials in low-income and middle-income countries.</a:t>
            </a:r>
            <a:r>
              <a:rPr lang="en-GB" sz="1400"/>
              <a:t> Lancet Global Health. </a:t>
            </a:r>
          </a:p>
          <a:p>
            <a:pPr marL="285750" indent="-285750">
              <a:spcBef>
                <a:spcPts val="600"/>
              </a:spcBef>
              <a:buFont typeface="Arial" panose="020B0604020202020204" pitchFamily="34" charset="0"/>
              <a:buChar char="•"/>
            </a:pPr>
            <a:r>
              <a:rPr lang="en-IN" sz="1400"/>
              <a:t>Prado et al, 2017. </a:t>
            </a:r>
            <a:r>
              <a:rPr lang="en-IN" sz="1400">
                <a:hlinkClick r:id="rId5"/>
              </a:rPr>
              <a:t>Maternal multiple micronutrient supplementation and other biomedical and socio environmental influences on children’s cognition at age 9-12 years in Indonesia: follow up of the SUMMIT randomised trial</a:t>
            </a:r>
            <a:r>
              <a:rPr lang="en-IN" sz="1400"/>
              <a:t>. </a:t>
            </a:r>
            <a:endParaRPr lang="en-IN" sz="1400" i="1"/>
          </a:p>
          <a:p>
            <a:pPr marL="285750" indent="-285750">
              <a:spcBef>
                <a:spcPts val="600"/>
              </a:spcBef>
              <a:buFont typeface="Arial" panose="020B0604020202020204" pitchFamily="34" charset="0"/>
              <a:buChar char="•"/>
            </a:pPr>
            <a:r>
              <a:rPr lang="en-GB" sz="1400"/>
              <a:t>WHO antenatal care recommendations for a positive pregnancy experience. July 2020. </a:t>
            </a:r>
            <a:r>
              <a:rPr lang="en-GB" sz="1400" u="sng">
                <a:hlinkClick r:id="rId6"/>
              </a:rPr>
              <a:t>Nutritional interventions update: multiple micronutrient supplements during pregnancy.</a:t>
            </a:r>
            <a:r>
              <a:rPr lang="en-GB" sz="1400"/>
              <a:t> World Health Organization. </a:t>
            </a:r>
          </a:p>
          <a:p>
            <a:pPr marL="285750" indent="-285750">
              <a:spcBef>
                <a:spcPts val="600"/>
              </a:spcBef>
              <a:buFont typeface="Arial" panose="020B0604020202020204" pitchFamily="34" charset="0"/>
              <a:buChar char="•"/>
            </a:pPr>
            <a:r>
              <a:rPr lang="en-US" sz="1400"/>
              <a:t>Perumal et al. July 2021. </a:t>
            </a:r>
            <a:r>
              <a:rPr lang="en-GB" sz="1400">
                <a:hlinkClick r:id="rId7"/>
              </a:rPr>
              <a:t>Impact of scaling up prenatal nutrition interventions on human capital outcomes in low-and middle-income countries: a modeling analysis.</a:t>
            </a:r>
            <a:r>
              <a:rPr lang="en-GB" sz="1400"/>
              <a:t> American Journal of Clinical Nutrition. </a:t>
            </a:r>
          </a:p>
          <a:p>
            <a:pPr marL="285750" indent="-285750">
              <a:spcBef>
                <a:spcPts val="600"/>
              </a:spcBef>
              <a:buFont typeface="Arial" panose="020B0604020202020204" pitchFamily="34" charset="0"/>
              <a:buChar char="•"/>
            </a:pPr>
            <a:r>
              <a:rPr lang="en-US" sz="1400"/>
              <a:t>May 2020. </a:t>
            </a:r>
            <a:r>
              <a:rPr lang="en-US" sz="1400">
                <a:hlinkClick r:id="rId8"/>
              </a:rPr>
              <a:t>Use of MMS for maternal nutrition and birth outcomes during COVID-19</a:t>
            </a:r>
            <a:r>
              <a:rPr lang="en-US" sz="1400"/>
              <a:t>. MMS TAG.</a:t>
            </a:r>
          </a:p>
          <a:p>
            <a:pPr marL="285750" indent="-285750">
              <a:spcBef>
                <a:spcPts val="600"/>
              </a:spcBef>
              <a:buFont typeface="Arial" panose="020B0604020202020204" pitchFamily="34" charset="0"/>
              <a:buChar char="•"/>
            </a:pPr>
            <a:r>
              <a:rPr lang="en-US" sz="1400"/>
              <a:t>Dalmiya et al. January 2022. </a:t>
            </a:r>
            <a:r>
              <a:rPr lang="en-US" sz="1400">
                <a:hlinkClick r:id="rId9"/>
              </a:rPr>
              <a:t>Maternal Nutrition: Prevention of malnutrition in women before and during pregnancy and while breastfeeding.</a:t>
            </a:r>
            <a:r>
              <a:rPr lang="en-US" sz="1400"/>
              <a:t> UNICEF. </a:t>
            </a:r>
          </a:p>
          <a:p>
            <a:pPr marL="285750" indent="-285750">
              <a:spcBef>
                <a:spcPts val="600"/>
              </a:spcBef>
              <a:buFont typeface="Arial" panose="020B0604020202020204" pitchFamily="34" charset="0"/>
              <a:buChar char="•"/>
            </a:pPr>
            <a:r>
              <a:rPr lang="en-US" sz="1400"/>
              <a:t>Gomes et al, 2022. </a:t>
            </a:r>
            <a:r>
              <a:rPr lang="en-US" sz="1400">
                <a:hlinkClick r:id="rId10"/>
              </a:rPr>
              <a:t>Multiple micronutrient supplements vs iron-folic acid supplements and maternal anemia outcomes: an iron dose analysis.</a:t>
            </a:r>
            <a:r>
              <a:rPr lang="en-US" sz="1400"/>
              <a:t> Ann. N.Y. Acad. Sci.</a:t>
            </a:r>
          </a:p>
          <a:p>
            <a:pPr marL="285750" indent="-285750">
              <a:spcBef>
                <a:spcPts val="600"/>
              </a:spcBef>
              <a:buFont typeface="Arial" panose="020B0604020202020204" pitchFamily="34" charset="0"/>
              <a:buChar char="•"/>
            </a:pPr>
            <a:r>
              <a:rPr lang="en-US" sz="1400"/>
              <a:t>Gomes et al, 2022. </a:t>
            </a:r>
            <a:r>
              <a:rPr lang="en-US" sz="1400">
                <a:hlinkClick r:id="rId11"/>
              </a:rPr>
              <a:t>Effect of multiple micronutrient supplements vs iron and folic acid supplements on neonatal mortality: a reanalysis by iron dose.</a:t>
            </a:r>
            <a:r>
              <a:rPr lang="en-US" sz="1400"/>
              <a:t> Public Health Nutr.</a:t>
            </a:r>
          </a:p>
          <a:p>
            <a:pPr marL="285750" indent="-285750">
              <a:spcBef>
                <a:spcPts val="600"/>
              </a:spcBef>
              <a:buFont typeface="Arial" panose="020B0604020202020204" pitchFamily="34" charset="0"/>
              <a:buChar char="•"/>
            </a:pPr>
            <a:endParaRPr lang="en-US" sz="16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US" sz="1000"/>
          </a:p>
          <a:p>
            <a:pPr>
              <a:spcBef>
                <a:spcPts val="600"/>
              </a:spcBef>
            </a:pPr>
            <a:endParaRPr lang="en-CH" sz="120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a:lstStyle/>
          <a:p>
            <a:fld id="{60553ECD-7F6D-420D-93CA-D8D15EB427AC}" type="slidenum">
              <a:rPr lang="en-US" smtClean="0"/>
              <a:t>14</a:t>
            </a:fld>
            <a:endParaRPr lang="en-US"/>
          </a:p>
        </p:txBody>
      </p:sp>
    </p:spTree>
    <p:extLst>
      <p:ext uri="{BB962C8B-B14F-4D97-AF65-F5344CB8AC3E}">
        <p14:creationId xmlns:p14="http://schemas.microsoft.com/office/powerpoint/2010/main" val="157752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lstStyle/>
          <a:p>
            <a:r>
              <a:rPr lang="en-US"/>
              <a:t>Healthy Mothers Healthy Babies resources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a:lstStyle/>
          <a:p>
            <a:r>
              <a:rPr lang="en-US" sz="2000">
                <a:hlinkClick r:id="rId3"/>
              </a:rPr>
              <a:t>HMHB Knowledge Hub</a:t>
            </a:r>
            <a:endParaRPr lang="en-US" sz="2000"/>
          </a:p>
          <a:p>
            <a:r>
              <a:rPr lang="en-US" sz="2000">
                <a:hlinkClick r:id="rId3"/>
              </a:rPr>
              <a:t>HMHB Knowledge Bytes</a:t>
            </a:r>
            <a:endParaRPr lang="en-US" sz="2000"/>
          </a:p>
          <a:p>
            <a:r>
              <a:rPr lang="en-US" sz="2000">
                <a:hlinkClick r:id="rId4"/>
              </a:rPr>
              <a:t>HMHB MMS Interactive World Map</a:t>
            </a:r>
            <a:endParaRPr lang="en-US" sz="2000"/>
          </a:p>
          <a:p>
            <a:r>
              <a:rPr lang="en-US" sz="2000">
                <a:hlinkClick r:id="rId5"/>
              </a:rPr>
              <a:t>HMHB FAQ and Advocacy Brief on the Inclusion of MMS on the Essential Medicine List </a:t>
            </a:r>
            <a:endParaRPr lang="en-US" sz="2000"/>
          </a:p>
          <a:p>
            <a:r>
              <a:rPr lang="en-US" sz="2000">
                <a:hlinkClick r:id="rId6"/>
              </a:rPr>
              <a:t>HMHB Launch Video</a:t>
            </a:r>
            <a:endParaRPr lang="en-US" sz="2000"/>
          </a:p>
          <a:p>
            <a:endParaRPr lang="en-US"/>
          </a:p>
          <a:p>
            <a:endParaRPr lang="en-US"/>
          </a:p>
          <a:p>
            <a:endParaRPr lang="en-US"/>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a:lstStyle/>
          <a:p>
            <a:r>
              <a:rPr lang="en-US" sz="2000">
                <a:hlinkClick r:id="rId7"/>
              </a:rPr>
              <a:t>HMHB Commitment-making Guide for Nutrition for Growth</a:t>
            </a:r>
            <a:endParaRPr lang="en-US" sz="2000"/>
          </a:p>
          <a:p>
            <a:r>
              <a:rPr lang="en-US" sz="2000">
                <a:hlinkClick r:id="rId8"/>
              </a:rPr>
              <a:t>Watch the HMHB Powering Women, Promising Futures Nutrition for Growth side event</a:t>
            </a:r>
            <a:endParaRPr lang="en-US" sz="2000"/>
          </a:p>
          <a:p>
            <a:r>
              <a:rPr lang="en-US" sz="2000">
                <a:hlinkClick r:id="rId9"/>
              </a:rPr>
              <a:t>Maternal Nutrition in Focus: HMHB at FIGO 2021 World Conference</a:t>
            </a:r>
            <a:endParaRPr lang="en-US" sz="2000"/>
          </a:p>
          <a:p>
            <a:pPr marL="0" indent="0">
              <a:buNone/>
            </a:pPr>
            <a:endParaRPr lang="en-US" sz="2000"/>
          </a:p>
          <a:p>
            <a:endParaRPr lang="en-CH"/>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a:lstStyle/>
          <a:p>
            <a:pPr algn="r"/>
            <a:fld id="{C4B37875-7933-F345-AE65-E0AB5E984F8B}" type="slidenum">
              <a:rPr lang="en-US" smtClean="0"/>
              <a:pPr algn="r"/>
              <a:t>15</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0">
            <a:spAutoFit/>
          </a:bodyPr>
          <a:lstStyle/>
          <a:p>
            <a:r>
              <a:rPr lang="en-US" sz="2000">
                <a:solidFill>
                  <a:schemeClr val="bg1"/>
                </a:solidFill>
                <a:latin typeface="Avenir Book" panose="02000503020000020003" pitchFamily="2" charset="0"/>
              </a:rPr>
              <a:t>Join us! Visit </a:t>
            </a:r>
            <a:r>
              <a:rPr lang="en-US" sz="2000">
                <a:solidFill>
                  <a:schemeClr val="accent1">
                    <a:lumMod val="20000"/>
                    <a:lumOff val="80000"/>
                  </a:schemeClr>
                </a:solidFill>
                <a:latin typeface="Avenir Book" panose="02000503020000020003" pitchFamily="2" charset="0"/>
                <a:hlinkClick r:id="rId10">
                  <a:extLst>
                    <a:ext uri="{A12FA001-AC4F-418D-AE19-62706E023703}">
                      <ahyp:hlinkClr xmlns:ahyp="http://schemas.microsoft.com/office/drawing/2018/hyperlinkcolor" val="tx"/>
                    </a:ext>
                  </a:extLst>
                </a:hlinkClick>
              </a:rPr>
              <a:t>www.hmhbconsortium.org</a:t>
            </a:r>
            <a:r>
              <a:rPr lang="en-US" sz="2000">
                <a:solidFill>
                  <a:schemeClr val="accent1">
                    <a:lumMod val="20000"/>
                    <a:lumOff val="80000"/>
                  </a:schemeClr>
                </a:solidFill>
                <a:latin typeface="Avenir Book" panose="02000503020000020003" pitchFamily="2" charset="0"/>
              </a:rPr>
              <a:t> </a:t>
            </a:r>
            <a:r>
              <a:rPr lang="en-US" sz="2000">
                <a:solidFill>
                  <a:schemeClr val="bg1"/>
                </a:solidFill>
                <a:latin typeface="Avenir Book" panose="02000503020000020003" pitchFamily="2" charset="0"/>
              </a:rPr>
              <a:t>to become a member. </a:t>
            </a:r>
          </a:p>
        </p:txBody>
      </p:sp>
    </p:spTree>
    <p:extLst>
      <p:ext uri="{BB962C8B-B14F-4D97-AF65-F5344CB8AC3E}">
        <p14:creationId xmlns:p14="http://schemas.microsoft.com/office/powerpoint/2010/main" val="410267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a:lstStyle/>
          <a:p>
            <a:r>
              <a:rPr lang="en-US"/>
              <a:t>Join the Consortium at</a:t>
            </a:r>
            <a:br>
              <a:rPr lang="en-US"/>
            </a:br>
            <a:r>
              <a:rPr lang="en-US" err="1"/>
              <a:t>HMHBconsortium.org</a:t>
            </a:r>
            <a:endParaRPr lang="en-CH"/>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a:lstStyle/>
          <a:p>
            <a:r>
              <a:rPr lang="en-US"/>
              <a:t>Contact us</a:t>
            </a:r>
            <a:br>
              <a:rPr lang="en-US"/>
            </a:br>
            <a:r>
              <a:rPr lang="en-US"/>
              <a:t>HMHB@micronutrientforum.org</a:t>
            </a:r>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a:lstStyle/>
          <a:p>
            <a:r>
              <a:rPr lang="en-US"/>
              <a:t>Follow us</a:t>
            </a:r>
            <a:br>
              <a:rPr lang="en-US"/>
            </a:br>
            <a:r>
              <a:rPr lang="en-US"/>
              <a:t>@hmhbconsortium</a:t>
            </a:r>
          </a:p>
        </p:txBody>
      </p:sp>
    </p:spTree>
    <p:extLst>
      <p:ext uri="{BB962C8B-B14F-4D97-AF65-F5344CB8AC3E}">
        <p14:creationId xmlns:p14="http://schemas.microsoft.com/office/powerpoint/2010/main" val="92936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a:lstStyle/>
          <a:p>
            <a:r>
              <a:rPr lang="en-US"/>
              <a:t>Facilitate dialogue &amp; create consensus</a:t>
            </a:r>
          </a:p>
          <a:p>
            <a:pPr lvl="1"/>
            <a:r>
              <a:rPr lang="en-US"/>
              <a:t>View these slides as a resource for anyone wanting to communicate the evidence and benefits of MMS for pregnant women and their babies. Our goal is to equip the presenter of these slides with key messages that can be delivered to decision makers or to those considering piloting, scaling, and implementation of MMS.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a:lstStyle/>
          <a:p>
            <a:r>
              <a:rPr lang="en-US"/>
              <a:t>Customize dialogue</a:t>
            </a:r>
          </a:p>
          <a:p>
            <a:pPr lvl="1"/>
            <a:r>
              <a:rPr lang="en-US"/>
              <a:t>Speaker notes are provided with each slide, but they are not intended to be read word-for-word. Tailor and add your own speaking notes to make this relevant for your audience.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a:lstStyle/>
          <a:p>
            <a:r>
              <a:rPr lang="en-US"/>
              <a:t>ADAPT to Your Audience</a:t>
            </a:r>
          </a:p>
          <a:p>
            <a:pPr lvl="1"/>
            <a:r>
              <a:rPr lang="en-US"/>
              <a:t>Content in red font should be tailored, then updated to black font. Slides labeled ‘National impact and investment case’ should be tailored with data and statistics from your country and made relevant for your audience. Slides or entire sections can be removed or re-ordered. Additional resources can be found at the end of the presentation.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How to use this slide deck</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a:normAutofit fontScale="85000" lnSpcReduction="10000"/>
          </a:bodyPr>
          <a:lstStyle/>
          <a:p>
            <a:r>
              <a:rPr lang="en-US">
                <a:latin typeface="Avenir Oblique"/>
              </a:rPr>
              <a:t>We’d like to hear from you! Contact </a:t>
            </a:r>
            <a:r>
              <a:rPr lang="en-US">
                <a:latin typeface="Avenir Oblique"/>
                <a:hlinkClick r:id="rId3">
                  <a:extLst>
                    <a:ext uri="{A12FA001-AC4F-418D-AE19-62706E023703}">
                      <ahyp:hlinkClr xmlns:ahyp="http://schemas.microsoft.com/office/drawing/2018/hyperlinkcolor" val="tx"/>
                    </a:ext>
                  </a:extLst>
                </a:hlinkClick>
              </a:rPr>
              <a:t>HMHBConsortium@micronutrientforum.org</a:t>
            </a:r>
            <a:r>
              <a:rPr lang="en-US">
                <a:latin typeface="Avenir Oblique"/>
              </a:rPr>
              <a:t> if you have questions or would like additional support.</a:t>
            </a:r>
            <a:r>
              <a:rPr lang="en-GB">
                <a:latin typeface="Avenir Oblique"/>
              </a:rPr>
              <a:t>​</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a:lstStyle/>
          <a:p>
            <a:r>
              <a:rPr lang="en-US"/>
              <a:t>Advocates &amp; Public Health Professionals</a:t>
            </a:r>
          </a:p>
          <a:p>
            <a:pPr lvl="1"/>
            <a:r>
              <a:rPr lang="en-US"/>
              <a:t>Suggested sections include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a:lstStyle/>
          <a:p>
            <a:r>
              <a:rPr lang="en-US"/>
              <a:t>National health officials &amp; NGOS</a:t>
            </a:r>
          </a:p>
          <a:p>
            <a:pPr lvl="1"/>
            <a:r>
              <a:rPr lang="en-US"/>
              <a:t>Suggested sections include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a:normAutofit/>
          </a:bodyPr>
          <a:lstStyle/>
          <a:p>
            <a:r>
              <a:rPr lang="en-US"/>
              <a:t>Research &amp; Academia</a:t>
            </a:r>
          </a:p>
          <a:p>
            <a:pPr lvl="1"/>
            <a:r>
              <a:rPr lang="en-US"/>
              <a:t>Suggested sections include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Audiences for this slide deck</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a:normAutofit/>
          </a:bodyPr>
          <a:lstStyle/>
          <a:p>
            <a:r>
              <a:rPr lang="en-US"/>
              <a:t>Local providers &amp; Distributors</a:t>
            </a:r>
          </a:p>
          <a:p>
            <a:pPr lvl="1"/>
            <a:r>
              <a:rPr lang="en-US"/>
              <a:t>Suggested sections include B</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a:normAutofit/>
          </a:bodyPr>
          <a:lstStyle/>
          <a:p>
            <a:r>
              <a:rPr lang="en-US"/>
              <a:t>This presentation provides an overview of maternal nutrition and the evidence on multiple micronutrient supplements (MMS), providing key messages and slides that can be tailored with country-specific data to support the introduction, piloting, and scaling of MMS. </a:t>
            </a:r>
          </a:p>
          <a:p>
            <a:endParaRPr lang="en-US"/>
          </a:p>
          <a:p>
            <a:r>
              <a:rPr lang="en-US"/>
              <a:t>You may wish to include (or omit) specific sections of the presentation. Suggested sections for each audience are included here. See the section descriptions on Slide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Meeting Objectives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meeting agenda and/or objectives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3243" y="3318346"/>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3243" y="413748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3243" y="4956614"/>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3243" y="2499212"/>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a:off x="-3244" y="2499212"/>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a:off x="-3244" y="3318345"/>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a:off x="-3244" y="4137478"/>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a:off x="-3244" y="4956611"/>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315295"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3" action="ppaction://hlinksldjump"/>
              </a:rPr>
              <a:t>Slides 19 - 24</a:t>
            </a:r>
            <a:endParaRPr lang="en-US" sz="240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25 - 37</a:t>
            </a:r>
            <a:endParaRPr lang="en-US" sz="240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38 - 45</a:t>
            </a:r>
            <a:endParaRPr lang="en-US" sz="240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46 - 61</a:t>
            </a:r>
            <a:endParaRPr lang="en-US" sz="240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911156" y="2499213"/>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B. Global scope of maternal malnutrition</a:t>
            </a:r>
          </a:p>
        </p:txBody>
      </p:sp>
      <p:sp>
        <p:nvSpPr>
          <p:cNvPr id="46" name="TextBox 45">
            <a:extLst>
              <a:ext uri="{FF2B5EF4-FFF2-40B4-BE49-F238E27FC236}">
                <a16:creationId xmlns:a16="http://schemas.microsoft.com/office/drawing/2014/main" id="{A15DC822-D9F8-E549-9C33-769BD6816792}"/>
              </a:ext>
            </a:extLst>
          </p:cNvPr>
          <p:cNvSpPr txBox="1"/>
          <p:nvPr/>
        </p:nvSpPr>
        <p:spPr>
          <a:xfrm>
            <a:off x="-3245" y="3328133"/>
            <a:ext cx="6880295"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C. Evidence on multiple micronutrient supplements</a:t>
            </a:r>
          </a:p>
        </p:txBody>
      </p:sp>
      <p:sp>
        <p:nvSpPr>
          <p:cNvPr id="47" name="TextBox 46">
            <a:extLst>
              <a:ext uri="{FF2B5EF4-FFF2-40B4-BE49-F238E27FC236}">
                <a16:creationId xmlns:a16="http://schemas.microsoft.com/office/drawing/2014/main" id="{CD579F45-F6D8-074E-87FE-32B9AC2284FD}"/>
              </a:ext>
            </a:extLst>
          </p:cNvPr>
          <p:cNvSpPr txBox="1"/>
          <p:nvPr/>
        </p:nvSpPr>
        <p:spPr>
          <a:xfrm>
            <a:off x="911156" y="4137475"/>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D. National impact and investment case</a:t>
            </a:r>
          </a:p>
        </p:txBody>
      </p:sp>
      <p:sp>
        <p:nvSpPr>
          <p:cNvPr id="48" name="TextBox 47">
            <a:extLst>
              <a:ext uri="{FF2B5EF4-FFF2-40B4-BE49-F238E27FC236}">
                <a16:creationId xmlns:a16="http://schemas.microsoft.com/office/drawing/2014/main" id="{46C24CC7-E181-9E49-BD34-A92E419DFEF2}"/>
              </a:ext>
            </a:extLst>
          </p:cNvPr>
          <p:cNvSpPr txBox="1"/>
          <p:nvPr/>
        </p:nvSpPr>
        <p:spPr>
          <a:xfrm>
            <a:off x="911156" y="4956608"/>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E. Introducing and scaling MMS</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a:lstStyle/>
          <a:p>
            <a:r>
              <a:rPr lang="en-US"/>
              <a:t>Sections</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a:lstStyle/>
          <a:p>
            <a:fld id="{C4B37875-7933-F345-AE65-E0AB5E984F8B}" type="slidenum">
              <a:rPr lang="en-US" smtClean="0"/>
              <a:pPr/>
              <a:t>5</a:t>
            </a:fld>
            <a:endParaRPr lang="en-US"/>
          </a:p>
        </p:txBody>
      </p:sp>
      <p:sp>
        <p:nvSpPr>
          <p:cNvPr id="25" name="Rectangle 24">
            <a:extLst>
              <a:ext uri="{FF2B5EF4-FFF2-40B4-BE49-F238E27FC236}">
                <a16:creationId xmlns:a16="http://schemas.microsoft.com/office/drawing/2014/main" id="{2F92EDBA-FD24-F241-BE9B-08FB43568445}"/>
              </a:ext>
            </a:extLst>
          </p:cNvPr>
          <p:cNvSpPr/>
          <p:nvPr/>
        </p:nvSpPr>
        <p:spPr>
          <a:xfrm>
            <a:off x="-3243" y="166135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6" name="Pentagon 25">
            <a:extLst>
              <a:ext uri="{FF2B5EF4-FFF2-40B4-BE49-F238E27FC236}">
                <a16:creationId xmlns:a16="http://schemas.microsoft.com/office/drawing/2014/main" id="{E68440C3-FC03-634C-B363-AA35F2E7EF99}"/>
              </a:ext>
            </a:extLst>
          </p:cNvPr>
          <p:cNvSpPr/>
          <p:nvPr/>
        </p:nvSpPr>
        <p:spPr>
          <a:xfrm>
            <a:off x="-3244" y="16613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911156" y="1661340"/>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A. Pregnancy and nutrition</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3" action="ppaction://hlinksldjump"/>
              </a:rPr>
              <a:t>Slides 6 - 18</a:t>
            </a:r>
            <a:endParaRPr lang="en-US" sz="240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063E8-88EC-B047-94C1-7AB7F6C0C911}"/>
              </a:ext>
            </a:extLst>
          </p:cNvPr>
          <p:cNvSpPr>
            <a:spLocks noGrp="1"/>
          </p:cNvSpPr>
          <p:nvPr>
            <p:ph type="title"/>
          </p:nvPr>
        </p:nvSpPr>
        <p:spPr>
          <a:xfrm>
            <a:off x="704088" y="1221651"/>
            <a:ext cx="6724400" cy="2207349"/>
          </a:xfrm>
        </p:spPr>
        <p:txBody>
          <a:bodyPr/>
          <a:lstStyle/>
          <a:p>
            <a:r>
              <a:rPr lang="en-US" b="1">
                <a:cs typeface="Arial" panose="020B0604020202020204" pitchFamily="34" charset="0"/>
              </a:rPr>
              <a:t>Global scope of maternal malnutrition</a:t>
            </a:r>
          </a:p>
        </p:txBody>
      </p:sp>
    </p:spTree>
    <p:extLst>
      <p:ext uri="{BB962C8B-B14F-4D97-AF65-F5344CB8AC3E}">
        <p14:creationId xmlns:p14="http://schemas.microsoft.com/office/powerpoint/2010/main" val="288443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a:lstStyle/>
          <a:p>
            <a:r>
              <a:rPr lang="en-US"/>
              <a:t>Globally, many women lack access to </a:t>
            </a:r>
            <a:br>
              <a:rPr lang="en-US"/>
            </a:br>
            <a:r>
              <a:rPr lang="en-US"/>
              <a:t>nutritious diets…</a:t>
            </a:r>
          </a:p>
        </p:txBody>
      </p:sp>
      <p:sp>
        <p:nvSpPr>
          <p:cNvPr id="8" name="Slide Number Placeholder 7">
            <a:extLst>
              <a:ext uri="{FF2B5EF4-FFF2-40B4-BE49-F238E27FC236}">
                <a16:creationId xmlns:a16="http://schemas.microsoft.com/office/drawing/2014/main" id="{11B4CB0B-7C72-5848-BD23-F5A67155563A}"/>
              </a:ext>
            </a:extLst>
          </p:cNvPr>
          <p:cNvSpPr>
            <a:spLocks noGrp="1"/>
          </p:cNvSpPr>
          <p:nvPr>
            <p:ph type="sldNum" sz="quarter" idx="12"/>
          </p:nvPr>
        </p:nvSpPr>
        <p:spPr/>
        <p:txBody>
          <a:bodyPr/>
          <a:lstStyle/>
          <a:p>
            <a:fld id="{C4B37875-7933-F345-AE65-E0AB5E984F8B}" type="slidenum">
              <a:rPr lang="en-US" smtClean="0"/>
              <a:pPr/>
              <a:t>7</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4"/>
          </p:nvPr>
        </p:nvSpPr>
        <p:spPr>
          <a:xfrm>
            <a:off x="1381876" y="6125192"/>
            <a:ext cx="9688646" cy="732808"/>
          </a:xfrm>
        </p:spPr>
        <p:txBody>
          <a:bodyPr>
            <a:normAutofit/>
          </a:bodyPr>
          <a:lstStyle/>
          <a:p>
            <a:r>
              <a:rPr lang="en-US"/>
              <a:t>Sources: </a:t>
            </a:r>
            <a:r>
              <a:rPr lang="en-US">
                <a:hlinkClick r:id="rId3"/>
              </a:rPr>
              <a:t>WHO Global Health Observatory Indicators website</a:t>
            </a:r>
            <a:br>
              <a:rPr lang="en-US"/>
            </a:br>
            <a:r>
              <a:rPr lang="en-US"/>
              <a:t>Dalmiya et al, 2022. </a:t>
            </a:r>
            <a:r>
              <a:rPr lang="en-US">
                <a:hlinkClick r:id="rId4"/>
              </a:rPr>
              <a:t>UNICEF Programming Guidance. Prevention of malnutrition in women before and during pregnancy and while breastfeeding. </a:t>
            </a:r>
            <a:r>
              <a:rPr lang="en-US"/>
              <a:t>United Nations Children’s Fund.</a:t>
            </a:r>
            <a:br>
              <a:rPr lang="en-US"/>
            </a:br>
            <a:r>
              <a:rPr lang="en-US"/>
              <a:t>Bourassa et al. 2019. </a:t>
            </a:r>
            <a:r>
              <a:rPr lang="en-US">
                <a:hlinkClick r:id="rId5"/>
              </a:rPr>
              <a:t>Review of the evidence regarding the use of antenatal multiple micronutrient supplementation in low- and middle-income countries</a:t>
            </a:r>
            <a:r>
              <a:rPr lang="en-US"/>
              <a:t>. Annals of the New York Academy of Sciences.</a:t>
            </a:r>
          </a:p>
        </p:txBody>
      </p:sp>
      <p:sp>
        <p:nvSpPr>
          <p:cNvPr id="3" name="Content Placeholder 2">
            <a:extLst>
              <a:ext uri="{FF2B5EF4-FFF2-40B4-BE49-F238E27FC236}">
                <a16:creationId xmlns:a16="http://schemas.microsoft.com/office/drawing/2014/main" id="{44536562-8A7B-A245-8B01-5E1E0822E3AE}"/>
              </a:ext>
            </a:extLst>
          </p:cNvPr>
          <p:cNvSpPr>
            <a:spLocks noGrp="1"/>
          </p:cNvSpPr>
          <p:nvPr>
            <p:ph idx="15"/>
          </p:nvPr>
        </p:nvSpPr>
        <p:spPr>
          <a:solidFill>
            <a:schemeClr val="accent1"/>
          </a:solidFill>
        </p:spPr>
        <p:txBody>
          <a:bodyPr/>
          <a:lstStyle/>
          <a:p>
            <a:endParaRPr lang="en-US"/>
          </a:p>
          <a:p>
            <a:endParaRPr lang="en-US"/>
          </a:p>
          <a:p>
            <a:endParaRPr lang="en-US"/>
          </a:p>
          <a:p>
            <a:endParaRPr lang="en-US"/>
          </a:p>
          <a:p>
            <a:endParaRPr lang="en-US"/>
          </a:p>
          <a:p>
            <a:r>
              <a:rPr lang="en-US"/>
              <a:t>170 million women – 1 in 10 – of </a:t>
            </a:r>
            <a:br>
              <a:rPr lang="en-US"/>
            </a:br>
            <a:r>
              <a:rPr lang="en-US"/>
              <a:t>reproductive age are underweight. </a:t>
            </a:r>
          </a:p>
          <a:p>
            <a:endParaRPr lang="en-US"/>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idx="16"/>
          </p:nvPr>
        </p:nvSpPr>
        <p:spPr>
          <a:solidFill>
            <a:schemeClr val="accent1">
              <a:lumMod val="20000"/>
              <a:lumOff val="80000"/>
            </a:schemeClr>
          </a:solidFill>
        </p:spPr>
        <p:txBody>
          <a:bodyPr lIns="365760"/>
          <a:lstStyle/>
          <a:p>
            <a:pPr algn="l"/>
            <a:endParaRPr lang="en-US"/>
          </a:p>
          <a:p>
            <a:pPr algn="l"/>
            <a:r>
              <a:rPr lang="en-US">
                <a:solidFill>
                  <a:schemeClr val="tx2">
                    <a:lumMod val="50000"/>
                  </a:schemeClr>
                </a:solidFill>
              </a:rPr>
              <a:t>In South/Southeast Asia, </a:t>
            </a:r>
            <a:br>
              <a:rPr lang="en-US">
                <a:solidFill>
                  <a:schemeClr val="tx2">
                    <a:lumMod val="50000"/>
                  </a:schemeClr>
                </a:solidFill>
              </a:rPr>
            </a:br>
            <a:r>
              <a:rPr lang="en-US">
                <a:solidFill>
                  <a:schemeClr val="tx2">
                    <a:lumMod val="50000"/>
                  </a:schemeClr>
                </a:solidFill>
              </a:rPr>
              <a:t>stunting (short stature) </a:t>
            </a:r>
            <a:br>
              <a:rPr lang="en-US">
                <a:solidFill>
                  <a:schemeClr val="tx2">
                    <a:lumMod val="50000"/>
                  </a:schemeClr>
                </a:solidFill>
              </a:rPr>
            </a:br>
            <a:r>
              <a:rPr lang="en-US">
                <a:solidFill>
                  <a:schemeClr val="tx2">
                    <a:lumMod val="50000"/>
                  </a:schemeClr>
                </a:solidFill>
              </a:rPr>
              <a:t>affects 35% of women. </a:t>
            </a:r>
          </a:p>
          <a:p>
            <a:pPr algn="l"/>
            <a:endParaRPr lang="en-US"/>
          </a:p>
        </p:txBody>
      </p:sp>
      <p:sp>
        <p:nvSpPr>
          <p:cNvPr id="27" name="Content Placeholder 26">
            <a:extLst>
              <a:ext uri="{FF2B5EF4-FFF2-40B4-BE49-F238E27FC236}">
                <a16:creationId xmlns:a16="http://schemas.microsoft.com/office/drawing/2014/main" id="{64F76EE6-1188-6944-B23D-92EB871CEBCC}"/>
              </a:ext>
            </a:extLst>
          </p:cNvPr>
          <p:cNvSpPr>
            <a:spLocks noGrp="1"/>
          </p:cNvSpPr>
          <p:nvPr>
            <p:ph idx="17"/>
          </p:nvPr>
        </p:nvSpPr>
        <p:spPr/>
        <p:txBody>
          <a:bodyPr/>
          <a:lstStyle/>
          <a:p>
            <a:endParaRPr lang="en-US"/>
          </a:p>
          <a:p>
            <a:endParaRPr lang="en-US"/>
          </a:p>
          <a:p>
            <a:r>
              <a:rPr lang="en-US"/>
              <a:t>570 million women – 1 in 3 – of </a:t>
            </a:r>
            <a:br>
              <a:rPr lang="en-US"/>
            </a:br>
            <a:r>
              <a:rPr lang="en-US"/>
              <a:t>reproductive age are anemic. </a:t>
            </a:r>
          </a:p>
        </p:txBody>
      </p:sp>
      <p:pic>
        <p:nvPicPr>
          <p:cNvPr id="30" name="Graphic 29">
            <a:extLst>
              <a:ext uri="{FF2B5EF4-FFF2-40B4-BE49-F238E27FC236}">
                <a16:creationId xmlns:a16="http://schemas.microsoft.com/office/drawing/2014/main" id="{3A8BA1E8-488C-D5A5-2FE1-17CDFE40530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535026" y="1876509"/>
            <a:ext cx="705624" cy="868460"/>
          </a:xfrm>
          <a:prstGeom prst="rect">
            <a:avLst/>
          </a:prstGeom>
        </p:spPr>
      </p:pic>
      <p:pic>
        <p:nvPicPr>
          <p:cNvPr id="31" name="Graphic 30">
            <a:extLst>
              <a:ext uri="{FF2B5EF4-FFF2-40B4-BE49-F238E27FC236}">
                <a16:creationId xmlns:a16="http://schemas.microsoft.com/office/drawing/2014/main" id="{82D10E9C-72E7-898A-1676-17CAA308C7A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09574" y="1876509"/>
            <a:ext cx="705624" cy="868460"/>
          </a:xfrm>
          <a:prstGeom prst="rect">
            <a:avLst/>
          </a:prstGeom>
        </p:spPr>
      </p:pic>
      <p:pic>
        <p:nvPicPr>
          <p:cNvPr id="32" name="Graphic 31">
            <a:extLst>
              <a:ext uri="{FF2B5EF4-FFF2-40B4-BE49-F238E27FC236}">
                <a16:creationId xmlns:a16="http://schemas.microsoft.com/office/drawing/2014/main" id="{967BDA0E-75F3-D240-AA0E-BD319243340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472300" y="1876509"/>
            <a:ext cx="705624" cy="868460"/>
          </a:xfrm>
          <a:prstGeom prst="rect">
            <a:avLst/>
          </a:prstGeom>
        </p:spPr>
      </p:pic>
      <p:pic>
        <p:nvPicPr>
          <p:cNvPr id="33" name="Graphic 32">
            <a:extLst>
              <a:ext uri="{FF2B5EF4-FFF2-40B4-BE49-F238E27FC236}">
                <a16:creationId xmlns:a16="http://schemas.microsoft.com/office/drawing/2014/main" id="{DC14D42A-E6E5-3A01-C172-663D6A4EAA5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997849" y="2104536"/>
            <a:ext cx="792235" cy="975059"/>
          </a:xfrm>
          <a:prstGeom prst="rect">
            <a:avLst/>
          </a:prstGeom>
        </p:spPr>
      </p:pic>
      <p:pic>
        <p:nvPicPr>
          <p:cNvPr id="34" name="Graphic 33">
            <a:extLst>
              <a:ext uri="{FF2B5EF4-FFF2-40B4-BE49-F238E27FC236}">
                <a16:creationId xmlns:a16="http://schemas.microsoft.com/office/drawing/2014/main" id="{2CD6232E-311B-41D5-7690-6B5191DD464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913175" y="2104536"/>
            <a:ext cx="792235" cy="975059"/>
          </a:xfrm>
          <a:prstGeom prst="rect">
            <a:avLst/>
          </a:prstGeom>
        </p:spPr>
      </p:pic>
      <p:pic>
        <p:nvPicPr>
          <p:cNvPr id="35" name="Graphic 34">
            <a:extLst>
              <a:ext uri="{FF2B5EF4-FFF2-40B4-BE49-F238E27FC236}">
                <a16:creationId xmlns:a16="http://schemas.microsoft.com/office/drawing/2014/main" id="{90FEF504-EF8C-78C5-2F03-90FCFAE0DB8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828501" y="2104536"/>
            <a:ext cx="792235" cy="975059"/>
          </a:xfrm>
          <a:prstGeom prst="rect">
            <a:avLst/>
          </a:prstGeom>
        </p:spPr>
      </p:pic>
      <p:pic>
        <p:nvPicPr>
          <p:cNvPr id="36" name="Graphic 35">
            <a:extLst>
              <a:ext uri="{FF2B5EF4-FFF2-40B4-BE49-F238E27FC236}">
                <a16:creationId xmlns:a16="http://schemas.microsoft.com/office/drawing/2014/main" id="{09983B46-F4E9-9886-8F6C-00D6DED3BF2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743826" y="2104536"/>
            <a:ext cx="792235" cy="975059"/>
          </a:xfrm>
          <a:prstGeom prst="rect">
            <a:avLst/>
          </a:prstGeom>
        </p:spPr>
      </p:pic>
      <p:pic>
        <p:nvPicPr>
          <p:cNvPr id="37" name="Graphic 36">
            <a:extLst>
              <a:ext uri="{FF2B5EF4-FFF2-40B4-BE49-F238E27FC236}">
                <a16:creationId xmlns:a16="http://schemas.microsoft.com/office/drawing/2014/main" id="{A03B2311-9091-6146-B9F3-66A4A7ED950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82523" y="3343027"/>
            <a:ext cx="792235" cy="975059"/>
          </a:xfrm>
          <a:prstGeom prst="rect">
            <a:avLst/>
          </a:prstGeom>
        </p:spPr>
      </p:pic>
      <p:pic>
        <p:nvPicPr>
          <p:cNvPr id="38" name="Graphic 37">
            <a:extLst>
              <a:ext uri="{FF2B5EF4-FFF2-40B4-BE49-F238E27FC236}">
                <a16:creationId xmlns:a16="http://schemas.microsoft.com/office/drawing/2014/main" id="{A7235E89-854D-753C-BCD4-08FF7AB3CC7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997849" y="3343027"/>
            <a:ext cx="792235" cy="975059"/>
          </a:xfrm>
          <a:prstGeom prst="rect">
            <a:avLst/>
          </a:prstGeom>
        </p:spPr>
      </p:pic>
      <p:pic>
        <p:nvPicPr>
          <p:cNvPr id="39" name="Graphic 38">
            <a:extLst>
              <a:ext uri="{FF2B5EF4-FFF2-40B4-BE49-F238E27FC236}">
                <a16:creationId xmlns:a16="http://schemas.microsoft.com/office/drawing/2014/main" id="{000B8A15-2BC6-AAF4-4F20-DB16756DFF7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913175" y="3343027"/>
            <a:ext cx="792235" cy="975059"/>
          </a:xfrm>
          <a:prstGeom prst="rect">
            <a:avLst/>
          </a:prstGeom>
        </p:spPr>
      </p:pic>
      <p:pic>
        <p:nvPicPr>
          <p:cNvPr id="40" name="Graphic 39">
            <a:extLst>
              <a:ext uri="{FF2B5EF4-FFF2-40B4-BE49-F238E27FC236}">
                <a16:creationId xmlns:a16="http://schemas.microsoft.com/office/drawing/2014/main" id="{4B1798D3-8301-7DE3-3D41-C3EFA819FBA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828501" y="3343027"/>
            <a:ext cx="792235" cy="975059"/>
          </a:xfrm>
          <a:prstGeom prst="rect">
            <a:avLst/>
          </a:prstGeom>
        </p:spPr>
      </p:pic>
      <p:pic>
        <p:nvPicPr>
          <p:cNvPr id="41" name="Graphic 40">
            <a:extLst>
              <a:ext uri="{FF2B5EF4-FFF2-40B4-BE49-F238E27FC236}">
                <a16:creationId xmlns:a16="http://schemas.microsoft.com/office/drawing/2014/main" id="{0708939A-7BF8-93E6-2802-2060D464C86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743826" y="3343027"/>
            <a:ext cx="792235" cy="975059"/>
          </a:xfrm>
          <a:prstGeom prst="rect">
            <a:avLst/>
          </a:prstGeom>
        </p:spPr>
      </p:pic>
      <p:pic>
        <p:nvPicPr>
          <p:cNvPr id="42" name="Graphic 41">
            <a:extLst>
              <a:ext uri="{FF2B5EF4-FFF2-40B4-BE49-F238E27FC236}">
                <a16:creationId xmlns:a16="http://schemas.microsoft.com/office/drawing/2014/main" id="{9EA2E763-EE3A-DA72-E785-D8AE71230FD5}"/>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082523" y="2104536"/>
            <a:ext cx="792235" cy="975059"/>
          </a:xfrm>
          <a:prstGeom prst="rect">
            <a:avLst/>
          </a:prstGeom>
        </p:spPr>
      </p:pic>
      <p:pic>
        <p:nvPicPr>
          <p:cNvPr id="18" name="Graphic 17">
            <a:extLst>
              <a:ext uri="{FF2B5EF4-FFF2-40B4-BE49-F238E27FC236}">
                <a16:creationId xmlns:a16="http://schemas.microsoft.com/office/drawing/2014/main" id="{D6F7DB7E-B6F3-2A04-48F2-9909D25BA5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12460" y="3926584"/>
            <a:ext cx="2167214" cy="1801580"/>
          </a:xfrm>
          <a:prstGeom prst="rect">
            <a:avLst/>
          </a:prstGeom>
        </p:spPr>
      </p:pic>
    </p:spTree>
    <p:extLst>
      <p:ext uri="{BB962C8B-B14F-4D97-AF65-F5344CB8AC3E}">
        <p14:creationId xmlns:p14="http://schemas.microsoft.com/office/powerpoint/2010/main" val="2464765688"/>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ED08-13AD-574A-A7A9-4D9EDD04B289}"/>
              </a:ext>
            </a:extLst>
          </p:cNvPr>
          <p:cNvSpPr>
            <a:spLocks noGrp="1"/>
          </p:cNvSpPr>
          <p:nvPr>
            <p:ph type="title"/>
          </p:nvPr>
        </p:nvSpPr>
        <p:spPr/>
        <p:txBody>
          <a:bodyPr/>
          <a:lstStyle/>
          <a:p>
            <a:r>
              <a:rPr lang="en-US"/>
              <a:t>…and lack </a:t>
            </a:r>
            <a:r>
              <a:rPr lang="en-GB"/>
              <a:t>access to quality health </a:t>
            </a:r>
            <a:br>
              <a:rPr lang="en-GB"/>
            </a:br>
            <a:r>
              <a:rPr lang="en-GB"/>
              <a:t>&amp; nutrition services</a:t>
            </a:r>
            <a:endParaRPr lang="en-US"/>
          </a:p>
        </p:txBody>
      </p:sp>
      <p:sp>
        <p:nvSpPr>
          <p:cNvPr id="18" name="Content Placeholder 17">
            <a:extLst>
              <a:ext uri="{FF2B5EF4-FFF2-40B4-BE49-F238E27FC236}">
                <a16:creationId xmlns:a16="http://schemas.microsoft.com/office/drawing/2014/main" id="{77BAAADD-7A24-BA45-A886-8220AA764E0A}"/>
              </a:ext>
            </a:extLst>
          </p:cNvPr>
          <p:cNvSpPr>
            <a:spLocks noGrp="1"/>
          </p:cNvSpPr>
          <p:nvPr>
            <p:ph idx="1"/>
          </p:nvPr>
        </p:nvSpPr>
        <p:spPr/>
        <p:txBody>
          <a:bodyPr>
            <a:normAutofit/>
          </a:bodyPr>
          <a:lstStyle/>
          <a:p>
            <a:r>
              <a:rPr b="1" lang="en-US">
                <a:latin charset="0" panose="02000503020000020003" pitchFamily="2" typeface="Avenir Black"/>
              </a:rPr>
              <a:t>Only 59% </a:t>
            </a:r>
            <a:r>
              <a:rPr lang="en-US"/>
              <a:t>of pregnant women attend 4 antenatal care (ANC) visits. Since 2016, WHO recommends </a:t>
            </a:r>
            <a:r>
              <a:rPr b="1" lang="en-US">
                <a:latin charset="0" panose="02000503020000020003" pitchFamily="2" typeface="Avenir Black"/>
              </a:rPr>
              <a:t>8 ANC contacts, which further increases the gap</a:t>
            </a:r>
            <a:r>
              <a:rPr lang="en-US"/>
              <a:t>.</a:t>
            </a:r>
          </a:p>
        </p:txBody>
      </p:sp>
      <p:sp>
        <p:nvSpPr>
          <p:cNvPr id="8" name="Slide Number Placeholder 7">
            <a:extLst>
              <a:ext uri="{FF2B5EF4-FFF2-40B4-BE49-F238E27FC236}">
                <a16:creationId xmlns:a16="http://schemas.microsoft.com/office/drawing/2014/main" id="{A4354C64-0E29-9F44-BD80-31A37877694C}"/>
              </a:ext>
            </a:extLst>
          </p:cNvPr>
          <p:cNvSpPr>
            <a:spLocks noGrp="1"/>
          </p:cNvSpPr>
          <p:nvPr>
            <p:ph idx="12" sz="quarter" type="sldNum"/>
          </p:nvPr>
        </p:nvSpPr>
        <p:spPr/>
        <p:txBody>
          <a:bodyPr/>
          <a:lstStyle/>
          <a:p>
            <a:fld id="{C4B37875-7933-F345-AE65-E0AB5E984F8B}" type="slidenum">
              <a:rPr lang="en-US" smtClean="0"/>
              <a:pPr/>
              <a:t>8</a:t>
            </a:fld>
            <a:endParaRPr lang="en-US"/>
          </a:p>
        </p:txBody>
      </p:sp>
      <p:sp>
        <p:nvSpPr>
          <p:cNvPr id="10" name="Text Placeholder 9">
            <a:extLst>
              <a:ext uri="{FF2B5EF4-FFF2-40B4-BE49-F238E27FC236}">
                <a16:creationId xmlns:a16="http://schemas.microsoft.com/office/drawing/2014/main" id="{DFF2D001-B7C0-594D-9DDD-8841A6D9FBBD}"/>
              </a:ext>
            </a:extLst>
          </p:cNvPr>
          <p:cNvSpPr>
            <a:spLocks noGrp="1"/>
          </p:cNvSpPr>
          <p:nvPr>
            <p:ph idx="14" sz="quarter" type="body"/>
          </p:nvPr>
        </p:nvSpPr>
        <p:spPr>
          <a:xfrm>
            <a:off x="5786223" y="5982259"/>
            <a:ext cx="5220116" cy="1254512"/>
          </a:xfrm>
        </p:spPr>
        <p:txBody>
          <a:bodyPr>
            <a:normAutofit/>
          </a:bodyPr>
          <a:lstStyle/>
          <a:p>
            <a:r>
              <a:rPr lang="en-US"/>
              <a:t>Sources: Dalmiya et al, 2022. </a:t>
            </a:r>
            <a:r>
              <a:rPr lang="en-US">
                <a:hlinkClick r:id="rId3"/>
              </a:rPr>
              <a:t>UNICEF Programming Guidance. Prevention of malnutrition in women before and during pregnancy and while breastfeeding.</a:t>
            </a:r>
            <a:r>
              <a:rPr lang="en-US"/>
              <a:t> United Nations Children’s Fund.</a:t>
            </a:r>
            <a:br>
              <a:rPr lang="en-US"/>
            </a:br>
            <a:r>
              <a:rPr lang="en-US"/>
              <a:t>Osendarp et al. 2021. </a:t>
            </a:r>
            <a:r>
              <a:rPr lang="en-US">
                <a:hlinkClick r:id="rId4"/>
              </a:rPr>
              <a:t>The COVID-19 crisis will exacerbate maternal and child undernutrition and child mortality in low- and middle-income countries</a:t>
            </a:r>
            <a:r>
              <a:rPr lang="en-US"/>
              <a:t>. Nat Food.</a:t>
            </a:r>
          </a:p>
          <a:p>
            <a:endParaRPr lang="en-US"/>
          </a:p>
        </p:txBody>
      </p:sp>
      <p:pic>
        <p:nvPicPr>
          <p:cNvPr id="6" name="Picture Placeholder 5">
            <a:extLst>
              <a:ext uri="{FF2B5EF4-FFF2-40B4-BE49-F238E27FC236}">
                <a16:creationId xmlns:a16="http://schemas.microsoft.com/office/drawing/2014/main" id="{84EE844C-8D0D-DF49-9106-DE0E78EE1F1A}"/>
              </a:ext>
            </a:extLst>
          </p:cNvPr>
          <p:cNvPicPr>
            <a:picLocks noChangeAspect="1" noGrp="1"/>
          </p:cNvPicPr>
          <p:nvPr>
            <p:ph idx="16" sz="quarter" type="pic"/>
          </p:nvPr>
        </p:nvPicPr>
        <p:blipFill>
          <a:blip r:embed="rId5"/>
          <a:srcRect b="1"/>
          <a:stretch/>
        </p:blipFill>
        <p:spPr/>
      </p:pic>
      <p:sp>
        <p:nvSpPr>
          <p:cNvPr id="21" name="Content Placeholder 20">
            <a:extLst>
              <a:ext uri="{FF2B5EF4-FFF2-40B4-BE49-F238E27FC236}">
                <a16:creationId xmlns:a16="http://schemas.microsoft.com/office/drawing/2014/main" id="{A3D73A88-083A-1440-B2EF-4E304714BAB7}"/>
              </a:ext>
            </a:extLst>
          </p:cNvPr>
          <p:cNvSpPr>
            <a:spLocks noGrp="1"/>
          </p:cNvSpPr>
          <p:nvPr>
            <p:ph idx="17"/>
          </p:nvPr>
        </p:nvSpPr>
        <p:spPr/>
        <p:txBody>
          <a:bodyPr/>
          <a:lstStyle/>
          <a:p>
            <a:r>
              <a:rPr b="1" lang="en-US">
                <a:latin charset="0" panose="02000503020000020003" pitchFamily="2" typeface="Avenir Black"/>
              </a:rPr>
              <a:t>Only 38% </a:t>
            </a:r>
            <a:r>
              <a:rPr lang="en-US"/>
              <a:t>of women receive 90+ iron folic acid (IFA) tablets during their pregnancy.</a:t>
            </a:r>
          </a:p>
        </p:txBody>
      </p:sp>
      <p:pic>
        <p:nvPicPr>
          <p:cNvPr id="11" name="Picture Placeholder 10">
            <a:extLst>
              <a:ext uri="{FF2B5EF4-FFF2-40B4-BE49-F238E27FC236}">
                <a16:creationId xmlns:a16="http://schemas.microsoft.com/office/drawing/2014/main" id="{2F16D19F-D504-AF48-B332-7E6DFCD531A2}"/>
              </a:ext>
            </a:extLst>
          </p:cNvPr>
          <p:cNvPicPr>
            <a:picLocks noChangeAspect="1" noGrp="1"/>
          </p:cNvPicPr>
          <p:nvPr>
            <p:ph idx="18" sz="quarter" type="pic"/>
          </p:nvPr>
        </p:nvPicPr>
        <p:blipFill>
          <a:blip r:embed="rId6"/>
          <a:srcRect r="-1"/>
          <a:stretch/>
        </p:blipFill>
        <p:spPr/>
      </p:pic>
      <p:sp>
        <p:nvSpPr>
          <p:cNvPr id="44" name="Content Placeholder 43">
            <a:extLst>
              <a:ext uri="{FF2B5EF4-FFF2-40B4-BE49-F238E27FC236}">
                <a16:creationId xmlns:a16="http://schemas.microsoft.com/office/drawing/2014/main" id="{59F17211-D31D-629C-BA58-4A15A40E66E6}"/>
              </a:ext>
            </a:extLst>
          </p:cNvPr>
          <p:cNvSpPr>
            <a:spLocks noGrp="1"/>
          </p:cNvSpPr>
          <p:nvPr>
            <p:ph idx="19"/>
          </p:nvPr>
        </p:nvSpPr>
        <p:spPr/>
        <p:txBody>
          <a:bodyPr>
            <a:normAutofit/>
          </a:bodyPr>
          <a:lstStyle/>
          <a:p>
            <a:r>
              <a:rPr lang="en-US"/>
              <a:t>Each year, </a:t>
            </a:r>
            <a:r>
              <a:rPr b="1" lang="en-US">
                <a:latin charset="0" panose="02000503020000020003" pitchFamily="2" typeface="Avenir Black"/>
              </a:rPr>
              <a:t>20 million babies suffer from low birthweight (LBW)</a:t>
            </a:r>
            <a:r>
              <a:rPr lang="en-US"/>
              <a:t>, an early marker of poor maternal and fetal nutrition.</a:t>
            </a:r>
          </a:p>
        </p:txBody>
      </p:sp>
      <p:pic>
        <p:nvPicPr>
          <p:cNvPr descr="A person kissing a baby&#10;&#10;Description automatically generated" id="12" name="Picture Placeholder 11">
            <a:extLst>
              <a:ext uri="{FF2B5EF4-FFF2-40B4-BE49-F238E27FC236}">
                <a16:creationId xmlns:a16="http://schemas.microsoft.com/office/drawing/2014/main" id="{DE52CE91-C7FE-BF5D-594C-7974947D24E3}"/>
              </a:ext>
            </a:extLst>
          </p:cNvPr>
          <p:cNvPicPr>
            <a:picLocks noChangeAspect="1" noGrp="1"/>
          </p:cNvPicPr>
          <p:nvPr>
            <p:ph idx="20" sz="quarter" type="pic"/>
          </p:nvPr>
        </p:nvPicPr>
        <p:blipFill>
          <a:blip r:embed="rId7"/>
          <a:srcRect/>
          <a:stretch>
            <a:fillRect/>
          </a:stretch>
        </p:blipFill>
        <p:spPr/>
      </p:pic>
      <p:sp>
        <p:nvSpPr>
          <p:cNvPr id="46" name="Content Placeholder 45">
            <a:extLst>
              <a:ext uri="{FF2B5EF4-FFF2-40B4-BE49-F238E27FC236}">
                <a16:creationId xmlns:a16="http://schemas.microsoft.com/office/drawing/2014/main" id="{A898B52C-BB94-2B02-1C3A-25B109ABB456}"/>
              </a:ext>
            </a:extLst>
          </p:cNvPr>
          <p:cNvSpPr>
            <a:spLocks noGrp="1"/>
          </p:cNvSpPr>
          <p:nvPr>
            <p:ph idx="21"/>
          </p:nvPr>
        </p:nvSpPr>
        <p:spPr/>
        <p:txBody>
          <a:bodyPr/>
          <a:lstStyle/>
          <a:p>
            <a:r>
              <a:rPr lang="en-US"/>
              <a:t>Due to COVID-19, </a:t>
            </a:r>
            <a:r>
              <a:rPr b="1" lang="en-US">
                <a:latin charset="0" panose="02000503020000020003" pitchFamily="2" typeface="Avenir Black"/>
              </a:rPr>
              <a:t>access to quality diets and services is decreasing leading to “worst case scenarios”</a:t>
            </a:r>
            <a:r>
              <a:rPr lang="en-US"/>
              <a:t>. </a:t>
            </a:r>
          </a:p>
        </p:txBody>
      </p:sp>
      <p:pic>
        <p:nvPicPr>
          <p:cNvPr descr="A close-up of a baby's feet&#10;&#10;Description automatically generated" id="4" name="Picture Placeholder 3">
            <a:extLst>
              <a:ext uri="{FF2B5EF4-FFF2-40B4-BE49-F238E27FC236}">
                <a16:creationId xmlns:a16="http://schemas.microsoft.com/office/drawing/2014/main" id="{E5DF42CD-7499-C0F4-F1A0-093BF942E86A}"/>
              </a:ext>
            </a:extLst>
          </p:cNvPr>
          <p:cNvPicPr>
            <a:picLocks noChangeAspect="1" noGrp="1"/>
          </p:cNvPicPr>
          <p:nvPr>
            <p:ph idx="22" sz="quarter" type="pic"/>
          </p:nvPr>
        </p:nvPicPr>
        <p:blipFill>
          <a:blip r:embed="rId8"/>
          <a:srcRect b="1"/>
          <a:stretch>
            <a:fillRect/>
          </a:stretch>
        </p:blipFill>
        <p:spPr/>
      </p:pic>
    </p:spTree>
    <p:extLst>
      <p:ext uri="{BB962C8B-B14F-4D97-AF65-F5344CB8AC3E}">
        <p14:creationId xmlns:p14="http://schemas.microsoft.com/office/powerpoint/2010/main" val="2950578806"/>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740F-4F41-2943-9F74-D1957FA05085}"/>
              </a:ext>
            </a:extLst>
          </p:cNvPr>
          <p:cNvSpPr>
            <a:spLocks noGrp="1"/>
          </p:cNvSpPr>
          <p:nvPr>
            <p:ph type="title"/>
          </p:nvPr>
        </p:nvSpPr>
        <p:spPr/>
        <p:txBody>
          <a:bodyPr/>
          <a:lstStyle/>
          <a:p>
            <a:r>
              <a:rPr lang="en-US"/>
              <a:t>Poor maternal nutrition has dire consequences for communities and the world</a:t>
            </a:r>
          </a:p>
        </p:txBody>
      </p:sp>
      <p:sp>
        <p:nvSpPr>
          <p:cNvPr id="10" name="Content Placeholder 9">
            <a:extLst>
              <a:ext uri="{FF2B5EF4-FFF2-40B4-BE49-F238E27FC236}">
                <a16:creationId xmlns:a16="http://schemas.microsoft.com/office/drawing/2014/main" id="{F1725062-C909-1242-882D-28A9146A3806}"/>
              </a:ext>
            </a:extLst>
          </p:cNvPr>
          <p:cNvSpPr>
            <a:spLocks noGrp="1"/>
          </p:cNvSpPr>
          <p:nvPr>
            <p:ph idx="1"/>
          </p:nvPr>
        </p:nvSpPr>
        <p:spPr/>
        <p:txBody>
          <a:bodyPr/>
          <a:lstStyle/>
          <a:p>
            <a:pPr lvl="1"/>
            <a:r>
              <a:rPr lang="en-US"/>
              <a:t>The economic consequences of poor nutrition can affect an individual for 30+ years and their families for generations.</a:t>
            </a:r>
          </a:p>
        </p:txBody>
      </p:sp>
      <p:sp>
        <p:nvSpPr>
          <p:cNvPr id="5" name="Slide Number Placeholder 4">
            <a:extLst>
              <a:ext uri="{FF2B5EF4-FFF2-40B4-BE49-F238E27FC236}">
                <a16:creationId xmlns:a16="http://schemas.microsoft.com/office/drawing/2014/main" id="{7A4840A7-5A13-8047-9794-88B530A8A779}"/>
              </a:ext>
            </a:extLst>
          </p:cNvPr>
          <p:cNvSpPr>
            <a:spLocks noGrp="1"/>
          </p:cNvSpPr>
          <p:nvPr>
            <p:ph idx="12" sz="quarter" type="sldNum"/>
          </p:nvPr>
        </p:nvSpPr>
        <p:spPr/>
        <p:txBody>
          <a:bodyPr/>
          <a:lstStyle/>
          <a:p>
            <a:fld id="{C4B37875-7933-F345-AE65-E0AB5E984F8B}" type="slidenum">
              <a:rPr lang="en-US" smtClean="0"/>
              <a:pPr/>
              <a:t>9</a:t>
            </a:fld>
            <a:endParaRPr lang="en-US"/>
          </a:p>
        </p:txBody>
      </p:sp>
      <p:sp>
        <p:nvSpPr>
          <p:cNvPr id="14" name="Text Placeholder 13">
            <a:extLst>
              <a:ext uri="{FF2B5EF4-FFF2-40B4-BE49-F238E27FC236}">
                <a16:creationId xmlns:a16="http://schemas.microsoft.com/office/drawing/2014/main" id="{11984045-7EE0-DC47-9E4A-EDF92536D5D6}"/>
              </a:ext>
            </a:extLst>
          </p:cNvPr>
          <p:cNvSpPr>
            <a:spLocks noGrp="1"/>
          </p:cNvSpPr>
          <p:nvPr>
            <p:ph idx="13" sz="quarter" type="body"/>
          </p:nvPr>
        </p:nvSpPr>
        <p:spPr/>
        <p:txBody>
          <a:bodyPr/>
          <a:lstStyle/>
          <a:p>
            <a:r>
              <a:rPr lang="en-US"/>
              <a:t>Source: Halim et al, 2015. </a:t>
            </a:r>
            <a:r>
              <a:rPr lang="en-US">
                <a:hlinkClick r:id="rId3"/>
              </a:rPr>
              <a:t>The economic consequences of selected maternal and child nutrition interventions in low- and middle- income countries: A systematic review of recent literature, 2000–2013.</a:t>
            </a:r>
            <a:r>
              <a:rPr lang="en-US"/>
              <a:t> BMC Women’s Health.</a:t>
            </a:r>
            <a:endParaRPr lang="en-IN"/>
          </a:p>
        </p:txBody>
      </p:sp>
      <p:pic>
        <p:nvPicPr>
          <p:cNvPr descr="A person carrying a child&#10;&#10;Description automatically generated with medium confidence" id="15" name="Picture Placeholder 14">
            <a:extLst>
              <a:ext uri="{FF2B5EF4-FFF2-40B4-BE49-F238E27FC236}">
                <a16:creationId xmlns:a16="http://schemas.microsoft.com/office/drawing/2014/main" id="{646B2569-DF60-FE4C-B11B-EE1DF1BAC31E}"/>
              </a:ext>
            </a:extLst>
          </p:cNvPr>
          <p:cNvPicPr>
            <a:picLocks noChangeAspect="1" noGrp="1"/>
          </p:cNvPicPr>
          <p:nvPr>
            <p:ph idx="14" sz="quarter" type="pic"/>
          </p:nvPr>
        </p:nvPicPr>
        <p:blipFill rotWithShape="1">
          <a:blip r:embed="rId4"/>
          <a:srcRect r="-19"/>
          <a:stretch/>
        </p:blipFill>
        <p:spPr/>
      </p:pic>
      <p:pic>
        <p:nvPicPr>
          <p:cNvPr descr="A picture containing floor, person&#10;&#10;Description automatically generated" id="17" name="Picture Placeholder 16">
            <a:extLst>
              <a:ext uri="{FF2B5EF4-FFF2-40B4-BE49-F238E27FC236}">
                <a16:creationId xmlns:a16="http://schemas.microsoft.com/office/drawing/2014/main" id="{1A3D6A9C-D3AA-9D48-96C7-663FA876F280}"/>
              </a:ext>
            </a:extLst>
          </p:cNvPr>
          <p:cNvPicPr>
            <a:picLocks noChangeAspect="1" noGrp="1"/>
          </p:cNvPicPr>
          <p:nvPr>
            <p:ph idx="15" sz="quarter" type="pic"/>
          </p:nvPr>
        </p:nvPicPr>
        <p:blipFill rotWithShape="1">
          <a:blip r:embed="rId5"/>
          <a:srcRect b="47"/>
          <a:stretch/>
        </p:blipFill>
        <p:spPr/>
      </p:pic>
      <p:pic>
        <p:nvPicPr>
          <p:cNvPr id="20" name="Picture Placeholder 19">
            <a:extLst>
              <a:ext uri="{FF2B5EF4-FFF2-40B4-BE49-F238E27FC236}">
                <a16:creationId xmlns:a16="http://schemas.microsoft.com/office/drawing/2014/main" id="{6D762C5A-109F-B042-8CCE-BA17B210052A}"/>
              </a:ext>
            </a:extLst>
          </p:cNvPr>
          <p:cNvPicPr>
            <a:picLocks noChangeAspect="1" noGrp="1"/>
          </p:cNvPicPr>
          <p:nvPr>
            <p:ph idx="16" sz="quarter" type="pic"/>
          </p:nvPr>
        </p:nvPicPr>
        <p:blipFill>
          <a:blip r:embed="rId6"/>
          <a:srcRect b="-1"/>
          <a:stretch/>
        </p:blipFill>
        <p:spPr>
          <a:xfrm>
            <a:off x="686410" y="4623273"/>
            <a:ext cx="1010611" cy="1010611"/>
          </a:xfrm>
        </p:spPr>
      </p:pic>
      <p:sp>
        <p:nvSpPr>
          <p:cNvPr id="11" name="Content Placeholder 10">
            <a:extLst>
              <a:ext uri="{FF2B5EF4-FFF2-40B4-BE49-F238E27FC236}">
                <a16:creationId xmlns:a16="http://schemas.microsoft.com/office/drawing/2014/main" id="{644ADA11-BA36-E740-A8A0-3C29A57998C0}"/>
              </a:ext>
            </a:extLst>
          </p:cNvPr>
          <p:cNvSpPr>
            <a:spLocks noGrp="1"/>
          </p:cNvSpPr>
          <p:nvPr>
            <p:ph idx="17"/>
          </p:nvPr>
        </p:nvSpPr>
        <p:spPr/>
        <p:txBody>
          <a:bodyPr>
            <a:normAutofit lnSpcReduction="10000"/>
          </a:bodyPr>
          <a:lstStyle/>
          <a:p>
            <a:pPr lvl="1"/>
            <a:r>
              <a:rPr lang="en-US"/>
              <a:t>Good nutrition is linked to improved school performance and increased productivity. This leads to long-term economic benefits on individual, national, and global scales.</a:t>
            </a:r>
          </a:p>
        </p:txBody>
      </p:sp>
      <p:sp>
        <p:nvSpPr>
          <p:cNvPr id="12" name="Content Placeholder 11">
            <a:extLst>
              <a:ext uri="{FF2B5EF4-FFF2-40B4-BE49-F238E27FC236}">
                <a16:creationId xmlns:a16="http://schemas.microsoft.com/office/drawing/2014/main" id="{19B4B3BE-AC0B-6C45-B6C5-4B7FC35588BA}"/>
              </a:ext>
            </a:extLst>
          </p:cNvPr>
          <p:cNvSpPr>
            <a:spLocks noGrp="1"/>
          </p:cNvSpPr>
          <p:nvPr>
            <p:ph idx="18"/>
          </p:nvPr>
        </p:nvSpPr>
        <p:spPr/>
        <p:txBody>
          <a:bodyPr/>
          <a:lstStyle/>
          <a:p>
            <a:pPr lvl="1"/>
            <a:r>
              <a:rPr lang="en-US"/>
              <a:t>Investing in nutrition could reach USD $5.7 trillion a year in economic gains to society by 2030. </a:t>
            </a:r>
          </a:p>
        </p:txBody>
      </p:sp>
      <p:sp>
        <p:nvSpPr>
          <p:cNvPr id="19" name="TextBox 18">
            <a:extLst>
              <a:ext uri="{FF2B5EF4-FFF2-40B4-BE49-F238E27FC236}">
                <a16:creationId xmlns:a16="http://schemas.microsoft.com/office/drawing/2014/main" id="{53A108C1-AC33-E040-8B0A-9DB6D2BDEEB0}"/>
              </a:ext>
            </a:extLst>
          </p:cNvPr>
          <p:cNvSpPr txBox="1"/>
          <p:nvPr/>
        </p:nvSpPr>
        <p:spPr>
          <a:xfrm>
            <a:off x="179109" y="-697584"/>
            <a:ext cx="184731" cy="369332"/>
          </a:xfrm>
          <a:prstGeom prst="rect">
            <a:avLst/>
          </a:prstGeom>
          <a:noFill/>
        </p:spPr>
        <p:txBody>
          <a:bodyPr rtlCol="0" wrap="none">
            <a:spAutoFit/>
          </a:bodyPr>
          <a:lstStyle/>
          <a:p>
            <a:endParaRPr lang="en-US">
              <a:latin charset="0" panose="02000503020000020003" pitchFamily="2" typeface="Avenir Book"/>
            </a:endParaRPr>
          </a:p>
        </p:txBody>
      </p:sp>
    </p:spTree>
    <p:extLst>
      <p:ext uri="{BB962C8B-B14F-4D97-AF65-F5344CB8AC3E}">
        <p14:creationId xmlns:p14="http://schemas.microsoft.com/office/powerpoint/2010/main" val="1351898357"/>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3" ma:contentTypeDescription="Create a new document." ma:contentTypeScope="" ma:versionID="46fd642acbc0dbbdcca333ec20080b76">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b3fc6a59b46374584d8aa33ad1efe56a"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C577F6-EDAC-4984-B3AF-A80AD7BFC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14F81B-439E-44B8-B8C5-40754976F3B9}">
  <ds:schemaRefs>
    <ds:schemaRef ds:uri="7b2e77cc-b64d-4fc4-9f64-616f45c1eaef"/>
    <ds:schemaRef ds:uri="d537de1d-b239-4fda-943d-5a7369d64260"/>
    <ds:schemaRef ds:uri="http://purl.org/dc/terms/"/>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9026E2-14AF-42B6-8D69-41F2710865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2073</Words>
  <Application>Microsoft Macintosh PowerPoint</Application>
  <PresentationFormat>Widescreen</PresentationFormat>
  <Paragraphs>188</Paragraphs>
  <Slides>16</Slides>
  <Notes>14</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Avenir</vt:lpstr>
      <vt:lpstr>Avenir Black</vt:lpstr>
      <vt:lpstr>Avenir Book</vt:lpstr>
      <vt:lpstr>Avenir Oblique</vt:lpstr>
      <vt:lpstr>Calibri</vt:lpstr>
      <vt:lpstr>System Font Regular</vt:lpstr>
      <vt:lpstr>Wingdings</vt:lpstr>
      <vt:lpstr>Office Theme</vt:lpstr>
      <vt:lpstr>Advancing Multiple Micronutrient Supplementation</vt:lpstr>
      <vt:lpstr>How to use this slide deck</vt:lpstr>
      <vt:lpstr>Audiences for this slide deck</vt:lpstr>
      <vt:lpstr>Meeting Objectives</vt:lpstr>
      <vt:lpstr>Sections</vt:lpstr>
      <vt:lpstr>Global scope of maternal malnutrition</vt:lpstr>
      <vt:lpstr>Globally, many women lack access to  nutritious diets…</vt:lpstr>
      <vt:lpstr>…and lack access to quality health  &amp; nutrition services</vt:lpstr>
      <vt:lpstr>Poor maternal nutrition has dire consequences for communities and the world</vt:lpstr>
      <vt:lpstr>PowerPoint Presentation</vt:lpstr>
      <vt:lpstr>PowerPoint Presentation</vt:lpstr>
      <vt:lpstr>Next Steps</vt:lpstr>
      <vt:lpstr>Keep In Touch</vt:lpstr>
      <vt:lpstr>Key publications</vt:lpstr>
      <vt:lpstr>Healthy Mothers Healthy Babies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Marti van Liere</cp:lastModifiedBy>
  <cp:revision>4</cp:revision>
  <cp:lastPrinted>2022-04-18T20:29:19Z</cp:lastPrinted>
  <dcterms:created xsi:type="dcterms:W3CDTF">2020-12-11T21:28:37Z</dcterms:created>
  <dcterms:modified xsi:type="dcterms:W3CDTF">2022-06-28T16:34:55Z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mplianceAssetId" pid="2">
    <vt:lpwstr/>
  </property>
  <property fmtid="{D5CDD505-2E9C-101B-9397-08002B2CF9AE}" name="ContentTypeId" pid="3">
    <vt:lpwstr>0x010100D4871A718AD66E418366A732CB5B3C94</vt:lpwstr>
  </property>
  <property fmtid="{D5CDD505-2E9C-101B-9397-08002B2CF9AE}" name="MediaServiceImageTags" pid="4">
    <vt:lpwstr/>
  </property>
  <property fmtid="{D5CDD505-2E9C-101B-9397-08002B2CF9AE}" name="NXPowerLiteLastOptimized" pid="5">
    <vt:lpwstr>2749170</vt:lpwstr>
  </property>
  <property fmtid="{D5CDD505-2E9C-101B-9397-08002B2CF9AE}" name="NXPowerLiteSettings" pid="6">
    <vt:lpwstr>F7000400038000</vt:lpwstr>
  </property>
  <property fmtid="{D5CDD505-2E9C-101B-9397-08002B2CF9AE}" name="NXPowerLiteVersion" pid="7">
    <vt:lpwstr>S9.1.4</vt:lpwstr>
  </property>
  <property fmtid="{D5CDD505-2E9C-101B-9397-08002B2CF9AE}" name="TemplateUrl" pid="8">
    <vt:lpwstr/>
  </property>
  <property fmtid="{D5CDD505-2E9C-101B-9397-08002B2CF9AE}" name="TriggerFlowInfo" pid="9">
    <vt:lpwstr/>
  </property>
  <property fmtid="{D5CDD505-2E9C-101B-9397-08002B2CF9AE}" name="_ExtendedDescription" pid="10">
    <vt:lpwstr/>
  </property>
  <property fmtid="{D5CDD505-2E9C-101B-9397-08002B2CF9AE}" name="_SharedFileIndex" pid="11">
    <vt:lpwstr/>
  </property>
  <property fmtid="{D5CDD505-2E9C-101B-9397-08002B2CF9AE}" name="_SourceUrl" pid="12">
    <vt:lpwstr/>
  </property>
  <property fmtid="{D5CDD505-2E9C-101B-9397-08002B2CF9AE}" name="xd_ProgID" pid="13">
    <vt:lpwstr/>
  </property>
  <property fmtid="{D5CDD505-2E9C-101B-9397-08002B2CF9AE}" name="xd_Signature" pid="14">
    <vt:lpwstr/>
  </property>
</Properties>
</file>