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6" r:id="rId5"/>
    <p:sldId id="461" r:id="rId6"/>
    <p:sldId id="268" r:id="rId7"/>
    <p:sldId id="449" r:id="rId8"/>
    <p:sldId id="284" r:id="rId9"/>
    <p:sldId id="422" r:id="rId10"/>
    <p:sldId id="277" r:id="rId11"/>
    <p:sldId id="420" r:id="rId12"/>
    <p:sldId id="260" r:id="rId13"/>
    <p:sldId id="273" r:id="rId14"/>
    <p:sldId id="466" r:id="rId15"/>
    <p:sldId id="467" r:id="rId16"/>
    <p:sldId id="468" r:id="rId17"/>
    <p:sldId id="469" r:id="rId18"/>
    <p:sldId id="470" r:id="rId19"/>
    <p:sldId id="460" r:id="rId20"/>
    <p:sldId id="456" r:id="rId21"/>
    <p:sldId id="445" r:id="rId22"/>
    <p:sldId id="450" r:id="rId23"/>
    <p:sldId id="459" r:id="rId24"/>
    <p:sldId id="413" r:id="rId25"/>
    <p:sldId id="317" r:id="rId26"/>
    <p:sldId id="3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46415-425E-A6B9-C6D2-CFFE5A9E871A}" name="Tanuja Rastogi" initials="TR" userId="S::tanuja.rastogi@micronutrientforum.org::188f5d63-05b7-4baa-a8d3-37fb2a4eca8c" providerId="AD"/>
  <p188:author id="{E7AE3717-754D-3F0B-0DA5-42512090E62B}" name="Katie Stevenson (GMMB)" initials="KS(" userId="S::katie.stevenson@gmmb.com::6ad4bb77-81fb-4804-b5e0-5f5e034699a7" providerId="AD"/>
  <p188:author id="{8443ED59-20C7-4FDF-8DCA-8A14D1AA1C8C}" name="Microsoft Office User" initials="MOU" userId="Microsoft Office User" providerId="None"/>
  <p188:author id="{0958B961-CA18-E034-D284-F058DFC5CAEB}" name="Martin Mwangi" initials="MM" userId="S::martin.mwangi@micronutrientforum.org::ad76daae-8d18-49be-af3d-21c658b6b216" providerId="AD"/>
  <p188:author id="{BF91956F-E5CF-C343-483F-3B65FCF51168}" name="Gayatri Surendranathan (GMMB)" initials="GS(" userId="S::gayatri.surendranathan@gmmb.com::17b7d75d-0feb-41b1-b904-28189f41b97e" providerId="AD"/>
  <p188:author id="{32E122AA-98CF-53C2-8681-768A50C6F415}" name="Marti van Liere" initials="MvL" userId="S::marti.vanliere@micronutrientforum.org::d9317d54-23ab-4447-8af1-612c0676d77e" providerId="AD"/>
  <p188:author id="{60A5C1B9-F0D9-F5E6-1B40-FCEF1F8AAA8C}" name="Megan Bourassa" initials="MB" userId="S::megan.bourassa@micronutrientforum.org::363739d5-65aa-47ac-af5e-ba8a47e650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6A5D"/>
    <a:srgbClr val="510C76"/>
    <a:srgbClr val="8DC6E8"/>
    <a:srgbClr val="EDE6F1"/>
    <a:srgbClr val="E5EEF3"/>
    <a:srgbClr val="D1CECE"/>
    <a:srgbClr val="5B9BD5"/>
    <a:srgbClr val="FF2F92"/>
    <a:srgbClr val="005D83"/>
    <a:srgbClr val="BB9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D6ED9D-1409-5346-B24B-FA5EF96C88C9}" v="3" dt="2022-06-28T16:34:24.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7"/>
  </p:normalViewPr>
  <p:slideViewPr>
    <p:cSldViewPr snapToGrid="0">
      <p:cViewPr varScale="1">
        <p:scale>
          <a:sx n="101" d="100"/>
          <a:sy n="101" d="100"/>
        </p:scale>
        <p:origin x="904" y="200"/>
      </p:cViewPr>
      <p:guideLst>
        <p:guide orient="horz" pos="2184"/>
        <p:guide pos="3864"/>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 van Liere" userId="d9317d54-23ab-4447-8af1-612c0676d77e" providerId="ADAL" clId="{4AD6ED9D-1409-5346-B24B-FA5EF96C88C9}"/>
    <pc:docChg chg="addSld delSld modSld">
      <pc:chgData name="Marti van Liere" userId="d9317d54-23ab-4447-8af1-612c0676d77e" providerId="ADAL" clId="{4AD6ED9D-1409-5346-B24B-FA5EF96C88C9}" dt="2022-06-28T16:34:24.343" v="4"/>
      <pc:docMkLst>
        <pc:docMk/>
      </pc:docMkLst>
      <pc:sldChg chg="modSp mod">
        <pc:chgData name="Marti van Liere" userId="d9317d54-23ab-4447-8af1-612c0676d77e" providerId="ADAL" clId="{4AD6ED9D-1409-5346-B24B-FA5EF96C88C9}" dt="2022-06-28T16:30:22.143" v="1" actId="20577"/>
        <pc:sldMkLst>
          <pc:docMk/>
          <pc:sldMk cId="872350979" sldId="256"/>
        </pc:sldMkLst>
        <pc:spChg chg="mod">
          <ac:chgData name="Marti van Liere" userId="d9317d54-23ab-4447-8af1-612c0676d77e" providerId="ADAL" clId="{4AD6ED9D-1409-5346-B24B-FA5EF96C88C9}" dt="2022-06-28T16:30:22.143" v="1" actId="20577"/>
          <ac:spMkLst>
            <pc:docMk/>
            <pc:sldMk cId="872350979" sldId="256"/>
            <ac:spMk id="3" creationId="{C38FBB90-024C-CD85-C1C0-D06A55FA4841}"/>
          </ac:spMkLst>
        </pc:spChg>
      </pc:sldChg>
      <pc:sldChg chg="add del">
        <pc:chgData name="Marti van Liere" userId="d9317d54-23ab-4447-8af1-612c0676d77e" providerId="ADAL" clId="{4AD6ED9D-1409-5346-B24B-FA5EF96C88C9}" dt="2022-06-28T16:34:24.343" v="4"/>
        <pc:sldMkLst>
          <pc:docMk/>
          <pc:sldMk cId="268015728" sldId="450"/>
        </pc:sldMkLst>
      </pc:sldChg>
      <pc:sldChg chg="add del">
        <pc:chgData name="Marti van Liere" userId="d9317d54-23ab-4447-8af1-612c0676d77e" providerId="ADAL" clId="{4AD6ED9D-1409-5346-B24B-FA5EF96C88C9}" dt="2022-06-28T16:34:24.343" v="4"/>
        <pc:sldMkLst>
          <pc:docMk/>
          <pc:sldMk cId="3086443021" sldId="4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FFBE1-A409-BABD-427C-72B57C1D69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CC4739-B5F1-B616-1EA3-93487A0FDD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0DF060-5BE5-AC45-8FD3-74A61DD61823}" type="datetimeFigureOut">
              <a:rPr lang="en-US" smtClean="0"/>
              <a:t>6/28/22</a:t>
            </a:fld>
            <a:endParaRPr lang="en-US"/>
          </a:p>
        </p:txBody>
      </p:sp>
      <p:sp>
        <p:nvSpPr>
          <p:cNvPr id="4" name="Footer Placeholder 3">
            <a:extLst>
              <a:ext uri="{FF2B5EF4-FFF2-40B4-BE49-F238E27FC236}">
                <a16:creationId xmlns:a16="http://schemas.microsoft.com/office/drawing/2014/main" id="{4A670804-3EF5-144E-9977-302608E300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FABA0A-B500-AFC0-CC28-AFAA76D3C8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B253E-FF82-6F42-BFD4-4B44230A1240}" type="slidenum">
              <a:rPr lang="en-US" smtClean="0"/>
              <a:t>‹#›</a:t>
            </a:fld>
            <a:endParaRPr lang="en-US"/>
          </a:p>
        </p:txBody>
      </p:sp>
    </p:spTree>
    <p:extLst>
      <p:ext uri="{BB962C8B-B14F-4D97-AF65-F5344CB8AC3E}">
        <p14:creationId xmlns:p14="http://schemas.microsoft.com/office/powerpoint/2010/main" val="61765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51612432-5752-AC44-AD1D-D5F2B1E85F8E}" type="datetimeFigureOut">
              <a:rPr lang="en-US" smtClean="0"/>
              <a:pPr/>
              <a:t>6/28/22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D8CF51D6-4450-1B41-B25A-621927D22971}" type="slidenum">
              <a:rPr lang="en-US" smtClean="0"/>
              <a:pPr/>
              <a:t>‹#›</a:t>
            </a:fld>
            <a:endParaRPr lang="en-US"/>
          </a:p>
        </p:txBody>
      </p:sp>
    </p:spTree>
    <p:extLst>
      <p:ext uri="{BB962C8B-B14F-4D97-AF65-F5344CB8AC3E}">
        <p14:creationId xmlns:p14="http://schemas.microsoft.com/office/powerpoint/2010/main" val="66021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highlight>
                <a:srgbClr val="FF0000"/>
              </a:highlight>
            </a:endParaRPr>
          </a:p>
        </p:txBody>
      </p:sp>
      <p:sp>
        <p:nvSpPr>
          <p:cNvPr id="4" name="Slide Number Placeholder 3"/>
          <p:cNvSpPr>
            <a:spLocks noGrp="1"/>
          </p:cNvSpPr>
          <p:nvPr>
            <p:ph type="sldNum" sz="quarter" idx="5"/>
          </p:nvPr>
        </p:nvSpPr>
        <p:spPr/>
        <p:txBody>
          <a:bodyPr/>
          <a:lstStyle/>
          <a:p>
            <a:fld id="{D8CF51D6-4450-1B41-B25A-621927D22971}" type="slidenum">
              <a:rPr lang="en-US" smtClean="0"/>
              <a:pPr/>
              <a:t>1</a:t>
            </a:fld>
            <a:endParaRPr lang="en-US"/>
          </a:p>
        </p:txBody>
      </p:sp>
    </p:spTree>
    <p:extLst>
      <p:ext uri="{BB962C8B-B14F-4D97-AF65-F5344CB8AC3E}">
        <p14:creationId xmlns:p14="http://schemas.microsoft.com/office/powerpoint/2010/main" val="206149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Poor maternal nutrition affects a mother </a:t>
            </a:r>
            <a:r>
              <a:rPr lang="en-US" sz="1200" b="0" i="0" u="sng" kern="1200">
                <a:solidFill>
                  <a:schemeClr val="tx1"/>
                </a:solidFill>
                <a:effectLst/>
                <a:latin typeface="Avenir Book" panose="02000503020000020003" pitchFamily="2" charset="0"/>
                <a:ea typeface="+mn-ea"/>
                <a:cs typeface="+mn-cs"/>
              </a:rPr>
              <a:t>and</a:t>
            </a:r>
            <a:r>
              <a:rPr lang="en-US" sz="1200" b="0" i="0" kern="1200">
                <a:solidFill>
                  <a:schemeClr val="tx1"/>
                </a:solidFill>
                <a:effectLst/>
                <a:latin typeface="Avenir Book" panose="02000503020000020003" pitchFamily="2" charset="0"/>
                <a:ea typeface="+mn-ea"/>
                <a:cs typeface="+mn-cs"/>
              </a:rPr>
              <a:t> her baby.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Anemia affects </a:t>
            </a:r>
            <a:r>
              <a:rPr lang="en-US">
                <a:latin typeface="Century Gothic" panose="020B0502020202020204" pitchFamily="34" charset="0"/>
              </a:rPr>
              <a:t>33% of women –  and </a:t>
            </a:r>
            <a:r>
              <a:rPr lang="en-US"/>
              <a:t>s</a:t>
            </a:r>
            <a:r>
              <a:rPr lang="en-US" sz="1200" b="0" i="0" kern="1200">
                <a:solidFill>
                  <a:schemeClr val="tx1"/>
                </a:solidFill>
                <a:latin typeface="Avenir Book" panose="02000503020000020003" pitchFamily="2" charset="0"/>
                <a:ea typeface="+mn-ea"/>
                <a:cs typeface="+mn-cs"/>
              </a:rPr>
              <a:t>evere anemia is particularly dangerous during pregnancy. Anemia is linked to about 20% of all maternal deaths.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Poor nutrition in the first 1,000 days can cause irreversible damage to a child’s growing brain, affecting their ability to do well in school and earn a good living—and making it harder for a child and their family to rise out of poverty. It can also set the stage for future issues such as obesity, diabetes, and other chronic diseases which can lead to a lifetime of health problems.</a:t>
            </a:r>
            <a:endParaRPr lang="en-US" sz="1200" b="0" i="0" kern="1200">
              <a:solidFill>
                <a:schemeClr val="tx1"/>
              </a:solidFill>
              <a:latin typeface="Avenir Book" panose="02000503020000020003" pitchFamily="2" charset="0"/>
              <a:ea typeface="+mn-ea"/>
              <a:cs typeface="+mn-cs"/>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venir Black" panose="02000503020000020003" pitchFamily="2" charset="0"/>
              </a:rPr>
              <a:t>The problem of maternal malnutrition is getting worse. Due to COVID-19 and food system disruptions, the rates of malnutrition in mothers and young children are predicted to rise sharply over the next 3 years. </a:t>
            </a:r>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10</a:t>
            </a:fld>
            <a:endParaRPr lang="en-US"/>
          </a:p>
        </p:txBody>
      </p:sp>
    </p:spTree>
    <p:extLst>
      <p:ext uri="{BB962C8B-B14F-4D97-AF65-F5344CB8AC3E}">
        <p14:creationId xmlns:p14="http://schemas.microsoft.com/office/powerpoint/2010/main" val="125263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t>On the next series of slides, we see how female malnutrition, caused by inadequate food, health, and care, manifest throughout a woman’s life course, and the life course of her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sz="1200" b="0" i="0" kern="1200">
                <a:solidFill>
                  <a:schemeClr val="tx1"/>
                </a:solidFill>
                <a:effectLst/>
                <a:latin typeface="Avenir Book" panose="02000503020000020003" pitchFamily="2" charset="0"/>
                <a:ea typeface="+mn-ea"/>
                <a:cs typeface="+mn-cs"/>
              </a:rPr>
              <a:t>In adolescence (when a female is between ages 10-19), several areas of growth that are fueled by good nutrition:</a:t>
            </a:r>
          </a:p>
          <a:p>
            <a:endParaRPr lang="en-US" sz="1200" b="0" i="0" kern="1200">
              <a:solidFill>
                <a:schemeClr val="tx1"/>
              </a:solidFill>
              <a:effectLst/>
              <a:latin typeface="Avenir Book" panose="02000503020000020003" pitchFamily="2" charset="0"/>
              <a:ea typeface="+mn-ea"/>
              <a:cs typeface="+mn-cs"/>
            </a:endParaRP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She will experience a growth spurt – a period of rapid physical (height and weight) growth and psychological changes – culminating in sexual maturity.</a:t>
            </a: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Between the ages of 10 and 25, her brain undergoes changes that have important implications for her behavior.</a:t>
            </a: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Adolescence is also a period of rapid cognitive and social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11</a:t>
            </a:fld>
            <a:endParaRPr lang="en-US"/>
          </a:p>
        </p:txBody>
      </p:sp>
    </p:spTree>
    <p:extLst>
      <p:ext uri="{BB962C8B-B14F-4D97-AF65-F5344CB8AC3E}">
        <p14:creationId xmlns:p14="http://schemas.microsoft.com/office/powerpoint/2010/main" val="262630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t>Good nutrition is important at every stage of a woman’s life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Adult women may consider starting a family, or not. Regardless of her choice, good nutrition is important for any woman’s health, well-being, physical and intellectual development.</a:t>
            </a:r>
            <a:endParaRPr lang="en-US" sz="1200" b="0" i="0" kern="1200">
              <a:solidFill>
                <a:schemeClr val="tx1"/>
              </a:solidFill>
              <a:effectLst/>
              <a:latin typeface="Avenir Book" panose="02000503020000020003" pitchFamily="2" charset="0"/>
              <a:ea typeface="+mn-ea"/>
              <a:cs typeface="+mn-cs"/>
            </a:endParaRPr>
          </a:p>
          <a:p>
            <a:endParaRPr lang="en-US" sz="1200" b="0" i="0" kern="1200">
              <a:solidFill>
                <a:schemeClr val="tx1"/>
              </a:solidFill>
              <a:effectLst/>
              <a:latin typeface="Avenir Book" panose="02000503020000020003" pitchFamily="2" charset="0"/>
              <a:ea typeface="+mn-ea"/>
              <a:cs typeface="+mn-cs"/>
            </a:endParaRPr>
          </a:p>
          <a:p>
            <a:r>
              <a:rPr lang="en-US" sz="1200" b="0" i="0" kern="1200">
                <a:solidFill>
                  <a:schemeClr val="tx1"/>
                </a:solidFill>
                <a:effectLst/>
                <a:latin typeface="Avenir Book" panose="02000503020000020003" pitchFamily="2" charset="0"/>
                <a:ea typeface="+mn-ea"/>
                <a:cs typeface="+mn-cs"/>
              </a:rPr>
              <a:t>For women who choose to become pregnant, several micronutrients play critical roles during the “pre-conception” period. </a:t>
            </a:r>
          </a:p>
          <a:p>
            <a:endParaRPr lang="en-US" sz="1200" b="0" i="0" kern="1200">
              <a:solidFill>
                <a:schemeClr val="tx1"/>
              </a:solidFill>
              <a:effectLst/>
              <a:latin typeface="Avenir Book" panose="02000503020000020003" pitchFamily="2" charset="0"/>
              <a:ea typeface="+mn-ea"/>
              <a:cs typeface="+mn-cs"/>
            </a:endParaRPr>
          </a:p>
          <a:p>
            <a:r>
              <a:rPr lang="en-US" sz="1200" b="0" i="0" kern="1200">
                <a:solidFill>
                  <a:schemeClr val="tx1"/>
                </a:solidFill>
                <a:effectLst/>
                <a:latin typeface="Avenir Book" panose="02000503020000020003" pitchFamily="2" charset="0"/>
                <a:ea typeface="+mn-ea"/>
                <a:cs typeface="+mn-cs"/>
              </a:rPr>
              <a:t>The most well-known is folic acid, but other B-vitamins, Vitamin A, and minerals such as iron, zinc, and copper are also important during this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12</a:t>
            </a:fld>
            <a:endParaRPr lang="en-US"/>
          </a:p>
        </p:txBody>
      </p:sp>
    </p:spTree>
    <p:extLst>
      <p:ext uri="{BB962C8B-B14F-4D97-AF65-F5344CB8AC3E}">
        <p14:creationId xmlns:p14="http://schemas.microsoft.com/office/powerpoint/2010/main" val="16308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chemeClr val="tx1"/>
                </a:solidFill>
                <a:effectLst/>
                <a:latin typeface="Avenir Book" panose="02000503020000020003" pitchFamily="2" charset="0"/>
                <a:ea typeface="+mn-ea"/>
                <a:cs typeface="+mn-cs"/>
              </a:rPr>
              <a:t>If she becomes pregnant, a woman who is malnourished has a higher risk for her pregnancy to end in a spontaneous miscarriage, an induced abortion, or a stillbirth.</a:t>
            </a:r>
          </a:p>
          <a:p>
            <a:endParaRPr lang="en-US" sz="1200" b="0" i="0" kern="1200">
              <a:solidFill>
                <a:schemeClr val="tx1"/>
              </a:solidFill>
              <a:effectLst/>
              <a:latin typeface="Avenir Book" panose="02000503020000020003" pitchFamily="2" charset="0"/>
              <a:ea typeface="+mn-ea"/>
              <a:cs typeface="+mn-cs"/>
            </a:endParaRP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Prenatal/antenatal care should include taking extra micronutrients including folic acid, avoiding drugs, tobacco, and alcohol, getting regular exercise, having blood tests, and regular physical examinations.</a:t>
            </a:r>
          </a:p>
          <a:p>
            <a:pPr marL="17145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Complications of pregnancy may include disorders of high blood pressure, gestational diabetes, iron-deficiency anemia, and severe nausea and vomiting.</a:t>
            </a:r>
          </a:p>
          <a:p>
            <a:pPr marL="17145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Avenir Book" panose="02000503020000020003" pitchFamily="2" charset="0"/>
              </a:rPr>
              <a:t>Poor nutrition can even lead to increased risk of </a:t>
            </a:r>
            <a:r>
              <a:rPr lang="en-US" sz="1200" b="0" i="0" kern="1200">
                <a:solidFill>
                  <a:schemeClr val="tx1"/>
                </a:solidFill>
                <a:effectLst/>
                <a:latin typeface="Avenir Book" panose="02000503020000020003" pitchFamily="2" charset="0"/>
                <a:ea typeface="+mn-ea"/>
                <a:cs typeface="+mn-cs"/>
              </a:rPr>
              <a:t>maternal death from bleeding, infections, hypertensive diseases of pregnancy, obstructed labor, miscarriage, abortion, or ectopic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Also remember that a woman can be obese and still be micronutrient deficient. Obesity before and during pregnancy increases the risk of infertility, pregnancy-related hypertension, gestational diabetes, large-for-gestational-age infants, congenital malformations, and stillbirth.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Avenir Book" panose="02000503020000020003" pitchFamily="2" charset="0"/>
              <a:ea typeface="+mn-ea"/>
              <a:cs typeface="+mn-cs"/>
            </a:endParaRPr>
          </a:p>
          <a:p>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13</a:t>
            </a:fld>
            <a:endParaRPr lang="en-US"/>
          </a:p>
        </p:txBody>
      </p:sp>
    </p:spTree>
    <p:extLst>
      <p:ext uri="{BB962C8B-B14F-4D97-AF65-F5344CB8AC3E}">
        <p14:creationId xmlns:p14="http://schemas.microsoft.com/office/powerpoint/2010/main" val="353708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chemeClr val="tx1"/>
                </a:solidFill>
                <a:effectLst/>
                <a:latin typeface="Avenir Book" panose="02000503020000020003" pitchFamily="2" charset="0"/>
                <a:ea typeface="+mn-ea"/>
                <a:cs typeface="+mn-cs"/>
              </a:rPr>
              <a:t>Good nutrition is important to her baby’s health too:</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kern="1200">
                <a:solidFill>
                  <a:schemeClr val="tx1"/>
                </a:solidFill>
                <a:effectLst/>
                <a:latin typeface="Avenir Book" panose="02000503020000020003" pitchFamily="2" charset="0"/>
              </a:rPr>
              <a:t>In the first 16 weeks of pregnancy, Iodine is essential; without it, miscarriages and stillbirths are more common, and brain development and cognition can be impaired.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Folic Acid prevents neural tube defects.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Zinc reduces the risk of preterm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chemeClr val="tx1"/>
                </a:solidFill>
                <a:effectLst/>
                <a:latin typeface="Avenir Book" panose="02000503020000020003" pitchFamily="2" charset="0"/>
                <a:ea typeface="+mn-ea"/>
                <a:cs typeface="+mn-cs"/>
              </a:rPr>
              <a:t>After delivery, good nutrition remains important for the mother.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Proper nutrition is key to help her recover and to provide her with enough food, energy, and nutrients to breastfeed her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Consecutive pregnancies, especially when a woman becomes pregnant again quickly, may lead to depleted nutrition reserves and reduce her chances for optimal health and well-being, education, and income.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Avenir Book" panose="02000503020000020003" pitchFamily="2" charset="0"/>
              <a:ea typeface="+mn-ea"/>
              <a:cs typeface="+mn-cs"/>
            </a:endParaRPr>
          </a:p>
          <a:p>
            <a:r>
              <a:rPr lang="en-US" sz="1200" b="0" i="0" kern="1200">
                <a:solidFill>
                  <a:schemeClr val="tx1"/>
                </a:solidFill>
                <a:effectLst/>
                <a:latin typeface="Avenir Book" panose="02000503020000020003" pitchFamily="2" charset="0"/>
                <a:ea typeface="+mn-ea"/>
                <a:cs typeface="+mn-cs"/>
              </a:rPr>
              <a:t>The World Health Organization (WHO) describes the postnatal period as the most critical, and yet, the most neglected phase in the lives of mothers and babies:</a:t>
            </a: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Most maternal and newborn deaths occur during this period;</a:t>
            </a: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The postpartum period can be divided into three distinct stages: </a:t>
            </a:r>
            <a:r>
              <a:rPr lang="en-US" sz="2400" b="0" i="0" kern="1200">
                <a:solidFill>
                  <a:schemeClr val="tx1"/>
                </a:solidFill>
                <a:effectLst/>
                <a:latin typeface="Avenir Book" panose="02000503020000020003" pitchFamily="2" charset="0"/>
                <a:ea typeface="+mn-ea"/>
                <a:cs typeface="+mn-cs"/>
              </a:rPr>
              <a:t>1) the initial or acute phase, 8–19 hours after childbirth; </a:t>
            </a:r>
            <a:r>
              <a:rPr lang="en-US" sz="1200" b="0" i="0" kern="1200">
                <a:solidFill>
                  <a:schemeClr val="tx1"/>
                </a:solidFill>
                <a:effectLst/>
                <a:latin typeface="Avenir Book" panose="02000503020000020003" pitchFamily="2" charset="0"/>
                <a:ea typeface="+mn-ea"/>
                <a:cs typeface="+mn-cs"/>
              </a:rPr>
              <a:t>2) subacute postpartum period, which lasts two to six weeks, and 3) the delayed postpartum period, which can last up to eight months.</a:t>
            </a:r>
          </a:p>
          <a:p>
            <a:pPr marL="171450" lvl="1" indent="-171450">
              <a:buFont typeface="Arial" panose="020B0604020202020204" pitchFamily="34" charset="0"/>
              <a:buChar char="•"/>
            </a:pPr>
            <a:r>
              <a:rPr lang="en-US" sz="1800" b="0" i="0" kern="1200">
                <a:solidFill>
                  <a:schemeClr val="tx1"/>
                </a:solidFill>
                <a:effectLst/>
                <a:latin typeface="Avenir Book" panose="02000503020000020003" pitchFamily="2" charset="0"/>
              </a:rPr>
              <a:t>In the subacute postpartum period, 87% to 94% of women report at least one health problem.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14</a:t>
            </a:fld>
            <a:endParaRPr lang="en-US"/>
          </a:p>
        </p:txBody>
      </p:sp>
    </p:spTree>
    <p:extLst>
      <p:ext uri="{BB962C8B-B14F-4D97-AF65-F5344CB8AC3E}">
        <p14:creationId xmlns:p14="http://schemas.microsoft.com/office/powerpoint/2010/main" val="5207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t>In summary: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 woman’s nutrition and health impacts the next generation of children and the cycle continues, affecting generation after generation.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Now consider the global impact of female malnutrition on the estimated 225 million pregnancies that occur each year in low- and middle-income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15</a:t>
            </a:fld>
            <a:endParaRPr lang="en-US"/>
          </a:p>
        </p:txBody>
      </p:sp>
    </p:spTree>
    <p:extLst>
      <p:ext uri="{BB962C8B-B14F-4D97-AF65-F5344CB8AC3E}">
        <p14:creationId xmlns:p14="http://schemas.microsoft.com/office/powerpoint/2010/main" val="1054322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A root cause of maternal malnutrition can be attributed to gender inequality: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Women who lack autonomy are hindered in their ability to access health and nutrition services. If she does have access, the quality of services may be poor or unaffordable.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Health initiatives geared toward women are often viewed as low priority, and many women have low decision-making power when it comes to choices of food and services, and also their choice for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Oftentimes, women eat last and least in terms of nutritious foods. </a:t>
            </a:r>
            <a:r>
              <a:rPr lang="en-US" sz="1200" b="0" i="0" kern="1200">
                <a:solidFill>
                  <a:schemeClr val="tx1"/>
                </a:solidFill>
                <a:effectLst/>
                <a:latin typeface="Avenir Book" panose="02000503020000020003" pitchFamily="2" charset="0"/>
                <a:ea typeface="+mn-ea"/>
                <a:cs typeface="+mn-cs"/>
              </a:rPr>
              <a:t>Hidden hunger is a form of malnutrition that occurs when intake and absorption of vitamins and minerals (such as zinc, iodine, and iron) are too low to sustain good health and development.</a:t>
            </a:r>
            <a:endParaRPr lang="en-US"/>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16</a:t>
            </a:fld>
            <a:endParaRPr lang="en-US"/>
          </a:p>
        </p:txBody>
      </p:sp>
    </p:spTree>
    <p:extLst>
      <p:ext uri="{BB962C8B-B14F-4D97-AF65-F5344CB8AC3E}">
        <p14:creationId xmlns:p14="http://schemas.microsoft.com/office/powerpoint/2010/main" val="2127267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a:solidFill>
                  <a:schemeClr val="tx1"/>
                </a:solidFill>
                <a:effectLst/>
                <a:latin typeface="Avenir Book" panose="02000503020000020003" pitchFamily="2" charset="0"/>
                <a:ea typeface="+mn-ea"/>
                <a:cs typeface="+mn-cs"/>
              </a:rPr>
              <a:t>Speaker may play the video, if desired, by clicking on this link: Women’s Voices from Ethiopia</a:t>
            </a:r>
            <a:r>
              <a:rPr lang="en-US" sz="1200" b="0" i="0" kern="1200">
                <a:solidFill>
                  <a:schemeClr val="tx1"/>
                </a:solidFill>
                <a:effectLst/>
                <a:latin typeface="Avenir Book" panose="02000503020000020003" pitchFamily="2" charset="0"/>
                <a:ea typeface="+mn-ea"/>
                <a:cs typeface="+mn-cs"/>
              </a:rPr>
              <a:t>: https://</a:t>
            </a:r>
            <a:r>
              <a:rPr lang="en-US" sz="1200" b="0" i="0" kern="1200" err="1">
                <a:solidFill>
                  <a:schemeClr val="tx1"/>
                </a:solidFill>
                <a:effectLst/>
                <a:latin typeface="Avenir Book" panose="02000503020000020003" pitchFamily="2" charset="0"/>
                <a:ea typeface="+mn-ea"/>
                <a:cs typeface="+mn-cs"/>
              </a:rPr>
              <a:t>www.youtube.com</a:t>
            </a:r>
            <a:r>
              <a:rPr lang="en-US" sz="1200" b="0" i="0" kern="1200">
                <a:solidFill>
                  <a:schemeClr val="tx1"/>
                </a:solidFill>
                <a:effectLst/>
                <a:latin typeface="Avenir Book" panose="02000503020000020003" pitchFamily="2" charset="0"/>
                <a:ea typeface="+mn-ea"/>
                <a:cs typeface="+mn-cs"/>
              </a:rPr>
              <a:t>/</a:t>
            </a:r>
            <a:r>
              <a:rPr lang="en-US" sz="1200" b="0" i="0" kern="1200" err="1">
                <a:solidFill>
                  <a:schemeClr val="tx1"/>
                </a:solidFill>
                <a:effectLst/>
                <a:latin typeface="Avenir Book" panose="02000503020000020003" pitchFamily="2" charset="0"/>
                <a:ea typeface="+mn-ea"/>
                <a:cs typeface="+mn-cs"/>
              </a:rPr>
              <a:t>watch?v</a:t>
            </a:r>
            <a:r>
              <a:rPr lang="en-US" sz="1200" b="0" i="0" kern="1200">
                <a:solidFill>
                  <a:schemeClr val="tx1"/>
                </a:solidFill>
                <a:effectLst/>
                <a:latin typeface="Avenir Book" panose="02000503020000020003" pitchFamily="2" charset="0"/>
                <a:ea typeface="+mn-ea"/>
                <a:cs typeface="+mn-cs"/>
              </a:rPr>
              <a:t>=z7NguonMqTI&amp;list=PLtHECG2JBpsod1V1bU2_2_iyR-s9Wok97&amp;index=30</a:t>
            </a:r>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17</a:t>
            </a:fld>
            <a:endParaRPr lang="en-US"/>
          </a:p>
        </p:txBody>
      </p:sp>
    </p:spTree>
    <p:extLst>
      <p:ext uri="{BB962C8B-B14F-4D97-AF65-F5344CB8AC3E}">
        <p14:creationId xmlns:p14="http://schemas.microsoft.com/office/powerpoint/2010/main" val="922908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a:solidFill>
                  <a:schemeClr val="tx1"/>
                </a:solidFill>
                <a:effectLst/>
                <a:latin typeface="Avenir Book" panose="02000503020000020003" pitchFamily="2" charset="0"/>
                <a:ea typeface="+mn-ea"/>
                <a:cs typeface="+mn-cs"/>
              </a:rPr>
              <a:t>Speaker may play the video, if desired, by clicking on this link: Women’s Voices from India</a:t>
            </a:r>
            <a:r>
              <a:rPr lang="en-US" sz="1200" b="0" i="0" kern="1200">
                <a:solidFill>
                  <a:schemeClr val="tx1"/>
                </a:solidFill>
                <a:effectLst/>
                <a:latin typeface="Avenir Book" panose="02000503020000020003" pitchFamily="2" charset="0"/>
                <a:ea typeface="+mn-ea"/>
                <a:cs typeface="+mn-cs"/>
              </a:rPr>
              <a:t>: https://</a:t>
            </a:r>
            <a:r>
              <a:rPr lang="en-US" sz="1200" b="0" i="0" kern="1200" err="1">
                <a:solidFill>
                  <a:schemeClr val="tx1"/>
                </a:solidFill>
                <a:effectLst/>
                <a:latin typeface="Avenir Book" panose="02000503020000020003" pitchFamily="2" charset="0"/>
                <a:ea typeface="+mn-ea"/>
                <a:cs typeface="+mn-cs"/>
              </a:rPr>
              <a:t>www.youtube.com</a:t>
            </a:r>
            <a:r>
              <a:rPr lang="en-US" sz="1200" b="0" i="0" kern="1200">
                <a:solidFill>
                  <a:schemeClr val="tx1"/>
                </a:solidFill>
                <a:effectLst/>
                <a:latin typeface="Avenir Book" panose="02000503020000020003" pitchFamily="2" charset="0"/>
                <a:ea typeface="+mn-ea"/>
                <a:cs typeface="+mn-cs"/>
              </a:rPr>
              <a:t>/</a:t>
            </a:r>
            <a:r>
              <a:rPr lang="en-US" sz="1200" b="0" i="0" kern="1200" err="1">
                <a:solidFill>
                  <a:schemeClr val="tx1"/>
                </a:solidFill>
                <a:effectLst/>
                <a:latin typeface="Avenir Book" panose="02000503020000020003" pitchFamily="2" charset="0"/>
                <a:ea typeface="+mn-ea"/>
                <a:cs typeface="+mn-cs"/>
              </a:rPr>
              <a:t>watch?v</a:t>
            </a:r>
            <a:r>
              <a:rPr lang="en-US" sz="1200" b="0" i="0" kern="1200">
                <a:solidFill>
                  <a:schemeClr val="tx1"/>
                </a:solidFill>
                <a:effectLst/>
                <a:latin typeface="Avenir Book" panose="02000503020000020003" pitchFamily="2" charset="0"/>
                <a:ea typeface="+mn-ea"/>
                <a:cs typeface="+mn-cs"/>
              </a:rPr>
              <a:t>=c7LgGBw8us0&amp;list=PLtHECG2JBpsod1V1bU2_2_iyR-s9Wok97&amp;index=29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18</a:t>
            </a:fld>
            <a:endParaRPr lang="en-US"/>
          </a:p>
        </p:txBody>
      </p:sp>
    </p:spTree>
    <p:extLst>
      <p:ext uri="{BB962C8B-B14F-4D97-AF65-F5344CB8AC3E}">
        <p14:creationId xmlns:p14="http://schemas.microsoft.com/office/powerpoint/2010/main" val="235754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a:p>
        </p:txBody>
      </p:sp>
      <p:sp>
        <p:nvSpPr>
          <p:cNvPr id="4" name="Slide Number Placeholder 3"/>
          <p:cNvSpPr>
            <a:spLocks noGrp="1"/>
          </p:cNvSpPr>
          <p:nvPr>
            <p:ph type="sldNum" sz="quarter" idx="5"/>
          </p:nvPr>
        </p:nvSpPr>
        <p:spPr/>
        <p:txBody>
          <a:bodyPr/>
          <a:lstStyle/>
          <a:p>
            <a:fld id="{11ADBB7B-F3B9-4F4B-88DD-5AF3BBA95915}" type="slidenum">
              <a:rPr lang="en-US" smtClean="0"/>
              <a:t>21</a:t>
            </a:fld>
            <a:endParaRPr lang="en-US"/>
          </a:p>
        </p:txBody>
      </p:sp>
    </p:spTree>
    <p:extLst>
      <p:ext uri="{BB962C8B-B14F-4D97-AF65-F5344CB8AC3E}">
        <p14:creationId xmlns:p14="http://schemas.microsoft.com/office/powerpoint/2010/main" val="303826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Please review the instructions on this slide for how to use/customize this presentation. Then, remove this slide before presenting.</a:t>
            </a:r>
          </a:p>
        </p:txBody>
      </p:sp>
      <p:sp>
        <p:nvSpPr>
          <p:cNvPr id="4" name="Slide Number Placeholder 3"/>
          <p:cNvSpPr>
            <a:spLocks noGrp="1"/>
          </p:cNvSpPr>
          <p:nvPr>
            <p:ph type="sldNum" sz="quarter" idx="5"/>
          </p:nvPr>
        </p:nvSpPr>
        <p:spPr/>
        <p:txBody>
          <a:bodyPr/>
          <a:lstStyle/>
          <a:p>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22</a:t>
            </a:fld>
            <a:endParaRPr lang="en-US"/>
          </a:p>
        </p:txBody>
      </p:sp>
    </p:spTree>
    <p:extLst>
      <p:ext uri="{BB962C8B-B14F-4D97-AF65-F5344CB8AC3E}">
        <p14:creationId xmlns:p14="http://schemas.microsoft.com/office/powerpoint/2010/main" val="3887434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This presentation has been prepared by the Healthy Mothers Heathy Babies Consortium. Our goal is to ensure 75 million more pregnant women have access to MMS by 2030 so that mothers and babies can reach their full potential. For more information, visit our website, follow us on social media, and contact us at this email address.</a:t>
            </a:r>
          </a:p>
        </p:txBody>
      </p:sp>
      <p:sp>
        <p:nvSpPr>
          <p:cNvPr id="4" name="Slide Number Placeholder 3"/>
          <p:cNvSpPr>
            <a:spLocks noGrp="1"/>
          </p:cNvSpPr>
          <p:nvPr>
            <p:ph type="sldNum" sz="quarter" idx="5"/>
          </p:nvPr>
        </p:nvSpPr>
        <p:spPr/>
        <p:txBody>
          <a:bodyPr/>
          <a:lstStyle/>
          <a:p>
            <a:fld id="{D8CF51D6-4450-1B41-B25A-621927D22971}" type="slidenum">
              <a:rPr lang="en-US" smtClean="0"/>
              <a:pPr/>
              <a:t>23</a:t>
            </a:fld>
            <a:endParaRPr lang="en-US"/>
          </a:p>
        </p:txBody>
      </p:sp>
    </p:spTree>
    <p:extLst>
      <p:ext uri="{BB962C8B-B14F-4D97-AF65-F5344CB8AC3E}">
        <p14:creationId xmlns:p14="http://schemas.microsoft.com/office/powerpoint/2010/main" val="19090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Please review the instructions on this slide for how to use/customize this presentation. Then, remove this slide before presenting.</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a:t>This is a placeholder slide for the speaker’s welcome and introduction. Add in an overview of meeting objectives and/or agenda here.</a:t>
            </a:r>
          </a:p>
        </p:txBody>
      </p:sp>
      <p:sp>
        <p:nvSpPr>
          <p:cNvPr id="4" name="Slide Number Placeholder 3"/>
          <p:cNvSpPr>
            <a:spLocks noGrp="1"/>
          </p:cNvSpPr>
          <p:nvPr>
            <p:ph type="sldNum" sz="quarter" idx="5"/>
          </p:nvPr>
        </p:nvSpPr>
        <p:spPr/>
        <p:txBody>
          <a:bodyPr/>
          <a:lstStyle/>
          <a:p>
            <a:fld id="{D8CF51D6-4450-1B41-B25A-621927D22971}" type="slidenum">
              <a:rPr lang="en-US" smtClean="0"/>
              <a:pPr/>
              <a:t>4</a:t>
            </a:fld>
            <a:endParaRPr lang="en-US"/>
          </a:p>
        </p:txBody>
      </p:sp>
    </p:spTree>
    <p:extLst>
      <p:ext uri="{BB962C8B-B14F-4D97-AF65-F5344CB8AC3E}">
        <p14:creationId xmlns:p14="http://schemas.microsoft.com/office/powerpoint/2010/main" val="14384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a:t>Speaker may present each section or skip ahead to the relevant section(s) for the audience.</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5</a:t>
            </a:fld>
            <a:endParaRPr lang="en-US"/>
          </a:p>
        </p:txBody>
      </p:sp>
    </p:spTree>
    <p:extLst>
      <p:ext uri="{BB962C8B-B14F-4D97-AF65-F5344CB8AC3E}">
        <p14:creationId xmlns:p14="http://schemas.microsoft.com/office/powerpoint/2010/main" val="77874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a:t>Section A</a:t>
            </a:r>
          </a:p>
          <a:p>
            <a:endParaRPr lang="en-US" i="1"/>
          </a:p>
          <a:p>
            <a:r>
              <a:rPr lang="en-US" i="1"/>
              <a:t>Speaker Talking Points:</a:t>
            </a:r>
          </a:p>
          <a:p>
            <a:endParaRPr lang="en-US" i="1"/>
          </a:p>
          <a:p>
            <a:r>
              <a:rPr lang="en-US"/>
              <a:t>In this section, we will cover:</a:t>
            </a:r>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What good maternal nutrition means and why micronutrients are important for the mother and her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The consequences of maternal malnutrition, and how the impacts reverberate throughout her life course and the life of her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The root causes of maternal malnutrition</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6</a:t>
            </a:fld>
            <a:endParaRPr lang="en-US"/>
          </a:p>
        </p:txBody>
      </p:sp>
    </p:spTree>
    <p:extLst>
      <p:ext uri="{BB962C8B-B14F-4D97-AF65-F5344CB8AC3E}">
        <p14:creationId xmlns:p14="http://schemas.microsoft.com/office/powerpoint/2010/main" val="132014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r>
              <a:rPr lang="en-US"/>
              <a:t>Good nutrition is important – especially during pregnancy. </a:t>
            </a:r>
          </a:p>
          <a:p>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Pregnant women have a greater need for </a:t>
            </a:r>
            <a:r>
              <a:rPr lang="en-US" sz="1200" b="1" i="0" kern="1200">
                <a:solidFill>
                  <a:schemeClr val="tx1"/>
                </a:solidFill>
                <a:effectLst/>
                <a:latin typeface="Avenir Book" panose="02000503020000020003" pitchFamily="2" charset="0"/>
                <a:ea typeface="+mn-ea"/>
                <a:cs typeface="+mn-cs"/>
              </a:rPr>
              <a:t>all nutrients, macro and micro, </a:t>
            </a:r>
            <a:r>
              <a:rPr lang="en-US" sz="1200" b="0" i="0" kern="1200">
                <a:solidFill>
                  <a:schemeClr val="tx1"/>
                </a:solidFill>
                <a:effectLst/>
                <a:latin typeface="Avenir Book" panose="02000503020000020003" pitchFamily="2" charset="0"/>
                <a:ea typeface="+mn-ea"/>
                <a:cs typeface="+mn-cs"/>
              </a:rPr>
              <a:t>to allow the rapid growth and development of their unborn child – and they are more susceptible to the harmful consequences of poor diets and nutrient deficiencies.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There are several major classes of nutrients which can be grouped as either </a:t>
            </a:r>
            <a:r>
              <a:rPr lang="en-US" sz="1200" b="1" i="0" kern="1200">
                <a:solidFill>
                  <a:schemeClr val="tx1"/>
                </a:solidFill>
                <a:effectLst/>
                <a:latin typeface="Avenir Book" panose="02000503020000020003" pitchFamily="2" charset="0"/>
                <a:ea typeface="+mn-ea"/>
                <a:cs typeface="+mn-cs"/>
              </a:rPr>
              <a:t>macronutrients</a:t>
            </a:r>
            <a:r>
              <a:rPr lang="en-US" sz="1200" b="0" i="0" kern="1200">
                <a:solidFill>
                  <a:schemeClr val="tx1"/>
                </a:solidFill>
                <a:effectLst/>
                <a:latin typeface="Avenir Book" panose="02000503020000020003" pitchFamily="2" charset="0"/>
                <a:ea typeface="+mn-ea"/>
                <a:cs typeface="+mn-cs"/>
              </a:rPr>
              <a:t> or </a:t>
            </a:r>
            <a:r>
              <a:rPr lang="en-US" sz="1200" b="1" i="0" kern="1200">
                <a:solidFill>
                  <a:schemeClr val="tx1"/>
                </a:solidFill>
                <a:effectLst/>
                <a:latin typeface="Avenir Book" panose="02000503020000020003" pitchFamily="2" charset="0"/>
                <a:ea typeface="+mn-ea"/>
                <a:cs typeface="+mn-cs"/>
              </a:rPr>
              <a:t>micronutrients</a:t>
            </a:r>
            <a:r>
              <a:rPr lang="en-US" sz="1200" b="0" i="0" kern="1200">
                <a:solidFill>
                  <a:schemeClr val="tx1"/>
                </a:solidFill>
                <a:effectLst/>
                <a:latin typeface="Avenir Book" panose="02000503020000020003" pitchFamily="2" charset="0"/>
                <a:ea typeface="+mn-ea"/>
                <a:cs typeface="+mn-cs"/>
              </a:rPr>
              <a:t>;</a:t>
            </a: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Macronutrients are carbohydrates, fats, and proteins, and they provide energy;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a:solidFill>
                  <a:schemeClr val="tx1"/>
                </a:solidFill>
                <a:effectLst/>
                <a:latin typeface="Avenir Book" panose="02000503020000020003" pitchFamily="2" charset="0"/>
                <a:ea typeface="+mn-ea"/>
                <a:cs typeface="+mn-cs"/>
              </a:rPr>
              <a:t>Micronutrients</a:t>
            </a:r>
            <a:r>
              <a:rPr lang="en-US" sz="1200" b="0" i="0" kern="1200">
                <a:solidFill>
                  <a:schemeClr val="tx1"/>
                </a:solidFill>
                <a:effectLst/>
                <a:latin typeface="Avenir Book" panose="02000503020000020003" pitchFamily="2" charset="0"/>
                <a:ea typeface="+mn-ea"/>
                <a:cs typeface="+mn-cs"/>
              </a:rPr>
              <a:t> are minerals and vitamins (and are needed in small quantities) – we will discuss micronutrients in more detail on the next 2 slides.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Avenir Book" panose="02000503020000020003" pitchFamily="2" charset="0"/>
              <a:ea typeface="+mn-ea"/>
              <a:cs typeface="+mn-cs"/>
            </a:endParaRPr>
          </a:p>
          <a:p>
            <a:endParaRPr lang="en-US" sz="1200" b="0" i="0" kern="1200">
              <a:solidFill>
                <a:schemeClr val="tx1"/>
              </a:solidFill>
              <a:effectLst/>
              <a:latin typeface="Avenir Book" panose="02000503020000020003" pitchFamily="2" charset="0"/>
              <a:ea typeface="+mn-ea"/>
              <a:cs typeface="+mn-cs"/>
            </a:endParaRPr>
          </a:p>
          <a:p>
            <a:endParaRPr lang="en-US" sz="1200" b="0" i="0" kern="1200">
              <a:solidFill>
                <a:schemeClr val="tx1"/>
              </a:solidFill>
              <a:effectLst/>
              <a:latin typeface="Avenir Book" panose="02000503020000020003" pitchFamily="2" charset="0"/>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7</a:t>
            </a:fld>
            <a:endParaRPr lang="en-US"/>
          </a:p>
        </p:txBody>
      </p:sp>
    </p:spTree>
    <p:extLst>
      <p:ext uri="{BB962C8B-B14F-4D97-AF65-F5344CB8AC3E}">
        <p14:creationId xmlns:p14="http://schemas.microsoft.com/office/powerpoint/2010/main" val="369147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2"/>
                </a:solidFill>
              </a:rPr>
              <a:t>Micronutrients are critical for </a:t>
            </a:r>
            <a:r>
              <a:rPr lang="en-US"/>
              <a:t>mothers. </a:t>
            </a:r>
            <a:r>
              <a:rPr lang="en-US" sz="1200" b="0" i="0" kern="1200">
                <a:solidFill>
                  <a:schemeClr val="tx1"/>
                </a:solidFill>
                <a:effectLst/>
                <a:latin typeface="Avenir Book" panose="02000503020000020003" pitchFamily="2" charset="0"/>
                <a:ea typeface="+mn-ea"/>
                <a:cs typeface="+mn-cs"/>
              </a:rPr>
              <a:t>Many different vitamins and minerals, including iron and Vitamin A, are known to play an important role for overall good health during pregnancy.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Pregnant women need higher levels of vitamin A to support healthy fetal growth and development.</a:t>
            </a:r>
          </a:p>
          <a:p>
            <a:pPr marL="171450" lvl="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pPr marL="171450" lvl="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Women need 2.5 times more iron than men on average, and this need increases even more during pregnancy.</a:t>
            </a:r>
            <a:br>
              <a:rPr lang="en-US" sz="1200" b="0" i="0" kern="1200">
                <a:solidFill>
                  <a:schemeClr val="tx1"/>
                </a:solidFill>
                <a:effectLst/>
                <a:latin typeface="Avenir Book" panose="02000503020000020003" pitchFamily="2" charset="0"/>
                <a:ea typeface="+mn-ea"/>
                <a:cs typeface="+mn-cs"/>
              </a:rPr>
            </a:br>
            <a:endParaRPr lang="en-US" sz="1200" b="0" i="0" kern="1200">
              <a:solidFill>
                <a:schemeClr val="tx1"/>
              </a:solidFill>
              <a:effectLst/>
              <a:latin typeface="Avenir Book" panose="02000503020000020003" pitchFamily="2" charset="0"/>
              <a:ea typeface="+mn-ea"/>
              <a:cs typeface="+mn-cs"/>
            </a:endParaRPr>
          </a:p>
          <a:p>
            <a:pPr marL="171450" lvl="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While we lack data on micronutrient status (except for iron and Vitamin A), several studies suggest that women are deficient in many critically important micronutrients, listed here in the slide. </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8</a:t>
            </a:fld>
            <a:endParaRPr lang="en-US"/>
          </a:p>
        </p:txBody>
      </p:sp>
    </p:spTree>
    <p:extLst>
      <p:ext uri="{BB962C8B-B14F-4D97-AF65-F5344CB8AC3E}">
        <p14:creationId xmlns:p14="http://schemas.microsoft.com/office/powerpoint/2010/main" val="265784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a:defRPr/>
            </a:pPr>
            <a:r>
              <a:rPr lang="en-US">
                <a:solidFill>
                  <a:schemeClr val="tx2"/>
                </a:solidFill>
                <a:latin typeface="Avenir Book"/>
              </a:rPr>
              <a:t>Micronutrients are critical for </a:t>
            </a:r>
            <a:r>
              <a:rPr lang="en-US">
                <a:latin typeface="Avenir Book"/>
              </a:rPr>
              <a:t>their babies. </a:t>
            </a:r>
            <a:r>
              <a:rPr lang="en-US" sz="1200" b="0" i="0" kern="1200">
                <a:solidFill>
                  <a:schemeClr val="tx1"/>
                </a:solidFill>
                <a:effectLst/>
                <a:latin typeface="Avenir Book"/>
              </a:rPr>
              <a:t>Micronutrients contribute to development and growth of the placenta, fetal nervous system development, brain and eye development, among many other critical human development mechanisms.</a:t>
            </a:r>
            <a:r>
              <a:rPr lang="en-US">
                <a:latin typeface="Avenir Book"/>
              </a:rPr>
              <a:t> </a:t>
            </a:r>
            <a:endParaRPr lang="en-US" sz="1200" b="0" i="0" kern="1200">
              <a:solidFill>
                <a:schemeClr val="tx1"/>
              </a:solidFill>
              <a:effectLst/>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The effects of inadequate nutrition are serious for the baby and can include:</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Low birthweight, small-for-gestational age </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Pre-term birth, stillbirth</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Spina bifida, congenital defects</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Child mortality and morbidity</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Poor post</a:t>
            </a:r>
            <a:r>
              <a:rPr lang="en-US" sz="1200">
                <a:latin typeface="Avenir Book" panose="02000503020000020003" pitchFamily="2" charset="0"/>
              </a:rPr>
              <a:t>-</a:t>
            </a:r>
            <a:r>
              <a:rPr lang="en-CH" sz="1200">
                <a:latin typeface="Avenir Book" panose="02000503020000020003" pitchFamily="2" charset="0"/>
              </a:rPr>
              <a:t>natal p</a:t>
            </a:r>
            <a:r>
              <a:rPr lang="en-US" sz="1200">
                <a:latin typeface="Avenir Book" panose="02000503020000020003" pitchFamily="2" charset="0"/>
              </a:rPr>
              <a:t>h</a:t>
            </a:r>
            <a:r>
              <a:rPr lang="en-CH" sz="1200">
                <a:latin typeface="Avenir Book" panose="02000503020000020003" pitchFamily="2" charset="0"/>
              </a:rPr>
              <a:t>ysical and cognitive growth and development</a:t>
            </a:r>
          </a:p>
          <a:p>
            <a:pPr marL="228600" indent="-228600">
              <a:spcBef>
                <a:spcPts val="500"/>
              </a:spcBef>
              <a:buClr>
                <a:srgbClr val="510C76"/>
              </a:buClr>
              <a:buFont typeface="Arial" panose="020B0604020202020204" pitchFamily="34" charset="0"/>
              <a:buChar char="•"/>
            </a:pPr>
            <a:endParaRPr lang="en-CH" sz="1200">
              <a:latin typeface="Avenir Book" panose="02000503020000020003" pitchFamily="2" charset="0"/>
            </a:endParaRPr>
          </a:p>
          <a:p>
            <a:pPr marL="0" indent="0">
              <a:spcBef>
                <a:spcPts val="500"/>
              </a:spcBef>
              <a:buClr>
                <a:srgbClr val="510C76"/>
              </a:buClr>
              <a:buFont typeface="Arial" panose="020B0604020202020204" pitchFamily="34" charset="0"/>
              <a:buNone/>
            </a:pPr>
            <a:r>
              <a:rPr lang="en-CH" sz="1200">
                <a:latin typeface="Avenir Book" panose="02000503020000020003" pitchFamily="2" charset="0"/>
              </a:rPr>
              <a:t>Poor nutrition consequences are also serious for the mother and can lead to anemia, increased risk of hemorrhage, eclampsia, sepsis and other complications during delivery, and even to maternal 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9</a:t>
            </a:fld>
            <a:endParaRPr lang="en-US"/>
          </a:p>
        </p:txBody>
      </p:sp>
    </p:spTree>
    <p:extLst>
      <p:ext uri="{BB962C8B-B14F-4D97-AF65-F5344CB8AC3E}">
        <p14:creationId xmlns:p14="http://schemas.microsoft.com/office/powerpoint/2010/main" val="344278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638175"/>
            <a:ext cx="6068852" cy="3200926"/>
          </a:xfrm>
        </p:spPr>
        <p:txBody>
          <a:bodyPr anchor="b">
            <a:noAutofit/>
          </a:bodyPr>
          <a:lstStyle>
            <a:lvl1pPr algn="l">
              <a:defRPr sz="54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933080"/>
            <a:ext cx="6068852" cy="119830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r>
              <a:rPr lang="en-US"/>
              <a:t>Advancing Multiple Micronutrient Supplementation</a:t>
            </a:r>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382447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429559"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8677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90" y="4389120"/>
            <a:ext cx="5268448" cy="1528984"/>
          </a:xfrm>
        </p:spPr>
        <p:txBody>
          <a:bodyPr lIns="0" tIns="0" rIns="0" bIns="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A2731EE9-943A-BC4C-9C35-FD4B08486163}"/>
              </a:ext>
            </a:extLst>
          </p:cNvPr>
          <p:cNvSpPr>
            <a:spLocks noGrp="1"/>
          </p:cNvSpPr>
          <p:nvPr>
            <p:ph idx="14"/>
          </p:nvPr>
        </p:nvSpPr>
        <p:spPr>
          <a:xfrm>
            <a:off x="6219462" y="4389120"/>
            <a:ext cx="5268448" cy="1528984"/>
          </a:xfrm>
        </p:spPr>
        <p:txBody>
          <a:bodyPr lIns="0" tIns="0" rIns="0" bIns="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07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42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1"/>
                </a:solidFill>
              </a:defRPr>
            </a:lvl1pPr>
          </a:lstStyle>
          <a:p>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281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1"/>
                </a:solidFill>
              </a:defRPr>
            </a:lvl1pPr>
          </a:lstStyle>
          <a:p>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bg1"/>
                </a:solidFill>
              </a:defRPr>
            </a:lvl1pPr>
          </a:lstStyle>
          <a:p>
            <a:pPr lvl="0"/>
            <a:r>
              <a:rPr lang="en-US"/>
              <a:t>Click to edit Master text styles</a:t>
            </a:r>
          </a:p>
        </p:txBody>
      </p:sp>
      <p:sp>
        <p:nvSpPr>
          <p:cNvPr id="7" name="Text Placeholder 23">
            <a:extLst>
              <a:ext uri="{FF2B5EF4-FFF2-40B4-BE49-F238E27FC236}">
                <a16:creationId xmlns:a16="http://schemas.microsoft.com/office/drawing/2014/main" id="{030FC3EB-DFD2-314C-A6F8-74AA299CA51B}"/>
              </a:ext>
            </a:extLst>
          </p:cNvPr>
          <p:cNvSpPr>
            <a:spLocks noGrp="1"/>
          </p:cNvSpPr>
          <p:nvPr>
            <p:ph type="body" sz="quarter" idx="10"/>
          </p:nvPr>
        </p:nvSpPr>
        <p:spPr>
          <a:xfrm>
            <a:off x="893668" y="4820504"/>
            <a:ext cx="4856348" cy="1232906"/>
          </a:xfrm>
        </p:spPr>
        <p:txBody>
          <a:bodyPr lIns="0" tIns="0" rIns="0" bIns="0">
            <a:normAutofit/>
          </a:bodyPr>
          <a:lstStyle>
            <a:lvl1pPr marL="7938" indent="0" algn="ctr">
              <a:lnSpc>
                <a:spcPct val="100000"/>
              </a:lnSpc>
              <a:spcAft>
                <a:spcPts val="0"/>
              </a:spcAft>
              <a:buNone/>
              <a:tabLst/>
              <a:defRPr sz="20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a:r>
              <a:rPr lang="en-US"/>
              <a:t>Click to edit Master text styles</a:t>
            </a:r>
          </a:p>
          <a:p>
            <a:pPr lvl="1"/>
            <a:r>
              <a:rPr lang="en-US"/>
              <a:t>Second level</a:t>
            </a:r>
          </a:p>
        </p:txBody>
      </p:sp>
      <p:sp>
        <p:nvSpPr>
          <p:cNvPr id="8" name="Text Placeholder 23">
            <a:extLst>
              <a:ext uri="{FF2B5EF4-FFF2-40B4-BE49-F238E27FC236}">
                <a16:creationId xmlns:a16="http://schemas.microsoft.com/office/drawing/2014/main" id="{A3C04E75-E6A6-7546-A5D3-D37BB90C70A7}"/>
              </a:ext>
            </a:extLst>
          </p:cNvPr>
          <p:cNvSpPr>
            <a:spLocks noGrp="1"/>
          </p:cNvSpPr>
          <p:nvPr>
            <p:ph type="body" sz="quarter" idx="14"/>
          </p:nvPr>
        </p:nvSpPr>
        <p:spPr>
          <a:xfrm>
            <a:off x="6441984" y="4820504"/>
            <a:ext cx="4856348" cy="1232906"/>
          </a:xfrm>
        </p:spPr>
        <p:txBody>
          <a:bodyPr lIns="0" tIns="0" rIns="0" bIns="0">
            <a:normAutofit/>
          </a:bodyPr>
          <a:lstStyle>
            <a:lvl1pPr marL="7938" indent="0" algn="ctr">
              <a:lnSpc>
                <a:spcPct val="100000"/>
              </a:lnSpc>
              <a:spcAft>
                <a:spcPts val="0"/>
              </a:spcAft>
              <a:buNone/>
              <a:tabLst/>
              <a:defRPr sz="20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4148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flipV="1">
            <a:off x="0" y="0"/>
            <a:ext cx="12192000" cy="30226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rgbClr val="510C76"/>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spcBef>
                <a:spcPts val="0"/>
              </a:spcBef>
              <a:buNone/>
              <a:tabLst/>
              <a:defRPr sz="1050">
                <a:solidFill>
                  <a:schemeClr val="tx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1034877" y="2147028"/>
            <a:ext cx="4705523" cy="731838"/>
          </a:xfrm>
        </p:spPr>
        <p:txBody>
          <a:bodyPr lIns="0" tIns="0" rIns="0" bIns="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6451600" y="2147028"/>
            <a:ext cx="4705523" cy="731838"/>
          </a:xfrm>
        </p:spPr>
        <p:txBody>
          <a:bodyPr lIns="0" tIns="0" rIns="0" bIns="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7270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a:off x="0" y="3022600"/>
            <a:ext cx="12192000" cy="38354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accent5"/>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086787"/>
            <a:ext cx="9668354" cy="442570"/>
          </a:xfrm>
        </p:spPr>
        <p:txBody>
          <a:bodyPr lIns="0" tIns="0" rIns="0" bIns="0" anchor="ctr" anchorCtr="0">
            <a:normAutofit/>
          </a:bodyPr>
          <a:lstStyle>
            <a:lvl1pPr marL="7938" indent="-7938">
              <a:lnSpc>
                <a:spcPct val="110000"/>
              </a:lnSpc>
              <a:spcBef>
                <a:spcPts val="0"/>
              </a:spcBef>
              <a:buNone/>
              <a:tabLst/>
              <a:defRPr sz="900">
                <a:solidFill>
                  <a:schemeClr val="tx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764688" y="1918268"/>
            <a:ext cx="2167963" cy="1465544"/>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3561788" y="1918268"/>
            <a:ext cx="2112071" cy="827684"/>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20" name="Text Placeholder 3">
            <a:extLst>
              <a:ext uri="{FF2B5EF4-FFF2-40B4-BE49-F238E27FC236}">
                <a16:creationId xmlns:a16="http://schemas.microsoft.com/office/drawing/2014/main" id="{4F9D347C-3AAD-274B-8649-5E45007EADC1}"/>
              </a:ext>
            </a:extLst>
          </p:cNvPr>
          <p:cNvSpPr>
            <a:spLocks noGrp="1"/>
          </p:cNvSpPr>
          <p:nvPr>
            <p:ph type="body" sz="quarter" idx="16"/>
          </p:nvPr>
        </p:nvSpPr>
        <p:spPr>
          <a:xfrm>
            <a:off x="6280399" y="1916320"/>
            <a:ext cx="2319259" cy="927750"/>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22" name="Text Placeholder 3">
            <a:extLst>
              <a:ext uri="{FF2B5EF4-FFF2-40B4-BE49-F238E27FC236}">
                <a16:creationId xmlns:a16="http://schemas.microsoft.com/office/drawing/2014/main" id="{F6E2B37D-6711-0728-88CC-BA454E54B600}"/>
              </a:ext>
            </a:extLst>
          </p:cNvPr>
          <p:cNvSpPr>
            <a:spLocks noGrp="1"/>
          </p:cNvSpPr>
          <p:nvPr>
            <p:ph type="body" sz="quarter" idx="18"/>
          </p:nvPr>
        </p:nvSpPr>
        <p:spPr>
          <a:xfrm>
            <a:off x="9229546" y="1916320"/>
            <a:ext cx="2204848" cy="927750"/>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238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7136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2271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27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anchor="b">
            <a:noAutofit/>
          </a:bodyPr>
          <a:lstStyle>
            <a:lvl1pPr algn="l">
              <a:defRPr sz="60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3201419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601884"/>
            <a:ext cx="10783822" cy="1076445"/>
          </a:xfrm>
        </p:spPr>
        <p:txBody>
          <a:bodyPr lIns="0" tIns="0" rIns="0" bIns="0">
            <a:noAutofit/>
          </a:bodyPr>
          <a:lstStyle>
            <a:lvl1pPr marL="0" indent="0">
              <a:lnSpc>
                <a:spcPct val="100000"/>
              </a:lnSpc>
              <a:spcBef>
                <a:spcPts val="1800"/>
              </a:spcBef>
              <a:buClr>
                <a:srgbClr val="510C76"/>
              </a:buClr>
              <a:buNone/>
              <a:defRPr sz="2400">
                <a:solidFill>
                  <a:schemeClr val="tx1"/>
                </a:solidFill>
              </a:defRPr>
            </a:lvl1pPr>
            <a:lvl2pPr marL="236537" indent="0">
              <a:lnSpc>
                <a:spcPct val="100000"/>
              </a:lnSpc>
              <a:spcBef>
                <a:spcPts val="600"/>
              </a:spcBef>
              <a:buClr>
                <a:srgbClr val="510C76"/>
              </a:buClr>
              <a:buFont typeface="System Font Regular"/>
              <a:buNone/>
              <a:tabLst/>
              <a:defRPr sz="2000">
                <a:solidFill>
                  <a:schemeClr val="tx1"/>
                </a:solidFill>
              </a:defRPr>
            </a:lvl2pPr>
            <a:lvl3pPr marL="914400" indent="0">
              <a:buClr>
                <a:srgbClr val="510C76"/>
              </a:buClr>
              <a:buNone/>
              <a:defRPr sz="1800">
                <a:solidFill>
                  <a:schemeClr val="tx1"/>
                </a:solidFill>
              </a:defRPr>
            </a:lvl3pPr>
            <a:lvl4pPr marL="1371600" indent="0">
              <a:buClr>
                <a:srgbClr val="510C76"/>
              </a:buClr>
              <a:buNone/>
              <a:defRPr sz="1600">
                <a:solidFill>
                  <a:schemeClr val="tx1"/>
                </a:solidFill>
              </a:defRPr>
            </a:lvl4pPr>
            <a:lvl5pPr marL="1828800" indent="0">
              <a:buClr>
                <a:srgbClr val="510C76"/>
              </a:buClr>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47020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2"/>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50522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600">
                <a:solidFill>
                  <a:schemeClr val="tx1"/>
                </a:solidFill>
              </a:defRPr>
            </a:lvl3pPr>
            <a:lvl4pPr>
              <a:buClr>
                <a:schemeClr val="accent2"/>
              </a:buClr>
              <a:defRPr sz="1400">
                <a:solidFill>
                  <a:schemeClr val="tx1"/>
                </a:solidFill>
              </a:defRPr>
            </a:lvl4pPr>
            <a:lvl5pPr>
              <a:buClr>
                <a:schemeClr val="accent2"/>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2"/>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5185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5"/>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30647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516532"/>
            <a:ext cx="5243001" cy="5244188"/>
          </a:xfrm>
        </p:spPr>
        <p:txBody>
          <a:bodyPr lIns="0" tIns="0" rIns="0" bIns="0" anchor="ctr" anchorCtr="0">
            <a:normAutofit/>
          </a:bodyPr>
          <a:lstStyle>
            <a:lvl1pPr marL="0" indent="0">
              <a:lnSpc>
                <a:spcPct val="100000"/>
              </a:lnSpc>
              <a:spcBef>
                <a:spcPts val="600"/>
              </a:spcBef>
              <a:spcAft>
                <a:spcPts val="600"/>
              </a:spcAft>
              <a:buClrTx/>
              <a:buNone/>
              <a:tabLst/>
              <a:defRPr sz="3600">
                <a:solidFill>
                  <a:schemeClr val="bg1"/>
                </a:solidFill>
              </a:defRPr>
            </a:lvl1pPr>
            <a:lvl2pPr marL="228600" indent="-228600">
              <a:lnSpc>
                <a:spcPct val="100000"/>
              </a:lnSpc>
              <a:spcBef>
                <a:spcPts val="600"/>
              </a:spcBef>
              <a:spcAft>
                <a:spcPts val="600"/>
              </a:spcAft>
              <a:buClrTx/>
              <a:buFont typeface="Arial" panose="020B0604020202020204" pitchFamily="34" charset="0"/>
              <a:buChar char="•"/>
              <a:tabLst/>
              <a:defRPr sz="3600">
                <a:solidFill>
                  <a:schemeClr val="bg1"/>
                </a:solidFill>
              </a:defRPr>
            </a:lvl2pPr>
            <a:lvl3pPr>
              <a:buClrTx/>
              <a:defRPr sz="2400">
                <a:solidFill>
                  <a:schemeClr val="bg1"/>
                </a:solidFill>
              </a:defRPr>
            </a:lvl3pPr>
            <a:lvl4pPr>
              <a:buClrTx/>
              <a:defRPr sz="2000">
                <a:solidFill>
                  <a:schemeClr val="bg1"/>
                </a:solidFill>
              </a:defRPr>
            </a:lvl4pPr>
            <a:lvl5pPr>
              <a:buClrTx/>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1"/>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anchor="ctr" anchorCtr="0">
            <a:normAutofit/>
          </a:bodyPr>
          <a:lstStyle>
            <a:lvl1pPr marL="7938" indent="-7938">
              <a:lnSpc>
                <a:spcPct val="110000"/>
              </a:lnSpc>
              <a:buNone/>
              <a:tabLst/>
              <a:defRPr sz="9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76697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3651525" cy="5322290"/>
          </a:xfrm>
        </p:spPr>
        <p:txBody>
          <a:bodyPr lIns="0" tIns="0" rIns="0" bIns="0" anchor="ctr" anchorCtr="0">
            <a:normAutofit/>
          </a:bodyPr>
          <a:lstStyle>
            <a:lvl1pPr>
              <a:defRPr sz="40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952349" y="1961854"/>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808525" y="5982259"/>
            <a:ext cx="5220116" cy="582821"/>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1961856"/>
            <a:ext cx="933461" cy="933461"/>
          </a:xfrm>
        </p:spPr>
        <p:txBody>
          <a:bodyPr anchor="ctr" anchorCtr="0">
            <a:normAutofit/>
          </a:bodyPr>
          <a:lstStyle>
            <a:lvl1pPr marL="0" indent="0" algn="ctr">
              <a:buNone/>
              <a:defRPr sz="2000"/>
            </a:lvl1pPr>
          </a:lstStyle>
          <a:p>
            <a:r>
              <a:rPr lang="en-US"/>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952349" y="610452"/>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663" y="610453"/>
            <a:ext cx="933461" cy="933461"/>
          </a:xfrm>
        </p:spPr>
        <p:txBody>
          <a:bodyPr anchor="ctr" anchorCtr="0">
            <a:normAutofit/>
          </a:bodyPr>
          <a:lstStyle>
            <a:lvl1pPr marL="0" indent="0" algn="ctr">
              <a:buNone/>
              <a:defRPr sz="2000"/>
            </a:lvl1pPr>
          </a:lstStyle>
          <a:p>
            <a:r>
              <a:rPr lang="en-US"/>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952349" y="3313256"/>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313257"/>
            <a:ext cx="933461" cy="933461"/>
          </a:xfrm>
        </p:spPr>
        <p:txBody>
          <a:bodyPr anchor="ctr" anchorCtr="0">
            <a:normAutofit/>
          </a:bodyPr>
          <a:lstStyle>
            <a:lvl1pPr marL="0" indent="0" algn="ctr">
              <a:buNone/>
              <a:defRPr sz="2000"/>
            </a:lvl1pPr>
          </a:lstStyle>
          <a:p>
            <a:r>
              <a:rPr lang="en-US"/>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952232" y="4664657"/>
            <a:ext cx="4535537"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664658"/>
            <a:ext cx="933461" cy="933461"/>
          </a:xfrm>
        </p:spPr>
        <p:txBody>
          <a:bodyPr anchor="ctr" anchorCtr="0">
            <a:normAutofit/>
          </a:bodyPr>
          <a:lstStyle>
            <a:lvl1pPr marL="0" indent="0" algn="ctr">
              <a:buNone/>
              <a:defRPr sz="2000"/>
            </a:lvl1pPr>
          </a:lstStyle>
          <a:p>
            <a:r>
              <a:rPr lang="en-US"/>
              <a:t>Icon Goes Here</a:t>
            </a:r>
          </a:p>
        </p:txBody>
      </p:sp>
    </p:spTree>
    <p:extLst>
      <p:ext uri="{BB962C8B-B14F-4D97-AF65-F5344CB8AC3E}">
        <p14:creationId xmlns:p14="http://schemas.microsoft.com/office/powerpoint/2010/main" val="3871126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4013826" cy="5322290"/>
          </a:xfrm>
        </p:spPr>
        <p:txBody>
          <a:bodyPr lIns="0" tIns="0" rIns="0" bIns="0" anchor="ctr"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886939" y="721560"/>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7" y="5982259"/>
            <a:ext cx="3530592" cy="582821"/>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721243"/>
            <a:ext cx="933461" cy="933461"/>
          </a:xfrm>
        </p:spPr>
        <p:txBody>
          <a:bodyPr anchor="ctr" anchorCtr="0">
            <a:normAutofit/>
          </a:bodyPr>
          <a:lstStyle>
            <a:lvl1pPr marL="0" indent="0" algn="ctr">
              <a:buNone/>
              <a:defRPr sz="2000"/>
            </a:lvl1pPr>
          </a:lstStyle>
          <a:p>
            <a:r>
              <a:rPr lang="en-US"/>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886939" y="2078105"/>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526" y="2077894"/>
            <a:ext cx="933461" cy="933461"/>
          </a:xfrm>
        </p:spPr>
        <p:txBody>
          <a:bodyPr anchor="ctr" anchorCtr="0">
            <a:normAutofit/>
          </a:bodyPr>
          <a:lstStyle>
            <a:lvl1pPr marL="0" indent="0" algn="ctr">
              <a:buNone/>
              <a:defRPr sz="2000"/>
            </a:lvl1pPr>
          </a:lstStyle>
          <a:p>
            <a:r>
              <a:rPr lang="en-US"/>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886939" y="3434650"/>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434545"/>
            <a:ext cx="933461" cy="933461"/>
          </a:xfrm>
        </p:spPr>
        <p:txBody>
          <a:bodyPr anchor="ctr" anchorCtr="0">
            <a:normAutofit/>
          </a:bodyPr>
          <a:lstStyle>
            <a:lvl1pPr marL="0" indent="0" algn="ctr">
              <a:buNone/>
              <a:defRPr sz="2000"/>
            </a:lvl1pPr>
          </a:lstStyle>
          <a:p>
            <a:r>
              <a:rPr lang="en-US"/>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886939" y="4791196"/>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791197"/>
            <a:ext cx="933461" cy="933461"/>
          </a:xfrm>
        </p:spPr>
        <p:txBody>
          <a:bodyPr anchor="ctr" anchorCtr="0">
            <a:normAutofit/>
          </a:bodyPr>
          <a:lstStyle>
            <a:lvl1pPr marL="0" indent="0" algn="ctr">
              <a:buNone/>
              <a:defRPr sz="2000"/>
            </a:lvl1pPr>
          </a:lstStyle>
          <a:p>
            <a:r>
              <a:rPr lang="en-US"/>
              <a:t>Icon Goes Here</a:t>
            </a:r>
          </a:p>
        </p:txBody>
      </p:sp>
    </p:spTree>
    <p:extLst>
      <p:ext uri="{BB962C8B-B14F-4D97-AF65-F5344CB8AC3E}">
        <p14:creationId xmlns:p14="http://schemas.microsoft.com/office/powerpoint/2010/main" val="2051649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583677" y="6016344"/>
            <a:ext cx="5455026" cy="582821"/>
          </a:xfrm>
        </p:spPr>
        <p:txBody>
          <a:bodyPr lIns="0" tIns="0" rIns="0" bIns="0" anchor="ctr" anchorCtr="0">
            <a:normAutofit/>
          </a:bodyPr>
          <a:lstStyle>
            <a:lvl1pPr marL="7938" indent="-7938">
              <a:lnSpc>
                <a:spcPct val="110000"/>
              </a:lnSpc>
              <a:buNone/>
              <a:tabLst/>
              <a:defRPr sz="1000">
                <a:solidFill>
                  <a:schemeClr val="tx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76365A6F-C67A-B245-974C-FF1FA25DE8D7}"/>
              </a:ext>
            </a:extLst>
          </p:cNvPr>
          <p:cNvSpPr>
            <a:spLocks noGrp="1"/>
          </p:cNvSpPr>
          <p:nvPr>
            <p:ph idx="15"/>
          </p:nvPr>
        </p:nvSpPr>
        <p:spPr>
          <a:xfrm>
            <a:off x="704089" y="364070"/>
            <a:ext cx="4013827" cy="5322290"/>
          </a:xfrm>
        </p:spPr>
        <p:txBody>
          <a:bodyPr lIns="0" tIns="0" rIns="0" bIns="0" anchor="ctr" anchorCtr="0">
            <a:noAutofit/>
          </a:bodyPr>
          <a:lstStyle>
            <a:lvl1pPr marL="0" indent="0">
              <a:lnSpc>
                <a:spcPct val="90000"/>
              </a:lnSpc>
              <a:spcBef>
                <a:spcPts val="1800"/>
              </a:spcBef>
              <a:buClr>
                <a:srgbClr val="510C76"/>
              </a:buClr>
              <a:buNone/>
              <a:defRPr sz="3800">
                <a:solidFill>
                  <a:schemeClr val="accent5"/>
                </a:solidFill>
              </a:defRPr>
            </a:lvl1pPr>
            <a:lvl2pPr marL="9525" indent="0">
              <a:lnSpc>
                <a:spcPct val="100000"/>
              </a:lnSpc>
              <a:spcBef>
                <a:spcPts val="600"/>
              </a:spcBef>
              <a:spcAft>
                <a:spcPts val="600"/>
              </a:spcAft>
              <a:buClr>
                <a:srgbClr val="510C76"/>
              </a:buClr>
              <a:buFont typeface="System Font Regular"/>
              <a:buNone/>
              <a:tabLst/>
              <a:defRPr sz="2000">
                <a:solidFill>
                  <a:schemeClr val="tx1"/>
                </a:solidFill>
              </a:defRPr>
            </a:lvl2pPr>
            <a:lvl3pPr marL="914400" indent="0">
              <a:buClr>
                <a:srgbClr val="510C76"/>
              </a:buClr>
              <a:buNone/>
              <a:defRPr sz="1600">
                <a:solidFill>
                  <a:schemeClr val="tx1"/>
                </a:solidFill>
              </a:defRPr>
            </a:lvl3pPr>
            <a:lvl4pPr marL="1371600" indent="0">
              <a:buClr>
                <a:srgbClr val="510C76"/>
              </a:buClr>
              <a:buNone/>
              <a:defRPr sz="1400">
                <a:solidFill>
                  <a:schemeClr val="tx1"/>
                </a:solidFill>
              </a:defRPr>
            </a:lvl4pPr>
            <a:lvl5pPr marL="1828800" indent="0">
              <a:buClr>
                <a:srgbClr val="510C76"/>
              </a:buClr>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5583677" y="364071"/>
            <a:ext cx="5904232" cy="5501708"/>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646767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8" y="2460812"/>
            <a:ext cx="5391911" cy="3299908"/>
          </a:xfrm>
          <a:solidFill>
            <a:schemeClr val="accent5"/>
          </a:solidFill>
        </p:spPr>
        <p:txBody>
          <a:bodyPr lIns="274320" tIns="274320" rIns="274320" bIns="274320" anchor="ctr" anchorCtr="0">
            <a:normAutofit/>
          </a:bodyPr>
          <a:lstStyle>
            <a:lvl1pPr marL="7938" indent="-7938">
              <a:lnSpc>
                <a:spcPct val="100000"/>
              </a:lnSpc>
              <a:spcBef>
                <a:spcPts val="1800"/>
              </a:spcBef>
              <a:buClrTx/>
              <a:buNone/>
              <a:tabLst/>
              <a:defRPr sz="2800" b="0">
                <a:solidFill>
                  <a:schemeClr val="bg1"/>
                </a:solidFill>
              </a:defRPr>
            </a:lvl1pPr>
            <a:lvl2pPr marL="236538" indent="-228600">
              <a:lnSpc>
                <a:spcPct val="140000"/>
              </a:lnSpc>
              <a:spcBef>
                <a:spcPts val="600"/>
              </a:spcBef>
              <a:buClrTx/>
              <a:buFont typeface="Arial" panose="020B0604020202020204" pitchFamily="34" charset="0"/>
              <a:buChar char="•"/>
              <a:tabLst/>
              <a:defRPr sz="2800">
                <a:solidFill>
                  <a:schemeClr val="bg1"/>
                </a:solidFill>
              </a:defRPr>
            </a:lvl2pPr>
            <a:lvl3pPr marL="465138" indent="-228600">
              <a:lnSpc>
                <a:spcPct val="100000"/>
              </a:lnSpc>
              <a:spcBef>
                <a:spcPts val="600"/>
              </a:spcBef>
              <a:buClrTx/>
              <a:buFont typeface="System Font Regular"/>
              <a:buChar char="–"/>
              <a:tabLst/>
              <a:defRPr sz="2400">
                <a:solidFill>
                  <a:schemeClr val="bg1"/>
                </a:solidFill>
              </a:defRPr>
            </a:lvl3pPr>
            <a:lvl4pPr>
              <a:buClrTx/>
              <a:defRPr sz="1800">
                <a:solidFill>
                  <a:schemeClr val="bg1"/>
                </a:solidFill>
              </a:defRPr>
            </a:lvl4pPr>
            <a:lvl5pPr>
              <a:buClrTx/>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E63CEC0E-1B68-BBFA-75D8-B379CAB9AE30}"/>
              </a:ext>
            </a:extLst>
          </p:cNvPr>
          <p:cNvSpPr>
            <a:spLocks noGrp="1"/>
          </p:cNvSpPr>
          <p:nvPr>
            <p:ph type="body" sz="quarter" idx="15"/>
          </p:nvPr>
        </p:nvSpPr>
        <p:spPr>
          <a:xfrm>
            <a:off x="703329" y="1627094"/>
            <a:ext cx="10783822" cy="725581"/>
          </a:xfrm>
        </p:spPr>
        <p:txBody>
          <a:bodyPr lIns="0" tIns="0" rIns="0" bIns="0">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02B16481-2623-2F13-E623-8319F833F498}"/>
              </a:ext>
            </a:extLst>
          </p:cNvPr>
          <p:cNvSpPr>
            <a:spLocks noGrp="1"/>
          </p:cNvSpPr>
          <p:nvPr>
            <p:ph idx="16"/>
          </p:nvPr>
        </p:nvSpPr>
        <p:spPr>
          <a:xfrm>
            <a:off x="6095240" y="2460812"/>
            <a:ext cx="5391911" cy="3299908"/>
          </a:xfrm>
          <a:solidFill>
            <a:schemeClr val="accent5">
              <a:lumMod val="40000"/>
              <a:lumOff val="60000"/>
            </a:schemeClr>
          </a:solidFill>
        </p:spPr>
        <p:txBody>
          <a:bodyPr lIns="274320" tIns="274320" rIns="274320" bIns="274320" anchor="ctr" anchorCtr="0">
            <a:normAutofit/>
          </a:bodyPr>
          <a:lstStyle>
            <a:lvl1pPr marL="7938" indent="-7938">
              <a:lnSpc>
                <a:spcPct val="100000"/>
              </a:lnSpc>
              <a:spcBef>
                <a:spcPts val="1800"/>
              </a:spcBef>
              <a:buClrTx/>
              <a:buNone/>
              <a:tabLst/>
              <a:defRPr sz="2800" b="0">
                <a:solidFill>
                  <a:schemeClr val="tx1"/>
                </a:solidFill>
              </a:defRPr>
            </a:lvl1pPr>
            <a:lvl2pPr marL="236538" indent="-228600">
              <a:lnSpc>
                <a:spcPct val="140000"/>
              </a:lnSpc>
              <a:spcBef>
                <a:spcPts val="600"/>
              </a:spcBef>
              <a:buClrTx/>
              <a:buFont typeface="Arial" panose="020B0604020202020204" pitchFamily="34" charset="0"/>
              <a:buChar char="•"/>
              <a:tabLst/>
              <a:defRPr sz="2800">
                <a:solidFill>
                  <a:schemeClr val="tx1"/>
                </a:solidFill>
              </a:defRPr>
            </a:lvl2pPr>
            <a:lvl3pPr marL="465138" indent="-228600">
              <a:lnSpc>
                <a:spcPct val="100000"/>
              </a:lnSpc>
              <a:spcBef>
                <a:spcPts val="600"/>
              </a:spcBef>
              <a:buClrTx/>
              <a:buFont typeface="System Font Regular"/>
              <a:buChar char="–"/>
              <a:tabLst/>
              <a:defRPr sz="2400">
                <a:solidFill>
                  <a:schemeClr val="tx1"/>
                </a:solidFill>
              </a:defRPr>
            </a:lvl3pPr>
            <a:lvl4pPr>
              <a:buClrTx/>
              <a:defRPr sz="1800">
                <a:solidFill>
                  <a:schemeClr val="tx1"/>
                </a:solidFill>
              </a:defRPr>
            </a:lvl4pPr>
            <a:lvl5pPr>
              <a:buClrTx/>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79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9" y="292608"/>
            <a:ext cx="5137912" cy="1232906"/>
          </a:xfrm>
        </p:spPr>
        <p:txBody>
          <a:bodyPr lIns="0" tIns="0" rIns="0" bIns="0" anchor="b" anchorCtr="0">
            <a:normAutofit/>
          </a:bodyPr>
          <a:lstStyle>
            <a:lvl1pPr>
              <a:defRPr sz="36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5137911" cy="3944620"/>
          </a:xfrm>
        </p:spPr>
        <p:txBody>
          <a:bodyPr lIns="0" tIns="0" rIns="0" bIns="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46075">
              <a:lnSpc>
                <a:spcPct val="140000"/>
              </a:lnSpc>
              <a:spcBef>
                <a:spcPts val="600"/>
              </a:spcBef>
              <a:buClr>
                <a:schemeClr val="accent4"/>
              </a:buClr>
              <a:buFont typeface="Wingdings" pitchFamily="2" charset="2"/>
              <a:buChar char="ü"/>
              <a:tabLst/>
              <a:defRPr sz="2400">
                <a:solidFill>
                  <a:schemeClr val="tx1"/>
                </a:solidFill>
              </a:defRPr>
            </a:lvl2pPr>
            <a:lvl3pPr marL="465138" indent="-2286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7" name="Content Placeholder 2">
            <a:extLst>
              <a:ext uri="{FF2B5EF4-FFF2-40B4-BE49-F238E27FC236}">
                <a16:creationId xmlns:a16="http://schemas.microsoft.com/office/drawing/2014/main" id="{F6979916-07E1-6844-B41A-497E88FD9BBD}"/>
              </a:ext>
            </a:extLst>
          </p:cNvPr>
          <p:cNvSpPr>
            <a:spLocks noGrp="1"/>
          </p:cNvSpPr>
          <p:nvPr>
            <p:ph idx="13"/>
          </p:nvPr>
        </p:nvSpPr>
        <p:spPr>
          <a:xfrm>
            <a:off x="6166106" y="292608"/>
            <a:ext cx="5321807" cy="6216632"/>
          </a:xfrm>
          <a:noFill/>
        </p:spPr>
        <p:txBody>
          <a:bodyPr lIns="274320" tIns="274320" rIns="274320" bIns="182880" anchor="t" anchorCtr="0">
            <a:normAutofit/>
          </a:bodyPr>
          <a:lstStyle>
            <a:lvl1pPr marL="0" indent="0">
              <a:lnSpc>
                <a:spcPct val="100000"/>
              </a:lnSpc>
              <a:spcBef>
                <a:spcPts val="600"/>
              </a:spcBef>
              <a:buClr>
                <a:schemeClr val="bg1"/>
              </a:buClr>
              <a:buFont typeface="System Font Regular"/>
              <a:buNone/>
              <a:defRPr sz="1800" b="0">
                <a:solidFill>
                  <a:schemeClr val="accent4"/>
                </a:solidFill>
              </a:defRPr>
            </a:lvl1pPr>
            <a:lvl2pPr marL="236538" indent="-228600">
              <a:lnSpc>
                <a:spcPct val="140000"/>
              </a:lnSpc>
              <a:spcBef>
                <a:spcPts val="600"/>
              </a:spcBef>
              <a:buClr>
                <a:schemeClr val="bg1"/>
              </a:buClr>
              <a:buFont typeface="System Font Regular"/>
              <a:buChar char="–"/>
              <a:tabLst/>
              <a:defRPr sz="1800">
                <a:solidFill>
                  <a:schemeClr val="accent4"/>
                </a:solidFill>
              </a:defRPr>
            </a:lvl2pPr>
            <a:lvl3pPr marL="465138" indent="-228600">
              <a:lnSpc>
                <a:spcPct val="100000"/>
              </a:lnSpc>
              <a:spcBef>
                <a:spcPts val="600"/>
              </a:spcBef>
              <a:buClr>
                <a:schemeClr val="bg1"/>
              </a:buClr>
              <a:buFont typeface="System Font Regular"/>
              <a:buChar char="–"/>
              <a:tabLst/>
              <a:defRPr sz="2000">
                <a:solidFill>
                  <a:schemeClr val="accent4"/>
                </a:solidFill>
              </a:defRPr>
            </a:lvl3pPr>
            <a:lvl4pPr>
              <a:buClr>
                <a:schemeClr val="bg1"/>
              </a:buClr>
              <a:defRPr sz="1600">
                <a:solidFill>
                  <a:schemeClr val="accent4"/>
                </a:solidFill>
              </a:defRPr>
            </a:lvl4pPr>
            <a:lvl5pPr>
              <a:buClr>
                <a:schemeClr val="bg1"/>
              </a:buCl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5" y="6106904"/>
            <a:ext cx="4460125" cy="402336"/>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487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anchor="b">
            <a:noAutofit/>
          </a:bodyPr>
          <a:lstStyle>
            <a:lvl1pPr algn="l">
              <a:defRPr sz="6000" b="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1417" y="5377169"/>
            <a:ext cx="3033561" cy="842655"/>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1606615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33375">
              <a:lnSpc>
                <a:spcPct val="110000"/>
              </a:lnSpc>
              <a:spcBef>
                <a:spcPts val="1800"/>
              </a:spcBef>
              <a:buClr>
                <a:schemeClr val="accent4"/>
              </a:buClr>
              <a:buFont typeface="Wingdings" pitchFamily="2" charset="2"/>
              <a:buChar char="ü"/>
              <a:tabLst/>
              <a:defRPr sz="2400">
                <a:solidFill>
                  <a:schemeClr val="tx1"/>
                </a:solidFill>
              </a:defRPr>
            </a:lvl2pPr>
            <a:lvl3pPr marL="622300" indent="-3429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8976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631949"/>
            <a:ext cx="10783822" cy="365125"/>
          </a:xfrm>
        </p:spPr>
        <p:txBody>
          <a:bodyPr lIns="0" tIns="0" rIns="0" bIns="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a:r>
              <a:rPr lang="en-US"/>
              <a:t>Click to edit Master text styles</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p:nvPr>
        </p:nvSpPr>
        <p:spPr>
          <a:xfrm>
            <a:off x="704089" y="2103509"/>
            <a:ext cx="10783822" cy="3636891"/>
          </a:xfrm>
        </p:spPr>
        <p:txBody>
          <a:bodyPr lIns="0" tIns="0" rIns="0" bIns="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75459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tx2"/>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9688646"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hasCustomPrompt="1"/>
          </p:nvPr>
        </p:nvSpPr>
        <p:spPr>
          <a:xfrm>
            <a:off x="704088" y="1631949"/>
            <a:ext cx="5276088" cy="4210051"/>
          </a:xfrm>
          <a:solidFill>
            <a:schemeClr val="tx2"/>
          </a:solidFill>
        </p:spPr>
        <p:txBody>
          <a:bodyPr lIns="0" tIns="0" rIns="0" bIns="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
        <p:nvSpPr>
          <p:cNvPr id="13" name="Content Placeholder 2">
            <a:extLst>
              <a:ext uri="{FF2B5EF4-FFF2-40B4-BE49-F238E27FC236}">
                <a16:creationId xmlns:a16="http://schemas.microsoft.com/office/drawing/2014/main" id="{A136EE2F-D386-CC44-8E68-6F3CBC4814B6}"/>
              </a:ext>
            </a:extLst>
          </p:cNvPr>
          <p:cNvSpPr>
            <a:spLocks noGrp="1"/>
          </p:cNvSpPr>
          <p:nvPr>
            <p:ph idx="16" hasCustomPrompt="1"/>
          </p:nvPr>
        </p:nvSpPr>
        <p:spPr>
          <a:xfrm>
            <a:off x="6211826" y="3830557"/>
            <a:ext cx="5276088" cy="2011443"/>
          </a:xfrm>
          <a:solidFill>
            <a:schemeClr val="tx2">
              <a:lumMod val="60000"/>
              <a:lumOff val="40000"/>
            </a:schemeClr>
          </a:solidFill>
        </p:spPr>
        <p:txBody>
          <a:bodyPr lIns="0" tIns="0" rIns="0" bIns="0" anchor="ctr" anchorCtr="0">
            <a:normAutofit/>
          </a:bodyPr>
          <a:lstStyle>
            <a:lvl1pPr marL="0" indent="0" algn="l">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
        <p:nvSpPr>
          <p:cNvPr id="17" name="Content Placeholder 2">
            <a:extLst>
              <a:ext uri="{FF2B5EF4-FFF2-40B4-BE49-F238E27FC236}">
                <a16:creationId xmlns:a16="http://schemas.microsoft.com/office/drawing/2014/main" id="{34EF48F3-82BE-9845-A752-1C63697D411E}"/>
              </a:ext>
            </a:extLst>
          </p:cNvPr>
          <p:cNvSpPr>
            <a:spLocks noGrp="1"/>
          </p:cNvSpPr>
          <p:nvPr>
            <p:ph idx="17" hasCustomPrompt="1"/>
          </p:nvPr>
        </p:nvSpPr>
        <p:spPr>
          <a:xfrm>
            <a:off x="6211826" y="1631949"/>
            <a:ext cx="5276088" cy="2011443"/>
          </a:xfrm>
          <a:solidFill>
            <a:schemeClr val="tx2">
              <a:lumMod val="75000"/>
            </a:schemeClr>
          </a:solidFill>
        </p:spPr>
        <p:txBody>
          <a:bodyPr lIns="0" tIns="0" rIns="0" bIns="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Tree>
    <p:extLst>
      <p:ext uri="{BB962C8B-B14F-4D97-AF65-F5344CB8AC3E}">
        <p14:creationId xmlns:p14="http://schemas.microsoft.com/office/powerpoint/2010/main" val="74061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693663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2000">
                <a:solidFill>
                  <a:schemeClr val="tx1"/>
                </a:solidFill>
              </a:defRPr>
            </a:lvl3pPr>
            <a:lvl4pPr>
              <a:buClr>
                <a:schemeClr val="accent2"/>
              </a:buClr>
              <a:defRPr sz="1800">
                <a:solidFill>
                  <a:schemeClr val="tx1"/>
                </a:solidFill>
              </a:defRPr>
            </a:lvl4pPr>
            <a:lvl5pPr>
              <a:buClr>
                <a:schemeClr val="accent2"/>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4373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021863"/>
            <a:ext cx="12192000" cy="383613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1453919"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1800472" y="193581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5050647" y="197329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8300821" y="197329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700825"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7954268"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5" y="6125192"/>
            <a:ext cx="96650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23" name="Title 1">
            <a:extLst>
              <a:ext uri="{FF2B5EF4-FFF2-40B4-BE49-F238E27FC236}">
                <a16:creationId xmlns:a16="http://schemas.microsoft.com/office/drawing/2014/main" id="{0CC07BE4-6D92-9744-B5B3-DA7392B1FA9E}"/>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accent5"/>
                </a:solidFill>
              </a:defRPr>
            </a:lvl1pPr>
          </a:lstStyle>
          <a:p>
            <a:r>
              <a:rPr lang="en-US"/>
              <a:t>Click to edit Master title style</a:t>
            </a:r>
          </a:p>
        </p:txBody>
      </p:sp>
    </p:spTree>
    <p:extLst>
      <p:ext uri="{BB962C8B-B14F-4D97-AF65-F5344CB8AC3E}">
        <p14:creationId xmlns:p14="http://schemas.microsoft.com/office/powerpoint/2010/main" val="230938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916820"/>
            <a:ext cx="12192000" cy="3941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4048167" y="907656"/>
            <a:ext cx="1734457" cy="1734457"/>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6615389" y="945136"/>
            <a:ext cx="1734457" cy="1734457"/>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9252156" y="945136"/>
            <a:ext cx="1734457" cy="1734457"/>
          </a:xfrm>
          <a:prstGeom prst="ellipse">
            <a:avLst/>
          </a:prstGeom>
          <a:solidFill>
            <a:schemeClr val="accent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048167" y="3089861"/>
            <a:ext cx="2240280" cy="2673609"/>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6684935" y="3089861"/>
            <a:ext cx="2240280" cy="2670048"/>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8" name="Text Placeholder 9">
            <a:extLst>
              <a:ext uri="{FF2B5EF4-FFF2-40B4-BE49-F238E27FC236}">
                <a16:creationId xmlns:a16="http://schemas.microsoft.com/office/drawing/2014/main" id="{0C6BA1CD-BA39-C640-8CE8-DBBA582D563B}"/>
              </a:ext>
            </a:extLst>
          </p:cNvPr>
          <p:cNvSpPr>
            <a:spLocks noGrp="1"/>
          </p:cNvSpPr>
          <p:nvPr>
            <p:ph type="body" sz="quarter" idx="18"/>
          </p:nvPr>
        </p:nvSpPr>
        <p:spPr>
          <a:xfrm>
            <a:off x="9252157" y="3089861"/>
            <a:ext cx="2240280" cy="2670048"/>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23" name="Title 1">
            <a:extLst>
              <a:ext uri="{FF2B5EF4-FFF2-40B4-BE49-F238E27FC236}">
                <a16:creationId xmlns:a16="http://schemas.microsoft.com/office/drawing/2014/main" id="{2BB13D82-23A6-EA4F-971A-739FCABF58A3}"/>
              </a:ext>
            </a:extLst>
          </p:cNvPr>
          <p:cNvSpPr>
            <a:spLocks noGrp="1"/>
          </p:cNvSpPr>
          <p:nvPr>
            <p:ph type="title"/>
          </p:nvPr>
        </p:nvSpPr>
        <p:spPr>
          <a:xfrm>
            <a:off x="704088" y="501445"/>
            <a:ext cx="3012506" cy="2178147"/>
          </a:xfrm>
        </p:spPr>
        <p:txBody>
          <a:bodyPr lIns="0" tIns="0" rIns="0" bIns="0" anchor="b" anchorCtr="0">
            <a:normAutofit/>
          </a:bodyPr>
          <a:lstStyle>
            <a:lvl1pPr>
              <a:defRPr sz="2400">
                <a:solidFill>
                  <a:srgbClr val="510C76"/>
                </a:solidFill>
              </a:defRPr>
            </a:lvl1pPr>
          </a:lstStyle>
          <a:p>
            <a:r>
              <a:rPr lang="en-US"/>
              <a:t>Click to edit Master title style</a:t>
            </a:r>
          </a:p>
        </p:txBody>
      </p:sp>
    </p:spTree>
    <p:extLst>
      <p:ext uri="{BB962C8B-B14F-4D97-AF65-F5344CB8AC3E}">
        <p14:creationId xmlns:p14="http://schemas.microsoft.com/office/powerpoint/2010/main" val="3390000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1A92D4B-B048-704B-8B84-0FF78D54EEBB}"/>
              </a:ext>
            </a:extLst>
          </p:cNvPr>
          <p:cNvSpPr>
            <a:spLocks noGrp="1"/>
          </p:cNvSpPr>
          <p:nvPr>
            <p:ph type="sldNum" sz="quarter" idx="13"/>
          </p:nvPr>
        </p:nvSpPr>
        <p:spPr>
          <a:xfrm>
            <a:off x="1409700" y="6128172"/>
            <a:ext cx="814922" cy="365125"/>
          </a:xfrm>
        </p:spPr>
        <p:txBody>
          <a:bodyPr lIns="0" tIns="0" rIns="0" bIns="0"/>
          <a:lstStyle>
            <a:lvl1pPr algn="l">
              <a:defRPr sz="1050">
                <a:solidFill>
                  <a:schemeClr val="bg2">
                    <a:lumMod val="75000"/>
                  </a:schemeClr>
                </a:solidFill>
              </a:defRPr>
            </a:lvl1pPr>
          </a:lstStyle>
          <a:p>
            <a:fld id="{C4B37875-7933-F345-AE65-E0AB5E984F8B}" type="slidenum">
              <a:rPr lang="en-US" smtClean="0"/>
              <a:pPr/>
              <a:t>‹#›</a:t>
            </a:fld>
            <a:endParaRPr lang="en-US"/>
          </a:p>
        </p:txBody>
      </p:sp>
      <p:pic>
        <p:nvPicPr>
          <p:cNvPr id="31" name="Graphic 5">
            <a:extLst>
              <a:ext uri="{FF2B5EF4-FFF2-40B4-BE49-F238E27FC236}">
                <a16:creationId xmlns:a16="http://schemas.microsoft.com/office/drawing/2014/main" id="{24F025D3-1715-964B-BBAF-3AFCAA028F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28" name="Rectangle 27">
            <a:extLst>
              <a:ext uri="{FF2B5EF4-FFF2-40B4-BE49-F238E27FC236}">
                <a16:creationId xmlns:a16="http://schemas.microsoft.com/office/drawing/2014/main" id="{36726C69-278F-DB4C-80F0-B5C0AAE75544}"/>
              </a:ext>
            </a:extLst>
          </p:cNvPr>
          <p:cNvSpPr/>
          <p:nvPr userDrawn="1"/>
        </p:nvSpPr>
        <p:spPr>
          <a:xfrm>
            <a:off x="8128006" y="0"/>
            <a:ext cx="4063994" cy="34289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7" name="Rectangle 26">
            <a:extLst>
              <a:ext uri="{FF2B5EF4-FFF2-40B4-BE49-F238E27FC236}">
                <a16:creationId xmlns:a16="http://schemas.microsoft.com/office/drawing/2014/main" id="{C8A295D9-22B8-BE43-BD83-D6FC29CF1134}"/>
              </a:ext>
            </a:extLst>
          </p:cNvPr>
          <p:cNvSpPr/>
          <p:nvPr userDrawn="1"/>
        </p:nvSpPr>
        <p:spPr>
          <a:xfrm>
            <a:off x="1" y="0"/>
            <a:ext cx="4063994" cy="3428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9" name="Rectangle 28">
            <a:extLst>
              <a:ext uri="{FF2B5EF4-FFF2-40B4-BE49-F238E27FC236}">
                <a16:creationId xmlns:a16="http://schemas.microsoft.com/office/drawing/2014/main" id="{0D2256BF-D339-1247-B0CD-27A35E99B9B9}"/>
              </a:ext>
            </a:extLst>
          </p:cNvPr>
          <p:cNvSpPr/>
          <p:nvPr userDrawn="1"/>
        </p:nvSpPr>
        <p:spPr>
          <a:xfrm>
            <a:off x="4063992" y="3429003"/>
            <a:ext cx="4063994" cy="3428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pic>
        <p:nvPicPr>
          <p:cNvPr id="18" name="Picture 17">
            <a:extLst>
              <a:ext uri="{FF2B5EF4-FFF2-40B4-BE49-F238E27FC236}">
                <a16:creationId xmlns:a16="http://schemas.microsoft.com/office/drawing/2014/main" id="{7DADA274-57D1-0D4C-9D29-27ED218C53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3429001"/>
            <a:ext cx="4063995" cy="3428999"/>
          </a:xfrm>
          <a:prstGeom prst="rect">
            <a:avLst/>
          </a:prstGeom>
        </p:spPr>
      </p:pic>
      <p:pic>
        <p:nvPicPr>
          <p:cNvPr id="16" name="Picture 15">
            <a:extLst>
              <a:ext uri="{FF2B5EF4-FFF2-40B4-BE49-F238E27FC236}">
                <a16:creationId xmlns:a16="http://schemas.microsoft.com/office/drawing/2014/main" id="{66F06B51-6A1A-4C42-8473-137D65B1AE4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063997" y="1"/>
            <a:ext cx="4064001" cy="3429000"/>
          </a:xfrm>
          <a:prstGeom prst="rect">
            <a:avLst/>
          </a:prstGeom>
        </p:spPr>
      </p:pic>
      <p:pic>
        <p:nvPicPr>
          <p:cNvPr id="20" name="Picture 19">
            <a:extLst>
              <a:ext uri="{FF2B5EF4-FFF2-40B4-BE49-F238E27FC236}">
                <a16:creationId xmlns:a16="http://schemas.microsoft.com/office/drawing/2014/main" id="{FC2149DA-3F57-344E-A4E7-A0258CB4A36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127992" y="3428999"/>
            <a:ext cx="4064008" cy="3429003"/>
          </a:xfrm>
          <a:prstGeom prst="rect">
            <a:avLst/>
          </a:prstGeom>
        </p:spPr>
      </p:pic>
      <p:sp>
        <p:nvSpPr>
          <p:cNvPr id="22" name="Text Placeholder 21">
            <a:extLst>
              <a:ext uri="{FF2B5EF4-FFF2-40B4-BE49-F238E27FC236}">
                <a16:creationId xmlns:a16="http://schemas.microsoft.com/office/drawing/2014/main" id="{3D710FE3-2A7E-E844-B1EA-E61D6DDD54BB}"/>
              </a:ext>
            </a:extLst>
          </p:cNvPr>
          <p:cNvSpPr>
            <a:spLocks noGrp="1"/>
          </p:cNvSpPr>
          <p:nvPr>
            <p:ph type="body" sz="quarter" idx="10"/>
          </p:nvPr>
        </p:nvSpPr>
        <p:spPr>
          <a:xfrm>
            <a:off x="184728" y="649934"/>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7386842-6718-0B48-BC42-B977F23C2266}"/>
              </a:ext>
            </a:extLst>
          </p:cNvPr>
          <p:cNvSpPr>
            <a:spLocks noGrp="1"/>
          </p:cNvSpPr>
          <p:nvPr>
            <p:ph type="body" sz="quarter" idx="12"/>
          </p:nvPr>
        </p:nvSpPr>
        <p:spPr>
          <a:xfrm>
            <a:off x="8312735" y="649934"/>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31F499DE-4DAD-5448-AA20-50D31E2A9060}"/>
              </a:ext>
            </a:extLst>
          </p:cNvPr>
          <p:cNvSpPr>
            <a:spLocks noGrp="1"/>
          </p:cNvSpPr>
          <p:nvPr>
            <p:ph type="body" sz="quarter" idx="11"/>
          </p:nvPr>
        </p:nvSpPr>
        <p:spPr>
          <a:xfrm>
            <a:off x="4248720" y="4078932"/>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0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fade">
                                      <p:cBhvr>
                                        <p:cTn id="27" dur="500"/>
                                        <p:tgtEl>
                                          <p:spTgt spid="22">
                                            <p:txEl>
                                              <p:pRg st="1" end="1"/>
                                            </p:txEl>
                                          </p:spTgt>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fade">
                                      <p:cBhvr>
                                        <p:cTn id="38" dur="500"/>
                                        <p:tgtEl>
                                          <p:spTgt spid="23">
                                            <p:txEl>
                                              <p:pRg st="1" end="1"/>
                                            </p:txEl>
                                          </p:spTgt>
                                        </p:tgtEl>
                                      </p:cBhvr>
                                    </p:animEffect>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animEffect transition="in" filter="fade">
                                      <p:cBhvr>
                                        <p:cTn id="49"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a:lstStyle>
            <a:lvl1pPr algn="r">
              <a:defRPr sz="1050">
                <a:solidFill>
                  <a:schemeClr val="tx2">
                    <a:lumMod val="40000"/>
                    <a:lumOff val="60000"/>
                  </a:schemeClr>
                </a:solidFill>
              </a:defRPr>
            </a:lvl1pPr>
          </a:lstStyle>
          <a:p>
            <a:pPr algn="r"/>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a:normAutofit/>
          </a:bodyPr>
          <a:lstStyle>
            <a:lvl1pPr marL="7938" indent="0" algn="ctr">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a:normAutofit/>
          </a:bodyPr>
          <a:lstStyle>
            <a:lvl1pPr algn="ctr">
              <a:defRPr sz="28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anchor="ctr" anchorCtr="0">
            <a:normAutofit/>
          </a:bodyPr>
          <a:lstStyle>
            <a:lvl1pPr marL="0" indent="0" algn="ctr">
              <a:buNone/>
              <a:defRPr sz="1300" b="0" i="1">
                <a:solidFill>
                  <a:schemeClr val="bg1"/>
                </a:solidFill>
                <a:latin typeface="Avenir Oblique" panose="02000503020000020003" pitchFamily="2" charset="0"/>
              </a:defRPr>
            </a:lvl1pPr>
          </a:lstStyle>
          <a:p>
            <a:pPr lvl="0"/>
            <a:r>
              <a:rPr lang="en-US"/>
              <a:t>Click to edit Master text styles</a:t>
            </a:r>
          </a:p>
        </p:txBody>
      </p:sp>
    </p:spTree>
    <p:extLst>
      <p:ext uri="{BB962C8B-B14F-4D97-AF65-F5344CB8AC3E}">
        <p14:creationId xmlns:p14="http://schemas.microsoft.com/office/powerpoint/2010/main" val="1707312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a:lstStyle>
            <a:lvl1pPr algn="r">
              <a:defRPr sz="1050">
                <a:solidFill>
                  <a:schemeClr val="tx2">
                    <a:lumMod val="40000"/>
                    <a:lumOff val="60000"/>
                  </a:schemeClr>
                </a:solidFill>
              </a:defRPr>
            </a:lvl1pPr>
          </a:lstStyle>
          <a:p>
            <a:pPr algn="r"/>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anchor="ctr" anchorCtr="0">
            <a:normAutofit/>
          </a:bodyPr>
          <a:lstStyle>
            <a:lvl1pPr marL="7938" indent="0" algn="l">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a:normAutofit/>
          </a:bodyPr>
          <a:lstStyle>
            <a:lvl1pPr algn="ctr">
              <a:defRPr sz="2800">
                <a:solidFill>
                  <a:schemeClr val="bg1"/>
                </a:solidFill>
              </a:defRPr>
            </a:lvl1pPr>
          </a:lstStyle>
          <a:p>
            <a:r>
              <a:rPr lang="en-US"/>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anchor="ctr" anchorCtr="0">
            <a:normAutofit/>
          </a:bodyPr>
          <a:lstStyle>
            <a:lvl1pPr marL="0" indent="0">
              <a:buNone/>
              <a:defRPr sz="180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75100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anchor="b">
            <a:normAutofit/>
          </a:bodyPr>
          <a:lstStyle>
            <a:lvl1pPr>
              <a:defRPr sz="3200" b="0">
                <a:solidFill>
                  <a:schemeClr val="accent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2471596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510C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704088" y="1221650"/>
            <a:ext cx="8229600" cy="2560320"/>
          </a:xfrm>
        </p:spPr>
        <p:txBody>
          <a:bodyPr anchor="b">
            <a:normAutofit/>
          </a:bodyPr>
          <a:lstStyle>
            <a:lvl1pPr>
              <a:defRPr sz="4800">
                <a:solidFill>
                  <a:schemeClr val="bg1"/>
                </a:solidFill>
              </a:defRPr>
            </a:lvl1pPr>
          </a:lstStyle>
          <a:p>
            <a:r>
              <a:rPr lang="en-US"/>
              <a:t>Click to edit Master title style</a:t>
            </a:r>
          </a:p>
        </p:txBody>
      </p:sp>
      <p:pic>
        <p:nvPicPr>
          <p:cNvPr id="6" name="Graphic 5">
            <a:extLst>
              <a:ext uri="{FF2B5EF4-FFF2-40B4-BE49-F238E27FC236}">
                <a16:creationId xmlns:a16="http://schemas.microsoft.com/office/drawing/2014/main" id="{0E488F21-E980-CC44-802B-D518BB5276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0" name="Rectangle 9">
            <a:extLst>
              <a:ext uri="{FF2B5EF4-FFF2-40B4-BE49-F238E27FC236}">
                <a16:creationId xmlns:a16="http://schemas.microsoft.com/office/drawing/2014/main" id="{5C0AE317-7DCA-2847-9139-09D2878A490A}"/>
              </a:ext>
            </a:extLst>
          </p:cNvPr>
          <p:cNvSpPr/>
          <p:nvPr userDrawn="1"/>
        </p:nvSpPr>
        <p:spPr>
          <a:xfrm>
            <a:off x="11338560" y="0"/>
            <a:ext cx="853440" cy="6858000"/>
          </a:xfrm>
          <a:prstGeom prst="rect">
            <a:avLst/>
          </a:prstGeom>
          <a:solidFill>
            <a:srgbClr val="74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73852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510C7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601C7CB-0829-664B-91F2-AFB519CFD68F}"/>
              </a:ext>
            </a:extLst>
          </p:cNvPr>
          <p:cNvSpPr>
            <a:spLocks noGrp="1"/>
          </p:cNvSpPr>
          <p:nvPr>
            <p:ph type="pic" sz="quarter" idx="10"/>
          </p:nvPr>
        </p:nvSpPr>
        <p:spPr>
          <a:xfrm>
            <a:off x="0" y="0"/>
            <a:ext cx="11338560" cy="6858000"/>
          </a:xfrm>
          <a:solidFill>
            <a:schemeClr val="accent1">
              <a:lumMod val="50000"/>
            </a:schemeClr>
          </a:solidFill>
        </p:spPr>
        <p:txBody>
          <a:bodyPr anchor="t" anchorCtr="0"/>
          <a:lstStyle>
            <a:lvl1pPr marL="0" indent="0" algn="l">
              <a:buNone/>
              <a:defRPr>
                <a:solidFill>
                  <a:schemeClr val="accent1">
                    <a:lumMod val="20000"/>
                    <a:lumOff val="80000"/>
                  </a:schemeClr>
                </a:solidFill>
              </a:defRPr>
            </a:lvl1pPr>
          </a:lstStyle>
          <a:p>
            <a:endParaRPr lang="en-US"/>
          </a:p>
        </p:txBody>
      </p:sp>
      <p:sp>
        <p:nvSpPr>
          <p:cNvPr id="12" name="Picture Placeholder 11">
            <a:extLst>
              <a:ext uri="{FF2B5EF4-FFF2-40B4-BE49-F238E27FC236}">
                <a16:creationId xmlns:a16="http://schemas.microsoft.com/office/drawing/2014/main" id="{61C3174A-52B1-7C48-A246-60BAF08A5E93}"/>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B32D1FBF-4AF5-164A-8B4F-9782D1FFE93A}"/>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51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5D8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94952-C3F0-3445-986F-B669BBC4FF56}"/>
              </a:ext>
            </a:extLst>
          </p:cNvPr>
          <p:cNvSpPr>
            <a:spLocks noGrp="1"/>
          </p:cNvSpPr>
          <p:nvPr>
            <p:ph type="title"/>
          </p:nvPr>
        </p:nvSpPr>
        <p:spPr>
          <a:xfrm>
            <a:off x="704086" y="1221650"/>
            <a:ext cx="10338516"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AC81D47E-0594-654F-AE65-739A3697F2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EAA3B35D-3AA2-FC44-B4AC-55DE921B4428}"/>
              </a:ext>
            </a:extLst>
          </p:cNvPr>
          <p:cNvSpPr/>
          <p:nvPr userDrawn="1"/>
        </p:nvSpPr>
        <p:spPr>
          <a:xfrm>
            <a:off x="11338560" y="0"/>
            <a:ext cx="853440" cy="6858000"/>
          </a:xfrm>
          <a:prstGeom prst="rect">
            <a:avLst/>
          </a:prstGeom>
          <a:solidFill>
            <a:srgbClr val="337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435236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rgbClr val="005D83"/>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9F8CEE0-672B-1346-BA71-6FF622882C4E}"/>
              </a:ext>
            </a:extLst>
          </p:cNvPr>
          <p:cNvSpPr>
            <a:spLocks noGrp="1"/>
          </p:cNvSpPr>
          <p:nvPr>
            <p:ph type="pic" sz="quarter" idx="10"/>
          </p:nvPr>
        </p:nvSpPr>
        <p:spPr>
          <a:xfrm>
            <a:off x="0" y="0"/>
            <a:ext cx="11338560" cy="6858000"/>
          </a:xfrm>
          <a:solidFill>
            <a:schemeClr val="accent2">
              <a:lumMod val="50000"/>
            </a:schemeClr>
          </a:solidFill>
        </p:spPr>
        <p:txBody>
          <a:bodyPr anchor="t" anchorCtr="0"/>
          <a:lstStyle>
            <a:lvl1pPr marL="0" indent="0" algn="l">
              <a:buNone/>
              <a:defRPr>
                <a:solidFill>
                  <a:schemeClr val="accent3">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07EB5D18-CF26-1147-AB33-37D99BCBFE15}"/>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07A40B8A-D93F-3B40-AAB2-4237E6497836}"/>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0631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4A8E8D-61B8-5F43-A848-02CA1016D351}"/>
              </a:ext>
            </a:extLst>
          </p:cNvPr>
          <p:cNvSpPr>
            <a:spLocks noGrp="1"/>
          </p:cNvSpPr>
          <p:nvPr>
            <p:ph type="title"/>
          </p:nvPr>
        </p:nvSpPr>
        <p:spPr>
          <a:xfrm>
            <a:off x="704087" y="1221650"/>
            <a:ext cx="10326377"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08E62E8D-F2D4-494B-A70D-93A048352C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012543A7-C52A-2C4E-B120-42BE62E76396}"/>
              </a:ext>
            </a:extLst>
          </p:cNvPr>
          <p:cNvSpPr/>
          <p:nvPr userDrawn="1"/>
        </p:nvSpPr>
        <p:spPr>
          <a:xfrm>
            <a:off x="11338560" y="0"/>
            <a:ext cx="85344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1894660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Section Header">
    <p:bg>
      <p:bgPr>
        <a:solidFill>
          <a:schemeClr val="accent5"/>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5D6039BD-6802-174D-B2B6-97C695818131}"/>
              </a:ext>
            </a:extLst>
          </p:cNvPr>
          <p:cNvSpPr>
            <a:spLocks noGrp="1"/>
          </p:cNvSpPr>
          <p:nvPr>
            <p:ph type="pic" sz="quarter" idx="10"/>
          </p:nvPr>
        </p:nvSpPr>
        <p:spPr>
          <a:xfrm>
            <a:off x="0" y="0"/>
            <a:ext cx="11338560" cy="6858000"/>
          </a:xfrm>
          <a:solidFill>
            <a:schemeClr val="accent5">
              <a:lumMod val="50000"/>
            </a:schemeClr>
          </a:solidFill>
        </p:spPr>
        <p:txBody>
          <a:bodyPr anchor="t" anchorCtr="0"/>
          <a:lstStyle>
            <a:lvl1pPr marL="0" indent="0" algn="l">
              <a:buNone/>
              <a:defRPr>
                <a:solidFill>
                  <a:schemeClr val="accent5">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BE0E8D98-16C0-6741-914C-F9BF1146BB52}"/>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64439DE3-F577-F944-BA5A-8C9C615C0D5A}"/>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98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8D9EB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FB99B-488A-FA4C-B302-EA314B4D010C}"/>
              </a:ext>
            </a:extLst>
          </p:cNvPr>
          <p:cNvSpPr>
            <a:spLocks noGrp="1"/>
          </p:cNvSpPr>
          <p:nvPr>
            <p:ph type="title"/>
          </p:nvPr>
        </p:nvSpPr>
        <p:spPr>
          <a:xfrm>
            <a:off x="704088" y="1221650"/>
            <a:ext cx="8229600"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9263415F-C3CE-B043-9356-123275769E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68640445-EA20-6444-83AE-E1069477C3A1}"/>
              </a:ext>
            </a:extLst>
          </p:cNvPr>
          <p:cNvSpPr/>
          <p:nvPr userDrawn="1"/>
        </p:nvSpPr>
        <p:spPr>
          <a:xfrm>
            <a:off x="11338560" y="0"/>
            <a:ext cx="85344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212552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ection Header">
    <p:bg>
      <p:bgPr>
        <a:solidFill>
          <a:srgbClr val="8D9EB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25DD77C-17F0-C346-87DC-0D7490EFB18B}"/>
              </a:ext>
            </a:extLst>
          </p:cNvPr>
          <p:cNvSpPr>
            <a:spLocks noGrp="1"/>
          </p:cNvSpPr>
          <p:nvPr>
            <p:ph type="pic" sz="quarter" idx="10"/>
          </p:nvPr>
        </p:nvSpPr>
        <p:spPr>
          <a:xfrm>
            <a:off x="0" y="0"/>
            <a:ext cx="11338560" cy="6858000"/>
          </a:xfrm>
          <a:solidFill>
            <a:schemeClr val="tx2">
              <a:lumMod val="50000"/>
            </a:schemeClr>
          </a:solidFill>
        </p:spPr>
        <p:txBody>
          <a:bodyPr anchor="t" anchorCtr="0"/>
          <a:lstStyle>
            <a:lvl1pPr marL="0" indent="0" algn="l">
              <a:buNone/>
              <a:defRPr>
                <a:solidFill>
                  <a:schemeClr val="tx2">
                    <a:lumMod val="40000"/>
                    <a:lumOff val="60000"/>
                  </a:schemeClr>
                </a:solidFill>
              </a:defRPr>
            </a:lvl1pPr>
          </a:lstStyle>
          <a:p>
            <a:endParaRPr lang="en-US"/>
          </a:p>
        </p:txBody>
      </p:sp>
      <p:sp>
        <p:nvSpPr>
          <p:cNvPr id="8" name="Picture Placeholder 11">
            <a:extLst>
              <a:ext uri="{FF2B5EF4-FFF2-40B4-BE49-F238E27FC236}">
                <a16:creationId xmlns:a16="http://schemas.microsoft.com/office/drawing/2014/main" id="{1D97B88E-FF49-D44E-B03B-C9E0E3A24864}"/>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39D4DA06-7E0D-2949-8108-6B20645C6A63}"/>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8612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BB913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54C9B3-9621-F54C-BACC-608785EE95D4}"/>
              </a:ext>
            </a:extLst>
          </p:cNvPr>
          <p:cNvSpPr>
            <a:spLocks noGrp="1"/>
          </p:cNvSpPr>
          <p:nvPr>
            <p:ph type="title"/>
          </p:nvPr>
        </p:nvSpPr>
        <p:spPr>
          <a:xfrm>
            <a:off x="704083" y="1221650"/>
            <a:ext cx="10080457" cy="274320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FA56BF86-C950-DA43-A6C0-902DAE8968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3" name="Rectangle 2">
            <a:extLst>
              <a:ext uri="{FF2B5EF4-FFF2-40B4-BE49-F238E27FC236}">
                <a16:creationId xmlns:a16="http://schemas.microsoft.com/office/drawing/2014/main" id="{04EE59D2-07CC-B047-BF44-AC9D6DD5B748}"/>
              </a:ext>
            </a:extLst>
          </p:cNvPr>
          <p:cNvSpPr/>
          <p:nvPr userDrawn="1"/>
        </p:nvSpPr>
        <p:spPr>
          <a:xfrm>
            <a:off x="11338560" y="0"/>
            <a:ext cx="85344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3852766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Section Header">
    <p:bg>
      <p:bgPr>
        <a:solidFill>
          <a:srgbClr val="BB913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09579D9-5084-144F-A45F-F85CF03AFD6A}"/>
              </a:ext>
            </a:extLst>
          </p:cNvPr>
          <p:cNvSpPr>
            <a:spLocks noGrp="1"/>
          </p:cNvSpPr>
          <p:nvPr>
            <p:ph type="pic" sz="quarter" idx="10"/>
          </p:nvPr>
        </p:nvSpPr>
        <p:spPr>
          <a:xfrm>
            <a:off x="0" y="0"/>
            <a:ext cx="11338560" cy="6858000"/>
          </a:xfrm>
          <a:solidFill>
            <a:schemeClr val="accent4">
              <a:lumMod val="50000"/>
            </a:schemeClr>
          </a:solidFill>
        </p:spPr>
        <p:txBody>
          <a:bodyPr anchor="t" anchorCtr="0"/>
          <a:lstStyle>
            <a:lvl1pPr marL="0" indent="0" algn="l">
              <a:buNone/>
              <a:defRPr>
                <a:solidFill>
                  <a:schemeClr val="accent4">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C4225E05-D934-C44D-B11F-CD3575A10947}"/>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CAE2BCA6-4968-FC47-B85A-BC970BBB9EF3}"/>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62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anchor="b">
            <a:normAutofit/>
          </a:bodyPr>
          <a:lstStyle>
            <a:lvl1pPr>
              <a:defRPr sz="3200" b="0">
                <a:solidFill>
                  <a:schemeClr val="accent2"/>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174577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755404"/>
            <a:ext cx="12192000" cy="410259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130299"/>
            <a:ext cx="6644999" cy="1369073"/>
          </a:xfrm>
        </p:spPr>
        <p:txBody>
          <a:bodyPr lIns="0" tIns="0" rIns="0" bIns="0" anchor="b">
            <a:normAutofit/>
          </a:bodyPr>
          <a:lstStyle>
            <a:lvl1pPr>
              <a:defRPr sz="3200" b="0">
                <a:solidFill>
                  <a:schemeClr val="accent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2992176"/>
            <a:ext cx="6644999" cy="2694562"/>
          </a:xfrm>
        </p:spPr>
        <p:txBody>
          <a:bodyPr lIns="0" tIns="0" rIns="0" bIns="0">
            <a:noAutofit/>
          </a:bodyPr>
          <a:lstStyle>
            <a:lvl1pPr marL="350838" indent="-342900">
              <a:lnSpc>
                <a:spcPct val="120000"/>
              </a:lnSpc>
              <a:spcAft>
                <a:spcPts val="600"/>
              </a:spcAft>
              <a:buFont typeface="Arial" panose="020B0604020202020204" pitchFamily="34" charset="0"/>
              <a:buChar char="•"/>
              <a:tabLst/>
              <a:defRPr sz="2400"/>
            </a:lvl1pPr>
            <a:lvl2pPr marL="7938" indent="0">
              <a:lnSpc>
                <a:spcPct val="120000"/>
              </a:lnSpc>
              <a:spcAft>
                <a:spcPts val="600"/>
              </a:spcAft>
              <a:buNone/>
              <a:tabLst/>
              <a:defRPr sz="2000"/>
            </a:lvl2pPr>
            <a:lvl3pPr marL="7938" indent="0">
              <a:lnSpc>
                <a:spcPct val="120000"/>
              </a:lnSpc>
              <a:spcAft>
                <a:spcPts val="600"/>
              </a:spcAft>
              <a:buNone/>
              <a:tabLst/>
              <a:defRPr sz="1800"/>
            </a:lvl3pPr>
            <a:lvl4pPr marL="7938" indent="0">
              <a:lnSpc>
                <a:spcPct val="120000"/>
              </a:lnSpc>
              <a:spcAft>
                <a:spcPts val="600"/>
              </a:spcAft>
              <a:buNone/>
              <a:tabLst/>
              <a:defRPr sz="1600"/>
            </a:lvl4pPr>
            <a:lvl5pPr marL="7938" indent="0">
              <a:lnSpc>
                <a:spcPct val="120000"/>
              </a:lnSpc>
              <a:spcAft>
                <a:spcPts val="600"/>
              </a:spcAft>
              <a:buNone/>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130300"/>
            <a:ext cx="3593591" cy="450858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32930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0" indent="0">
              <a:lnSpc>
                <a:spcPct val="100000"/>
              </a:lnSpc>
              <a:spcBef>
                <a:spcPts val="1800"/>
              </a:spcBef>
              <a:buClr>
                <a:srgbClr val="510C76"/>
              </a:buClr>
              <a:buNone/>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4958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0" indent="0">
              <a:lnSpc>
                <a:spcPct val="100000"/>
              </a:lnSpc>
              <a:spcBef>
                <a:spcPts val="1800"/>
              </a:spcBef>
              <a:spcAft>
                <a:spcPts val="600"/>
              </a:spcAft>
              <a:buClr>
                <a:srgbClr val="510C76"/>
              </a:buClr>
              <a:buNone/>
              <a:defRPr sz="2400">
                <a:solidFill>
                  <a:schemeClr val="tx1"/>
                </a:solidFill>
              </a:defRPr>
            </a:lvl1pPr>
            <a:lvl2pPr marL="346075" indent="-333375">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631265"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3316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06904"/>
            <a:ext cx="9604371" cy="402336"/>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582683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CFC3C-807A-BD41-B077-01B9EE343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2C2ED9-8ECE-E54F-BD0C-E9EE2BED7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F126B-FD4E-7A45-9946-10822FE2B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endParaRPr lang="en-US"/>
          </a:p>
        </p:txBody>
      </p:sp>
      <p:sp>
        <p:nvSpPr>
          <p:cNvPr id="5" name="Footer Placeholder 4">
            <a:extLst>
              <a:ext uri="{FF2B5EF4-FFF2-40B4-BE49-F238E27FC236}">
                <a16:creationId xmlns:a16="http://schemas.microsoft.com/office/drawing/2014/main" id="{1A914CBD-45D2-5346-8F80-A7CA5055A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9F619AB0-F337-D345-89BB-619F0F116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C4B37875-7933-F345-AE65-E0AB5E984F8B}" type="slidenum">
              <a:rPr lang="en-US" smtClean="0"/>
              <a:pPr/>
              <a:t>‹#›</a:t>
            </a:fld>
            <a:endParaRPr lang="en-US"/>
          </a:p>
        </p:txBody>
      </p:sp>
    </p:spTree>
    <p:extLst>
      <p:ext uri="{BB962C8B-B14F-4D97-AF65-F5344CB8AC3E}">
        <p14:creationId xmlns:p14="http://schemas.microsoft.com/office/powerpoint/2010/main" val="65776903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710" r:id="rId3"/>
    <p:sldLayoutId id="2147483651" r:id="rId4"/>
    <p:sldLayoutId id="2147483675" r:id="rId5"/>
    <p:sldLayoutId id="2147483676" r:id="rId6"/>
    <p:sldLayoutId id="2147483650" r:id="rId7"/>
    <p:sldLayoutId id="2147483707" r:id="rId8"/>
    <p:sldLayoutId id="2147483689" r:id="rId9"/>
    <p:sldLayoutId id="2147483709" r:id="rId10"/>
    <p:sldLayoutId id="2147483698" r:id="rId11"/>
    <p:sldLayoutId id="2147483688" r:id="rId12"/>
    <p:sldLayoutId id="2147483699" r:id="rId13"/>
    <p:sldLayoutId id="2147483700" r:id="rId14"/>
    <p:sldLayoutId id="2147483691" r:id="rId15"/>
    <p:sldLayoutId id="2147483692" r:id="rId16"/>
    <p:sldLayoutId id="2147483684" r:id="rId17"/>
    <p:sldLayoutId id="2147483702" r:id="rId18"/>
    <p:sldLayoutId id="2147483704" r:id="rId19"/>
    <p:sldLayoutId id="2147483682" r:id="rId20"/>
    <p:sldLayoutId id="2147483686" r:id="rId21"/>
    <p:sldLayoutId id="2147483706" r:id="rId22"/>
    <p:sldLayoutId id="2147483705" r:id="rId23"/>
    <p:sldLayoutId id="2147483703" r:id="rId24"/>
    <p:sldLayoutId id="2147483673" r:id="rId25"/>
    <p:sldLayoutId id="2147483693" r:id="rId26"/>
    <p:sldLayoutId id="2147483690" r:id="rId27"/>
    <p:sldLayoutId id="2147483672" r:id="rId28"/>
    <p:sldLayoutId id="2147483694" r:id="rId29"/>
    <p:sldLayoutId id="2147483695" r:id="rId30"/>
    <p:sldLayoutId id="2147483696" r:id="rId31"/>
    <p:sldLayoutId id="2147483697" r:id="rId32"/>
    <p:sldLayoutId id="2147483671" r:id="rId33"/>
    <p:sldLayoutId id="2147483708" r:id="rId34"/>
    <p:sldLayoutId id="2147483683" r:id="rId35"/>
    <p:sldLayoutId id="2147483685" r:id="rId36"/>
    <p:sldLayoutId id="2147483668" r:id="rId37"/>
    <p:sldLayoutId id="2147483655" r:id="rId38"/>
    <p:sldLayoutId id="2147483701" r:id="rId39"/>
    <p:sldLayoutId id="2147483669" r:id="rId40"/>
    <p:sldLayoutId id="2147483677" r:id="rId41"/>
    <p:sldLayoutId id="2147483660" r:id="rId42"/>
    <p:sldLayoutId id="2147483678" r:id="rId43"/>
    <p:sldLayoutId id="2147483661" r:id="rId44"/>
    <p:sldLayoutId id="2147483679" r:id="rId45"/>
    <p:sldLayoutId id="2147483663" r:id="rId46"/>
    <p:sldLayoutId id="2147483680" r:id="rId47"/>
    <p:sldLayoutId id="2147483662" r:id="rId48"/>
    <p:sldLayoutId id="2147483681" r:id="rId49"/>
  </p:sldLayoutIdLst>
  <p:hf hdr="0" dt="0"/>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https://hmhbconsortium.org/knowledge-hub/modifiers-of-the-effect-of-maternal-multiple-micronutrient-supplementation-on-stillbirth-birth-outcomes-and-infant-mortality/" TargetMode="External" Type="http://schemas.openxmlformats.org/officeDocument/2006/relationships/hyperlink"/><Relationship Id="rId7" Target="../media/image32.jpeg" Type="http://schemas.openxmlformats.org/officeDocument/2006/relationships/image"/><Relationship Id="rId2" Target="../notesSlides/notesSlide10.xml" Type="http://schemas.openxmlformats.org/officeDocument/2006/relationships/notesSlide"/><Relationship Id="rId1" Target="../slideLayouts/slideLayout17.xml" Type="http://schemas.openxmlformats.org/officeDocument/2006/relationships/slideLayout"/><Relationship Id="rId6" Target="../media/image31.jpeg" Type="http://schemas.openxmlformats.org/officeDocument/2006/relationships/image"/><Relationship Id="rId5" Target="../media/image30.jpeg" Type="http://schemas.openxmlformats.org/officeDocument/2006/relationships/image"/><Relationship Id="rId4" Target="../HMHB%20documents%20for%20GMMB/Final%20materials%20from%20GMMB/).%20https:/doi.org/10.1038/s43016-021-00319-4" TargetMode="External" Type="http://schemas.openxmlformats.org/officeDocument/2006/relationships/hyperlink"/></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hyperlink" Target="https://www.nature.com/articles/nrendo.2016.37" TargetMode="Externa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hyperlink" Target="https://www.sciencedirect.com/science/article/abs/pii/S002072921160004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186/s12889-015-1449-3"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arget="https://www.youtube.com/watch?v=z7NguonMqTI&amp;list=PLtHECG2JBpsod1V1bU2_2_iyR-s9Wok97&amp;index=30" TargetMode="External" Type="http://schemas.openxmlformats.org/officeDocument/2006/relationships/hyperlink"/><Relationship Id="rId2" Target="../notesSlides/notesSlide17.xml" Type="http://schemas.openxmlformats.org/officeDocument/2006/relationships/notesSlide"/><Relationship Id="rId1" Target="../slideLayouts/slideLayout21.xml" Type="http://schemas.openxmlformats.org/officeDocument/2006/relationships/slideLayout"/><Relationship Id="rId4" Target="../media/image46.jpeg" Type="http://schemas.openxmlformats.org/officeDocument/2006/relationships/image"/></Relationships>
</file>

<file path=ppt/slides/_rels/slide18.xml.rels><?xml version="1.0" encoding="UTF-8" standalone="yes" ?><Relationships xmlns="http://schemas.openxmlformats.org/package/2006/relationships"><Relationship Id="rId3" Target="https://www.youtube.com/watch?v=c7LgGBw8us0&amp;list=PLtHECG2JBpsod1V1bU2_2_iyR-s9Wok97&amp;index=29" TargetMode="External" Type="http://schemas.openxmlformats.org/officeDocument/2006/relationships/hyperlink"/><Relationship Id="rId2" Target="../notesSlides/notesSlide18.xml" Type="http://schemas.openxmlformats.org/officeDocument/2006/relationships/notesSlide"/><Relationship Id="rId1" Target="../slideLayouts/slideLayout21.xml" Type="http://schemas.openxmlformats.org/officeDocument/2006/relationships/slideLayout"/><Relationship Id="rId4" Target="../media/image47.jpeg" Type="http://schemas.openxmlformats.org/officeDocument/2006/relationships/image"/></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HMHB@micronutrientforum.org" TargetMode="External"/><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hmhbconsortium.org/knowledge-hub/use-of-mms-for-maternal-nutrition-and-birth-outcomes-during-covid/" TargetMode="External"/><Relationship Id="rId3" Type="http://schemas.openxmlformats.org/officeDocument/2006/relationships/hyperlink" Target="https://hmhbconsortium.org/knowledge-hub/preventing-and-controlling-micronutrient-deficiencies-in-populations-affected-by-an-emergency/" TargetMode="External"/><Relationship Id="rId7" Type="http://schemas.openxmlformats.org/officeDocument/2006/relationships/hyperlink" Target="../HMHB%20documents%20for%20GMMB/Final%20materials%20from%20GMMB/3.20"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hmhbconsortium.org/knowledge-hub/who-nutritional-interventions-update-multiple-micronutrient-supplements-during-pregnancy/" TargetMode="External"/><Relationship Id="rId11" Type="http://schemas.openxmlformats.org/officeDocument/2006/relationships/hyperlink" Target="https://pubmed.ncbi.nlm.nih.gov/35466910/" TargetMode="External"/><Relationship Id="rId5" Type="http://schemas.openxmlformats.org/officeDocument/2006/relationships/hyperlink" Target="https://hmhbconsortium.org/knowledge-hub/maternal-multiple-micronutrient-supplementation-and-other-biomedical-and-socioenvironmental-influences-on-childrens-cognition-at-age-9-12-years-in-indonesia-follow-up-of-the-summit-randomis/" TargetMode="External"/><Relationship Id="rId10" Type="http://schemas.openxmlformats.org/officeDocument/2006/relationships/hyperlink" Target="https://nyaspubs.onlinelibrary.wiley.com/doi/10.1111/nyas.14756" TargetMode="External"/><Relationship Id="rId4" Type="http://schemas.openxmlformats.org/officeDocument/2006/relationships/hyperlink" Target="https://hmhbconsortium.org/knowledge-hub/modifiers-of-the-effect-of-maternal-multiple-micronutrient-supplementation-on-stillbirth-birth-outcomes-and-infant-mortality/" TargetMode="External"/><Relationship Id="rId9" Type="http://schemas.openxmlformats.org/officeDocument/2006/relationships/hyperlink" Target="https://hmhbconsortium.org/knowledge-hub/maternal-nutrition-prevention-of-malnutrition-in-women-before-and-during-pregnancy-and-while-breastfeedin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hmhbconsortium.org/an-n4g-side-event-powering-women-promising-futures-watch-now/" TargetMode="External"/><Relationship Id="rId3" Type="http://schemas.openxmlformats.org/officeDocument/2006/relationships/hyperlink" Target="https://hmhbconsortium.org/knowledge-hub/" TargetMode="External"/><Relationship Id="rId7" Type="http://schemas.openxmlformats.org/officeDocument/2006/relationships/hyperlink" Target="https://hmhbconsortium.org/nn4g-commitment-guide/" TargetMode="External"/><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hyperlink" Target="https://hmhbconsortium.org/announcing-healthy-mothers-healthy-babies-new-consortium-will-harness-action-to-improve-maternal-nutrition/" TargetMode="External"/><Relationship Id="rId5" Type="http://schemas.openxmlformats.org/officeDocument/2006/relationships/hyperlink" Target="https://hmhbconsortium.org/content/user_files/2021/11/EML_MMS_Brief-23-Nov.pdf" TargetMode="External"/><Relationship Id="rId10" Type="http://schemas.openxmlformats.org/officeDocument/2006/relationships/hyperlink" Target="http://www.hmhbconsortium.org/" TargetMode="External"/><Relationship Id="rId4" Type="http://schemas.openxmlformats.org/officeDocument/2006/relationships/hyperlink" Target="https://hmhbconsortium.org/view-the-new-world-map-on-mms-activities/" TargetMode="External"/><Relationship Id="rId9" Type="http://schemas.openxmlformats.org/officeDocument/2006/relationships/hyperlink" Target="https://hmhbconsortium.org/maternal-nutrition-in-focus-at-figo-world-congress-21-28-october/"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ncbi.nlm.nih.gov/pmc/articles/PMC510420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ubmed.ncbi.nlm.nih.gov/31134643/"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hyperlink" Target="https://www.ncbi.nlm.nih.gov/pmc/articles/PMC5104202/" TargetMode="Externa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D9A-B7AE-124A-8AAC-4FA98644C89E}"/>
              </a:ext>
            </a:extLst>
          </p:cNvPr>
          <p:cNvSpPr>
            <a:spLocks noGrp="1"/>
          </p:cNvSpPr>
          <p:nvPr>
            <p:ph type="ctrTitle"/>
          </p:nvPr>
        </p:nvSpPr>
        <p:spPr/>
        <p:txBody>
          <a:bodyPr/>
          <a:lstStyle/>
          <a:p>
            <a:r>
              <a:rPr lang="en-US"/>
              <a:t>Advancing Multiple Micronutrient Supplementation</a:t>
            </a:r>
          </a:p>
        </p:txBody>
      </p:sp>
      <p:sp>
        <p:nvSpPr>
          <p:cNvPr id="3" name="Subtitle 2">
            <a:extLst>
              <a:ext uri="{FF2B5EF4-FFF2-40B4-BE49-F238E27FC236}">
                <a16:creationId xmlns:a16="http://schemas.microsoft.com/office/drawing/2014/main" id="{C38FBB90-024C-CD85-C1C0-D06A55FA4841}"/>
              </a:ext>
            </a:extLst>
          </p:cNvPr>
          <p:cNvSpPr>
            <a:spLocks noGrp="1"/>
          </p:cNvSpPr>
          <p:nvPr>
            <p:ph idx="1" type="subTitle"/>
          </p:nvPr>
        </p:nvSpPr>
        <p:spPr/>
        <p:txBody>
          <a:bodyPr/>
          <a:lstStyle/>
          <a:p>
            <a:r>
              <a:rPr lang="en-CH"/>
              <a:t>Module A: </a:t>
            </a:r>
            <a:r>
              <a:rPr dirty="0" lang="en-CH"/>
              <a:t>Pregnancy and Nutrition</a:t>
            </a:r>
          </a:p>
        </p:txBody>
      </p:sp>
      <p:sp>
        <p:nvSpPr>
          <p:cNvPr id="5" name="Slide Number Placeholder 4">
            <a:extLst>
              <a:ext uri="{FF2B5EF4-FFF2-40B4-BE49-F238E27FC236}">
                <a16:creationId xmlns:a16="http://schemas.microsoft.com/office/drawing/2014/main" id="{77D0DAA4-6C61-D542-931A-59B7DB478DA2}"/>
              </a:ext>
            </a:extLst>
          </p:cNvPr>
          <p:cNvSpPr>
            <a:spLocks noGrp="1"/>
          </p:cNvSpPr>
          <p:nvPr>
            <p:ph idx="12" sz="quarter" type="sldNum"/>
          </p:nvPr>
        </p:nvSpPr>
        <p:spPr/>
        <p:txBody>
          <a:bodyPr/>
          <a:lstStyle/>
          <a:p>
            <a:fld id="{C4B37875-7933-F345-AE65-E0AB5E984F8B}" type="slidenum">
              <a:rPr lang="en-US" smtClean="0"/>
              <a:t>1</a:t>
            </a:fld>
            <a:endParaRPr lang="en-US"/>
          </a:p>
        </p:txBody>
      </p:sp>
      <p:pic>
        <p:nvPicPr>
          <p:cNvPr descr="A person sitting on a bed&#10;&#10;Description automatically generated with medium confidence" id="10" name="Picture Placeholder 9">
            <a:extLst>
              <a:ext uri="{FF2B5EF4-FFF2-40B4-BE49-F238E27FC236}">
                <a16:creationId xmlns:a16="http://schemas.microsoft.com/office/drawing/2014/main" id="{425C2027-33DF-1941-93D8-A7DADDEDBEA5}"/>
              </a:ext>
            </a:extLst>
          </p:cNvPr>
          <p:cNvPicPr>
            <a:picLocks noChangeAspect="1" noGrp="1"/>
          </p:cNvPicPr>
          <p:nvPr>
            <p:ph idx="13" sz="quarter" type="pic"/>
          </p:nvPr>
        </p:nvPicPr>
        <p:blipFill rotWithShape="1">
          <a:blip cstate="screen" r:embed="rId3">
            <a:extLst>
              <a:ext uri="{28A0092B-C50C-407E-A947-70E740481C1C}">
                <a14:useLocalDpi xmlns:a14="http://schemas.microsoft.com/office/drawing/2010/main"/>
              </a:ext>
            </a:extLst>
          </a:blip>
          <a:srcRect b="-11"/>
          <a:stretch/>
        </p:blipFill>
        <p:spPr/>
      </p:pic>
    </p:spTree>
    <p:extLst>
      <p:ext uri="{BB962C8B-B14F-4D97-AF65-F5344CB8AC3E}">
        <p14:creationId xmlns:p14="http://schemas.microsoft.com/office/powerpoint/2010/main" val="872350979"/>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740F-4F41-2943-9F74-D1957FA05085}"/>
              </a:ext>
            </a:extLst>
          </p:cNvPr>
          <p:cNvSpPr>
            <a:spLocks noGrp="1"/>
          </p:cNvSpPr>
          <p:nvPr>
            <p:ph type="title"/>
          </p:nvPr>
        </p:nvSpPr>
        <p:spPr/>
        <p:txBody>
          <a:bodyPr/>
          <a:lstStyle/>
          <a:p>
            <a:r>
              <a:rPr lang="en-US"/>
              <a:t>Poor maternal nutrition has dire consequences for women and children</a:t>
            </a:r>
          </a:p>
        </p:txBody>
      </p:sp>
      <p:sp>
        <p:nvSpPr>
          <p:cNvPr id="16" name="Content Placeholder 15">
            <a:extLst>
              <a:ext uri="{FF2B5EF4-FFF2-40B4-BE49-F238E27FC236}">
                <a16:creationId xmlns:a16="http://schemas.microsoft.com/office/drawing/2014/main" id="{F49A3C77-7C7C-7A44-B233-1475F2E22213}"/>
              </a:ext>
            </a:extLst>
          </p:cNvPr>
          <p:cNvSpPr>
            <a:spLocks noGrp="1"/>
          </p:cNvSpPr>
          <p:nvPr>
            <p:ph idx="1"/>
          </p:nvPr>
        </p:nvSpPr>
        <p:spPr/>
        <p:txBody>
          <a:bodyPr/>
          <a:lstStyle/>
          <a:p>
            <a:pPr lvl="1"/>
            <a:r>
              <a:rPr lang="en-US"/>
              <a:t>Malnourished women with severe anemia are 2x as likely to die </a:t>
            </a:r>
            <a:br>
              <a:rPr lang="en-US"/>
            </a:br>
            <a:r>
              <a:rPr lang="en-US"/>
              <a:t>during or shortly after childbirth. </a:t>
            </a:r>
          </a:p>
        </p:txBody>
      </p:sp>
      <p:sp>
        <p:nvSpPr>
          <p:cNvPr id="5" name="Slide Number Placeholder 4">
            <a:extLst>
              <a:ext uri="{FF2B5EF4-FFF2-40B4-BE49-F238E27FC236}">
                <a16:creationId xmlns:a16="http://schemas.microsoft.com/office/drawing/2014/main" id="{0131DCF3-7C0B-914F-A885-0A04F9BE054B}"/>
              </a:ext>
            </a:extLst>
          </p:cNvPr>
          <p:cNvSpPr>
            <a:spLocks noGrp="1"/>
          </p:cNvSpPr>
          <p:nvPr>
            <p:ph idx="12" sz="quarter" type="sldNum"/>
          </p:nvPr>
        </p:nvSpPr>
        <p:spPr/>
        <p:txBody>
          <a:bodyPr/>
          <a:lstStyle/>
          <a:p>
            <a:fld id="{C4B37875-7933-F345-AE65-E0AB5E984F8B}" type="slidenum">
              <a:rPr lang="en-US" smtClean="0"/>
              <a:pPr/>
              <a:t>10</a:t>
            </a:fld>
            <a:endParaRPr lang="en-US"/>
          </a:p>
        </p:txBody>
      </p:sp>
      <p:sp>
        <p:nvSpPr>
          <p:cNvPr id="14" name="Text Placeholder 13">
            <a:extLst>
              <a:ext uri="{FF2B5EF4-FFF2-40B4-BE49-F238E27FC236}">
                <a16:creationId xmlns:a16="http://schemas.microsoft.com/office/drawing/2014/main" id="{11984045-7EE0-DC47-9E4A-EDF92536D5D6}"/>
              </a:ext>
            </a:extLst>
          </p:cNvPr>
          <p:cNvSpPr>
            <a:spLocks noGrp="1"/>
          </p:cNvSpPr>
          <p:nvPr>
            <p:ph idx="13" sz="quarter" type="body"/>
          </p:nvPr>
        </p:nvSpPr>
        <p:spPr/>
        <p:txBody>
          <a:bodyPr>
            <a:normAutofit fontScale="92500" lnSpcReduction="10000"/>
          </a:bodyPr>
          <a:lstStyle/>
          <a:p>
            <a:r>
              <a:rPr lang="en-US"/>
              <a:t>Sources: </a:t>
            </a:r>
            <a:r>
              <a:rPr lang="en-GB"/>
              <a:t>Smith et al, 2017.</a:t>
            </a:r>
            <a:r>
              <a:rPr lang="en-GB">
                <a:solidFill>
                  <a:srgbClr val="FF0000"/>
                </a:solidFill>
              </a:rPr>
              <a:t> </a:t>
            </a:r>
            <a:r>
              <a:rPr lang="en-GB">
                <a:hlinkClick r:id="rId3"/>
              </a:rPr>
              <a:t>Modifiers of the effect of maternal multiple micronutrient supplementation on stillbirth, birth outcomes, and infant mortality: a meta-analysis of individual patient data from 17 randomised trials in low-income and middle-income countries.</a:t>
            </a:r>
            <a:r>
              <a:rPr lang="en-GB"/>
              <a:t> Lancet Global Health. </a:t>
            </a:r>
            <a:br>
              <a:rPr lang="en-US"/>
            </a:br>
            <a:r>
              <a:rPr lang="en-US"/>
              <a:t>Osendarp et al. 2021. </a:t>
            </a:r>
            <a:r>
              <a:rPr lang="en-US">
                <a:hlinkClick r:id="rId4"/>
              </a:rPr>
              <a:t>The COVID-19 crisis will exacerbate maternal and child undernutrition and child mortality in low- and middle-income countries</a:t>
            </a:r>
            <a:r>
              <a:rPr lang="en-US"/>
              <a:t>. Nat Food.</a:t>
            </a:r>
          </a:p>
        </p:txBody>
      </p:sp>
      <p:pic>
        <p:nvPicPr>
          <p:cNvPr id="11" name="Picture Placeholder 10">
            <a:extLst>
              <a:ext uri="{FF2B5EF4-FFF2-40B4-BE49-F238E27FC236}">
                <a16:creationId xmlns:a16="http://schemas.microsoft.com/office/drawing/2014/main" id="{EFE2AFC1-FB47-5748-9611-FC4CC56E515B}"/>
              </a:ext>
            </a:extLst>
          </p:cNvPr>
          <p:cNvPicPr>
            <a:picLocks noChangeAspect="1" noGrp="1"/>
          </p:cNvPicPr>
          <p:nvPr>
            <p:ph idx="14" sz="quarter" type="pic"/>
          </p:nvPr>
        </p:nvPicPr>
        <p:blipFill>
          <a:blip r:embed="rId5"/>
          <a:srcRect r="-51"/>
          <a:stretch/>
        </p:blipFill>
        <p:spPr/>
      </p:pic>
      <p:pic>
        <p:nvPicPr>
          <p:cNvPr id="15" name="Picture Placeholder 14">
            <a:extLst>
              <a:ext uri="{FF2B5EF4-FFF2-40B4-BE49-F238E27FC236}">
                <a16:creationId xmlns:a16="http://schemas.microsoft.com/office/drawing/2014/main" id="{9E048DBF-CBC5-7B43-B7A6-E773180F3B84}"/>
              </a:ext>
            </a:extLst>
          </p:cNvPr>
          <p:cNvPicPr>
            <a:picLocks noChangeAspect="1" noGrp="1"/>
          </p:cNvPicPr>
          <p:nvPr>
            <p:ph idx="15" sz="quarter" type="pic"/>
          </p:nvPr>
        </p:nvPicPr>
        <p:blipFill>
          <a:blip r:embed="rId6"/>
          <a:srcRect r="29"/>
          <a:stretch/>
        </p:blipFill>
        <p:spPr/>
      </p:pic>
      <p:sp>
        <p:nvSpPr>
          <p:cNvPr id="8" name="Content Placeholder 7">
            <a:extLst>
              <a:ext uri="{FF2B5EF4-FFF2-40B4-BE49-F238E27FC236}">
                <a16:creationId xmlns:a16="http://schemas.microsoft.com/office/drawing/2014/main" id="{6F758C93-8F06-C640-8F84-11CA32769645}"/>
              </a:ext>
            </a:extLst>
          </p:cNvPr>
          <p:cNvSpPr>
            <a:spLocks noGrp="1"/>
          </p:cNvSpPr>
          <p:nvPr>
            <p:ph idx="17"/>
          </p:nvPr>
        </p:nvSpPr>
        <p:spPr/>
        <p:txBody>
          <a:bodyPr/>
          <a:lstStyle/>
          <a:p>
            <a:pPr lvl="1"/>
            <a:r>
              <a:rPr lang="en-US"/>
              <a:t>Micronutrient deficiencies can have lifelong impacts on a child’s physical, mental, and emotional development.</a:t>
            </a:r>
          </a:p>
        </p:txBody>
      </p:sp>
      <p:sp>
        <p:nvSpPr>
          <p:cNvPr id="29" name="Content Placeholder 28">
            <a:extLst>
              <a:ext uri="{FF2B5EF4-FFF2-40B4-BE49-F238E27FC236}">
                <a16:creationId xmlns:a16="http://schemas.microsoft.com/office/drawing/2014/main" id="{F3A1E558-7141-82E8-E761-DFBA19AA7941}"/>
              </a:ext>
            </a:extLst>
          </p:cNvPr>
          <p:cNvSpPr>
            <a:spLocks noGrp="1"/>
          </p:cNvSpPr>
          <p:nvPr>
            <p:ph idx="18"/>
          </p:nvPr>
        </p:nvSpPr>
        <p:spPr/>
        <p:txBody>
          <a:bodyPr/>
          <a:lstStyle/>
          <a:p>
            <a:pPr lvl="1"/>
            <a:r>
              <a:rPr lang="en-US"/>
              <a:t>Due to COVID-19, rates of malnutrition in mothers and young children are predicted to rise sharply over the next 3 years.</a:t>
            </a:r>
          </a:p>
        </p:txBody>
      </p:sp>
      <p:sp>
        <p:nvSpPr>
          <p:cNvPr id="19" name="TextBox 18">
            <a:extLst>
              <a:ext uri="{FF2B5EF4-FFF2-40B4-BE49-F238E27FC236}">
                <a16:creationId xmlns:a16="http://schemas.microsoft.com/office/drawing/2014/main" id="{53A108C1-AC33-E040-8B0A-9DB6D2BDEEB0}"/>
              </a:ext>
            </a:extLst>
          </p:cNvPr>
          <p:cNvSpPr txBox="1"/>
          <p:nvPr/>
        </p:nvSpPr>
        <p:spPr>
          <a:xfrm>
            <a:off x="179109" y="-697584"/>
            <a:ext cx="184731" cy="369332"/>
          </a:xfrm>
          <a:prstGeom prst="rect">
            <a:avLst/>
          </a:prstGeom>
          <a:noFill/>
        </p:spPr>
        <p:txBody>
          <a:bodyPr rtlCol="0" wrap="none">
            <a:spAutoFit/>
          </a:bodyPr>
          <a:lstStyle/>
          <a:p>
            <a:endParaRPr lang="en-US">
              <a:latin charset="0" panose="02000503020000020003" pitchFamily="2" typeface="Avenir Book"/>
            </a:endParaRPr>
          </a:p>
        </p:txBody>
      </p:sp>
      <p:pic>
        <p:nvPicPr>
          <p:cNvPr id="18" name="Picture Placeholder 10">
            <a:extLst>
              <a:ext uri="{FF2B5EF4-FFF2-40B4-BE49-F238E27FC236}">
                <a16:creationId xmlns:a16="http://schemas.microsoft.com/office/drawing/2014/main" id="{6094A43A-CF1F-7344-83FB-2D631C5959A0}"/>
              </a:ext>
            </a:extLst>
          </p:cNvPr>
          <p:cNvPicPr>
            <a:picLocks noChangeAspect="1"/>
          </p:cNvPicPr>
          <p:nvPr/>
        </p:nvPicPr>
        <p:blipFill rotWithShape="1">
          <a:blip r:embed="rId7"/>
          <a:srcRect r="2"/>
          <a:stretch/>
        </p:blipFill>
        <p:spPr>
          <a:xfrm>
            <a:off x="686409" y="4623272"/>
            <a:ext cx="1010611" cy="1010611"/>
          </a:xfrm>
          <a:prstGeom prst="ellipse">
            <a:avLst/>
          </a:prstGeom>
          <a:solidFill>
            <a:schemeClr val="accent1"/>
          </a:solidFill>
        </p:spPr>
      </p:pic>
    </p:spTree>
    <p:extLst>
      <p:ext uri="{BB962C8B-B14F-4D97-AF65-F5344CB8AC3E}">
        <p14:creationId xmlns:p14="http://schemas.microsoft.com/office/powerpoint/2010/main" val="393269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2D58A4E-6676-A722-1D00-D63D7661DED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1018" y="1865375"/>
            <a:ext cx="837499" cy="1965312"/>
          </a:xfrm>
          <a:prstGeom prst="rect">
            <a:avLst/>
          </a:prstGeom>
        </p:spPr>
      </p:pic>
      <p:sp>
        <p:nvSpPr>
          <p:cNvPr id="3" name="Title 2">
            <a:extLst>
              <a:ext uri="{FF2B5EF4-FFF2-40B4-BE49-F238E27FC236}">
                <a16:creationId xmlns:a16="http://schemas.microsoft.com/office/drawing/2014/main" id="{28EC0388-4D91-6D47-A9CE-11E2EEB62637}"/>
              </a:ext>
            </a:extLst>
          </p:cNvPr>
          <p:cNvSpPr>
            <a:spLocks noGrp="1"/>
          </p:cNvSpPr>
          <p:nvPr>
            <p:ph type="title"/>
          </p:nvPr>
        </p:nvSpPr>
        <p:spPr/>
        <p:txBody>
          <a:bodyPr/>
          <a:lstStyle/>
          <a:p>
            <a:r>
              <a:rPr lang="en-US"/>
              <a:t>Consequences across a woman’s life course</a:t>
            </a:r>
          </a:p>
        </p:txBody>
      </p:sp>
      <p:sp>
        <p:nvSpPr>
          <p:cNvPr id="10" name="Content Placeholder 9">
            <a:extLst>
              <a:ext uri="{FF2B5EF4-FFF2-40B4-BE49-F238E27FC236}">
                <a16:creationId xmlns:a16="http://schemas.microsoft.com/office/drawing/2014/main" id="{DAE724DE-86F8-EC49-B053-3E05BD0037B2}"/>
              </a:ext>
            </a:extLst>
          </p:cNvPr>
          <p:cNvSpPr>
            <a:spLocks noGrp="1"/>
          </p:cNvSpPr>
          <p:nvPr>
            <p:ph idx="1"/>
          </p:nvPr>
        </p:nvSpPr>
        <p:spPr/>
        <p:txBody>
          <a:bodyPr/>
          <a:lstStyle/>
          <a:p>
            <a:r>
              <a:rPr lang="en-GB"/>
              <a:t>S</a:t>
            </a:r>
            <a:r>
              <a:rPr lang="en-CH"/>
              <a:t>hort stature</a:t>
            </a:r>
          </a:p>
          <a:p>
            <a:r>
              <a:rPr lang="fr-CH"/>
              <a:t>Impaired </a:t>
            </a:r>
            <a:r>
              <a:rPr lang="en-CH"/>
              <a:t>cognitive development</a:t>
            </a:r>
          </a:p>
          <a:p>
            <a:r>
              <a:rPr lang="en-CH"/>
              <a:t>Anemia </a:t>
            </a:r>
            <a:r>
              <a:rPr lang="en-US"/>
              <a:t>&amp;</a:t>
            </a:r>
            <a:r>
              <a:rPr lang="en-CH"/>
              <a:t> other micronutrient deficiencies </a:t>
            </a:r>
            <a:endParaRPr lang="en-US"/>
          </a:p>
          <a:p>
            <a:r>
              <a:rPr lang="en-CH"/>
              <a:t>Fatigue &amp; impaired well-being</a:t>
            </a:r>
            <a:endParaRPr lang="en-US"/>
          </a:p>
          <a:p>
            <a:r>
              <a:rPr lang="en-CH"/>
              <a:t>Impaired productivity </a:t>
            </a:r>
            <a:r>
              <a:rPr lang="en-US"/>
              <a:t>&amp; school performance</a:t>
            </a:r>
            <a:endParaRPr lang="en-CH"/>
          </a:p>
          <a:p>
            <a:endParaRPr lang="en-CH"/>
          </a:p>
        </p:txBody>
      </p:sp>
      <p:sp>
        <p:nvSpPr>
          <p:cNvPr id="5" name="Slide Number Placeholder 4">
            <a:extLst>
              <a:ext uri="{FF2B5EF4-FFF2-40B4-BE49-F238E27FC236}">
                <a16:creationId xmlns:a16="http://schemas.microsoft.com/office/drawing/2014/main" id="{720BA7D1-C109-8C4D-831C-A0D606B2CCE4}"/>
              </a:ext>
            </a:extLst>
          </p:cNvPr>
          <p:cNvSpPr>
            <a:spLocks noGrp="1"/>
          </p:cNvSpPr>
          <p:nvPr>
            <p:ph type="sldNum" sz="quarter" idx="12"/>
          </p:nvPr>
        </p:nvSpPr>
        <p:spPr/>
        <p:txBody>
          <a:bodyPr/>
          <a:lstStyle/>
          <a:p>
            <a:fld id="{C4B37875-7933-F345-AE65-E0AB5E984F8B}" type="slidenum">
              <a:rPr lang="en-US" smtClean="0"/>
              <a:pPr/>
              <a:t>11</a:t>
            </a:fld>
            <a:endParaRPr lang="en-US"/>
          </a:p>
        </p:txBody>
      </p:sp>
      <p:sp>
        <p:nvSpPr>
          <p:cNvPr id="38" name="TextBox 37">
            <a:extLst>
              <a:ext uri="{FF2B5EF4-FFF2-40B4-BE49-F238E27FC236}">
                <a16:creationId xmlns:a16="http://schemas.microsoft.com/office/drawing/2014/main" id="{8C8C4A27-8A67-2D43-B276-9AB6164B078B}"/>
              </a:ext>
            </a:extLst>
          </p:cNvPr>
          <p:cNvSpPr txBox="1"/>
          <p:nvPr/>
        </p:nvSpPr>
        <p:spPr>
          <a:xfrm>
            <a:off x="1084133" y="3227832"/>
            <a:ext cx="1113948" cy="282578"/>
          </a:xfrm>
          <a:prstGeom prst="rect">
            <a:avLst/>
          </a:prstGeom>
          <a:solidFill>
            <a:schemeClr val="accent2"/>
          </a:solidFill>
        </p:spPr>
        <p:txBody>
          <a:bodyPr wrap="square" rtlCol="0">
            <a:spAutoFit/>
          </a:bodyPr>
          <a:lstStyle/>
          <a:p>
            <a:pPr algn="ctr"/>
            <a:r>
              <a:rPr lang="en-CH" sz="1200">
                <a:solidFill>
                  <a:schemeClr val="bg1"/>
                </a:solidFill>
                <a:latin typeface="Avenir Book" panose="02000503020000020003" pitchFamily="2" charset="0"/>
              </a:rPr>
              <a:t>Adolescence</a:t>
            </a:r>
          </a:p>
        </p:txBody>
      </p:sp>
      <p:sp>
        <p:nvSpPr>
          <p:cNvPr id="9" name="TextBox 8">
            <a:extLst>
              <a:ext uri="{FF2B5EF4-FFF2-40B4-BE49-F238E27FC236}">
                <a16:creationId xmlns:a16="http://schemas.microsoft.com/office/drawing/2014/main" id="{E82AC125-74B3-8F47-952B-D53FD5D93FD6}"/>
              </a:ext>
            </a:extLst>
          </p:cNvPr>
          <p:cNvSpPr txBox="1"/>
          <p:nvPr/>
        </p:nvSpPr>
        <p:spPr>
          <a:xfrm>
            <a:off x="773656" y="3906730"/>
            <a:ext cx="3990368" cy="307777"/>
          </a:xfrm>
          <a:prstGeom prst="homePlate">
            <a:avLst/>
          </a:prstGeom>
          <a:solidFill>
            <a:schemeClr val="accent1"/>
          </a:solidFill>
        </p:spPr>
        <p:txBody>
          <a:bodyPr wrap="square" anchor="ctr" anchorCtr="0">
            <a:spAutoFit/>
          </a:bodyPr>
          <a:lstStyle/>
          <a:p>
            <a:pPr algn="ctr"/>
            <a:r>
              <a:rPr lang="en-CH" sz="1400" b="1">
                <a:solidFill>
                  <a:schemeClr val="bg1"/>
                </a:solidFill>
                <a:latin typeface="Avenir Black" panose="02000503020000020003" pitchFamily="2" charset="0"/>
              </a:rPr>
              <a:t>INADEQUATE FOOD, HEALTH</a:t>
            </a:r>
            <a:r>
              <a:rPr lang="en-US" sz="1400" b="1">
                <a:solidFill>
                  <a:schemeClr val="bg1"/>
                </a:solidFill>
                <a:latin typeface="Avenir Black" panose="02000503020000020003" pitchFamily="2" charset="0"/>
              </a:rPr>
              <a:t>,</a:t>
            </a:r>
            <a:r>
              <a:rPr lang="en-CH" sz="1400" b="1">
                <a:solidFill>
                  <a:schemeClr val="bg1"/>
                </a:solidFill>
                <a:latin typeface="Avenir Black" panose="02000503020000020003" pitchFamily="2" charset="0"/>
              </a:rPr>
              <a:t> AND CARE </a:t>
            </a:r>
          </a:p>
        </p:txBody>
      </p:sp>
    </p:spTree>
    <p:extLst>
      <p:ext uri="{BB962C8B-B14F-4D97-AF65-F5344CB8AC3E}">
        <p14:creationId xmlns:p14="http://schemas.microsoft.com/office/powerpoint/2010/main" val="96628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913E7FE2-CB0B-7BBC-31AA-538D51A7B17B}"/>
              </a:ext>
            </a:extLst>
          </p:cNvPr>
          <p:cNvPicPr>
            <a:picLocks noChangeAspect="1"/>
          </p:cNvPicPr>
          <p:nvPr/>
        </p:nvPicPr>
        <p:blipFill>
          <a:blip r:embed="rId3">
            <a:alphaModFix amt="20000"/>
            <a:extLst>
              <a:ext uri="{96DAC541-7B7A-43D3-8B79-37D633B846F1}">
                <asvg:svgBlip xmlns:asvg="http://schemas.microsoft.com/office/drawing/2016/SVG/main" r:embed="rId4"/>
              </a:ext>
            </a:extLst>
          </a:blip>
          <a:srcRect/>
          <a:stretch/>
        </p:blipFill>
        <p:spPr>
          <a:xfrm>
            <a:off x="701018" y="1865375"/>
            <a:ext cx="837499" cy="1965312"/>
          </a:xfrm>
          <a:prstGeom prst="rect">
            <a:avLst/>
          </a:prstGeom>
        </p:spPr>
      </p:pic>
      <p:pic>
        <p:nvPicPr>
          <p:cNvPr id="14" name="Graphic 13">
            <a:extLst>
              <a:ext uri="{FF2B5EF4-FFF2-40B4-BE49-F238E27FC236}">
                <a16:creationId xmlns:a16="http://schemas.microsoft.com/office/drawing/2014/main" id="{C6D17D94-ECFA-ED11-EF9C-9D7D18723B1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607146" y="1865376"/>
            <a:ext cx="853480" cy="1965310"/>
          </a:xfrm>
          <a:prstGeom prst="rect">
            <a:avLst/>
          </a:prstGeom>
        </p:spPr>
      </p:pic>
      <p:cxnSp>
        <p:nvCxnSpPr>
          <p:cNvPr id="15" name="Straight Arrow Connector 14">
            <a:extLst>
              <a:ext uri="{FF2B5EF4-FFF2-40B4-BE49-F238E27FC236}">
                <a16:creationId xmlns:a16="http://schemas.microsoft.com/office/drawing/2014/main" id="{71723E75-DFA8-4C50-8AE4-62388693644B}"/>
              </a:ext>
            </a:extLst>
          </p:cNvPr>
          <p:cNvCxnSpPr>
            <a:cxnSpLocks/>
          </p:cNvCxnSpPr>
          <p:nvPr/>
        </p:nvCxnSpPr>
        <p:spPr>
          <a:xfrm>
            <a:off x="1794123" y="2788920"/>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8EC0388-4D91-6D47-A9CE-11E2EEB62637}"/>
              </a:ext>
            </a:extLst>
          </p:cNvPr>
          <p:cNvSpPr>
            <a:spLocks noGrp="1"/>
          </p:cNvSpPr>
          <p:nvPr>
            <p:ph type="title"/>
          </p:nvPr>
        </p:nvSpPr>
        <p:spPr/>
        <p:txBody>
          <a:bodyPr/>
          <a:lstStyle/>
          <a:p>
            <a:r>
              <a:rPr lang="en-US"/>
              <a:t>Consequences across a woman’s life course</a:t>
            </a:r>
          </a:p>
        </p:txBody>
      </p:sp>
      <p:sp>
        <p:nvSpPr>
          <p:cNvPr id="10" name="Content Placeholder 9">
            <a:extLst>
              <a:ext uri="{FF2B5EF4-FFF2-40B4-BE49-F238E27FC236}">
                <a16:creationId xmlns:a16="http://schemas.microsoft.com/office/drawing/2014/main" id="{DAE724DE-86F8-EC49-B053-3E05BD0037B2}"/>
              </a:ext>
            </a:extLst>
          </p:cNvPr>
          <p:cNvSpPr>
            <a:spLocks noGrp="1"/>
          </p:cNvSpPr>
          <p:nvPr>
            <p:ph idx="1"/>
          </p:nvPr>
        </p:nvSpPr>
        <p:spPr/>
        <p:txBody>
          <a:bodyPr/>
          <a:lstStyle/>
          <a:p>
            <a:r>
              <a:rPr lang="en-GB">
                <a:solidFill>
                  <a:schemeClr val="bg2">
                    <a:lumMod val="50000"/>
                  </a:schemeClr>
                </a:solidFill>
              </a:rPr>
              <a:t>S</a:t>
            </a:r>
            <a:r>
              <a:rPr lang="en-CH">
                <a:solidFill>
                  <a:schemeClr val="bg2">
                    <a:lumMod val="50000"/>
                  </a:schemeClr>
                </a:solidFill>
              </a:rPr>
              <a:t>hort stature</a:t>
            </a:r>
          </a:p>
          <a:p>
            <a:r>
              <a:rPr lang="fr-CH">
                <a:solidFill>
                  <a:schemeClr val="bg2">
                    <a:lumMod val="50000"/>
                  </a:schemeClr>
                </a:solidFill>
              </a:rPr>
              <a:t>Impaired </a:t>
            </a:r>
            <a:r>
              <a:rPr lang="en-CH">
                <a:solidFill>
                  <a:schemeClr val="bg2">
                    <a:lumMod val="50000"/>
                  </a:schemeClr>
                </a:solidFill>
              </a:rPr>
              <a:t>cognitive development</a:t>
            </a:r>
          </a:p>
          <a:p>
            <a:r>
              <a:rPr lang="en-CH">
                <a:solidFill>
                  <a:schemeClr val="bg2">
                    <a:lumMod val="50000"/>
                  </a:schemeClr>
                </a:solidFill>
              </a:rPr>
              <a:t>Anemia </a:t>
            </a:r>
            <a:r>
              <a:rPr lang="en-US">
                <a:solidFill>
                  <a:schemeClr val="bg2">
                    <a:lumMod val="50000"/>
                  </a:schemeClr>
                </a:solidFill>
              </a:rPr>
              <a:t>&amp;</a:t>
            </a:r>
            <a:r>
              <a:rPr lang="en-CH">
                <a:solidFill>
                  <a:schemeClr val="bg2">
                    <a:lumMod val="50000"/>
                  </a:schemeClr>
                </a:solidFill>
              </a:rPr>
              <a:t> other micronutrient deficiencies </a:t>
            </a:r>
            <a:endParaRPr lang="en-US">
              <a:solidFill>
                <a:schemeClr val="bg2">
                  <a:lumMod val="50000"/>
                </a:schemeClr>
              </a:solidFill>
            </a:endParaRPr>
          </a:p>
          <a:p>
            <a:r>
              <a:rPr lang="en-CH">
                <a:solidFill>
                  <a:schemeClr val="bg2">
                    <a:lumMod val="50000"/>
                  </a:schemeClr>
                </a:solidFill>
              </a:rPr>
              <a:t>Fatigue &amp; impaired well-being</a:t>
            </a:r>
            <a:endParaRPr lang="en-US">
              <a:solidFill>
                <a:schemeClr val="bg2">
                  <a:lumMod val="50000"/>
                </a:schemeClr>
              </a:solidFill>
            </a:endParaRPr>
          </a:p>
          <a:p>
            <a:r>
              <a:rPr lang="en-CH">
                <a:solidFill>
                  <a:schemeClr val="bg2">
                    <a:lumMod val="50000"/>
                  </a:schemeClr>
                </a:solidFill>
              </a:rPr>
              <a:t>Impaired productivity </a:t>
            </a:r>
            <a:r>
              <a:rPr lang="en-US">
                <a:solidFill>
                  <a:schemeClr val="bg2">
                    <a:lumMod val="50000"/>
                  </a:schemeClr>
                </a:solidFill>
              </a:rPr>
              <a:t>&amp; school performance</a:t>
            </a:r>
            <a:endParaRPr lang="en-CH">
              <a:solidFill>
                <a:schemeClr val="bg2">
                  <a:lumMod val="50000"/>
                </a:schemeClr>
              </a:solidFill>
            </a:endParaRPr>
          </a:p>
        </p:txBody>
      </p:sp>
      <p:sp>
        <p:nvSpPr>
          <p:cNvPr id="5" name="Slide Number Placeholder 4">
            <a:extLst>
              <a:ext uri="{FF2B5EF4-FFF2-40B4-BE49-F238E27FC236}">
                <a16:creationId xmlns:a16="http://schemas.microsoft.com/office/drawing/2014/main" id="{720BA7D1-C109-8C4D-831C-A0D606B2CCE4}"/>
              </a:ext>
            </a:extLst>
          </p:cNvPr>
          <p:cNvSpPr>
            <a:spLocks noGrp="1"/>
          </p:cNvSpPr>
          <p:nvPr>
            <p:ph type="sldNum" sz="quarter" idx="12"/>
          </p:nvPr>
        </p:nvSpPr>
        <p:spPr/>
        <p:txBody>
          <a:bodyPr/>
          <a:lstStyle/>
          <a:p>
            <a:fld id="{C4B37875-7933-F345-AE65-E0AB5E984F8B}" type="slidenum">
              <a:rPr lang="en-US" smtClean="0"/>
              <a:pPr/>
              <a:t>12</a:t>
            </a:fld>
            <a:endParaRPr lang="en-US"/>
          </a:p>
        </p:txBody>
      </p:sp>
      <p:sp>
        <p:nvSpPr>
          <p:cNvPr id="26" name="Content Placeholder 25">
            <a:extLst>
              <a:ext uri="{FF2B5EF4-FFF2-40B4-BE49-F238E27FC236}">
                <a16:creationId xmlns:a16="http://schemas.microsoft.com/office/drawing/2014/main" id="{1BE23FC2-5C73-E14E-96AA-CC131CED152A}"/>
              </a:ext>
            </a:extLst>
          </p:cNvPr>
          <p:cNvSpPr>
            <a:spLocks noGrp="1"/>
          </p:cNvSpPr>
          <p:nvPr>
            <p:ph idx="14"/>
          </p:nvPr>
        </p:nvSpPr>
        <p:spPr/>
        <p:txBody>
          <a:bodyPr/>
          <a:lstStyle/>
          <a:p>
            <a:r>
              <a:rPr lang="en-US"/>
              <a:t>Low pre-pregnancy BMI</a:t>
            </a:r>
            <a:endParaRPr lang="en-CH"/>
          </a:p>
          <a:p>
            <a:r>
              <a:rPr lang="en-CH"/>
              <a:t>Lower income</a:t>
            </a:r>
          </a:p>
        </p:txBody>
      </p:sp>
      <p:sp>
        <p:nvSpPr>
          <p:cNvPr id="38" name="TextBox 37">
            <a:extLst>
              <a:ext uri="{FF2B5EF4-FFF2-40B4-BE49-F238E27FC236}">
                <a16:creationId xmlns:a16="http://schemas.microsoft.com/office/drawing/2014/main" id="{8C8C4A27-8A67-2D43-B276-9AB6164B078B}"/>
              </a:ext>
            </a:extLst>
          </p:cNvPr>
          <p:cNvSpPr txBox="1"/>
          <p:nvPr/>
        </p:nvSpPr>
        <p:spPr>
          <a:xfrm>
            <a:off x="1084133" y="3227832"/>
            <a:ext cx="1113948" cy="282578"/>
          </a:xfrm>
          <a:prstGeom prst="rect">
            <a:avLst/>
          </a:prstGeom>
          <a:solidFill>
            <a:srgbClr val="EDE6F1"/>
          </a:solidFill>
        </p:spPr>
        <p:txBody>
          <a:bodyPr wrap="square" rtlCol="0">
            <a:spAutoFit/>
          </a:bodyPr>
          <a:lstStyle/>
          <a:p>
            <a:pPr algn="ctr"/>
            <a:r>
              <a:rPr lang="en-CH" sz="1200">
                <a:solidFill>
                  <a:schemeClr val="bg1"/>
                </a:solidFill>
                <a:latin typeface="Avenir Book" panose="02000503020000020003" pitchFamily="2" charset="0"/>
              </a:rPr>
              <a:t>Adolescence</a:t>
            </a:r>
          </a:p>
        </p:txBody>
      </p:sp>
      <p:sp>
        <p:nvSpPr>
          <p:cNvPr id="39" name="TextBox 38">
            <a:extLst>
              <a:ext uri="{FF2B5EF4-FFF2-40B4-BE49-F238E27FC236}">
                <a16:creationId xmlns:a16="http://schemas.microsoft.com/office/drawing/2014/main" id="{7E44141C-D7A1-0C42-8136-D1FCAA9E702D}"/>
              </a:ext>
            </a:extLst>
          </p:cNvPr>
          <p:cNvSpPr txBox="1"/>
          <p:nvPr/>
        </p:nvSpPr>
        <p:spPr>
          <a:xfrm>
            <a:off x="2957263" y="3227832"/>
            <a:ext cx="1245804" cy="282578"/>
          </a:xfrm>
          <a:prstGeom prst="rect">
            <a:avLst/>
          </a:prstGeom>
          <a:solidFill>
            <a:schemeClr val="accent2"/>
          </a:solidFill>
        </p:spPr>
        <p:txBody>
          <a:bodyPr wrap="square" rtlCol="0">
            <a:spAutoFit/>
          </a:bodyPr>
          <a:lstStyle/>
          <a:p>
            <a:pPr algn="ctr"/>
            <a:r>
              <a:rPr lang="fr-CH" sz="1200">
                <a:solidFill>
                  <a:schemeClr val="bg1"/>
                </a:solidFill>
                <a:latin typeface="Avenir Book" panose="02000503020000020003" pitchFamily="2" charset="0"/>
              </a:rPr>
              <a:t>Pre-conception</a:t>
            </a:r>
            <a:endParaRPr lang="en-CH" sz="1200">
              <a:solidFill>
                <a:schemeClr val="bg1"/>
              </a:solidFill>
              <a:latin typeface="Avenir Book" panose="02000503020000020003" pitchFamily="2" charset="0"/>
            </a:endParaRPr>
          </a:p>
        </p:txBody>
      </p:sp>
      <p:sp>
        <p:nvSpPr>
          <p:cNvPr id="12" name="TextBox 11">
            <a:extLst>
              <a:ext uri="{FF2B5EF4-FFF2-40B4-BE49-F238E27FC236}">
                <a16:creationId xmlns:a16="http://schemas.microsoft.com/office/drawing/2014/main" id="{D1408220-30C4-9249-97DD-21CCD39C485E}"/>
              </a:ext>
            </a:extLst>
          </p:cNvPr>
          <p:cNvSpPr txBox="1"/>
          <p:nvPr/>
        </p:nvSpPr>
        <p:spPr>
          <a:xfrm>
            <a:off x="773656" y="3901809"/>
            <a:ext cx="5124224" cy="307777"/>
          </a:xfrm>
          <a:prstGeom prst="homePlate">
            <a:avLst/>
          </a:prstGeom>
          <a:solidFill>
            <a:schemeClr val="accent1"/>
          </a:solidFill>
        </p:spPr>
        <p:txBody>
          <a:bodyPr wrap="square" anchor="ctr" anchorCtr="0">
            <a:spAutoFit/>
          </a:bodyPr>
          <a:lstStyle/>
          <a:p>
            <a:pPr algn="ctr"/>
            <a:r>
              <a:rPr lang="en-CH" sz="1400" b="1">
                <a:solidFill>
                  <a:schemeClr val="bg1"/>
                </a:solidFill>
                <a:latin typeface="Avenir Black" panose="02000503020000020003" pitchFamily="2" charset="0"/>
              </a:rPr>
              <a:t>INADEQUATE FOOD, HEALTH</a:t>
            </a:r>
            <a:r>
              <a:rPr lang="en-US" sz="1400" b="1">
                <a:solidFill>
                  <a:schemeClr val="bg1"/>
                </a:solidFill>
                <a:latin typeface="Avenir Black" panose="02000503020000020003" pitchFamily="2" charset="0"/>
              </a:rPr>
              <a:t>,</a:t>
            </a:r>
            <a:r>
              <a:rPr lang="en-CH" sz="1400" b="1">
                <a:solidFill>
                  <a:schemeClr val="bg1"/>
                </a:solidFill>
                <a:latin typeface="Avenir Black" panose="02000503020000020003" pitchFamily="2" charset="0"/>
              </a:rPr>
              <a:t> AND CARE </a:t>
            </a:r>
          </a:p>
        </p:txBody>
      </p:sp>
    </p:spTree>
    <p:extLst>
      <p:ext uri="{BB962C8B-B14F-4D97-AF65-F5344CB8AC3E}">
        <p14:creationId xmlns:p14="http://schemas.microsoft.com/office/powerpoint/2010/main" val="392040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99934F0D-74C1-9F31-F413-1ADC86CA4FBD}"/>
              </a:ext>
            </a:extLst>
          </p:cNvPr>
          <p:cNvPicPr>
            <a:picLocks noChangeAspect="1"/>
          </p:cNvPicPr>
          <p:nvPr/>
        </p:nvPicPr>
        <p:blipFill>
          <a:blip r:embed="rId3">
            <a:alphaModFix amt="20000"/>
            <a:extLst>
              <a:ext uri="{96DAC541-7B7A-43D3-8B79-37D633B846F1}">
                <asvg:svgBlip xmlns:asvg="http://schemas.microsoft.com/office/drawing/2016/SVG/main" r:embed="rId4"/>
              </a:ext>
            </a:extLst>
          </a:blip>
          <a:srcRect/>
          <a:stretch/>
        </p:blipFill>
        <p:spPr>
          <a:xfrm>
            <a:off x="701018" y="1865375"/>
            <a:ext cx="837499" cy="1965312"/>
          </a:xfrm>
          <a:prstGeom prst="rect">
            <a:avLst/>
          </a:prstGeom>
        </p:spPr>
      </p:pic>
      <p:pic>
        <p:nvPicPr>
          <p:cNvPr id="16" name="Graphic 15">
            <a:extLst>
              <a:ext uri="{FF2B5EF4-FFF2-40B4-BE49-F238E27FC236}">
                <a16:creationId xmlns:a16="http://schemas.microsoft.com/office/drawing/2014/main" id="{5EC92CD6-3EB2-742A-1D44-7EF9D11A5A11}"/>
              </a:ext>
            </a:extLst>
          </p:cNvPr>
          <p:cNvPicPr>
            <a:picLocks noChangeAspect="1"/>
          </p:cNvPicPr>
          <p:nvPr/>
        </p:nvPicPr>
        <p:blipFill>
          <a:blip r:embed="rId5">
            <a:alphaModFix amt="20000"/>
            <a:extLst>
              <a:ext uri="{96DAC541-7B7A-43D3-8B79-37D633B846F1}">
                <asvg:svgBlip xmlns:asvg="http://schemas.microsoft.com/office/drawing/2016/SVG/main" r:embed="rId6"/>
              </a:ext>
            </a:extLst>
          </a:blip>
          <a:srcRect/>
          <a:stretch/>
        </p:blipFill>
        <p:spPr>
          <a:xfrm>
            <a:off x="2607146" y="1865376"/>
            <a:ext cx="853480" cy="1965310"/>
          </a:xfrm>
          <a:prstGeom prst="rect">
            <a:avLst/>
          </a:prstGeom>
        </p:spPr>
      </p:pic>
      <p:pic>
        <p:nvPicPr>
          <p:cNvPr id="17" name="Graphic 16">
            <a:extLst>
              <a:ext uri="{FF2B5EF4-FFF2-40B4-BE49-F238E27FC236}">
                <a16:creationId xmlns:a16="http://schemas.microsoft.com/office/drawing/2014/main" id="{56A19350-72B9-15E4-D2EB-2ECE79EC04BD}"/>
              </a:ext>
            </a:extLst>
          </p:cNvPr>
          <p:cNvPicPr>
            <a:picLocks noChangeAspect="1"/>
          </p:cNvPicPr>
          <p:nvPr/>
        </p:nvPicPr>
        <p:blipFill>
          <a:blip r:embed="rId7">
            <a:alphaModFix/>
            <a:extLst>
              <a:ext uri="{96DAC541-7B7A-43D3-8B79-37D633B846F1}">
                <asvg:svgBlip xmlns:asvg="http://schemas.microsoft.com/office/drawing/2016/SVG/main" r:embed="rId8"/>
              </a:ext>
            </a:extLst>
          </a:blip>
          <a:stretch>
            <a:fillRect/>
          </a:stretch>
        </p:blipFill>
        <p:spPr>
          <a:xfrm>
            <a:off x="4282514" y="1865375"/>
            <a:ext cx="1090632" cy="1965312"/>
          </a:xfrm>
          <a:prstGeom prst="rect">
            <a:avLst/>
          </a:prstGeom>
        </p:spPr>
      </p:pic>
      <p:cxnSp>
        <p:nvCxnSpPr>
          <p:cNvPr id="18" name="Straight Arrow Connector 17">
            <a:extLst>
              <a:ext uri="{FF2B5EF4-FFF2-40B4-BE49-F238E27FC236}">
                <a16:creationId xmlns:a16="http://schemas.microsoft.com/office/drawing/2014/main" id="{2F09A46A-59D2-F74E-2110-79826C2C044E}"/>
              </a:ext>
            </a:extLst>
          </p:cNvPr>
          <p:cNvCxnSpPr>
            <a:cxnSpLocks/>
          </p:cNvCxnSpPr>
          <p:nvPr/>
        </p:nvCxnSpPr>
        <p:spPr>
          <a:xfrm>
            <a:off x="1794123" y="2788920"/>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25CE79-39FE-ABBF-B50D-1095C9F6CBDF}"/>
              </a:ext>
            </a:extLst>
          </p:cNvPr>
          <p:cNvCxnSpPr>
            <a:cxnSpLocks/>
          </p:cNvCxnSpPr>
          <p:nvPr/>
        </p:nvCxnSpPr>
        <p:spPr>
          <a:xfrm>
            <a:off x="3523996" y="2791864"/>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8EC0388-4D91-6D47-A9CE-11E2EEB62637}"/>
              </a:ext>
            </a:extLst>
          </p:cNvPr>
          <p:cNvSpPr>
            <a:spLocks noGrp="1"/>
          </p:cNvSpPr>
          <p:nvPr>
            <p:ph type="title"/>
          </p:nvPr>
        </p:nvSpPr>
        <p:spPr/>
        <p:txBody>
          <a:bodyPr/>
          <a:lstStyle/>
          <a:p>
            <a:r>
              <a:rPr lang="en-US"/>
              <a:t>Consequences across a woman’s life course</a:t>
            </a:r>
          </a:p>
        </p:txBody>
      </p:sp>
      <p:sp>
        <p:nvSpPr>
          <p:cNvPr id="10" name="Content Placeholder 9">
            <a:extLst>
              <a:ext uri="{FF2B5EF4-FFF2-40B4-BE49-F238E27FC236}">
                <a16:creationId xmlns:a16="http://schemas.microsoft.com/office/drawing/2014/main" id="{DAE724DE-86F8-EC49-B053-3E05BD0037B2}"/>
              </a:ext>
            </a:extLst>
          </p:cNvPr>
          <p:cNvSpPr>
            <a:spLocks noGrp="1"/>
          </p:cNvSpPr>
          <p:nvPr>
            <p:ph idx="1"/>
          </p:nvPr>
        </p:nvSpPr>
        <p:spPr/>
        <p:txBody>
          <a:bodyPr/>
          <a:lstStyle/>
          <a:p>
            <a:r>
              <a:rPr lang="en-GB">
                <a:solidFill>
                  <a:schemeClr val="bg2">
                    <a:lumMod val="50000"/>
                  </a:schemeClr>
                </a:solidFill>
              </a:rPr>
              <a:t>S</a:t>
            </a:r>
            <a:r>
              <a:rPr lang="en-CH">
                <a:solidFill>
                  <a:schemeClr val="bg2">
                    <a:lumMod val="50000"/>
                  </a:schemeClr>
                </a:solidFill>
              </a:rPr>
              <a:t>hort stature</a:t>
            </a:r>
          </a:p>
          <a:p>
            <a:r>
              <a:rPr lang="fr-CH">
                <a:solidFill>
                  <a:schemeClr val="bg2">
                    <a:lumMod val="50000"/>
                  </a:schemeClr>
                </a:solidFill>
              </a:rPr>
              <a:t>Impaired </a:t>
            </a:r>
            <a:r>
              <a:rPr lang="en-CH">
                <a:solidFill>
                  <a:schemeClr val="bg2">
                    <a:lumMod val="50000"/>
                  </a:schemeClr>
                </a:solidFill>
              </a:rPr>
              <a:t>cognitive development</a:t>
            </a:r>
          </a:p>
          <a:p>
            <a:r>
              <a:rPr lang="en-CH">
                <a:solidFill>
                  <a:schemeClr val="bg2">
                    <a:lumMod val="50000"/>
                  </a:schemeClr>
                </a:solidFill>
              </a:rPr>
              <a:t>Anemia </a:t>
            </a:r>
            <a:r>
              <a:rPr lang="en-US">
                <a:solidFill>
                  <a:schemeClr val="bg2">
                    <a:lumMod val="50000"/>
                  </a:schemeClr>
                </a:solidFill>
              </a:rPr>
              <a:t>&amp;</a:t>
            </a:r>
            <a:r>
              <a:rPr lang="en-CH">
                <a:solidFill>
                  <a:schemeClr val="bg2">
                    <a:lumMod val="50000"/>
                  </a:schemeClr>
                </a:solidFill>
              </a:rPr>
              <a:t> other micronutrient deficiencies </a:t>
            </a:r>
            <a:endParaRPr lang="en-US">
              <a:solidFill>
                <a:schemeClr val="bg2">
                  <a:lumMod val="50000"/>
                </a:schemeClr>
              </a:solidFill>
            </a:endParaRPr>
          </a:p>
          <a:p>
            <a:r>
              <a:rPr lang="en-CH">
                <a:solidFill>
                  <a:schemeClr val="bg2">
                    <a:lumMod val="50000"/>
                  </a:schemeClr>
                </a:solidFill>
              </a:rPr>
              <a:t>Fatigue &amp; impaired well-being</a:t>
            </a:r>
            <a:endParaRPr lang="en-US">
              <a:solidFill>
                <a:schemeClr val="bg2">
                  <a:lumMod val="50000"/>
                </a:schemeClr>
              </a:solidFill>
            </a:endParaRPr>
          </a:p>
          <a:p>
            <a:r>
              <a:rPr lang="en-CH">
                <a:solidFill>
                  <a:schemeClr val="bg2">
                    <a:lumMod val="50000"/>
                  </a:schemeClr>
                </a:solidFill>
              </a:rPr>
              <a:t>Impaired productivity </a:t>
            </a:r>
            <a:r>
              <a:rPr lang="en-US">
                <a:solidFill>
                  <a:schemeClr val="bg2">
                    <a:lumMod val="50000"/>
                  </a:schemeClr>
                </a:solidFill>
              </a:rPr>
              <a:t>&amp; school performance</a:t>
            </a:r>
            <a:endParaRPr lang="en-CH">
              <a:solidFill>
                <a:schemeClr val="bg2">
                  <a:lumMod val="50000"/>
                </a:schemeClr>
              </a:solidFill>
            </a:endParaRPr>
          </a:p>
        </p:txBody>
      </p:sp>
      <p:sp>
        <p:nvSpPr>
          <p:cNvPr id="5" name="Slide Number Placeholder 4">
            <a:extLst>
              <a:ext uri="{FF2B5EF4-FFF2-40B4-BE49-F238E27FC236}">
                <a16:creationId xmlns:a16="http://schemas.microsoft.com/office/drawing/2014/main" id="{720BA7D1-C109-8C4D-831C-A0D606B2CCE4}"/>
              </a:ext>
            </a:extLst>
          </p:cNvPr>
          <p:cNvSpPr>
            <a:spLocks noGrp="1"/>
          </p:cNvSpPr>
          <p:nvPr>
            <p:ph type="sldNum" sz="quarter" idx="12"/>
          </p:nvPr>
        </p:nvSpPr>
        <p:spPr/>
        <p:txBody>
          <a:bodyPr/>
          <a:lstStyle/>
          <a:p>
            <a:fld id="{C4B37875-7933-F345-AE65-E0AB5E984F8B}" type="slidenum">
              <a:rPr lang="en-US" smtClean="0"/>
              <a:pPr/>
              <a:t>13</a:t>
            </a:fld>
            <a:endParaRPr lang="en-US"/>
          </a:p>
        </p:txBody>
      </p:sp>
      <p:sp>
        <p:nvSpPr>
          <p:cNvPr id="26" name="Content Placeholder 25">
            <a:extLst>
              <a:ext uri="{FF2B5EF4-FFF2-40B4-BE49-F238E27FC236}">
                <a16:creationId xmlns:a16="http://schemas.microsoft.com/office/drawing/2014/main" id="{1BE23FC2-5C73-E14E-96AA-CC131CED152A}"/>
              </a:ext>
            </a:extLst>
          </p:cNvPr>
          <p:cNvSpPr>
            <a:spLocks noGrp="1"/>
          </p:cNvSpPr>
          <p:nvPr>
            <p:ph idx="14"/>
          </p:nvPr>
        </p:nvSpPr>
        <p:spPr/>
        <p:txBody>
          <a:bodyPr/>
          <a:lstStyle/>
          <a:p>
            <a:r>
              <a:rPr lang="en-US">
                <a:solidFill>
                  <a:schemeClr val="bg2">
                    <a:lumMod val="50000"/>
                  </a:schemeClr>
                </a:solidFill>
              </a:rPr>
              <a:t>Low pre-pregnancy BMI</a:t>
            </a:r>
            <a:endParaRPr lang="en-CH">
              <a:solidFill>
                <a:schemeClr val="bg2">
                  <a:lumMod val="50000"/>
                </a:schemeClr>
              </a:solidFill>
            </a:endParaRPr>
          </a:p>
          <a:p>
            <a:r>
              <a:rPr lang="en-CH">
                <a:solidFill>
                  <a:schemeClr val="bg2">
                    <a:lumMod val="50000"/>
                  </a:schemeClr>
                </a:solidFill>
              </a:rPr>
              <a:t>Lower income</a:t>
            </a:r>
          </a:p>
          <a:p>
            <a:r>
              <a:rPr lang="en-CH"/>
              <a:t>Obstructed/prolonged labour</a:t>
            </a:r>
          </a:p>
          <a:p>
            <a:r>
              <a:rPr lang="en-CH"/>
              <a:t>Eclampsia </a:t>
            </a:r>
            <a:r>
              <a:rPr lang="en-US"/>
              <a:t>&amp;</a:t>
            </a:r>
            <a:r>
              <a:rPr lang="en-CH"/>
              <a:t> </a:t>
            </a:r>
            <a:r>
              <a:rPr lang="en-US"/>
              <a:t>p</a:t>
            </a:r>
            <a:r>
              <a:rPr lang="en-CH"/>
              <a:t>re-eclampsia</a:t>
            </a:r>
          </a:p>
          <a:p>
            <a:r>
              <a:rPr lang="en-CH"/>
              <a:t>Maternal mortality</a:t>
            </a:r>
          </a:p>
        </p:txBody>
      </p:sp>
      <p:sp>
        <p:nvSpPr>
          <p:cNvPr id="38" name="TextBox 37">
            <a:extLst>
              <a:ext uri="{FF2B5EF4-FFF2-40B4-BE49-F238E27FC236}">
                <a16:creationId xmlns:a16="http://schemas.microsoft.com/office/drawing/2014/main" id="{8C8C4A27-8A67-2D43-B276-9AB6164B078B}"/>
              </a:ext>
            </a:extLst>
          </p:cNvPr>
          <p:cNvSpPr txBox="1"/>
          <p:nvPr/>
        </p:nvSpPr>
        <p:spPr>
          <a:xfrm>
            <a:off x="1084133" y="3227832"/>
            <a:ext cx="1113948" cy="282578"/>
          </a:xfrm>
          <a:prstGeom prst="rect">
            <a:avLst/>
          </a:prstGeom>
          <a:solidFill>
            <a:srgbClr val="EDE6F1"/>
          </a:solidFill>
        </p:spPr>
        <p:txBody>
          <a:bodyPr wrap="square" rtlCol="0">
            <a:spAutoFit/>
          </a:bodyPr>
          <a:lstStyle/>
          <a:p>
            <a:pPr algn="ctr"/>
            <a:r>
              <a:rPr lang="en-CH" sz="1200">
                <a:solidFill>
                  <a:schemeClr val="bg1"/>
                </a:solidFill>
                <a:latin typeface="Avenir Book" panose="02000503020000020003" pitchFamily="2" charset="0"/>
              </a:rPr>
              <a:t>Adolescence</a:t>
            </a:r>
          </a:p>
        </p:txBody>
      </p:sp>
      <p:sp>
        <p:nvSpPr>
          <p:cNvPr id="39" name="TextBox 38">
            <a:extLst>
              <a:ext uri="{FF2B5EF4-FFF2-40B4-BE49-F238E27FC236}">
                <a16:creationId xmlns:a16="http://schemas.microsoft.com/office/drawing/2014/main" id="{7E44141C-D7A1-0C42-8136-D1FCAA9E702D}"/>
              </a:ext>
            </a:extLst>
          </p:cNvPr>
          <p:cNvSpPr txBox="1"/>
          <p:nvPr/>
        </p:nvSpPr>
        <p:spPr>
          <a:xfrm>
            <a:off x="2957263" y="3227832"/>
            <a:ext cx="1245804" cy="282578"/>
          </a:xfrm>
          <a:prstGeom prst="rect">
            <a:avLst/>
          </a:prstGeom>
          <a:solidFill>
            <a:srgbClr val="EDE6F1"/>
          </a:solidFill>
        </p:spPr>
        <p:txBody>
          <a:bodyPr wrap="square" rtlCol="0">
            <a:spAutoFit/>
          </a:bodyPr>
          <a:lstStyle/>
          <a:p>
            <a:pPr algn="ctr"/>
            <a:r>
              <a:rPr lang="fr-CH" sz="1200">
                <a:solidFill>
                  <a:schemeClr val="bg1"/>
                </a:solidFill>
                <a:latin typeface="Avenir Book" panose="02000503020000020003" pitchFamily="2" charset="0"/>
              </a:rPr>
              <a:t>Pre-conception</a:t>
            </a:r>
            <a:endParaRPr lang="en-CH" sz="1200">
              <a:solidFill>
                <a:schemeClr val="bg1"/>
              </a:solidFill>
              <a:latin typeface="Avenir Book" panose="02000503020000020003" pitchFamily="2" charset="0"/>
            </a:endParaRPr>
          </a:p>
        </p:txBody>
      </p:sp>
      <p:sp>
        <p:nvSpPr>
          <p:cNvPr id="40" name="TextBox 39">
            <a:extLst>
              <a:ext uri="{FF2B5EF4-FFF2-40B4-BE49-F238E27FC236}">
                <a16:creationId xmlns:a16="http://schemas.microsoft.com/office/drawing/2014/main" id="{BF803AFB-84A1-854A-86F4-B9F8257002C1}"/>
              </a:ext>
            </a:extLst>
          </p:cNvPr>
          <p:cNvSpPr txBox="1"/>
          <p:nvPr/>
        </p:nvSpPr>
        <p:spPr>
          <a:xfrm>
            <a:off x="4684474" y="3227832"/>
            <a:ext cx="956428" cy="282576"/>
          </a:xfrm>
          <a:prstGeom prst="rect">
            <a:avLst/>
          </a:prstGeom>
          <a:solidFill>
            <a:schemeClr val="accent2"/>
          </a:solidFill>
        </p:spPr>
        <p:txBody>
          <a:bodyPr wrap="square" rtlCol="0">
            <a:spAutoFit/>
          </a:bodyPr>
          <a:lstStyle/>
          <a:p>
            <a:pPr algn="ctr"/>
            <a:r>
              <a:rPr lang="en-CH" sz="1200">
                <a:solidFill>
                  <a:schemeClr val="bg1"/>
                </a:solidFill>
                <a:latin typeface="Avenir Book" panose="02000503020000020003" pitchFamily="2" charset="0"/>
              </a:rPr>
              <a:t>Pregnancy</a:t>
            </a:r>
          </a:p>
        </p:txBody>
      </p:sp>
      <p:sp>
        <p:nvSpPr>
          <p:cNvPr id="21" name="TextBox 20">
            <a:extLst>
              <a:ext uri="{FF2B5EF4-FFF2-40B4-BE49-F238E27FC236}">
                <a16:creationId xmlns:a16="http://schemas.microsoft.com/office/drawing/2014/main" id="{A0D8B530-32E6-23D9-D242-DD8CDE008E93}"/>
              </a:ext>
            </a:extLst>
          </p:cNvPr>
          <p:cNvSpPr txBox="1"/>
          <p:nvPr/>
        </p:nvSpPr>
        <p:spPr>
          <a:xfrm>
            <a:off x="773656" y="3901809"/>
            <a:ext cx="6825210" cy="307777"/>
          </a:xfrm>
          <a:prstGeom prst="homePlate">
            <a:avLst/>
          </a:prstGeom>
          <a:solidFill>
            <a:schemeClr val="accent1"/>
          </a:solidFill>
        </p:spPr>
        <p:txBody>
          <a:bodyPr wrap="square" anchor="ctr" anchorCtr="0">
            <a:spAutoFit/>
          </a:bodyPr>
          <a:lstStyle/>
          <a:p>
            <a:pPr algn="ctr"/>
            <a:r>
              <a:rPr lang="en-CH" sz="1400" b="1">
                <a:solidFill>
                  <a:schemeClr val="bg1"/>
                </a:solidFill>
                <a:latin typeface="Avenir Black" panose="02000503020000020003" pitchFamily="2" charset="0"/>
              </a:rPr>
              <a:t>INADEQUATE FOOD, HEALTH</a:t>
            </a:r>
            <a:r>
              <a:rPr lang="en-US" sz="1400" b="1">
                <a:solidFill>
                  <a:schemeClr val="bg1"/>
                </a:solidFill>
                <a:latin typeface="Avenir Black" panose="02000503020000020003" pitchFamily="2" charset="0"/>
              </a:rPr>
              <a:t>,</a:t>
            </a:r>
            <a:r>
              <a:rPr lang="en-CH" sz="1400" b="1">
                <a:solidFill>
                  <a:schemeClr val="bg1"/>
                </a:solidFill>
                <a:latin typeface="Avenir Black" panose="02000503020000020003" pitchFamily="2" charset="0"/>
              </a:rPr>
              <a:t> AND CARE </a:t>
            </a:r>
          </a:p>
        </p:txBody>
      </p:sp>
    </p:spTree>
    <p:extLst>
      <p:ext uri="{BB962C8B-B14F-4D97-AF65-F5344CB8AC3E}">
        <p14:creationId xmlns:p14="http://schemas.microsoft.com/office/powerpoint/2010/main" val="80178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83B8BF1D-A5DB-99FF-B826-3313DD99EC6F}"/>
              </a:ext>
            </a:extLst>
          </p:cNvPr>
          <p:cNvPicPr>
            <a:picLocks noChangeAspect="1"/>
          </p:cNvPicPr>
          <p:nvPr/>
        </p:nvPicPr>
        <p:blipFill>
          <a:blip r:embed="rId3">
            <a:alphaModFix amt="20000"/>
            <a:extLst>
              <a:ext uri="{96DAC541-7B7A-43D3-8B79-37D633B846F1}">
                <asvg:svgBlip xmlns:asvg="http://schemas.microsoft.com/office/drawing/2016/SVG/main" r:embed="rId4"/>
              </a:ext>
            </a:extLst>
          </a:blip>
          <a:srcRect/>
          <a:stretch/>
        </p:blipFill>
        <p:spPr>
          <a:xfrm>
            <a:off x="701018" y="1865375"/>
            <a:ext cx="837499" cy="1965312"/>
          </a:xfrm>
          <a:prstGeom prst="rect">
            <a:avLst/>
          </a:prstGeom>
        </p:spPr>
      </p:pic>
      <p:pic>
        <p:nvPicPr>
          <p:cNvPr id="30" name="Graphic 29">
            <a:extLst>
              <a:ext uri="{FF2B5EF4-FFF2-40B4-BE49-F238E27FC236}">
                <a16:creationId xmlns:a16="http://schemas.microsoft.com/office/drawing/2014/main" id="{58F16BCE-E4FB-CF61-2169-599E5332179E}"/>
              </a:ext>
            </a:extLst>
          </p:cNvPr>
          <p:cNvPicPr>
            <a:picLocks noChangeAspect="1"/>
          </p:cNvPicPr>
          <p:nvPr/>
        </p:nvPicPr>
        <p:blipFill>
          <a:blip r:embed="rId5">
            <a:alphaModFix amt="20000"/>
            <a:extLst>
              <a:ext uri="{96DAC541-7B7A-43D3-8B79-37D633B846F1}">
                <asvg:svgBlip xmlns:asvg="http://schemas.microsoft.com/office/drawing/2016/SVG/main" r:embed="rId6"/>
              </a:ext>
            </a:extLst>
          </a:blip>
          <a:srcRect/>
          <a:stretch/>
        </p:blipFill>
        <p:spPr>
          <a:xfrm>
            <a:off x="2607146" y="1865376"/>
            <a:ext cx="853480" cy="1965310"/>
          </a:xfrm>
          <a:prstGeom prst="rect">
            <a:avLst/>
          </a:prstGeom>
        </p:spPr>
      </p:pic>
      <p:pic>
        <p:nvPicPr>
          <p:cNvPr id="31" name="Graphic 30">
            <a:extLst>
              <a:ext uri="{FF2B5EF4-FFF2-40B4-BE49-F238E27FC236}">
                <a16:creationId xmlns:a16="http://schemas.microsoft.com/office/drawing/2014/main" id="{93B6C265-8BE2-E5C8-EB11-E94594F49388}"/>
              </a:ext>
            </a:extLst>
          </p:cNvPr>
          <p:cNvPicPr>
            <a:picLocks noChangeAspect="1"/>
          </p:cNvPicPr>
          <p:nvPr/>
        </p:nvPicPr>
        <p:blipFill>
          <a:blip r:embed="rId7">
            <a:alphaModFix amt="20000"/>
            <a:extLst>
              <a:ext uri="{96DAC541-7B7A-43D3-8B79-37D633B846F1}">
                <asvg:svgBlip xmlns:asvg="http://schemas.microsoft.com/office/drawing/2016/SVG/main" r:embed="rId8"/>
              </a:ext>
            </a:extLst>
          </a:blip>
          <a:stretch>
            <a:fillRect/>
          </a:stretch>
        </p:blipFill>
        <p:spPr>
          <a:xfrm>
            <a:off x="4282514" y="1865375"/>
            <a:ext cx="1090632" cy="1965312"/>
          </a:xfrm>
          <a:prstGeom prst="rect">
            <a:avLst/>
          </a:prstGeom>
        </p:spPr>
      </p:pic>
      <p:pic>
        <p:nvPicPr>
          <p:cNvPr id="32" name="Graphic 31">
            <a:extLst>
              <a:ext uri="{FF2B5EF4-FFF2-40B4-BE49-F238E27FC236}">
                <a16:creationId xmlns:a16="http://schemas.microsoft.com/office/drawing/2014/main" id="{E8FED1E1-F37C-A48C-7E1E-47A6CBDC6C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28659" y="1865375"/>
            <a:ext cx="1075684" cy="1965312"/>
          </a:xfrm>
          <a:prstGeom prst="rect">
            <a:avLst/>
          </a:prstGeom>
        </p:spPr>
      </p:pic>
      <p:sp>
        <p:nvSpPr>
          <p:cNvPr id="3" name="Title 2">
            <a:extLst>
              <a:ext uri="{FF2B5EF4-FFF2-40B4-BE49-F238E27FC236}">
                <a16:creationId xmlns:a16="http://schemas.microsoft.com/office/drawing/2014/main" id="{28EC0388-4D91-6D47-A9CE-11E2EEB62637}"/>
              </a:ext>
            </a:extLst>
          </p:cNvPr>
          <p:cNvSpPr>
            <a:spLocks noGrp="1"/>
          </p:cNvSpPr>
          <p:nvPr>
            <p:ph type="title"/>
          </p:nvPr>
        </p:nvSpPr>
        <p:spPr/>
        <p:txBody>
          <a:bodyPr/>
          <a:lstStyle/>
          <a:p>
            <a:r>
              <a:rPr lang="en-US"/>
              <a:t>Consequences across a woman’s life course</a:t>
            </a:r>
          </a:p>
        </p:txBody>
      </p:sp>
      <p:sp>
        <p:nvSpPr>
          <p:cNvPr id="5" name="Slide Number Placeholder 4">
            <a:extLst>
              <a:ext uri="{FF2B5EF4-FFF2-40B4-BE49-F238E27FC236}">
                <a16:creationId xmlns:a16="http://schemas.microsoft.com/office/drawing/2014/main" id="{720BA7D1-C109-8C4D-831C-A0D606B2CCE4}"/>
              </a:ext>
            </a:extLst>
          </p:cNvPr>
          <p:cNvSpPr>
            <a:spLocks noGrp="1"/>
          </p:cNvSpPr>
          <p:nvPr>
            <p:ph type="sldNum" sz="quarter" idx="12"/>
          </p:nvPr>
        </p:nvSpPr>
        <p:spPr/>
        <p:txBody>
          <a:bodyPr/>
          <a:lstStyle/>
          <a:p>
            <a:fld id="{C4B37875-7933-F345-AE65-E0AB5E984F8B}" type="slidenum">
              <a:rPr lang="en-US" smtClean="0"/>
              <a:pPr/>
              <a:t>14</a:t>
            </a:fld>
            <a:endParaRPr lang="en-US"/>
          </a:p>
        </p:txBody>
      </p:sp>
      <p:sp>
        <p:nvSpPr>
          <p:cNvPr id="38" name="TextBox 37">
            <a:extLst>
              <a:ext uri="{FF2B5EF4-FFF2-40B4-BE49-F238E27FC236}">
                <a16:creationId xmlns:a16="http://schemas.microsoft.com/office/drawing/2014/main" id="{8C8C4A27-8A67-2D43-B276-9AB6164B078B}"/>
              </a:ext>
            </a:extLst>
          </p:cNvPr>
          <p:cNvSpPr txBox="1"/>
          <p:nvPr/>
        </p:nvSpPr>
        <p:spPr>
          <a:xfrm>
            <a:off x="1084133" y="3227832"/>
            <a:ext cx="1113948" cy="282578"/>
          </a:xfrm>
          <a:prstGeom prst="rect">
            <a:avLst/>
          </a:prstGeom>
          <a:solidFill>
            <a:srgbClr val="EDE6F1"/>
          </a:solidFill>
        </p:spPr>
        <p:txBody>
          <a:bodyPr wrap="square" rtlCol="0">
            <a:spAutoFit/>
          </a:bodyPr>
          <a:lstStyle/>
          <a:p>
            <a:pPr algn="ctr"/>
            <a:r>
              <a:rPr lang="en-CH" sz="1200">
                <a:solidFill>
                  <a:schemeClr val="bg1"/>
                </a:solidFill>
                <a:latin typeface="Avenir Book" panose="02000503020000020003" pitchFamily="2" charset="0"/>
              </a:rPr>
              <a:t>Adolescence</a:t>
            </a:r>
          </a:p>
        </p:txBody>
      </p:sp>
      <p:sp>
        <p:nvSpPr>
          <p:cNvPr id="39" name="TextBox 38">
            <a:extLst>
              <a:ext uri="{FF2B5EF4-FFF2-40B4-BE49-F238E27FC236}">
                <a16:creationId xmlns:a16="http://schemas.microsoft.com/office/drawing/2014/main" id="{7E44141C-D7A1-0C42-8136-D1FCAA9E702D}"/>
              </a:ext>
            </a:extLst>
          </p:cNvPr>
          <p:cNvSpPr txBox="1"/>
          <p:nvPr/>
        </p:nvSpPr>
        <p:spPr>
          <a:xfrm>
            <a:off x="2957263" y="3227832"/>
            <a:ext cx="1245804" cy="282578"/>
          </a:xfrm>
          <a:prstGeom prst="rect">
            <a:avLst/>
          </a:prstGeom>
          <a:solidFill>
            <a:srgbClr val="EDE6F1"/>
          </a:solidFill>
        </p:spPr>
        <p:txBody>
          <a:bodyPr wrap="square" rtlCol="0">
            <a:spAutoFit/>
          </a:bodyPr>
          <a:lstStyle/>
          <a:p>
            <a:pPr algn="ctr"/>
            <a:r>
              <a:rPr lang="fr-CH" sz="1200">
                <a:solidFill>
                  <a:schemeClr val="bg1"/>
                </a:solidFill>
                <a:latin typeface="Avenir Book" panose="02000503020000020003" pitchFamily="2" charset="0"/>
              </a:rPr>
              <a:t>Pre-conception</a:t>
            </a:r>
            <a:endParaRPr lang="en-CH" sz="1200">
              <a:solidFill>
                <a:schemeClr val="bg1"/>
              </a:solidFill>
              <a:latin typeface="Avenir Book" panose="02000503020000020003" pitchFamily="2" charset="0"/>
            </a:endParaRPr>
          </a:p>
        </p:txBody>
      </p:sp>
      <p:sp>
        <p:nvSpPr>
          <p:cNvPr id="40" name="TextBox 39">
            <a:extLst>
              <a:ext uri="{FF2B5EF4-FFF2-40B4-BE49-F238E27FC236}">
                <a16:creationId xmlns:a16="http://schemas.microsoft.com/office/drawing/2014/main" id="{BF803AFB-84A1-854A-86F4-B9F8257002C1}"/>
              </a:ext>
            </a:extLst>
          </p:cNvPr>
          <p:cNvSpPr txBox="1"/>
          <p:nvPr/>
        </p:nvSpPr>
        <p:spPr>
          <a:xfrm>
            <a:off x="4684474" y="3227832"/>
            <a:ext cx="956428" cy="282576"/>
          </a:xfrm>
          <a:prstGeom prst="rect">
            <a:avLst/>
          </a:prstGeom>
          <a:solidFill>
            <a:srgbClr val="EDE6F1"/>
          </a:solidFill>
        </p:spPr>
        <p:txBody>
          <a:bodyPr wrap="square" rtlCol="0">
            <a:spAutoFit/>
          </a:bodyPr>
          <a:lstStyle/>
          <a:p>
            <a:pPr algn="ctr"/>
            <a:r>
              <a:rPr lang="en-CH" sz="1200">
                <a:solidFill>
                  <a:schemeClr val="bg1"/>
                </a:solidFill>
                <a:latin typeface="Avenir Book" panose="02000503020000020003" pitchFamily="2" charset="0"/>
              </a:rPr>
              <a:t>Pregnancy</a:t>
            </a:r>
          </a:p>
        </p:txBody>
      </p:sp>
      <p:sp>
        <p:nvSpPr>
          <p:cNvPr id="19" name="TextBox 18">
            <a:extLst>
              <a:ext uri="{FF2B5EF4-FFF2-40B4-BE49-F238E27FC236}">
                <a16:creationId xmlns:a16="http://schemas.microsoft.com/office/drawing/2014/main" id="{955D760A-00E3-3A48-6F1C-D3371098833A}"/>
              </a:ext>
            </a:extLst>
          </p:cNvPr>
          <p:cNvSpPr txBox="1"/>
          <p:nvPr/>
        </p:nvSpPr>
        <p:spPr>
          <a:xfrm>
            <a:off x="773656" y="3901809"/>
            <a:ext cx="6825210" cy="307777"/>
          </a:xfrm>
          <a:prstGeom prst="homePlate">
            <a:avLst/>
          </a:prstGeom>
          <a:solidFill>
            <a:schemeClr val="accent1"/>
          </a:solidFill>
        </p:spPr>
        <p:txBody>
          <a:bodyPr wrap="square" anchor="ctr" anchorCtr="0">
            <a:spAutoFit/>
          </a:bodyPr>
          <a:lstStyle/>
          <a:p>
            <a:pPr algn="ctr"/>
            <a:r>
              <a:rPr lang="en-CH" sz="1400" b="1">
                <a:solidFill>
                  <a:schemeClr val="bg1"/>
                </a:solidFill>
                <a:latin typeface="Avenir Black" panose="02000503020000020003" pitchFamily="2" charset="0"/>
              </a:rPr>
              <a:t>INADEQUATE FOOD, HEALTH</a:t>
            </a:r>
            <a:r>
              <a:rPr lang="en-US" sz="1400" b="1">
                <a:solidFill>
                  <a:schemeClr val="bg1"/>
                </a:solidFill>
                <a:latin typeface="Avenir Black" panose="02000503020000020003" pitchFamily="2" charset="0"/>
              </a:rPr>
              <a:t>,</a:t>
            </a:r>
            <a:r>
              <a:rPr lang="en-CH" sz="1400" b="1">
                <a:solidFill>
                  <a:schemeClr val="bg1"/>
                </a:solidFill>
                <a:latin typeface="Avenir Black" panose="02000503020000020003" pitchFamily="2" charset="0"/>
              </a:rPr>
              <a:t> AND CARE </a:t>
            </a:r>
          </a:p>
        </p:txBody>
      </p:sp>
      <p:sp>
        <p:nvSpPr>
          <p:cNvPr id="24" name="TextBox 23">
            <a:extLst>
              <a:ext uri="{FF2B5EF4-FFF2-40B4-BE49-F238E27FC236}">
                <a16:creationId xmlns:a16="http://schemas.microsoft.com/office/drawing/2014/main" id="{C81F493F-8591-E890-0BD6-6C2E120E4E4A}"/>
              </a:ext>
            </a:extLst>
          </p:cNvPr>
          <p:cNvSpPr txBox="1"/>
          <p:nvPr/>
        </p:nvSpPr>
        <p:spPr>
          <a:xfrm>
            <a:off x="6488601" y="3229750"/>
            <a:ext cx="956401" cy="282578"/>
          </a:xfrm>
          <a:prstGeom prst="rect">
            <a:avLst/>
          </a:prstGeom>
          <a:solidFill>
            <a:schemeClr val="accent2"/>
          </a:solidFill>
        </p:spPr>
        <p:txBody>
          <a:bodyPr wrap="square" rtlCol="0">
            <a:spAutoFit/>
          </a:bodyPr>
          <a:lstStyle/>
          <a:p>
            <a:pPr algn="ctr"/>
            <a:r>
              <a:rPr lang="fr-CH" sz="1200">
                <a:solidFill>
                  <a:schemeClr val="bg1"/>
                </a:solidFill>
                <a:latin typeface="Avenir Book" panose="02000503020000020003" pitchFamily="2" charset="0"/>
              </a:rPr>
              <a:t>Post-natal</a:t>
            </a:r>
            <a:endParaRPr lang="en-CH" sz="1200">
              <a:solidFill>
                <a:schemeClr val="bg1"/>
              </a:solidFill>
              <a:latin typeface="Avenir Book" panose="02000503020000020003" pitchFamily="2" charset="0"/>
            </a:endParaRPr>
          </a:p>
        </p:txBody>
      </p:sp>
      <p:sp>
        <p:nvSpPr>
          <p:cNvPr id="25" name="Content Placeholder 9">
            <a:extLst>
              <a:ext uri="{FF2B5EF4-FFF2-40B4-BE49-F238E27FC236}">
                <a16:creationId xmlns:a16="http://schemas.microsoft.com/office/drawing/2014/main" id="{5E54C9A2-7863-56C5-6F0C-51CDB0C65A9F}"/>
              </a:ext>
            </a:extLst>
          </p:cNvPr>
          <p:cNvSpPr>
            <a:spLocks noGrp="1"/>
          </p:cNvSpPr>
          <p:nvPr>
            <p:ph idx="1"/>
          </p:nvPr>
        </p:nvSpPr>
        <p:spPr>
          <a:xfrm>
            <a:off x="704090" y="4389120"/>
            <a:ext cx="5268448" cy="1528984"/>
          </a:xfrm>
        </p:spPr>
        <p:txBody>
          <a:bodyPr/>
          <a:lstStyle/>
          <a:p>
            <a:r>
              <a:rPr lang="en-GB">
                <a:solidFill>
                  <a:schemeClr val="bg2">
                    <a:lumMod val="50000"/>
                  </a:schemeClr>
                </a:solidFill>
              </a:rPr>
              <a:t>S</a:t>
            </a:r>
            <a:r>
              <a:rPr lang="en-CH">
                <a:solidFill>
                  <a:schemeClr val="bg2">
                    <a:lumMod val="50000"/>
                  </a:schemeClr>
                </a:solidFill>
              </a:rPr>
              <a:t>hort stature</a:t>
            </a:r>
          </a:p>
          <a:p>
            <a:r>
              <a:rPr lang="fr-CH">
                <a:solidFill>
                  <a:schemeClr val="bg2">
                    <a:lumMod val="50000"/>
                  </a:schemeClr>
                </a:solidFill>
              </a:rPr>
              <a:t>Impaired </a:t>
            </a:r>
            <a:r>
              <a:rPr lang="en-CH">
                <a:solidFill>
                  <a:schemeClr val="bg2">
                    <a:lumMod val="50000"/>
                  </a:schemeClr>
                </a:solidFill>
              </a:rPr>
              <a:t>cognitive development</a:t>
            </a:r>
          </a:p>
          <a:p>
            <a:r>
              <a:rPr lang="en-CH">
                <a:solidFill>
                  <a:schemeClr val="bg2">
                    <a:lumMod val="50000"/>
                  </a:schemeClr>
                </a:solidFill>
              </a:rPr>
              <a:t>Anemia </a:t>
            </a:r>
            <a:r>
              <a:rPr lang="en-US">
                <a:solidFill>
                  <a:schemeClr val="bg2">
                    <a:lumMod val="50000"/>
                  </a:schemeClr>
                </a:solidFill>
              </a:rPr>
              <a:t>&amp;</a:t>
            </a:r>
            <a:r>
              <a:rPr lang="en-CH">
                <a:solidFill>
                  <a:schemeClr val="bg2">
                    <a:lumMod val="50000"/>
                  </a:schemeClr>
                </a:solidFill>
              </a:rPr>
              <a:t> other micronutrient deficiencies </a:t>
            </a:r>
            <a:endParaRPr lang="en-US">
              <a:solidFill>
                <a:schemeClr val="bg2">
                  <a:lumMod val="50000"/>
                </a:schemeClr>
              </a:solidFill>
            </a:endParaRPr>
          </a:p>
          <a:p>
            <a:r>
              <a:rPr lang="en-CH">
                <a:solidFill>
                  <a:schemeClr val="bg2">
                    <a:lumMod val="50000"/>
                  </a:schemeClr>
                </a:solidFill>
              </a:rPr>
              <a:t>Fatigue &amp; impaired well-being</a:t>
            </a:r>
            <a:endParaRPr lang="en-US">
              <a:solidFill>
                <a:schemeClr val="bg2">
                  <a:lumMod val="50000"/>
                </a:schemeClr>
              </a:solidFill>
            </a:endParaRPr>
          </a:p>
          <a:p>
            <a:r>
              <a:rPr lang="en-CH">
                <a:solidFill>
                  <a:schemeClr val="bg2">
                    <a:lumMod val="50000"/>
                  </a:schemeClr>
                </a:solidFill>
              </a:rPr>
              <a:t>Impaired productivity </a:t>
            </a:r>
            <a:r>
              <a:rPr lang="en-US">
                <a:solidFill>
                  <a:schemeClr val="bg2">
                    <a:lumMod val="50000"/>
                  </a:schemeClr>
                </a:solidFill>
              </a:rPr>
              <a:t>&amp; school performance</a:t>
            </a:r>
            <a:endParaRPr lang="en-CH">
              <a:solidFill>
                <a:schemeClr val="bg2">
                  <a:lumMod val="50000"/>
                </a:schemeClr>
              </a:solidFill>
            </a:endParaRPr>
          </a:p>
        </p:txBody>
      </p:sp>
      <p:sp>
        <p:nvSpPr>
          <p:cNvPr id="27" name="Content Placeholder 25">
            <a:extLst>
              <a:ext uri="{FF2B5EF4-FFF2-40B4-BE49-F238E27FC236}">
                <a16:creationId xmlns:a16="http://schemas.microsoft.com/office/drawing/2014/main" id="{2F2BBEFF-9D08-53A0-3919-5CEA66091B89}"/>
              </a:ext>
            </a:extLst>
          </p:cNvPr>
          <p:cNvSpPr>
            <a:spLocks noGrp="1"/>
          </p:cNvSpPr>
          <p:nvPr>
            <p:ph idx="14"/>
          </p:nvPr>
        </p:nvSpPr>
        <p:spPr>
          <a:xfrm>
            <a:off x="6219462" y="4389120"/>
            <a:ext cx="5268448" cy="1528984"/>
          </a:xfrm>
        </p:spPr>
        <p:txBody>
          <a:bodyPr>
            <a:normAutofit/>
          </a:bodyPr>
          <a:lstStyle/>
          <a:p>
            <a:r>
              <a:rPr lang="en-US">
                <a:solidFill>
                  <a:schemeClr val="bg2">
                    <a:lumMod val="50000"/>
                  </a:schemeClr>
                </a:solidFill>
              </a:rPr>
              <a:t>Low pre-pregnancy BMI</a:t>
            </a:r>
            <a:endParaRPr lang="en-CH">
              <a:solidFill>
                <a:schemeClr val="bg2">
                  <a:lumMod val="50000"/>
                </a:schemeClr>
              </a:solidFill>
            </a:endParaRPr>
          </a:p>
          <a:p>
            <a:r>
              <a:rPr lang="en-CH">
                <a:solidFill>
                  <a:schemeClr val="bg2">
                    <a:lumMod val="50000"/>
                  </a:schemeClr>
                </a:solidFill>
              </a:rPr>
              <a:t>Lower income</a:t>
            </a:r>
          </a:p>
          <a:p>
            <a:r>
              <a:rPr lang="en-CH">
                <a:solidFill>
                  <a:schemeClr val="bg2">
                    <a:lumMod val="50000"/>
                  </a:schemeClr>
                </a:solidFill>
              </a:rPr>
              <a:t>Obstructed/prolonged labour</a:t>
            </a:r>
          </a:p>
          <a:p>
            <a:r>
              <a:rPr lang="en-CH">
                <a:solidFill>
                  <a:schemeClr val="bg2">
                    <a:lumMod val="50000"/>
                  </a:schemeClr>
                </a:solidFill>
              </a:rPr>
              <a:t>Eclampsia </a:t>
            </a:r>
            <a:r>
              <a:rPr lang="en-US">
                <a:solidFill>
                  <a:schemeClr val="bg2">
                    <a:lumMod val="50000"/>
                  </a:schemeClr>
                </a:solidFill>
              </a:rPr>
              <a:t>&amp;</a:t>
            </a:r>
            <a:r>
              <a:rPr lang="en-CH">
                <a:solidFill>
                  <a:schemeClr val="bg2">
                    <a:lumMod val="50000"/>
                  </a:schemeClr>
                </a:solidFill>
              </a:rPr>
              <a:t> </a:t>
            </a:r>
            <a:r>
              <a:rPr lang="en-US">
                <a:solidFill>
                  <a:schemeClr val="bg2">
                    <a:lumMod val="50000"/>
                  </a:schemeClr>
                </a:solidFill>
              </a:rPr>
              <a:t>p</a:t>
            </a:r>
            <a:r>
              <a:rPr lang="en-CH">
                <a:solidFill>
                  <a:schemeClr val="bg2">
                    <a:lumMod val="50000"/>
                  </a:schemeClr>
                </a:solidFill>
              </a:rPr>
              <a:t>re-eclampsia</a:t>
            </a:r>
          </a:p>
          <a:p>
            <a:r>
              <a:rPr lang="en-CH">
                <a:solidFill>
                  <a:schemeClr val="bg2">
                    <a:lumMod val="50000"/>
                  </a:schemeClr>
                </a:solidFill>
              </a:rPr>
              <a:t>Maternal mortality</a:t>
            </a:r>
          </a:p>
        </p:txBody>
      </p:sp>
      <p:cxnSp>
        <p:nvCxnSpPr>
          <p:cNvPr id="34" name="Straight Arrow Connector 33">
            <a:extLst>
              <a:ext uri="{FF2B5EF4-FFF2-40B4-BE49-F238E27FC236}">
                <a16:creationId xmlns:a16="http://schemas.microsoft.com/office/drawing/2014/main" id="{8FC041FB-6C2B-6A96-CEC4-79C12966F25B}"/>
              </a:ext>
            </a:extLst>
          </p:cNvPr>
          <p:cNvCxnSpPr>
            <a:cxnSpLocks/>
          </p:cNvCxnSpPr>
          <p:nvPr/>
        </p:nvCxnSpPr>
        <p:spPr>
          <a:xfrm>
            <a:off x="1794123" y="2788920"/>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6B167B0-885E-F10E-5FB7-D7F3C048E3EE}"/>
              </a:ext>
            </a:extLst>
          </p:cNvPr>
          <p:cNvCxnSpPr>
            <a:cxnSpLocks/>
          </p:cNvCxnSpPr>
          <p:nvPr/>
        </p:nvCxnSpPr>
        <p:spPr>
          <a:xfrm>
            <a:off x="3523996" y="2791864"/>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3B4AC36-FF3B-64A9-B36E-ADBABB2C2142}"/>
              </a:ext>
            </a:extLst>
          </p:cNvPr>
          <p:cNvCxnSpPr>
            <a:cxnSpLocks/>
          </p:cNvCxnSpPr>
          <p:nvPr/>
        </p:nvCxnSpPr>
        <p:spPr>
          <a:xfrm>
            <a:off x="5471013" y="2788920"/>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03373BB-06C6-7655-A932-6BFDD53EED45}"/>
              </a:ext>
            </a:extLst>
          </p:cNvPr>
          <p:cNvCxnSpPr/>
          <p:nvPr/>
        </p:nvCxnSpPr>
        <p:spPr>
          <a:xfrm>
            <a:off x="5787342" y="2788920"/>
            <a:ext cx="0" cy="110994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Rounded Rectangle 41">
            <a:extLst>
              <a:ext uri="{FF2B5EF4-FFF2-40B4-BE49-F238E27FC236}">
                <a16:creationId xmlns:a16="http://schemas.microsoft.com/office/drawing/2014/main" id="{AF3DB43F-043E-2D50-86CC-A1243E226CAB}"/>
              </a:ext>
            </a:extLst>
          </p:cNvPr>
          <p:cNvSpPr/>
          <p:nvPr/>
        </p:nvSpPr>
        <p:spPr>
          <a:xfrm>
            <a:off x="7887110" y="2083919"/>
            <a:ext cx="3959150" cy="2125667"/>
          </a:xfrm>
          <a:prstGeom prst="roundRect">
            <a:avLst>
              <a:gd name="adj" fmla="val 663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445CF46-AB8B-F9D4-3D32-CBAE8E865BA6}"/>
              </a:ext>
            </a:extLst>
          </p:cNvPr>
          <p:cNvSpPr txBox="1"/>
          <p:nvPr/>
        </p:nvSpPr>
        <p:spPr>
          <a:xfrm>
            <a:off x="8996465" y="2279946"/>
            <a:ext cx="2762902" cy="1797928"/>
          </a:xfrm>
          <a:prstGeom prst="rect">
            <a:avLst/>
          </a:prstGeom>
          <a:noFill/>
          <a:ln>
            <a:noFill/>
          </a:ln>
        </p:spPr>
        <p:txBody>
          <a:bodyPr wrap="square" lIns="0" tIns="0" rIns="0" bIns="0" rtlCol="0">
            <a:spAutoFit/>
          </a:bodyPr>
          <a:lstStyle/>
          <a:p>
            <a:pPr marL="228600" indent="-228600">
              <a:spcBef>
                <a:spcPts val="500"/>
              </a:spcBef>
              <a:buClr>
                <a:srgbClr val="510C76"/>
              </a:buClr>
            </a:pPr>
            <a:r>
              <a:rPr lang="en-GB" sz="1200" b="1">
                <a:latin typeface="Avenir Book" panose="02000503020000020003" pitchFamily="2" charset="0"/>
              </a:rPr>
              <a:t>Consequences for infants and children:</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Low birthweight, small-for-gestational age </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Pre-term birth, stillbirth</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Spina bifida, congenital defects</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Child mortality and morbidity</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Poor post</a:t>
            </a:r>
            <a:r>
              <a:rPr lang="en-US" sz="1200">
                <a:latin typeface="Avenir Book" panose="02000503020000020003" pitchFamily="2" charset="0"/>
              </a:rPr>
              <a:t>-</a:t>
            </a:r>
            <a:r>
              <a:rPr lang="en-CH" sz="1200">
                <a:latin typeface="Avenir Book" panose="02000503020000020003" pitchFamily="2" charset="0"/>
              </a:rPr>
              <a:t>natal p</a:t>
            </a:r>
            <a:r>
              <a:rPr lang="en-US" sz="1200">
                <a:latin typeface="Avenir Book" panose="02000503020000020003" pitchFamily="2" charset="0"/>
              </a:rPr>
              <a:t>h</a:t>
            </a:r>
            <a:r>
              <a:rPr lang="en-CH" sz="1200">
                <a:latin typeface="Avenir Book" panose="02000503020000020003" pitchFamily="2" charset="0"/>
              </a:rPr>
              <a:t>ysical and cognitive growth and development</a:t>
            </a:r>
          </a:p>
        </p:txBody>
      </p:sp>
      <p:sp>
        <p:nvSpPr>
          <p:cNvPr id="45" name="Oval 44">
            <a:extLst>
              <a:ext uri="{FF2B5EF4-FFF2-40B4-BE49-F238E27FC236}">
                <a16:creationId xmlns:a16="http://schemas.microsoft.com/office/drawing/2014/main" id="{B703B5AF-5F66-EC89-0A35-BAA612F4BAF5}"/>
              </a:ext>
            </a:extLst>
          </p:cNvPr>
          <p:cNvSpPr/>
          <p:nvPr/>
        </p:nvSpPr>
        <p:spPr>
          <a:xfrm>
            <a:off x="8050897" y="3299309"/>
            <a:ext cx="748530" cy="141289"/>
          </a:xfrm>
          <a:prstGeom prst="ellipse">
            <a:avLst/>
          </a:prstGeom>
          <a:solidFill>
            <a:schemeClr val="accent1">
              <a:alpha val="250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EE9AD39E-6C07-EF68-E4B9-0DC4ACBD75F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99405" y="2196094"/>
            <a:ext cx="776006" cy="1232906"/>
          </a:xfrm>
          <a:prstGeom prst="rect">
            <a:avLst/>
          </a:prstGeom>
        </p:spPr>
      </p:pic>
    </p:spTree>
    <p:extLst>
      <p:ext uri="{BB962C8B-B14F-4D97-AF65-F5344CB8AC3E}">
        <p14:creationId xmlns:p14="http://schemas.microsoft.com/office/powerpoint/2010/main" val="266139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EC0388-4D91-6D47-A9CE-11E2EEB62637}"/>
              </a:ext>
            </a:extLst>
          </p:cNvPr>
          <p:cNvSpPr>
            <a:spLocks noGrp="1"/>
          </p:cNvSpPr>
          <p:nvPr>
            <p:ph type="title"/>
          </p:nvPr>
        </p:nvSpPr>
        <p:spPr/>
        <p:txBody>
          <a:bodyPr/>
          <a:lstStyle/>
          <a:p>
            <a:r>
              <a:rPr lang="en-US"/>
              <a:t>Consequences across a woman’s life course</a:t>
            </a:r>
          </a:p>
        </p:txBody>
      </p:sp>
      <p:sp>
        <p:nvSpPr>
          <p:cNvPr id="10" name="Content Placeholder 9">
            <a:extLst>
              <a:ext uri="{FF2B5EF4-FFF2-40B4-BE49-F238E27FC236}">
                <a16:creationId xmlns:a16="http://schemas.microsoft.com/office/drawing/2014/main" id="{DAE724DE-86F8-EC49-B053-3E05BD0037B2}"/>
              </a:ext>
            </a:extLst>
          </p:cNvPr>
          <p:cNvSpPr>
            <a:spLocks noGrp="1"/>
          </p:cNvSpPr>
          <p:nvPr>
            <p:ph idx="1"/>
          </p:nvPr>
        </p:nvSpPr>
        <p:spPr/>
        <p:txBody>
          <a:bodyPr/>
          <a:lstStyle/>
          <a:p>
            <a:r>
              <a:rPr lang="en-GB"/>
              <a:t>S</a:t>
            </a:r>
            <a:r>
              <a:rPr lang="en-CH"/>
              <a:t>hort stature</a:t>
            </a:r>
          </a:p>
          <a:p>
            <a:r>
              <a:rPr lang="fr-CH"/>
              <a:t>Impaired </a:t>
            </a:r>
            <a:r>
              <a:rPr lang="en-CH"/>
              <a:t>cognitive development</a:t>
            </a:r>
          </a:p>
          <a:p>
            <a:r>
              <a:rPr lang="en-CH"/>
              <a:t>Anemia </a:t>
            </a:r>
            <a:r>
              <a:rPr lang="en-US"/>
              <a:t>&amp;</a:t>
            </a:r>
            <a:r>
              <a:rPr lang="en-CH"/>
              <a:t> other micronutrient deficiencies </a:t>
            </a:r>
            <a:endParaRPr lang="en-US"/>
          </a:p>
          <a:p>
            <a:r>
              <a:rPr lang="en-CH"/>
              <a:t>Fatigue &amp; impaired well-being</a:t>
            </a:r>
            <a:endParaRPr lang="en-US"/>
          </a:p>
          <a:p>
            <a:r>
              <a:rPr lang="en-CH"/>
              <a:t>Impaired productivity </a:t>
            </a:r>
            <a:r>
              <a:rPr lang="en-US"/>
              <a:t>&amp; school performance</a:t>
            </a:r>
            <a:endParaRPr lang="en-CH"/>
          </a:p>
        </p:txBody>
      </p:sp>
      <p:sp>
        <p:nvSpPr>
          <p:cNvPr id="5" name="Slide Number Placeholder 4">
            <a:extLst>
              <a:ext uri="{FF2B5EF4-FFF2-40B4-BE49-F238E27FC236}">
                <a16:creationId xmlns:a16="http://schemas.microsoft.com/office/drawing/2014/main" id="{720BA7D1-C109-8C4D-831C-A0D606B2CCE4}"/>
              </a:ext>
            </a:extLst>
          </p:cNvPr>
          <p:cNvSpPr>
            <a:spLocks noGrp="1"/>
          </p:cNvSpPr>
          <p:nvPr>
            <p:ph type="sldNum" sz="quarter" idx="12"/>
          </p:nvPr>
        </p:nvSpPr>
        <p:spPr/>
        <p:txBody>
          <a:bodyPr/>
          <a:lstStyle/>
          <a:p>
            <a:fld id="{C4B37875-7933-F345-AE65-E0AB5E984F8B}" type="slidenum">
              <a:rPr lang="en-US" smtClean="0"/>
              <a:pPr/>
              <a:t>15</a:t>
            </a:fld>
            <a:endParaRPr lang="en-US"/>
          </a:p>
        </p:txBody>
      </p:sp>
      <p:sp>
        <p:nvSpPr>
          <p:cNvPr id="26" name="Content Placeholder 25">
            <a:extLst>
              <a:ext uri="{FF2B5EF4-FFF2-40B4-BE49-F238E27FC236}">
                <a16:creationId xmlns:a16="http://schemas.microsoft.com/office/drawing/2014/main" id="{1BE23FC2-5C73-E14E-96AA-CC131CED152A}"/>
              </a:ext>
            </a:extLst>
          </p:cNvPr>
          <p:cNvSpPr>
            <a:spLocks noGrp="1"/>
          </p:cNvSpPr>
          <p:nvPr>
            <p:ph idx="14"/>
          </p:nvPr>
        </p:nvSpPr>
        <p:spPr/>
        <p:txBody>
          <a:bodyPr>
            <a:normAutofit/>
          </a:bodyPr>
          <a:lstStyle/>
          <a:p>
            <a:r>
              <a:rPr lang="en-US"/>
              <a:t>Low pre-pregnancy BMI</a:t>
            </a:r>
            <a:endParaRPr lang="en-CH"/>
          </a:p>
          <a:p>
            <a:r>
              <a:rPr lang="en-CH"/>
              <a:t>Lower income</a:t>
            </a:r>
          </a:p>
          <a:p>
            <a:r>
              <a:rPr lang="en-CH"/>
              <a:t>Obstructed/prolonged labour</a:t>
            </a:r>
          </a:p>
          <a:p>
            <a:r>
              <a:rPr lang="en-CH"/>
              <a:t>Eclampsia </a:t>
            </a:r>
            <a:r>
              <a:rPr lang="en-US"/>
              <a:t>&amp;</a:t>
            </a:r>
            <a:r>
              <a:rPr lang="en-CH"/>
              <a:t> </a:t>
            </a:r>
            <a:r>
              <a:rPr lang="en-US"/>
              <a:t>p</a:t>
            </a:r>
            <a:r>
              <a:rPr lang="en-CH"/>
              <a:t>re-eclampsia</a:t>
            </a:r>
          </a:p>
          <a:p>
            <a:r>
              <a:rPr lang="en-CH"/>
              <a:t>Maternal mortality</a:t>
            </a:r>
          </a:p>
        </p:txBody>
      </p:sp>
      <p:pic>
        <p:nvPicPr>
          <p:cNvPr id="7" name="Graphic 6">
            <a:extLst>
              <a:ext uri="{FF2B5EF4-FFF2-40B4-BE49-F238E27FC236}">
                <a16:creationId xmlns:a16="http://schemas.microsoft.com/office/drawing/2014/main" id="{9F399DD6-ED9F-55EA-BA25-50A779C033F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1018" y="1865375"/>
            <a:ext cx="837499" cy="1965312"/>
          </a:xfrm>
          <a:prstGeom prst="rect">
            <a:avLst/>
          </a:prstGeom>
        </p:spPr>
      </p:pic>
      <p:pic>
        <p:nvPicPr>
          <p:cNvPr id="9" name="Graphic 8">
            <a:extLst>
              <a:ext uri="{FF2B5EF4-FFF2-40B4-BE49-F238E27FC236}">
                <a16:creationId xmlns:a16="http://schemas.microsoft.com/office/drawing/2014/main" id="{87E18C1D-34B5-5C1D-74E8-B4C6DFB2321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607146" y="1865376"/>
            <a:ext cx="853480" cy="1965310"/>
          </a:xfrm>
          <a:prstGeom prst="rect">
            <a:avLst/>
          </a:prstGeom>
        </p:spPr>
      </p:pic>
      <p:pic>
        <p:nvPicPr>
          <p:cNvPr id="12" name="Graphic 11">
            <a:extLst>
              <a:ext uri="{FF2B5EF4-FFF2-40B4-BE49-F238E27FC236}">
                <a16:creationId xmlns:a16="http://schemas.microsoft.com/office/drawing/2014/main" id="{771A9C79-960A-A9AA-1AF9-0A5EC66717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82514" y="1865375"/>
            <a:ext cx="1090632" cy="1965312"/>
          </a:xfrm>
          <a:prstGeom prst="rect">
            <a:avLst/>
          </a:prstGeom>
        </p:spPr>
      </p:pic>
      <p:pic>
        <p:nvPicPr>
          <p:cNvPr id="14" name="Graphic 13">
            <a:extLst>
              <a:ext uri="{FF2B5EF4-FFF2-40B4-BE49-F238E27FC236}">
                <a16:creationId xmlns:a16="http://schemas.microsoft.com/office/drawing/2014/main" id="{6ABE4982-8A5D-1714-FDC3-E0DBDD3C76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28659" y="1865375"/>
            <a:ext cx="1075684" cy="1965312"/>
          </a:xfrm>
          <a:prstGeom prst="rect">
            <a:avLst/>
          </a:prstGeom>
        </p:spPr>
      </p:pic>
      <p:sp>
        <p:nvSpPr>
          <p:cNvPr id="38" name="TextBox 37">
            <a:extLst>
              <a:ext uri="{FF2B5EF4-FFF2-40B4-BE49-F238E27FC236}">
                <a16:creationId xmlns:a16="http://schemas.microsoft.com/office/drawing/2014/main" id="{8C8C4A27-8A67-2D43-B276-9AB6164B078B}"/>
              </a:ext>
            </a:extLst>
          </p:cNvPr>
          <p:cNvSpPr txBox="1"/>
          <p:nvPr/>
        </p:nvSpPr>
        <p:spPr>
          <a:xfrm>
            <a:off x="1084133" y="3227832"/>
            <a:ext cx="1113948" cy="282578"/>
          </a:xfrm>
          <a:prstGeom prst="rect">
            <a:avLst/>
          </a:prstGeom>
          <a:solidFill>
            <a:schemeClr val="accent2"/>
          </a:solidFill>
        </p:spPr>
        <p:txBody>
          <a:bodyPr wrap="square" rtlCol="0">
            <a:spAutoFit/>
          </a:bodyPr>
          <a:lstStyle/>
          <a:p>
            <a:pPr algn="ctr"/>
            <a:r>
              <a:rPr lang="en-CH" sz="1200">
                <a:solidFill>
                  <a:schemeClr val="bg1"/>
                </a:solidFill>
                <a:latin typeface="Avenir Book" panose="02000503020000020003" pitchFamily="2" charset="0"/>
              </a:rPr>
              <a:t>Adolescence</a:t>
            </a:r>
          </a:p>
        </p:txBody>
      </p:sp>
      <p:sp>
        <p:nvSpPr>
          <p:cNvPr id="39" name="TextBox 38">
            <a:extLst>
              <a:ext uri="{FF2B5EF4-FFF2-40B4-BE49-F238E27FC236}">
                <a16:creationId xmlns:a16="http://schemas.microsoft.com/office/drawing/2014/main" id="{7E44141C-D7A1-0C42-8136-D1FCAA9E702D}"/>
              </a:ext>
            </a:extLst>
          </p:cNvPr>
          <p:cNvSpPr txBox="1"/>
          <p:nvPr/>
        </p:nvSpPr>
        <p:spPr>
          <a:xfrm>
            <a:off x="2957263" y="3229750"/>
            <a:ext cx="1245804" cy="282578"/>
          </a:xfrm>
          <a:prstGeom prst="rect">
            <a:avLst/>
          </a:prstGeom>
          <a:solidFill>
            <a:schemeClr val="accent2"/>
          </a:solidFill>
        </p:spPr>
        <p:txBody>
          <a:bodyPr wrap="square" rtlCol="0">
            <a:spAutoFit/>
          </a:bodyPr>
          <a:lstStyle/>
          <a:p>
            <a:pPr algn="ctr"/>
            <a:r>
              <a:rPr lang="fr-CH" sz="1200">
                <a:solidFill>
                  <a:schemeClr val="bg1"/>
                </a:solidFill>
                <a:latin typeface="Avenir Book" panose="02000503020000020003" pitchFamily="2" charset="0"/>
              </a:rPr>
              <a:t>Pre-conception</a:t>
            </a:r>
            <a:endParaRPr lang="en-CH" sz="1200">
              <a:solidFill>
                <a:schemeClr val="bg1"/>
              </a:solidFill>
              <a:latin typeface="Avenir Book" panose="02000503020000020003" pitchFamily="2" charset="0"/>
            </a:endParaRPr>
          </a:p>
        </p:txBody>
      </p:sp>
      <p:sp>
        <p:nvSpPr>
          <p:cNvPr id="40" name="TextBox 39">
            <a:extLst>
              <a:ext uri="{FF2B5EF4-FFF2-40B4-BE49-F238E27FC236}">
                <a16:creationId xmlns:a16="http://schemas.microsoft.com/office/drawing/2014/main" id="{BF803AFB-84A1-854A-86F4-B9F8257002C1}"/>
              </a:ext>
            </a:extLst>
          </p:cNvPr>
          <p:cNvSpPr txBox="1"/>
          <p:nvPr/>
        </p:nvSpPr>
        <p:spPr>
          <a:xfrm>
            <a:off x="4684474" y="3229751"/>
            <a:ext cx="956428" cy="282576"/>
          </a:xfrm>
          <a:prstGeom prst="rect">
            <a:avLst/>
          </a:prstGeom>
          <a:solidFill>
            <a:schemeClr val="accent2"/>
          </a:solidFill>
        </p:spPr>
        <p:txBody>
          <a:bodyPr wrap="square" rtlCol="0">
            <a:spAutoFit/>
          </a:bodyPr>
          <a:lstStyle/>
          <a:p>
            <a:pPr algn="ctr"/>
            <a:r>
              <a:rPr lang="en-CH" sz="1200">
                <a:solidFill>
                  <a:schemeClr val="bg1"/>
                </a:solidFill>
                <a:latin typeface="Avenir Book" panose="02000503020000020003" pitchFamily="2" charset="0"/>
              </a:rPr>
              <a:t>Pregnancy</a:t>
            </a:r>
          </a:p>
        </p:txBody>
      </p:sp>
      <p:sp>
        <p:nvSpPr>
          <p:cNvPr id="41" name="TextBox 40">
            <a:extLst>
              <a:ext uri="{FF2B5EF4-FFF2-40B4-BE49-F238E27FC236}">
                <a16:creationId xmlns:a16="http://schemas.microsoft.com/office/drawing/2014/main" id="{C4828A1D-C4C3-D440-AD76-D17D3FD603D1}"/>
              </a:ext>
            </a:extLst>
          </p:cNvPr>
          <p:cNvSpPr txBox="1"/>
          <p:nvPr/>
        </p:nvSpPr>
        <p:spPr>
          <a:xfrm>
            <a:off x="6488601" y="3229750"/>
            <a:ext cx="956401" cy="282578"/>
          </a:xfrm>
          <a:prstGeom prst="rect">
            <a:avLst/>
          </a:prstGeom>
          <a:solidFill>
            <a:schemeClr val="accent2"/>
          </a:solidFill>
        </p:spPr>
        <p:txBody>
          <a:bodyPr wrap="square" rtlCol="0">
            <a:spAutoFit/>
          </a:bodyPr>
          <a:lstStyle/>
          <a:p>
            <a:pPr algn="ctr"/>
            <a:r>
              <a:rPr lang="fr-CH" sz="1200">
                <a:solidFill>
                  <a:schemeClr val="bg1"/>
                </a:solidFill>
                <a:latin typeface="Avenir Book" panose="02000503020000020003" pitchFamily="2" charset="0"/>
              </a:rPr>
              <a:t>Post-natal</a:t>
            </a:r>
            <a:endParaRPr lang="en-CH" sz="1200">
              <a:solidFill>
                <a:schemeClr val="bg1"/>
              </a:solidFill>
              <a:latin typeface="Avenir Book" panose="02000503020000020003" pitchFamily="2" charset="0"/>
            </a:endParaRPr>
          </a:p>
        </p:txBody>
      </p:sp>
      <p:cxnSp>
        <p:nvCxnSpPr>
          <p:cNvPr id="43" name="Straight Arrow Connector 42">
            <a:extLst>
              <a:ext uri="{FF2B5EF4-FFF2-40B4-BE49-F238E27FC236}">
                <a16:creationId xmlns:a16="http://schemas.microsoft.com/office/drawing/2014/main" id="{4A17B4D6-6436-E64E-80AB-10670D781CAB}"/>
              </a:ext>
            </a:extLst>
          </p:cNvPr>
          <p:cNvCxnSpPr>
            <a:cxnSpLocks/>
          </p:cNvCxnSpPr>
          <p:nvPr/>
        </p:nvCxnSpPr>
        <p:spPr>
          <a:xfrm>
            <a:off x="1794123" y="2788920"/>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C3C21B5-666B-3945-9954-7183E53D42E4}"/>
              </a:ext>
            </a:extLst>
          </p:cNvPr>
          <p:cNvCxnSpPr>
            <a:cxnSpLocks/>
          </p:cNvCxnSpPr>
          <p:nvPr/>
        </p:nvCxnSpPr>
        <p:spPr>
          <a:xfrm>
            <a:off x="3523996" y="2791864"/>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1F846D3-06D5-E247-872D-AAB5BA99099E}"/>
              </a:ext>
            </a:extLst>
          </p:cNvPr>
          <p:cNvSpPr txBox="1"/>
          <p:nvPr/>
        </p:nvSpPr>
        <p:spPr>
          <a:xfrm>
            <a:off x="773656" y="3901809"/>
            <a:ext cx="6825210" cy="307777"/>
          </a:xfrm>
          <a:prstGeom prst="homePlate">
            <a:avLst/>
          </a:prstGeom>
          <a:solidFill>
            <a:schemeClr val="accent1"/>
          </a:solidFill>
        </p:spPr>
        <p:txBody>
          <a:bodyPr wrap="square" anchor="ctr" anchorCtr="0">
            <a:spAutoFit/>
          </a:bodyPr>
          <a:lstStyle/>
          <a:p>
            <a:pPr algn="ctr"/>
            <a:r>
              <a:rPr lang="en-CH" sz="1400" b="1">
                <a:solidFill>
                  <a:schemeClr val="bg1"/>
                </a:solidFill>
                <a:latin typeface="Avenir Black" panose="02000503020000020003" pitchFamily="2" charset="0"/>
              </a:rPr>
              <a:t>INADEQUATE FOOD, HEALTH</a:t>
            </a:r>
            <a:r>
              <a:rPr lang="en-US" sz="1400" b="1">
                <a:solidFill>
                  <a:schemeClr val="bg1"/>
                </a:solidFill>
                <a:latin typeface="Avenir Black" panose="02000503020000020003" pitchFamily="2" charset="0"/>
              </a:rPr>
              <a:t>,</a:t>
            </a:r>
            <a:r>
              <a:rPr lang="en-CH" sz="1400" b="1">
                <a:solidFill>
                  <a:schemeClr val="bg1"/>
                </a:solidFill>
                <a:latin typeface="Avenir Black" panose="02000503020000020003" pitchFamily="2" charset="0"/>
              </a:rPr>
              <a:t> AND CARE </a:t>
            </a:r>
          </a:p>
        </p:txBody>
      </p:sp>
      <p:sp>
        <p:nvSpPr>
          <p:cNvPr id="45" name="Rounded Rectangle 44">
            <a:extLst>
              <a:ext uri="{FF2B5EF4-FFF2-40B4-BE49-F238E27FC236}">
                <a16:creationId xmlns:a16="http://schemas.microsoft.com/office/drawing/2014/main" id="{49838205-3B1B-7D52-DFF4-F84BC4EF0BAE}"/>
              </a:ext>
            </a:extLst>
          </p:cNvPr>
          <p:cNvSpPr/>
          <p:nvPr/>
        </p:nvSpPr>
        <p:spPr>
          <a:xfrm>
            <a:off x="7887110" y="2083919"/>
            <a:ext cx="3959150" cy="2125667"/>
          </a:xfrm>
          <a:prstGeom prst="roundRect">
            <a:avLst>
              <a:gd name="adj" fmla="val 663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2477622-BBE6-27C6-810D-F4F5AB10287D}"/>
              </a:ext>
            </a:extLst>
          </p:cNvPr>
          <p:cNvSpPr txBox="1"/>
          <p:nvPr/>
        </p:nvSpPr>
        <p:spPr>
          <a:xfrm>
            <a:off x="8996465" y="2279946"/>
            <a:ext cx="2762902" cy="1797928"/>
          </a:xfrm>
          <a:prstGeom prst="rect">
            <a:avLst/>
          </a:prstGeom>
          <a:noFill/>
          <a:ln>
            <a:noFill/>
          </a:ln>
        </p:spPr>
        <p:txBody>
          <a:bodyPr wrap="square" lIns="0" tIns="0" rIns="0" bIns="0" rtlCol="0">
            <a:spAutoFit/>
          </a:bodyPr>
          <a:lstStyle/>
          <a:p>
            <a:pPr marL="228600" indent="-228600">
              <a:spcBef>
                <a:spcPts val="500"/>
              </a:spcBef>
              <a:buClr>
                <a:srgbClr val="510C76"/>
              </a:buClr>
            </a:pPr>
            <a:r>
              <a:rPr lang="en-GB" sz="1200" b="1">
                <a:latin typeface="Avenir Book" panose="02000503020000020003" pitchFamily="2" charset="0"/>
              </a:rPr>
              <a:t>Consequences for infants and children:</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Low birthweight, small-for-gestational age </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Pre-term birth, stillbirth</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Spina bifida, congenital defects</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Child mortality and morbidity</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Poor post</a:t>
            </a:r>
            <a:r>
              <a:rPr lang="en-US" sz="1200">
                <a:latin typeface="Avenir Book" panose="02000503020000020003" pitchFamily="2" charset="0"/>
              </a:rPr>
              <a:t>-</a:t>
            </a:r>
            <a:r>
              <a:rPr lang="en-CH" sz="1200">
                <a:latin typeface="Avenir Book" panose="02000503020000020003" pitchFamily="2" charset="0"/>
              </a:rPr>
              <a:t>natal p</a:t>
            </a:r>
            <a:r>
              <a:rPr lang="en-US" sz="1200">
                <a:latin typeface="Avenir Book" panose="02000503020000020003" pitchFamily="2" charset="0"/>
              </a:rPr>
              <a:t>h</a:t>
            </a:r>
            <a:r>
              <a:rPr lang="en-CH" sz="1200">
                <a:latin typeface="Avenir Book" panose="02000503020000020003" pitchFamily="2" charset="0"/>
              </a:rPr>
              <a:t>ysical and cognitive growth and development</a:t>
            </a:r>
          </a:p>
        </p:txBody>
      </p:sp>
      <p:cxnSp>
        <p:nvCxnSpPr>
          <p:cNvPr id="42" name="Straight Arrow Connector 41">
            <a:extLst>
              <a:ext uri="{FF2B5EF4-FFF2-40B4-BE49-F238E27FC236}">
                <a16:creationId xmlns:a16="http://schemas.microsoft.com/office/drawing/2014/main" id="{2024F982-A25F-FA41-C4DE-EE820AC553AA}"/>
              </a:ext>
            </a:extLst>
          </p:cNvPr>
          <p:cNvCxnSpPr>
            <a:cxnSpLocks/>
          </p:cNvCxnSpPr>
          <p:nvPr/>
        </p:nvCxnSpPr>
        <p:spPr>
          <a:xfrm>
            <a:off x="5471013" y="2788920"/>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6165AD5-112E-482B-411F-84E955866DCD}"/>
              </a:ext>
            </a:extLst>
          </p:cNvPr>
          <p:cNvCxnSpPr/>
          <p:nvPr/>
        </p:nvCxnSpPr>
        <p:spPr>
          <a:xfrm>
            <a:off x="5787342" y="2788920"/>
            <a:ext cx="0" cy="110994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8717303-15F1-8DC0-2F5C-389BBBA86C53}"/>
              </a:ext>
            </a:extLst>
          </p:cNvPr>
          <p:cNvSpPr/>
          <p:nvPr/>
        </p:nvSpPr>
        <p:spPr>
          <a:xfrm>
            <a:off x="8050897" y="3299309"/>
            <a:ext cx="748530" cy="141289"/>
          </a:xfrm>
          <a:prstGeom prst="ellipse">
            <a:avLst/>
          </a:prstGeom>
          <a:solidFill>
            <a:schemeClr val="accent1">
              <a:alpha val="250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48546696-B6F6-19E4-0C92-1CCD946C75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99405" y="2196094"/>
            <a:ext cx="776006" cy="1232906"/>
          </a:xfrm>
          <a:prstGeom prst="rect">
            <a:avLst/>
          </a:prstGeom>
        </p:spPr>
      </p:pic>
      <p:sp>
        <p:nvSpPr>
          <p:cNvPr id="25" name="Text Placeholder 13">
            <a:extLst>
              <a:ext uri="{FF2B5EF4-FFF2-40B4-BE49-F238E27FC236}">
                <a16:creationId xmlns:a16="http://schemas.microsoft.com/office/drawing/2014/main" id="{86E936AC-491D-6F41-112E-713EF1CE8373}"/>
              </a:ext>
            </a:extLst>
          </p:cNvPr>
          <p:cNvSpPr>
            <a:spLocks noGrp="1"/>
          </p:cNvSpPr>
          <p:nvPr>
            <p:ph type="body" sz="quarter" idx="13"/>
          </p:nvPr>
        </p:nvSpPr>
        <p:spPr>
          <a:xfrm>
            <a:off x="1381875" y="6125192"/>
            <a:ext cx="9646765" cy="365760"/>
          </a:xfrm>
        </p:spPr>
        <p:txBody>
          <a:bodyPr>
            <a:normAutofit/>
          </a:bodyPr>
          <a:lstStyle/>
          <a:p>
            <a:r>
              <a:rPr lang="en-US"/>
              <a:t>Sources: Gernand et al. 2016. </a:t>
            </a:r>
            <a:r>
              <a:rPr lang="en-US">
                <a:hlinkClick r:id="rId13"/>
              </a:rPr>
              <a:t>Micronutrient deficiencies in pregnancy worldwide: Health effects and prevention</a:t>
            </a:r>
            <a:r>
              <a:rPr lang="en-US"/>
              <a:t>. Nature Publishing Group.</a:t>
            </a:r>
            <a:br>
              <a:rPr lang="en-US"/>
            </a:br>
            <a:r>
              <a:rPr lang="en-US"/>
              <a:t>Aviram et al. 2011. </a:t>
            </a:r>
            <a:r>
              <a:rPr lang="en-US">
                <a:hlinkClick r:id="rId14"/>
              </a:rPr>
              <a:t>Maternal obesity: implications for pregnancy outcome and long-term risks-a link to maternal nutrition</a:t>
            </a:r>
            <a:r>
              <a:rPr lang="en-US"/>
              <a:t>. Int J Gynaecol Obstet.</a:t>
            </a:r>
          </a:p>
        </p:txBody>
      </p:sp>
    </p:spTree>
    <p:extLst>
      <p:ext uri="{BB962C8B-B14F-4D97-AF65-F5344CB8AC3E}">
        <p14:creationId xmlns:p14="http://schemas.microsoft.com/office/powerpoint/2010/main" val="1465654027"/>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362906-7436-ED44-B2C7-DB49EA681166}"/>
              </a:ext>
            </a:extLst>
          </p:cNvPr>
          <p:cNvSpPr>
            <a:spLocks noGrp="1"/>
          </p:cNvSpPr>
          <p:nvPr>
            <p:ph type="title"/>
          </p:nvPr>
        </p:nvSpPr>
        <p:spPr/>
        <p:txBody>
          <a:bodyPr/>
          <a:lstStyle/>
          <a:p>
            <a:r>
              <a:rPr lang="en-US"/>
              <a:t>Gender inequality in women’s nutrition</a:t>
            </a:r>
          </a:p>
        </p:txBody>
      </p:sp>
      <p:sp>
        <p:nvSpPr>
          <p:cNvPr id="8" name="Text Placeholder 7">
            <a:extLst>
              <a:ext uri="{FF2B5EF4-FFF2-40B4-BE49-F238E27FC236}">
                <a16:creationId xmlns:a16="http://schemas.microsoft.com/office/drawing/2014/main" id="{1EE3857B-91D2-A84C-905F-7AA17D2B5710}"/>
              </a:ext>
            </a:extLst>
          </p:cNvPr>
          <p:cNvSpPr>
            <a:spLocks noGrp="1"/>
          </p:cNvSpPr>
          <p:nvPr>
            <p:ph idx="1"/>
          </p:nvPr>
        </p:nvSpPr>
        <p:spPr/>
        <p:txBody>
          <a:bodyPr>
            <a:normAutofit fontScale="92500" lnSpcReduction="10000"/>
          </a:bodyPr>
          <a:lstStyle/>
          <a:p>
            <a:r>
              <a:rPr lang="en-US"/>
              <a:t>Poor services</a:t>
            </a:r>
          </a:p>
          <a:p>
            <a:pPr lvl="1"/>
            <a:r>
              <a:rPr lang="en-US"/>
              <a:t>Women often lack available, accessible, and affordable health services and interventions to properly care for their health.</a:t>
            </a:r>
          </a:p>
        </p:txBody>
      </p:sp>
      <p:sp>
        <p:nvSpPr>
          <p:cNvPr id="6" name="Slide Number Placeholder 5">
            <a:extLst>
              <a:ext uri="{FF2B5EF4-FFF2-40B4-BE49-F238E27FC236}">
                <a16:creationId xmlns:a16="http://schemas.microsoft.com/office/drawing/2014/main" id="{EE37F25E-A7E2-5B4C-994F-0AE099F09055}"/>
              </a:ext>
            </a:extLst>
          </p:cNvPr>
          <p:cNvSpPr>
            <a:spLocks noGrp="1"/>
          </p:cNvSpPr>
          <p:nvPr>
            <p:ph idx="12" sz="quarter" type="sldNum"/>
          </p:nvPr>
        </p:nvSpPr>
        <p:spPr/>
        <p:txBody>
          <a:bodyPr/>
          <a:lstStyle/>
          <a:p>
            <a:fld id="{C4B37875-7933-F345-AE65-E0AB5E984F8B}" type="slidenum">
              <a:rPr lang="en-US" smtClean="0"/>
              <a:pPr/>
              <a:t>16</a:t>
            </a:fld>
            <a:endParaRPr lang="en-US"/>
          </a:p>
        </p:txBody>
      </p:sp>
      <p:sp>
        <p:nvSpPr>
          <p:cNvPr id="4" name="Content Placeholder 3">
            <a:extLst>
              <a:ext uri="{FF2B5EF4-FFF2-40B4-BE49-F238E27FC236}">
                <a16:creationId xmlns:a16="http://schemas.microsoft.com/office/drawing/2014/main" id="{7D254B8B-340F-CE49-9D98-E10EC670A9B9}"/>
              </a:ext>
            </a:extLst>
          </p:cNvPr>
          <p:cNvSpPr>
            <a:spLocks noGrp="1"/>
          </p:cNvSpPr>
          <p:nvPr>
            <p:ph idx="13" sz="quarter" type="body"/>
          </p:nvPr>
        </p:nvSpPr>
        <p:spPr/>
        <p:txBody>
          <a:bodyPr/>
          <a:lstStyle/>
          <a:p>
            <a:r>
              <a:rPr lang="en-US"/>
              <a:t>Source: Brinda et al. 2015. </a:t>
            </a:r>
            <a:r>
              <a:rPr lang="en-US">
                <a:hlinkClick r:id="rId3"/>
              </a:rPr>
              <a:t>Association between gender inequality index and child mortality rates: a cross-national study of 138 countries</a:t>
            </a:r>
            <a:r>
              <a:rPr lang="en-US"/>
              <a:t>. BMC Public Health. </a:t>
            </a:r>
          </a:p>
        </p:txBody>
      </p:sp>
      <p:pic>
        <p:nvPicPr>
          <p:cNvPr id="14" name="Picture Placeholder 13">
            <a:extLst>
              <a:ext uri="{FF2B5EF4-FFF2-40B4-BE49-F238E27FC236}">
                <a16:creationId xmlns:a16="http://schemas.microsoft.com/office/drawing/2014/main" id="{0C14E491-9272-8F49-B261-FEDC38BFC5AA}"/>
              </a:ext>
            </a:extLst>
          </p:cNvPr>
          <p:cNvPicPr>
            <a:picLocks noChangeAspect="1" noGrp="1"/>
          </p:cNvPicPr>
          <p:nvPr>
            <p:ph idx="14" sz="quarter" type="pic"/>
          </p:nvPr>
        </p:nvPicPr>
        <p:blipFill rotWithShape="1">
          <a:blip r:embed="rId4"/>
          <a:srcRect r="44"/>
          <a:stretch/>
        </p:blipFill>
        <p:spPr/>
      </p:pic>
      <p:pic>
        <p:nvPicPr>
          <p:cNvPr descr="A person holding a baby&#10;&#10;Description automatically generated with medium confidence" id="20" name="Picture Placeholder 19">
            <a:extLst>
              <a:ext uri="{FF2B5EF4-FFF2-40B4-BE49-F238E27FC236}">
                <a16:creationId xmlns:a16="http://schemas.microsoft.com/office/drawing/2014/main" id="{5E96F0E1-DAFF-364A-8F08-7C6EBB462F4C}"/>
              </a:ext>
            </a:extLst>
          </p:cNvPr>
          <p:cNvPicPr>
            <a:picLocks noChangeAspect="1" noGrp="1"/>
          </p:cNvPicPr>
          <p:nvPr>
            <p:ph idx="15" sz="quarter" type="pic"/>
          </p:nvPr>
        </p:nvPicPr>
        <p:blipFill rotWithShape="1">
          <a:blip r:embed="rId5"/>
          <a:srcRect r="-46"/>
          <a:stretch/>
        </p:blipFill>
        <p:spPr/>
      </p:pic>
      <p:pic>
        <p:nvPicPr>
          <p:cNvPr descr="A person and a child playing with a toy&#10;&#10;Description automatically generated with low confidence" id="22" name="Picture Placeholder 21">
            <a:extLst>
              <a:ext uri="{FF2B5EF4-FFF2-40B4-BE49-F238E27FC236}">
                <a16:creationId xmlns:a16="http://schemas.microsoft.com/office/drawing/2014/main" id="{660D1E2F-F9BA-5045-83F3-039F5E96B47D}"/>
              </a:ext>
            </a:extLst>
          </p:cNvPr>
          <p:cNvPicPr>
            <a:picLocks noChangeAspect="1" noGrp="1"/>
          </p:cNvPicPr>
          <p:nvPr>
            <p:ph idx="16" sz="quarter" type="pic"/>
          </p:nvPr>
        </p:nvPicPr>
        <p:blipFill rotWithShape="1">
          <a:blip r:embed="rId6"/>
          <a:srcRect r="1"/>
          <a:stretch/>
        </p:blipFill>
        <p:spPr/>
      </p:pic>
      <p:sp>
        <p:nvSpPr>
          <p:cNvPr id="9" name="Text Placeholder 8">
            <a:extLst>
              <a:ext uri="{FF2B5EF4-FFF2-40B4-BE49-F238E27FC236}">
                <a16:creationId xmlns:a16="http://schemas.microsoft.com/office/drawing/2014/main" id="{2258FBFD-32AF-644D-9C96-042B6C688BBB}"/>
              </a:ext>
            </a:extLst>
          </p:cNvPr>
          <p:cNvSpPr>
            <a:spLocks noGrp="1"/>
          </p:cNvSpPr>
          <p:nvPr>
            <p:ph idx="17"/>
          </p:nvPr>
        </p:nvSpPr>
        <p:spPr/>
        <p:txBody>
          <a:bodyPr>
            <a:normAutofit fontScale="92500" lnSpcReduction="10000"/>
          </a:bodyPr>
          <a:lstStyle/>
          <a:p>
            <a:r>
              <a:rPr lang="en-US"/>
              <a:t>Low decision-making power</a:t>
            </a:r>
          </a:p>
          <a:p>
            <a:pPr lvl="1"/>
            <a:r>
              <a:rPr lang="en-US"/>
              <a:t>Polices, guidelines, and programs regarding women’s nutrition programs are low priority and lack funding.</a:t>
            </a:r>
          </a:p>
        </p:txBody>
      </p:sp>
      <p:sp>
        <p:nvSpPr>
          <p:cNvPr id="10" name="Text Placeholder 9">
            <a:extLst>
              <a:ext uri="{FF2B5EF4-FFF2-40B4-BE49-F238E27FC236}">
                <a16:creationId xmlns:a16="http://schemas.microsoft.com/office/drawing/2014/main" id="{685AEAE5-F520-C542-AD10-A6100DEC2C23}"/>
              </a:ext>
            </a:extLst>
          </p:cNvPr>
          <p:cNvSpPr>
            <a:spLocks noGrp="1"/>
          </p:cNvSpPr>
          <p:nvPr>
            <p:ph idx="18"/>
          </p:nvPr>
        </p:nvSpPr>
        <p:spPr/>
        <p:txBody>
          <a:bodyPr>
            <a:normAutofit fontScale="92500" lnSpcReduction="10000"/>
          </a:bodyPr>
          <a:lstStyle/>
          <a:p>
            <a:r>
              <a:rPr lang="en-US"/>
              <a:t>Poor quality diets</a:t>
            </a:r>
          </a:p>
          <a:p>
            <a:pPr lvl="1"/>
            <a:r>
              <a:rPr lang="en-US"/>
              <a:t>Women eat last and least in terms of nutritious foods, good quality food is unaffordable to them. </a:t>
            </a:r>
          </a:p>
        </p:txBody>
      </p:sp>
    </p:spTree>
    <p:extLst>
      <p:ext uri="{BB962C8B-B14F-4D97-AF65-F5344CB8AC3E}">
        <p14:creationId xmlns:p14="http://schemas.microsoft.com/office/powerpoint/2010/main" val="1509302338"/>
      </p:ext>
    </p:extLst>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9461-11B3-F49A-7A0F-DC23CC8A7C40}"/>
              </a:ext>
            </a:extLst>
          </p:cNvPr>
          <p:cNvSpPr>
            <a:spLocks noGrp="1"/>
          </p:cNvSpPr>
          <p:nvPr>
            <p:ph type="title"/>
          </p:nvPr>
        </p:nvSpPr>
        <p:spPr/>
        <p:txBody>
          <a:bodyPr>
            <a:normAutofit/>
          </a:bodyPr>
          <a:lstStyle/>
          <a:p>
            <a:r>
              <a:rPr lang="en-US">
                <a:solidFill>
                  <a:schemeClr val="accent2"/>
                </a:solidFill>
              </a:rPr>
              <a:t>Women’s Voices:</a:t>
            </a:r>
            <a:br>
              <a:rPr lang="en-US">
                <a:solidFill>
                  <a:schemeClr val="accent2"/>
                </a:solidFill>
              </a:rPr>
            </a:br>
            <a:r>
              <a:rPr lang="en-US">
                <a:solidFill>
                  <a:schemeClr val="accent2"/>
                </a:solidFill>
              </a:rPr>
              <a:t>Agurash from Ethiopia</a:t>
            </a:r>
          </a:p>
        </p:txBody>
      </p:sp>
      <p:sp>
        <p:nvSpPr>
          <p:cNvPr id="3" name="Content Placeholder 2">
            <a:extLst>
              <a:ext uri="{FF2B5EF4-FFF2-40B4-BE49-F238E27FC236}">
                <a16:creationId xmlns:a16="http://schemas.microsoft.com/office/drawing/2014/main" id="{BB530828-A6CD-36F2-8A5A-27D38BAB853E}"/>
              </a:ext>
            </a:extLst>
          </p:cNvPr>
          <p:cNvSpPr>
            <a:spLocks noGrp="1"/>
          </p:cNvSpPr>
          <p:nvPr>
            <p:ph idx="1"/>
          </p:nvPr>
        </p:nvSpPr>
        <p:spPr/>
        <p:txBody>
          <a:bodyPr>
            <a:normAutofit fontScale="85000" lnSpcReduction="20000"/>
          </a:bodyPr>
          <a:lstStyle/>
          <a:p>
            <a:pPr indent="0" marL="0">
              <a:buNone/>
            </a:pPr>
            <a:r>
              <a:rPr b="1" i="1" lang="en-US"/>
              <a:t>“I am the wife of a farmer, so I do not rest. </a:t>
            </a:r>
            <a:r>
              <a:rPr i="1" lang="en-US"/>
              <a:t>We work bent all day on the farm and walk long distances.</a:t>
            </a:r>
          </a:p>
          <a:p>
            <a:pPr indent="0" marL="0">
              <a:buNone/>
            </a:pPr>
            <a:r>
              <a:rPr i="1" lang="en-US"/>
              <a:t>I worry about a few things about my pregnancy now. The first is my health. And second is fulfilling everything that is needed for the baby.</a:t>
            </a:r>
            <a:endParaRPr lang="en-US"/>
          </a:p>
          <a:p>
            <a:pPr indent="0" marL="0">
              <a:buNone/>
            </a:pPr>
            <a:r>
              <a:rPr i="1" lang="en-US"/>
              <a:t>When food is served, I am happy if my family eats before me. If I am hungry, I keep it to myself, because I run the house.</a:t>
            </a:r>
          </a:p>
          <a:p>
            <a:pPr indent="0" marL="0">
              <a:buNone/>
            </a:pPr>
            <a:r>
              <a:rPr i="1" lang="en-US"/>
              <a:t>After others, the woman can eat the leftovers. If there are no leftovers, she can survive that too.”</a:t>
            </a:r>
          </a:p>
          <a:p>
            <a:endParaRPr lang="en-US"/>
          </a:p>
        </p:txBody>
      </p:sp>
      <p:sp>
        <p:nvSpPr>
          <p:cNvPr id="4" name="Slide Number Placeholder 3">
            <a:extLst>
              <a:ext uri="{FF2B5EF4-FFF2-40B4-BE49-F238E27FC236}">
                <a16:creationId xmlns:a16="http://schemas.microsoft.com/office/drawing/2014/main" id="{648BD59F-7E1B-F236-C34D-B522FA418260}"/>
              </a:ext>
            </a:extLst>
          </p:cNvPr>
          <p:cNvSpPr>
            <a:spLocks noGrp="1"/>
          </p:cNvSpPr>
          <p:nvPr>
            <p:ph idx="12" sz="quarter" type="sldNum"/>
          </p:nvPr>
        </p:nvSpPr>
        <p:spPr/>
        <p:txBody>
          <a:bodyPr/>
          <a:lstStyle/>
          <a:p>
            <a:pPr algn="r"/>
            <a:fld id="{C4B37875-7933-F345-AE65-E0AB5E984F8B}" type="slidenum">
              <a:rPr lang="en-US" smtClean="0"/>
              <a:pPr algn="r"/>
              <a:t>17</a:t>
            </a:fld>
            <a:endParaRPr lang="en-US"/>
          </a:p>
        </p:txBody>
      </p:sp>
      <p:pic>
        <p:nvPicPr>
          <p:cNvPr descr="A picture containing person, outdoor&#10;&#10;Description automatically generated" id="14" name="Picture Placeholder 13">
            <a:hlinkClick r:id="rId3"/>
            <a:extLst>
              <a:ext uri="{FF2B5EF4-FFF2-40B4-BE49-F238E27FC236}">
                <a16:creationId xmlns:a16="http://schemas.microsoft.com/office/drawing/2014/main" id="{B37E34A0-914F-B77C-AF51-4F564AE7CD16}"/>
              </a:ext>
            </a:extLst>
          </p:cNvPr>
          <p:cNvPicPr>
            <a:picLocks noChangeAspect="1" noGrp="1"/>
          </p:cNvPicPr>
          <p:nvPr>
            <p:ph idx="4294967295" sz="quarter" type="pic"/>
          </p:nvPr>
        </p:nvPicPr>
        <p:blipFill rotWithShape="1">
          <a:blip r:embed="rId4"/>
          <a:srcRect r="111"/>
          <a:stretch/>
        </p:blipFill>
        <p:spPr>
          <a:xfrm>
            <a:off x="6718853" y="707775"/>
            <a:ext cx="4464259" cy="4791379"/>
          </a:xfrm>
        </p:spPr>
      </p:pic>
      <p:sp>
        <p:nvSpPr>
          <p:cNvPr id="5" name="TextBox 4">
            <a:extLst>
              <a:ext uri="{FF2B5EF4-FFF2-40B4-BE49-F238E27FC236}">
                <a16:creationId xmlns:a16="http://schemas.microsoft.com/office/drawing/2014/main" id="{2A992033-FEC1-0601-1A5F-8A2AD4C177BE}"/>
              </a:ext>
            </a:extLst>
          </p:cNvPr>
          <p:cNvSpPr txBox="1"/>
          <p:nvPr/>
        </p:nvSpPr>
        <p:spPr>
          <a:xfrm>
            <a:off x="6611399" y="5576053"/>
            <a:ext cx="4740080" cy="369332"/>
          </a:xfrm>
          <a:prstGeom prst="rect">
            <a:avLst/>
          </a:prstGeom>
          <a:noFill/>
        </p:spPr>
        <p:txBody>
          <a:bodyPr rtlCol="0" wrap="none">
            <a:spAutoFit/>
          </a:bodyPr>
          <a:lstStyle/>
          <a:p>
            <a:r>
              <a:rPr i="1" lang="en-US">
                <a:latin charset="0" panose="02000503020000020003" pitchFamily="2" typeface="Avenir Book"/>
              </a:rPr>
              <a:t>Agurash, in her third trimester of pregnancy</a:t>
            </a:r>
          </a:p>
        </p:txBody>
      </p:sp>
    </p:spTree>
    <p:extLst>
      <p:ext uri="{BB962C8B-B14F-4D97-AF65-F5344CB8AC3E}">
        <p14:creationId xmlns:p14="http://schemas.microsoft.com/office/powerpoint/2010/main" val="1754748242"/>
      </p:ext>
    </p:extLst>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9461-11B3-F49A-7A0F-DC23CC8A7C40}"/>
              </a:ext>
            </a:extLst>
          </p:cNvPr>
          <p:cNvSpPr>
            <a:spLocks noGrp="1"/>
          </p:cNvSpPr>
          <p:nvPr>
            <p:ph type="title"/>
          </p:nvPr>
        </p:nvSpPr>
        <p:spPr/>
        <p:txBody>
          <a:bodyPr/>
          <a:lstStyle/>
          <a:p>
            <a:r>
              <a:rPr lang="en-US">
                <a:solidFill>
                  <a:schemeClr val="accent2"/>
                </a:solidFill>
              </a:rPr>
              <a:t>Women’s Voices:</a:t>
            </a:r>
            <a:br>
              <a:rPr lang="en-US">
                <a:solidFill>
                  <a:schemeClr val="accent2"/>
                </a:solidFill>
              </a:rPr>
            </a:br>
            <a:r>
              <a:rPr lang="en-US">
                <a:solidFill>
                  <a:schemeClr val="accent2"/>
                </a:solidFill>
              </a:rPr>
              <a:t>Shakuntala from India</a:t>
            </a:r>
          </a:p>
        </p:txBody>
      </p:sp>
      <p:sp>
        <p:nvSpPr>
          <p:cNvPr id="3" name="Content Placeholder 2">
            <a:extLst>
              <a:ext uri="{FF2B5EF4-FFF2-40B4-BE49-F238E27FC236}">
                <a16:creationId xmlns:a16="http://schemas.microsoft.com/office/drawing/2014/main" id="{BB530828-A6CD-36F2-8A5A-27D38BAB853E}"/>
              </a:ext>
            </a:extLst>
          </p:cNvPr>
          <p:cNvSpPr>
            <a:spLocks noGrp="1"/>
          </p:cNvSpPr>
          <p:nvPr>
            <p:ph idx="1"/>
          </p:nvPr>
        </p:nvSpPr>
        <p:spPr/>
        <p:txBody>
          <a:bodyPr>
            <a:normAutofit lnSpcReduction="10000"/>
          </a:bodyPr>
          <a:lstStyle/>
          <a:p>
            <a:pPr indent="0" marL="0">
              <a:lnSpc>
                <a:spcPct val="90000"/>
              </a:lnSpc>
              <a:buNone/>
            </a:pPr>
            <a:r>
              <a:rPr b="1" i="1" lang="en-US" sz="2400"/>
              <a:t>“You could say health workers like me are ‘walking hospitals.’</a:t>
            </a:r>
          </a:p>
          <a:p>
            <a:pPr indent="0" marL="0">
              <a:lnSpc>
                <a:spcPct val="90000"/>
              </a:lnSpc>
              <a:buNone/>
            </a:pPr>
            <a:r>
              <a:rPr i="1" lang="en-US" sz="2400"/>
              <a:t>Pregnant women in the village cannot even afford two proper meals per day. </a:t>
            </a:r>
          </a:p>
          <a:p>
            <a:pPr indent="0" marL="0">
              <a:lnSpc>
                <a:spcPct val="90000"/>
              </a:lnSpc>
              <a:buNone/>
            </a:pPr>
            <a:r>
              <a:rPr i="1" lang="en-US" sz="2400"/>
              <a:t>After everyone is done, she only has the leftovers. That is the main reason for malnourishment in pregnant women.</a:t>
            </a:r>
          </a:p>
          <a:p>
            <a:pPr indent="0" marL="0">
              <a:lnSpc>
                <a:spcPct val="90000"/>
              </a:lnSpc>
              <a:buNone/>
            </a:pPr>
            <a:r>
              <a:rPr i="1" lang="en-US" sz="2400"/>
              <a:t>When these women give birth, their babies are malnourished too.”</a:t>
            </a:r>
          </a:p>
          <a:p>
            <a:endParaRPr lang="en-US"/>
          </a:p>
        </p:txBody>
      </p:sp>
      <p:sp>
        <p:nvSpPr>
          <p:cNvPr id="4" name="Slide Number Placeholder 3">
            <a:extLst>
              <a:ext uri="{FF2B5EF4-FFF2-40B4-BE49-F238E27FC236}">
                <a16:creationId xmlns:a16="http://schemas.microsoft.com/office/drawing/2014/main" id="{648BD59F-7E1B-F236-C34D-B522FA418260}"/>
              </a:ext>
            </a:extLst>
          </p:cNvPr>
          <p:cNvSpPr>
            <a:spLocks noGrp="1"/>
          </p:cNvSpPr>
          <p:nvPr>
            <p:ph idx="12" sz="quarter" type="sldNum"/>
          </p:nvPr>
        </p:nvSpPr>
        <p:spPr/>
        <p:txBody>
          <a:bodyPr/>
          <a:lstStyle/>
          <a:p>
            <a:pPr algn="r"/>
            <a:fld id="{C4B37875-7933-F345-AE65-E0AB5E984F8B}" type="slidenum">
              <a:rPr lang="en-US" smtClean="0"/>
              <a:pPr algn="r"/>
              <a:t>18</a:t>
            </a:fld>
            <a:endParaRPr lang="en-US"/>
          </a:p>
        </p:txBody>
      </p:sp>
      <p:pic>
        <p:nvPicPr>
          <p:cNvPr descr="A picture containing person, dress&#10;&#10;Description automatically generated" id="14" name="Picture Placeholder 13">
            <a:hlinkClick r:id="rId3"/>
            <a:extLst>
              <a:ext uri="{FF2B5EF4-FFF2-40B4-BE49-F238E27FC236}">
                <a16:creationId xmlns:a16="http://schemas.microsoft.com/office/drawing/2014/main" id="{02A6E9D4-B134-6C0A-DD97-77113ACE3D8F}"/>
              </a:ext>
            </a:extLst>
          </p:cNvPr>
          <p:cNvPicPr>
            <a:picLocks noChangeAspect="1" noGrp="1"/>
          </p:cNvPicPr>
          <p:nvPr>
            <p:ph idx="4294967295" sz="quarter" type="pic"/>
          </p:nvPr>
        </p:nvPicPr>
        <p:blipFill>
          <a:blip r:embed="rId4"/>
          <a:srcRect b="-67"/>
          <a:stretch>
            <a:fillRect/>
          </a:stretch>
        </p:blipFill>
        <p:spPr>
          <a:xfrm>
            <a:off x="7223760" y="1221293"/>
            <a:ext cx="3901393" cy="3749039"/>
          </a:xfrm>
        </p:spPr>
      </p:pic>
      <p:sp>
        <p:nvSpPr>
          <p:cNvPr id="7" name="TextBox 6">
            <a:extLst>
              <a:ext uri="{FF2B5EF4-FFF2-40B4-BE49-F238E27FC236}">
                <a16:creationId xmlns:a16="http://schemas.microsoft.com/office/drawing/2014/main" id="{22DB3D66-835E-C867-5393-9CF150F1E90C}"/>
              </a:ext>
            </a:extLst>
          </p:cNvPr>
          <p:cNvSpPr txBox="1"/>
          <p:nvPr/>
        </p:nvSpPr>
        <p:spPr>
          <a:xfrm>
            <a:off x="7044536" y="5056471"/>
            <a:ext cx="4080617" cy="646331"/>
          </a:xfrm>
          <a:prstGeom prst="rect">
            <a:avLst/>
          </a:prstGeom>
          <a:noFill/>
        </p:spPr>
        <p:txBody>
          <a:bodyPr rtlCol="0" wrap="square">
            <a:spAutoFit/>
          </a:bodyPr>
          <a:lstStyle/>
          <a:p>
            <a:r>
              <a:rPr i="1" lang="en-US">
                <a:latin charset="0" panose="02000503020000020003" pitchFamily="2" typeface="Avenir Book"/>
              </a:rPr>
              <a:t>Shakuntala, health worker (on left) weighs a pregnant woman.</a:t>
            </a:r>
          </a:p>
        </p:txBody>
      </p:sp>
    </p:spTree>
    <p:extLst>
      <p:ext uri="{BB962C8B-B14F-4D97-AF65-F5344CB8AC3E}">
        <p14:creationId xmlns:p14="http://schemas.microsoft.com/office/powerpoint/2010/main" val="3016982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next step or key takeaways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19</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268015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a:lstStyle/>
          <a:p>
            <a:fld id="{C4B37875-7933-F345-AE65-E0AB5E984F8B}" type="slidenum">
              <a:rPr lang="en-US" smtClean="0"/>
              <a:pPr/>
              <a:t>2</a:t>
            </a:fld>
            <a:endParaRPr lang="en-US"/>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p:txBody>
          <a:bodyPr/>
          <a:lstStyle/>
          <a:p>
            <a:r>
              <a:rPr lang="en-US"/>
              <a:t>Facilitate dialogue &amp; create consensus</a:t>
            </a:r>
          </a:p>
          <a:p>
            <a:pPr lvl="1"/>
            <a:r>
              <a:rPr lang="en-US"/>
              <a:t>View these slides as a resource for anyone wanting to communicate the evidence and benefits of MMS for pregnant women and their babies. Our goal is to equip the presenter of these slides with key messages that can be delivered to decision makers or to those considering piloting, scaling, and implementation of MMS.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a:lstStyle/>
          <a:p>
            <a:r>
              <a:rPr lang="en-US"/>
              <a:t>Customize dialogue</a:t>
            </a:r>
          </a:p>
          <a:p>
            <a:pPr lvl="1"/>
            <a:r>
              <a:rPr lang="en-US"/>
              <a:t>Speaker notes are provided with each slide, but they are not intended to be read word-for-word. Tailor and add your own speaking notes to make this relevant for your audience.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p:txBody>
          <a:bodyPr/>
          <a:lstStyle/>
          <a:p>
            <a:r>
              <a:rPr lang="en-US"/>
              <a:t>ADAPT to Your Audience</a:t>
            </a:r>
          </a:p>
          <a:p>
            <a:pPr lvl="1"/>
            <a:r>
              <a:rPr lang="en-US"/>
              <a:t>Content in red font should be tailored, then updated to black font. Slides labeled ‘National impact and investment case’ should be tailored with data and statistics from your country and made relevant for your audience. Slides or entire sections can be removed or re-ordered. Additional resources can be found at the end of the presentation.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a:lstStyle/>
          <a:p>
            <a:r>
              <a:rPr lang="en-US"/>
              <a:t>How to use this slide deck</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819812" y="6075665"/>
            <a:ext cx="8662333" cy="438150"/>
          </a:xfrm>
        </p:spPr>
        <p:txBody>
          <a:bodyPr>
            <a:normAutofit fontScale="85000" lnSpcReduction="10000"/>
          </a:bodyPr>
          <a:lstStyle/>
          <a:p>
            <a:r>
              <a:rPr lang="en-US">
                <a:latin typeface="Avenir Oblique"/>
              </a:rPr>
              <a:t>We’d like to hear from you! Contact </a:t>
            </a:r>
            <a:r>
              <a:rPr lang="en-US">
                <a:latin typeface="Avenir Oblique"/>
                <a:hlinkClick r:id="rId3">
                  <a:extLst>
                    <a:ext uri="{A12FA001-AC4F-418D-AE19-62706E023703}">
                      <ahyp:hlinkClr xmlns:ahyp="http://schemas.microsoft.com/office/drawing/2018/hyperlinkcolor" val="tx"/>
                    </a:ext>
                  </a:extLst>
                </a:hlinkClick>
              </a:rPr>
              <a:t>HMHBConsortium@micronutrientforum.org</a:t>
            </a:r>
            <a:r>
              <a:rPr lang="en-US">
                <a:latin typeface="Avenir Oblique"/>
              </a:rPr>
              <a:t> if you have questions or would like additional support.</a:t>
            </a:r>
            <a:r>
              <a:rPr lang="en-GB">
                <a:latin typeface="Avenir Oblique"/>
              </a:rPr>
              <a:t>​</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6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6544" y="1402836"/>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Keep In Touch</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website URL, social handles, and/or email address.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20</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3086443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292608"/>
            <a:ext cx="10783823" cy="679849"/>
          </a:xfrm>
          <a:noFill/>
        </p:spPr>
        <p:txBody>
          <a:bodyPr anchor="b">
            <a:normAutofit/>
          </a:bodyPr>
          <a:lstStyle/>
          <a:p>
            <a:r>
              <a:rPr lang="en-US"/>
              <a:t>Key publications</a:t>
            </a:r>
          </a:p>
        </p:txBody>
      </p:sp>
      <p:sp>
        <p:nvSpPr>
          <p:cNvPr id="15" name="Content Placeholder 14">
            <a:extLst>
              <a:ext uri="{FF2B5EF4-FFF2-40B4-BE49-F238E27FC236}">
                <a16:creationId xmlns:a16="http://schemas.microsoft.com/office/drawing/2014/main" id="{482DA9F4-D392-D247-A5F4-43B41B383FB4}"/>
              </a:ext>
            </a:extLst>
          </p:cNvPr>
          <p:cNvSpPr>
            <a:spLocks noGrp="1"/>
          </p:cNvSpPr>
          <p:nvPr>
            <p:ph idx="1"/>
          </p:nvPr>
        </p:nvSpPr>
        <p:spPr>
          <a:xfrm>
            <a:off x="704088" y="1197975"/>
            <a:ext cx="10783822" cy="4646335"/>
          </a:xfrm>
        </p:spPr>
        <p:txBody>
          <a:bodyPr>
            <a:noAutofit/>
          </a:bodyPr>
          <a:lstStyle/>
          <a:p>
            <a:pPr marL="285750" indent="-285750">
              <a:spcBef>
                <a:spcPts val="600"/>
              </a:spcBef>
              <a:buFont typeface="Arial" panose="020B0604020202020204" pitchFamily="34" charset="0"/>
              <a:buChar char="•"/>
            </a:pPr>
            <a:r>
              <a:rPr lang="en-GB" sz="1400"/>
              <a:t>Bloem et al, 2007. </a:t>
            </a:r>
            <a:r>
              <a:rPr lang="en-GB" sz="1400" u="sng">
                <a:hlinkClick r:id="rId3"/>
              </a:rPr>
              <a:t>Preventing and controlling micronutrient deficiencies in populations affected by an emergency</a:t>
            </a:r>
            <a:r>
              <a:rPr lang="en-GB" sz="1400"/>
              <a:t>. WHO, WFP, UNICEF. </a:t>
            </a:r>
          </a:p>
          <a:p>
            <a:pPr marL="285750" indent="-285750">
              <a:spcBef>
                <a:spcPts val="600"/>
              </a:spcBef>
              <a:buFont typeface="Arial" panose="020B0604020202020204" pitchFamily="34" charset="0"/>
              <a:buChar char="•"/>
            </a:pPr>
            <a:r>
              <a:rPr lang="en-GB" sz="1400"/>
              <a:t>Smith et al, 2017.</a:t>
            </a:r>
            <a:r>
              <a:rPr lang="en-GB" sz="1400">
                <a:solidFill>
                  <a:srgbClr val="FF0000"/>
                </a:solidFill>
              </a:rPr>
              <a:t> </a:t>
            </a:r>
            <a:r>
              <a:rPr lang="en-GB" sz="1400">
                <a:hlinkClick r:id="rId4"/>
              </a:rPr>
              <a:t>Modifiers of the effect of maternal multiple micronutrient supplementation on stillbirth, birth outcomes, and infant mortality: a meta-analysis of individual patient data from 17 randomised trials in low-income and middle-income countries.</a:t>
            </a:r>
            <a:r>
              <a:rPr lang="en-GB" sz="1400"/>
              <a:t> Lancet Global Health. </a:t>
            </a:r>
          </a:p>
          <a:p>
            <a:pPr marL="285750" indent="-285750">
              <a:spcBef>
                <a:spcPts val="600"/>
              </a:spcBef>
              <a:buFont typeface="Arial" panose="020B0604020202020204" pitchFamily="34" charset="0"/>
              <a:buChar char="•"/>
            </a:pPr>
            <a:r>
              <a:rPr lang="en-IN" sz="1400"/>
              <a:t>Prado et al, 2017. </a:t>
            </a:r>
            <a:r>
              <a:rPr lang="en-IN" sz="1400">
                <a:hlinkClick r:id="rId5"/>
              </a:rPr>
              <a:t>Maternal multiple micronutrient supplementation and other biomedical and socio environmental influences on children’s cognition at age 9-12 years in Indonesia: follow up of the SUMMIT randomised trial</a:t>
            </a:r>
            <a:r>
              <a:rPr lang="en-IN" sz="1400"/>
              <a:t>. </a:t>
            </a:r>
            <a:endParaRPr lang="en-IN" sz="1400" i="1"/>
          </a:p>
          <a:p>
            <a:pPr marL="285750" indent="-285750">
              <a:spcBef>
                <a:spcPts val="600"/>
              </a:spcBef>
              <a:buFont typeface="Arial" panose="020B0604020202020204" pitchFamily="34" charset="0"/>
              <a:buChar char="•"/>
            </a:pPr>
            <a:r>
              <a:rPr lang="en-GB" sz="1400"/>
              <a:t>WHO antenatal care recommendations for a positive pregnancy experience. July 2020. </a:t>
            </a:r>
            <a:r>
              <a:rPr lang="en-GB" sz="1400" u="sng">
                <a:hlinkClick r:id="rId6"/>
              </a:rPr>
              <a:t>Nutritional interventions update: multiple micronutrient supplements during pregnancy.</a:t>
            </a:r>
            <a:r>
              <a:rPr lang="en-GB" sz="1400"/>
              <a:t> World Health Organization. </a:t>
            </a:r>
          </a:p>
          <a:p>
            <a:pPr marL="285750" indent="-285750">
              <a:spcBef>
                <a:spcPts val="600"/>
              </a:spcBef>
              <a:buFont typeface="Arial" panose="020B0604020202020204" pitchFamily="34" charset="0"/>
              <a:buChar char="•"/>
            </a:pPr>
            <a:r>
              <a:rPr lang="en-US" sz="1400"/>
              <a:t>Perumal et al. July 2021. </a:t>
            </a:r>
            <a:r>
              <a:rPr lang="en-GB" sz="1400">
                <a:hlinkClick r:id="rId7"/>
              </a:rPr>
              <a:t>Impact of scaling up prenatal nutrition interventions on human capital outcomes in low-and middle-income countries: a modeling analysis.</a:t>
            </a:r>
            <a:r>
              <a:rPr lang="en-GB" sz="1400"/>
              <a:t> American Journal of Clinical Nutrition. </a:t>
            </a:r>
          </a:p>
          <a:p>
            <a:pPr marL="285750" indent="-285750">
              <a:spcBef>
                <a:spcPts val="600"/>
              </a:spcBef>
              <a:buFont typeface="Arial" panose="020B0604020202020204" pitchFamily="34" charset="0"/>
              <a:buChar char="•"/>
            </a:pPr>
            <a:r>
              <a:rPr lang="en-US" sz="1400"/>
              <a:t>May 2020. </a:t>
            </a:r>
            <a:r>
              <a:rPr lang="en-US" sz="1400">
                <a:hlinkClick r:id="rId8"/>
              </a:rPr>
              <a:t>Use of MMS for maternal nutrition and birth outcomes during COVID-19</a:t>
            </a:r>
            <a:r>
              <a:rPr lang="en-US" sz="1400"/>
              <a:t>. MMS TAG.</a:t>
            </a:r>
          </a:p>
          <a:p>
            <a:pPr marL="285750" indent="-285750">
              <a:spcBef>
                <a:spcPts val="600"/>
              </a:spcBef>
              <a:buFont typeface="Arial" panose="020B0604020202020204" pitchFamily="34" charset="0"/>
              <a:buChar char="•"/>
            </a:pPr>
            <a:r>
              <a:rPr lang="en-US" sz="1400"/>
              <a:t>Dalmiya et al. January 2022. </a:t>
            </a:r>
            <a:r>
              <a:rPr lang="en-US" sz="1400">
                <a:hlinkClick r:id="rId9"/>
              </a:rPr>
              <a:t>Maternal Nutrition: Prevention of malnutrition in women before and during pregnancy and while breastfeeding.</a:t>
            </a:r>
            <a:r>
              <a:rPr lang="en-US" sz="1400"/>
              <a:t> UNICEF. </a:t>
            </a:r>
          </a:p>
          <a:p>
            <a:pPr marL="285750" indent="-285750">
              <a:spcBef>
                <a:spcPts val="600"/>
              </a:spcBef>
              <a:buFont typeface="Arial" panose="020B0604020202020204" pitchFamily="34" charset="0"/>
              <a:buChar char="•"/>
            </a:pPr>
            <a:r>
              <a:rPr lang="en-US" sz="1400"/>
              <a:t>Gomes et al, 2022. </a:t>
            </a:r>
            <a:r>
              <a:rPr lang="en-US" sz="1400">
                <a:hlinkClick r:id="rId10"/>
              </a:rPr>
              <a:t>Multiple micronutrient supplements vs iron-folic acid supplements and maternal anemia outcomes: an iron dose analysis.</a:t>
            </a:r>
            <a:r>
              <a:rPr lang="en-US" sz="1400"/>
              <a:t> Ann. N.Y. Acad. Sci.</a:t>
            </a:r>
          </a:p>
          <a:p>
            <a:pPr marL="285750" indent="-285750">
              <a:spcBef>
                <a:spcPts val="600"/>
              </a:spcBef>
              <a:buFont typeface="Arial" panose="020B0604020202020204" pitchFamily="34" charset="0"/>
              <a:buChar char="•"/>
            </a:pPr>
            <a:r>
              <a:rPr lang="en-US" sz="1400"/>
              <a:t>Gomes et al, 2022. </a:t>
            </a:r>
            <a:r>
              <a:rPr lang="en-US" sz="1400">
                <a:hlinkClick r:id="rId11"/>
              </a:rPr>
              <a:t>Effect of multiple micronutrient supplements vs iron and folic acid supplements on neonatal mortality: a reanalysis by iron dose.</a:t>
            </a:r>
            <a:r>
              <a:rPr lang="en-US" sz="1400"/>
              <a:t> Public Health Nutr.</a:t>
            </a:r>
          </a:p>
          <a:p>
            <a:pPr marL="285750" indent="-285750">
              <a:spcBef>
                <a:spcPts val="600"/>
              </a:spcBef>
              <a:buFont typeface="Arial" panose="020B0604020202020204" pitchFamily="34" charset="0"/>
              <a:buChar char="•"/>
            </a:pPr>
            <a:endParaRPr lang="en-US" sz="1600"/>
          </a:p>
          <a:p>
            <a:pPr marL="171450" indent="-171450">
              <a:spcBef>
                <a:spcPts val="600"/>
              </a:spcBef>
              <a:buFont typeface="Arial" panose="020B0604020202020204" pitchFamily="34" charset="0"/>
              <a:buChar char="•"/>
            </a:pPr>
            <a:endParaRPr lang="en-GB" sz="1000"/>
          </a:p>
          <a:p>
            <a:pPr marL="171450" indent="-171450">
              <a:spcBef>
                <a:spcPts val="600"/>
              </a:spcBef>
              <a:buFont typeface="Arial" panose="020B0604020202020204" pitchFamily="34" charset="0"/>
              <a:buChar char="•"/>
            </a:pPr>
            <a:endParaRPr lang="en-GB" sz="1000"/>
          </a:p>
          <a:p>
            <a:pPr marL="171450" indent="-171450">
              <a:spcBef>
                <a:spcPts val="600"/>
              </a:spcBef>
              <a:buFont typeface="Arial" panose="020B0604020202020204" pitchFamily="34" charset="0"/>
              <a:buChar char="•"/>
            </a:pPr>
            <a:endParaRPr lang="en-US" sz="1000"/>
          </a:p>
          <a:p>
            <a:pPr>
              <a:spcBef>
                <a:spcPts val="600"/>
              </a:spcBef>
            </a:pPr>
            <a:endParaRPr lang="en-CH" sz="1200"/>
          </a:p>
        </p:txBody>
      </p:sp>
      <p:sp>
        <p:nvSpPr>
          <p:cNvPr id="11" name="Subtitle 2">
            <a:extLst>
              <a:ext uri="{FF2B5EF4-FFF2-40B4-BE49-F238E27FC236}">
                <a16:creationId xmlns:a16="http://schemas.microsoft.com/office/drawing/2014/main" id="{5663C983-A8E3-E64A-8EEE-BDCD0CF60461}"/>
              </a:ext>
            </a:extLst>
          </p:cNvPr>
          <p:cNvSpPr txBox="1">
            <a:spLocks/>
          </p:cNvSpPr>
          <p:nvPr/>
        </p:nvSpPr>
        <p:spPr>
          <a:xfrm>
            <a:off x="6457293" y="1620491"/>
            <a:ext cx="5174129" cy="444943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sp>
        <p:nvSpPr>
          <p:cNvPr id="6" name="Slide Number Placeholder 3">
            <a:extLst>
              <a:ext uri="{FF2B5EF4-FFF2-40B4-BE49-F238E27FC236}">
                <a16:creationId xmlns:a16="http://schemas.microsoft.com/office/drawing/2014/main" id="{B83A476F-4742-D349-B438-F48986EC2855}"/>
              </a:ext>
            </a:extLst>
          </p:cNvPr>
          <p:cNvSpPr>
            <a:spLocks noGrp="1"/>
          </p:cNvSpPr>
          <p:nvPr>
            <p:ph type="sldNum" sz="quarter" idx="12"/>
          </p:nvPr>
        </p:nvSpPr>
        <p:spPr>
          <a:xfrm>
            <a:off x="11177015" y="6128172"/>
            <a:ext cx="310896" cy="365125"/>
          </a:xfrm>
        </p:spPr>
        <p:txBody>
          <a:bodyPr/>
          <a:lstStyle/>
          <a:p>
            <a:fld id="{60553ECD-7F6D-420D-93CA-D8D15EB427AC}" type="slidenum">
              <a:rPr lang="en-US" smtClean="0"/>
              <a:t>21</a:t>
            </a:fld>
            <a:endParaRPr lang="en-US"/>
          </a:p>
        </p:txBody>
      </p:sp>
    </p:spTree>
    <p:extLst>
      <p:ext uri="{BB962C8B-B14F-4D97-AF65-F5344CB8AC3E}">
        <p14:creationId xmlns:p14="http://schemas.microsoft.com/office/powerpoint/2010/main" val="1577528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a:lstStyle/>
          <a:p>
            <a:r>
              <a:rPr lang="en-US"/>
              <a:t>Healthy Mothers Healthy Babies resources</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a:lstStyle/>
          <a:p>
            <a:r>
              <a:rPr lang="en-US" sz="2000">
                <a:hlinkClick r:id="rId3"/>
              </a:rPr>
              <a:t>HMHB Knowledge Hub</a:t>
            </a:r>
            <a:endParaRPr lang="en-US" sz="2000"/>
          </a:p>
          <a:p>
            <a:r>
              <a:rPr lang="en-US" sz="2000">
                <a:hlinkClick r:id="rId3"/>
              </a:rPr>
              <a:t>HMHB Knowledge Bytes</a:t>
            </a:r>
            <a:endParaRPr lang="en-US" sz="2000"/>
          </a:p>
          <a:p>
            <a:r>
              <a:rPr lang="en-US" sz="2000">
                <a:hlinkClick r:id="rId4"/>
              </a:rPr>
              <a:t>HMHB MMS Interactive World Map</a:t>
            </a:r>
            <a:endParaRPr lang="en-US" sz="2000"/>
          </a:p>
          <a:p>
            <a:r>
              <a:rPr lang="en-US" sz="2000">
                <a:hlinkClick r:id="rId5"/>
              </a:rPr>
              <a:t>HMHB FAQ and Advocacy Brief on the Inclusion of MMS on the Essential Medicine List </a:t>
            </a:r>
            <a:endParaRPr lang="en-US" sz="2000"/>
          </a:p>
          <a:p>
            <a:r>
              <a:rPr lang="en-US" sz="2000">
                <a:hlinkClick r:id="rId6"/>
              </a:rPr>
              <a:t>HMHB Launch Video</a:t>
            </a:r>
            <a:endParaRPr lang="en-US" sz="2000"/>
          </a:p>
          <a:p>
            <a:endParaRPr lang="en-US"/>
          </a:p>
          <a:p>
            <a:endParaRPr lang="en-US"/>
          </a:p>
          <a:p>
            <a:endParaRPr lang="en-US"/>
          </a:p>
        </p:txBody>
      </p:sp>
      <p:sp>
        <p:nvSpPr>
          <p:cNvPr id="5" name="Content Placeholder 4">
            <a:extLst>
              <a:ext uri="{FF2B5EF4-FFF2-40B4-BE49-F238E27FC236}">
                <a16:creationId xmlns:a16="http://schemas.microsoft.com/office/drawing/2014/main" id="{6AB6CC64-8E2E-2146-A154-373D1B534B2C}"/>
              </a:ext>
            </a:extLst>
          </p:cNvPr>
          <p:cNvSpPr>
            <a:spLocks noGrp="1"/>
          </p:cNvSpPr>
          <p:nvPr>
            <p:ph idx="13"/>
          </p:nvPr>
        </p:nvSpPr>
        <p:spPr/>
        <p:txBody>
          <a:bodyPr/>
          <a:lstStyle/>
          <a:p>
            <a:r>
              <a:rPr lang="en-US" sz="2000">
                <a:hlinkClick r:id="rId7"/>
              </a:rPr>
              <a:t>HMHB Commitment-making Guide for Nutrition for Growth</a:t>
            </a:r>
            <a:endParaRPr lang="en-US" sz="2000"/>
          </a:p>
          <a:p>
            <a:r>
              <a:rPr lang="en-US" sz="2000">
                <a:hlinkClick r:id="rId8"/>
              </a:rPr>
              <a:t>Watch the HMHB Powering Women, Promising Futures Nutrition for Growth side event</a:t>
            </a:r>
            <a:endParaRPr lang="en-US" sz="2000"/>
          </a:p>
          <a:p>
            <a:r>
              <a:rPr lang="en-US" sz="2000">
                <a:hlinkClick r:id="rId9"/>
              </a:rPr>
              <a:t>Maternal Nutrition in Focus: HMHB at FIGO 2021 World Conference</a:t>
            </a:r>
            <a:endParaRPr lang="en-US" sz="2000"/>
          </a:p>
          <a:p>
            <a:pPr marL="0" indent="0">
              <a:buNone/>
            </a:pPr>
            <a:endParaRPr lang="en-US" sz="2000"/>
          </a:p>
          <a:p>
            <a:endParaRPr lang="en-CH"/>
          </a:p>
        </p:txBody>
      </p:sp>
      <p:sp>
        <p:nvSpPr>
          <p:cNvPr id="7" name="Slide Number Placeholder 6">
            <a:extLst>
              <a:ext uri="{FF2B5EF4-FFF2-40B4-BE49-F238E27FC236}">
                <a16:creationId xmlns:a16="http://schemas.microsoft.com/office/drawing/2014/main" id="{C77D8ED9-3574-ED49-BB16-8305E5744ECF}"/>
              </a:ext>
            </a:extLst>
          </p:cNvPr>
          <p:cNvSpPr>
            <a:spLocks noGrp="1"/>
          </p:cNvSpPr>
          <p:nvPr>
            <p:ph type="sldNum" sz="quarter" idx="12"/>
          </p:nvPr>
        </p:nvSpPr>
        <p:spPr/>
        <p:txBody>
          <a:bodyPr/>
          <a:lstStyle/>
          <a:p>
            <a:pPr algn="r"/>
            <a:fld id="{C4B37875-7933-F345-AE65-E0AB5E984F8B}" type="slidenum">
              <a:rPr lang="en-US" smtClean="0"/>
              <a:pPr algn="r"/>
              <a:t>22</a:t>
            </a:fld>
            <a:endParaRPr lang="en-US"/>
          </a:p>
        </p:txBody>
      </p:sp>
      <p:sp>
        <p:nvSpPr>
          <p:cNvPr id="8" name="TextBox 7">
            <a:extLst>
              <a:ext uri="{FF2B5EF4-FFF2-40B4-BE49-F238E27FC236}">
                <a16:creationId xmlns:a16="http://schemas.microsoft.com/office/drawing/2014/main" id="{30696B18-B6B9-F826-EA12-E534DBA913A0}"/>
              </a:ext>
            </a:extLst>
          </p:cNvPr>
          <p:cNvSpPr txBox="1"/>
          <p:nvPr/>
        </p:nvSpPr>
        <p:spPr>
          <a:xfrm>
            <a:off x="6447933" y="4798243"/>
            <a:ext cx="4733608" cy="707886"/>
          </a:xfrm>
          <a:prstGeom prst="rect">
            <a:avLst/>
          </a:prstGeom>
          <a:solidFill>
            <a:schemeClr val="accent1"/>
          </a:solidFill>
        </p:spPr>
        <p:txBody>
          <a:bodyPr wrap="square" rtlCol="0">
            <a:spAutoFit/>
          </a:bodyPr>
          <a:lstStyle/>
          <a:p>
            <a:r>
              <a:rPr lang="en-US" sz="2000">
                <a:solidFill>
                  <a:schemeClr val="bg1"/>
                </a:solidFill>
                <a:latin typeface="Avenir Book" panose="02000503020000020003" pitchFamily="2" charset="0"/>
              </a:rPr>
              <a:t>Join us! Visit </a:t>
            </a:r>
            <a:r>
              <a:rPr lang="en-US" sz="2000">
                <a:solidFill>
                  <a:schemeClr val="accent1">
                    <a:lumMod val="20000"/>
                    <a:lumOff val="80000"/>
                  </a:schemeClr>
                </a:solidFill>
                <a:latin typeface="Avenir Book" panose="02000503020000020003" pitchFamily="2" charset="0"/>
                <a:hlinkClick r:id="rId10">
                  <a:extLst>
                    <a:ext uri="{A12FA001-AC4F-418D-AE19-62706E023703}">
                      <ahyp:hlinkClr xmlns:ahyp="http://schemas.microsoft.com/office/drawing/2018/hyperlinkcolor" val="tx"/>
                    </a:ext>
                  </a:extLst>
                </a:hlinkClick>
              </a:rPr>
              <a:t>www.hmhbconsortium.org</a:t>
            </a:r>
            <a:r>
              <a:rPr lang="en-US" sz="2000">
                <a:solidFill>
                  <a:schemeClr val="accent1">
                    <a:lumMod val="20000"/>
                    <a:lumOff val="80000"/>
                  </a:schemeClr>
                </a:solidFill>
                <a:latin typeface="Avenir Book" panose="02000503020000020003" pitchFamily="2" charset="0"/>
              </a:rPr>
              <a:t> </a:t>
            </a:r>
            <a:r>
              <a:rPr lang="en-US" sz="2000">
                <a:solidFill>
                  <a:schemeClr val="bg1"/>
                </a:solidFill>
                <a:latin typeface="Avenir Book" panose="02000503020000020003" pitchFamily="2" charset="0"/>
              </a:rPr>
              <a:t>to become a member. </a:t>
            </a:r>
          </a:p>
        </p:txBody>
      </p:sp>
    </p:spTree>
    <p:extLst>
      <p:ext uri="{BB962C8B-B14F-4D97-AF65-F5344CB8AC3E}">
        <p14:creationId xmlns:p14="http://schemas.microsoft.com/office/powerpoint/2010/main" val="4102677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189B2-82FC-1349-8F91-D60404F3744A}"/>
              </a:ext>
            </a:extLst>
          </p:cNvPr>
          <p:cNvSpPr>
            <a:spLocks noGrp="1"/>
          </p:cNvSpPr>
          <p:nvPr>
            <p:ph type="body" sz="quarter" idx="10"/>
          </p:nvPr>
        </p:nvSpPr>
        <p:spPr/>
        <p:txBody>
          <a:bodyPr/>
          <a:lstStyle/>
          <a:p>
            <a:r>
              <a:rPr lang="en-US"/>
              <a:t>Join the Consortium at</a:t>
            </a:r>
            <a:br>
              <a:rPr lang="en-US"/>
            </a:br>
            <a:r>
              <a:rPr lang="en-US" err="1"/>
              <a:t>HMHBconsortium.org</a:t>
            </a:r>
            <a:endParaRPr lang="en-CH"/>
          </a:p>
        </p:txBody>
      </p:sp>
      <p:sp>
        <p:nvSpPr>
          <p:cNvPr id="10" name="Text Placeholder 6">
            <a:extLst>
              <a:ext uri="{FF2B5EF4-FFF2-40B4-BE49-F238E27FC236}">
                <a16:creationId xmlns:a16="http://schemas.microsoft.com/office/drawing/2014/main" id="{51C68CF1-6E5E-6548-8632-1696A83DBDBF}"/>
              </a:ext>
            </a:extLst>
          </p:cNvPr>
          <p:cNvSpPr>
            <a:spLocks noGrp="1"/>
          </p:cNvSpPr>
          <p:nvPr>
            <p:ph type="body" sz="quarter" idx="12"/>
          </p:nvPr>
        </p:nvSpPr>
        <p:spPr/>
        <p:txBody>
          <a:bodyPr/>
          <a:lstStyle/>
          <a:p>
            <a:r>
              <a:rPr lang="en-US"/>
              <a:t>Contact us</a:t>
            </a:r>
            <a:br>
              <a:rPr lang="en-US"/>
            </a:br>
            <a:r>
              <a:rPr lang="en-US"/>
              <a:t>HMHB@micronutrientforum.org</a:t>
            </a:r>
          </a:p>
        </p:txBody>
      </p:sp>
      <p:sp>
        <p:nvSpPr>
          <p:cNvPr id="7" name="Text Placeholder 6">
            <a:extLst>
              <a:ext uri="{FF2B5EF4-FFF2-40B4-BE49-F238E27FC236}">
                <a16:creationId xmlns:a16="http://schemas.microsoft.com/office/drawing/2014/main" id="{BD3297FA-0B70-2B4B-9492-43E4C327D11F}"/>
              </a:ext>
            </a:extLst>
          </p:cNvPr>
          <p:cNvSpPr>
            <a:spLocks noGrp="1"/>
          </p:cNvSpPr>
          <p:nvPr>
            <p:ph type="body" sz="quarter" idx="11"/>
          </p:nvPr>
        </p:nvSpPr>
        <p:spPr/>
        <p:txBody>
          <a:bodyPr/>
          <a:lstStyle/>
          <a:p>
            <a:r>
              <a:rPr lang="en-US"/>
              <a:t>Follow us</a:t>
            </a:r>
            <a:br>
              <a:rPr lang="en-US"/>
            </a:br>
            <a:r>
              <a:rPr lang="en-US"/>
              <a:t>@hmhbconsortium</a:t>
            </a:r>
          </a:p>
        </p:txBody>
      </p:sp>
    </p:spTree>
    <p:extLst>
      <p:ext uri="{BB962C8B-B14F-4D97-AF65-F5344CB8AC3E}">
        <p14:creationId xmlns:p14="http://schemas.microsoft.com/office/powerpoint/2010/main" val="92936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a:lstStyle/>
          <a:p>
            <a:fld id="{C4B37875-7933-F345-AE65-E0AB5E984F8B}" type="slidenum">
              <a:rPr lang="en-US" smtClean="0"/>
              <a:pPr/>
              <a:t>3</a:t>
            </a:fld>
            <a:endParaRPr lang="en-US"/>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p:txBody>
          <a:bodyPr/>
          <a:lstStyle/>
          <a:p>
            <a:r>
              <a:rPr lang="en-US"/>
              <a:t>Advocates &amp; Public Health Professionals</a:t>
            </a:r>
          </a:p>
          <a:p>
            <a:pPr lvl="1"/>
            <a:r>
              <a:rPr lang="en-US"/>
              <a:t>Suggested sections include A-E</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p:txBody>
          <a:bodyPr/>
          <a:lstStyle/>
          <a:p>
            <a:r>
              <a:rPr lang="en-US"/>
              <a:t>National health officials &amp; NGOS</a:t>
            </a:r>
          </a:p>
          <a:p>
            <a:pPr lvl="1"/>
            <a:r>
              <a:rPr lang="en-US"/>
              <a:t>Suggested sections include A-E</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p:txBody>
          <a:bodyPr>
            <a:normAutofit/>
          </a:bodyPr>
          <a:lstStyle/>
          <a:p>
            <a:r>
              <a:rPr lang="en-US"/>
              <a:t>Research &amp; Academia</a:t>
            </a:r>
          </a:p>
          <a:p>
            <a:pPr lvl="1"/>
            <a:r>
              <a:rPr lang="en-US"/>
              <a:t>Suggested sections include B-D</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a:lstStyle/>
          <a:p>
            <a:r>
              <a:rPr lang="en-US"/>
              <a:t>Audiences for this slide deck</a:t>
            </a:r>
          </a:p>
        </p:txBody>
      </p:sp>
      <p:sp>
        <p:nvSpPr>
          <p:cNvPr id="19" name="Text Placeholder 18">
            <a:extLst>
              <a:ext uri="{FF2B5EF4-FFF2-40B4-BE49-F238E27FC236}">
                <a16:creationId xmlns:a16="http://schemas.microsoft.com/office/drawing/2014/main" id="{484480D6-0942-583B-FDA6-95783439F655}"/>
              </a:ext>
            </a:extLst>
          </p:cNvPr>
          <p:cNvSpPr>
            <a:spLocks noGrp="1"/>
          </p:cNvSpPr>
          <p:nvPr>
            <p:ph type="body" sz="quarter" idx="17"/>
          </p:nvPr>
        </p:nvSpPr>
        <p:spPr/>
        <p:txBody>
          <a:bodyPr>
            <a:normAutofit/>
          </a:bodyPr>
          <a:lstStyle/>
          <a:p>
            <a:r>
              <a:rPr lang="en-US"/>
              <a:t>Local providers &amp; Distributors</a:t>
            </a:r>
          </a:p>
          <a:p>
            <a:pPr lvl="1"/>
            <a:r>
              <a:rPr lang="en-US"/>
              <a:t>Suggested sections include B</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8074152" y="1485212"/>
            <a:ext cx="3419854" cy="4324753"/>
          </a:xfrm>
        </p:spPr>
        <p:txBody>
          <a:bodyPr>
            <a:normAutofit/>
          </a:bodyPr>
          <a:lstStyle/>
          <a:p>
            <a:r>
              <a:rPr lang="en-US"/>
              <a:t>This presentation provides an overview of maternal nutrition and the evidence on multiple micronutrient supplements (MMS), providing key messages and slides that can be tailored with country-specific data to support the introduction, piloting, and scaling of MMS. </a:t>
            </a:r>
          </a:p>
          <a:p>
            <a:endParaRPr lang="en-US"/>
          </a:p>
          <a:p>
            <a:r>
              <a:rPr lang="en-US"/>
              <a:t>You may wish to include (or omit) specific sections of the presentation. Suggested sections for each audience are included here. See the section descriptions on Slide 5.</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50" y="1452860"/>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303" y="2406622"/>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073" y="3850934"/>
            <a:ext cx="730092" cy="730092"/>
          </a:xfrm>
          <a:prstGeom prst="rect">
            <a:avLst/>
          </a:prstGeom>
        </p:spPr>
      </p:pic>
      <p:pic>
        <p:nvPicPr>
          <p:cNvPr id="55" name="Graphic 54">
            <a:extLst>
              <a:ext uri="{FF2B5EF4-FFF2-40B4-BE49-F238E27FC236}">
                <a16:creationId xmlns:a16="http://schemas.microsoft.com/office/drawing/2014/main" id="{93C1800C-E20A-4A4A-0432-DA66F5ABFE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870" y="4809263"/>
            <a:ext cx="952500" cy="952500"/>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Meeting Objectives</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meeting agenda and/or objectives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4</a:t>
            </a:fld>
            <a:endParaRPr lang="en-US"/>
          </a:p>
        </p:txBody>
      </p:sp>
      <p:sp>
        <p:nvSpPr>
          <p:cNvPr id="7" name="TextBox 6">
            <a:extLst>
              <a:ext uri="{FF2B5EF4-FFF2-40B4-BE49-F238E27FC236}">
                <a16:creationId xmlns:a16="http://schemas.microsoft.com/office/drawing/2014/main" id="{33290407-B725-1AC5-2205-1EE3E0CABF84}"/>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4390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EB53A86-8F8F-A740-B831-559E0BA6086F}"/>
              </a:ext>
            </a:extLst>
          </p:cNvPr>
          <p:cNvSpPr/>
          <p:nvPr/>
        </p:nvSpPr>
        <p:spPr>
          <a:xfrm>
            <a:off x="-3243" y="3318346"/>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4" name="Rectangle 33">
            <a:extLst>
              <a:ext uri="{FF2B5EF4-FFF2-40B4-BE49-F238E27FC236}">
                <a16:creationId xmlns:a16="http://schemas.microsoft.com/office/drawing/2014/main" id="{D9BBA67E-7F19-D145-B2DA-B80AB5117E0C}"/>
              </a:ext>
            </a:extLst>
          </p:cNvPr>
          <p:cNvSpPr/>
          <p:nvPr/>
        </p:nvSpPr>
        <p:spPr>
          <a:xfrm>
            <a:off x="-3243" y="413748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Rectangle 34">
            <a:extLst>
              <a:ext uri="{FF2B5EF4-FFF2-40B4-BE49-F238E27FC236}">
                <a16:creationId xmlns:a16="http://schemas.microsoft.com/office/drawing/2014/main" id="{D4FDBB5C-2423-1B4A-B937-77591D477A46}"/>
              </a:ext>
            </a:extLst>
          </p:cNvPr>
          <p:cNvSpPr/>
          <p:nvPr/>
        </p:nvSpPr>
        <p:spPr>
          <a:xfrm>
            <a:off x="-3243" y="4956614"/>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6" name="Rectangle 35">
            <a:extLst>
              <a:ext uri="{FF2B5EF4-FFF2-40B4-BE49-F238E27FC236}">
                <a16:creationId xmlns:a16="http://schemas.microsoft.com/office/drawing/2014/main" id="{912DAA39-D444-B740-8579-C6B3A263D9B2}"/>
              </a:ext>
            </a:extLst>
          </p:cNvPr>
          <p:cNvSpPr/>
          <p:nvPr/>
        </p:nvSpPr>
        <p:spPr>
          <a:xfrm>
            <a:off x="-3243" y="2499212"/>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7" name="Pentagon 36">
            <a:extLst>
              <a:ext uri="{FF2B5EF4-FFF2-40B4-BE49-F238E27FC236}">
                <a16:creationId xmlns:a16="http://schemas.microsoft.com/office/drawing/2014/main" id="{872BCB42-E523-DA44-9C01-69D7ADAB4653}"/>
              </a:ext>
            </a:extLst>
          </p:cNvPr>
          <p:cNvSpPr/>
          <p:nvPr/>
        </p:nvSpPr>
        <p:spPr>
          <a:xfrm>
            <a:off x="-3244" y="2499212"/>
            <a:ext cx="7122628" cy="647141"/>
          </a:xfrm>
          <a:prstGeom prst="homePlate">
            <a:avLst>
              <a:gd name="adj" fmla="val 304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38" name="Pentagon 37">
            <a:extLst>
              <a:ext uri="{FF2B5EF4-FFF2-40B4-BE49-F238E27FC236}">
                <a16:creationId xmlns:a16="http://schemas.microsoft.com/office/drawing/2014/main" id="{AD88EFCF-DFEA-E242-91FE-811553BA0BDD}"/>
              </a:ext>
            </a:extLst>
          </p:cNvPr>
          <p:cNvSpPr/>
          <p:nvPr/>
        </p:nvSpPr>
        <p:spPr>
          <a:xfrm>
            <a:off x="-3244" y="3318345"/>
            <a:ext cx="7122628" cy="647141"/>
          </a:xfrm>
          <a:prstGeom prst="homePlate">
            <a:avLst>
              <a:gd name="adj" fmla="val 30445"/>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39" name="Pentagon 38">
            <a:extLst>
              <a:ext uri="{FF2B5EF4-FFF2-40B4-BE49-F238E27FC236}">
                <a16:creationId xmlns:a16="http://schemas.microsoft.com/office/drawing/2014/main" id="{A95340D4-4313-5343-BA0B-193865B718E5}"/>
              </a:ext>
            </a:extLst>
          </p:cNvPr>
          <p:cNvSpPr/>
          <p:nvPr/>
        </p:nvSpPr>
        <p:spPr>
          <a:xfrm>
            <a:off x="-3244" y="4137478"/>
            <a:ext cx="7122628" cy="647141"/>
          </a:xfrm>
          <a:prstGeom prst="homePlate">
            <a:avLst>
              <a:gd name="adj" fmla="val 304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40" name="Pentagon 39">
            <a:extLst>
              <a:ext uri="{FF2B5EF4-FFF2-40B4-BE49-F238E27FC236}">
                <a16:creationId xmlns:a16="http://schemas.microsoft.com/office/drawing/2014/main" id="{DF0B89F6-C70C-CA4C-9176-AE0081026EEF}"/>
              </a:ext>
            </a:extLst>
          </p:cNvPr>
          <p:cNvSpPr/>
          <p:nvPr/>
        </p:nvSpPr>
        <p:spPr>
          <a:xfrm>
            <a:off x="-3244" y="4956611"/>
            <a:ext cx="7122628" cy="647141"/>
          </a:xfrm>
          <a:prstGeom prst="homePlate">
            <a:avLst>
              <a:gd name="adj" fmla="val 304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41" name="Title 1">
            <a:extLst>
              <a:ext uri="{FF2B5EF4-FFF2-40B4-BE49-F238E27FC236}">
                <a16:creationId xmlns:a16="http://schemas.microsoft.com/office/drawing/2014/main" id="{6DAC04A2-D084-1F4F-A0E6-08BB8650D386}"/>
              </a:ext>
            </a:extLst>
          </p:cNvPr>
          <p:cNvSpPr txBox="1">
            <a:spLocks/>
          </p:cNvSpPr>
          <p:nvPr/>
        </p:nvSpPr>
        <p:spPr>
          <a:xfrm>
            <a:off x="7496423" y="2499212"/>
            <a:ext cx="4315295"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3" action="ppaction://hlinksldjump"/>
              </a:rPr>
              <a:t>Slides 19 - 24</a:t>
            </a:r>
            <a:endParaRPr lang="en-US" sz="2400">
              <a:latin typeface="Avenir Book" panose="02000503020000020003" pitchFamily="2" charset="0"/>
              <a:cs typeface="Arial" panose="020B0604020202020204" pitchFamily="34" charset="0"/>
            </a:endParaRPr>
          </a:p>
        </p:txBody>
      </p:sp>
      <p:sp>
        <p:nvSpPr>
          <p:cNvPr id="42" name="Title 1">
            <a:extLst>
              <a:ext uri="{FF2B5EF4-FFF2-40B4-BE49-F238E27FC236}">
                <a16:creationId xmlns:a16="http://schemas.microsoft.com/office/drawing/2014/main" id="{90A6222F-4BE2-014A-900B-1106F57C77ED}"/>
              </a:ext>
            </a:extLst>
          </p:cNvPr>
          <p:cNvSpPr txBox="1">
            <a:spLocks/>
          </p:cNvSpPr>
          <p:nvPr/>
        </p:nvSpPr>
        <p:spPr>
          <a:xfrm>
            <a:off x="7496423" y="3344409"/>
            <a:ext cx="4525123"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 action="ppaction://noaction"/>
              </a:rPr>
              <a:t>Slides 25 - 37</a:t>
            </a:r>
            <a:endParaRPr lang="en-US" sz="2400">
              <a:latin typeface="Avenir Book" panose="02000503020000020003" pitchFamily="2" charset="0"/>
              <a:cs typeface="Arial" panose="020B0604020202020204" pitchFamily="34" charset="0"/>
            </a:endParaRPr>
          </a:p>
        </p:txBody>
      </p:sp>
      <p:sp>
        <p:nvSpPr>
          <p:cNvPr id="43" name="Title 1">
            <a:extLst>
              <a:ext uri="{FF2B5EF4-FFF2-40B4-BE49-F238E27FC236}">
                <a16:creationId xmlns:a16="http://schemas.microsoft.com/office/drawing/2014/main" id="{CDD61E2D-6C79-7C49-BB76-5F8458E5DEA5}"/>
              </a:ext>
            </a:extLst>
          </p:cNvPr>
          <p:cNvSpPr txBox="1">
            <a:spLocks/>
          </p:cNvSpPr>
          <p:nvPr/>
        </p:nvSpPr>
        <p:spPr>
          <a:xfrm>
            <a:off x="7466030" y="4182587"/>
            <a:ext cx="4677728"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 action="ppaction://noaction"/>
              </a:rPr>
              <a:t>Slides 38 - 45</a:t>
            </a:r>
            <a:endParaRPr lang="en-US" sz="2400">
              <a:latin typeface="Avenir Book" panose="02000503020000020003" pitchFamily="2" charset="0"/>
              <a:cs typeface="Arial" panose="020B0604020202020204" pitchFamily="34" charset="0"/>
            </a:endParaRPr>
          </a:p>
        </p:txBody>
      </p:sp>
      <p:sp>
        <p:nvSpPr>
          <p:cNvPr id="44" name="Title 1">
            <a:extLst>
              <a:ext uri="{FF2B5EF4-FFF2-40B4-BE49-F238E27FC236}">
                <a16:creationId xmlns:a16="http://schemas.microsoft.com/office/drawing/2014/main" id="{17805379-951B-8C47-BBED-71649D3DCFA4}"/>
              </a:ext>
            </a:extLst>
          </p:cNvPr>
          <p:cNvSpPr txBox="1">
            <a:spLocks/>
          </p:cNvSpPr>
          <p:nvPr/>
        </p:nvSpPr>
        <p:spPr>
          <a:xfrm>
            <a:off x="7466030" y="4990401"/>
            <a:ext cx="4525122" cy="647141"/>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 action="ppaction://noaction"/>
              </a:rPr>
              <a:t>Slides 46 - 61</a:t>
            </a:r>
            <a:endParaRPr lang="en-US" sz="2400">
              <a:latin typeface="Avenir Book" panose="02000503020000020003" pitchFamily="2" charset="0"/>
              <a:cs typeface="Arial" panose="020B0604020202020204" pitchFamily="34" charset="0"/>
            </a:endParaRPr>
          </a:p>
        </p:txBody>
      </p:sp>
      <p:sp>
        <p:nvSpPr>
          <p:cNvPr id="45" name="TextBox 44">
            <a:extLst>
              <a:ext uri="{FF2B5EF4-FFF2-40B4-BE49-F238E27FC236}">
                <a16:creationId xmlns:a16="http://schemas.microsoft.com/office/drawing/2014/main" id="{D54B148F-A84C-5E47-905A-37150436C7DE}"/>
              </a:ext>
            </a:extLst>
          </p:cNvPr>
          <p:cNvSpPr txBox="1"/>
          <p:nvPr/>
        </p:nvSpPr>
        <p:spPr>
          <a:xfrm>
            <a:off x="911156" y="2499213"/>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B. Global scope of maternal malnutrition</a:t>
            </a:r>
          </a:p>
        </p:txBody>
      </p:sp>
      <p:sp>
        <p:nvSpPr>
          <p:cNvPr id="46" name="TextBox 45">
            <a:extLst>
              <a:ext uri="{FF2B5EF4-FFF2-40B4-BE49-F238E27FC236}">
                <a16:creationId xmlns:a16="http://schemas.microsoft.com/office/drawing/2014/main" id="{A15DC822-D9F8-E549-9C33-769BD6816792}"/>
              </a:ext>
            </a:extLst>
          </p:cNvPr>
          <p:cNvSpPr txBox="1"/>
          <p:nvPr/>
        </p:nvSpPr>
        <p:spPr>
          <a:xfrm>
            <a:off x="-3245" y="3328133"/>
            <a:ext cx="6880295"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C. Evidence on multiple micronutrient supplements</a:t>
            </a:r>
          </a:p>
        </p:txBody>
      </p:sp>
      <p:sp>
        <p:nvSpPr>
          <p:cNvPr id="47" name="TextBox 46">
            <a:extLst>
              <a:ext uri="{FF2B5EF4-FFF2-40B4-BE49-F238E27FC236}">
                <a16:creationId xmlns:a16="http://schemas.microsoft.com/office/drawing/2014/main" id="{CD579F45-F6D8-074E-87FE-32B9AC2284FD}"/>
              </a:ext>
            </a:extLst>
          </p:cNvPr>
          <p:cNvSpPr txBox="1"/>
          <p:nvPr/>
        </p:nvSpPr>
        <p:spPr>
          <a:xfrm>
            <a:off x="911156" y="4137475"/>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D. National impact and investment case</a:t>
            </a:r>
          </a:p>
        </p:txBody>
      </p:sp>
      <p:sp>
        <p:nvSpPr>
          <p:cNvPr id="48" name="TextBox 47">
            <a:extLst>
              <a:ext uri="{FF2B5EF4-FFF2-40B4-BE49-F238E27FC236}">
                <a16:creationId xmlns:a16="http://schemas.microsoft.com/office/drawing/2014/main" id="{46C24CC7-E181-9E49-BD34-A92E419DFEF2}"/>
              </a:ext>
            </a:extLst>
          </p:cNvPr>
          <p:cNvSpPr txBox="1"/>
          <p:nvPr/>
        </p:nvSpPr>
        <p:spPr>
          <a:xfrm>
            <a:off x="911156" y="4956608"/>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E. Introducing and scaling MMS</a:t>
            </a:r>
          </a:p>
        </p:txBody>
      </p:sp>
      <p:sp>
        <p:nvSpPr>
          <p:cNvPr id="9" name="Title 8">
            <a:extLst>
              <a:ext uri="{FF2B5EF4-FFF2-40B4-BE49-F238E27FC236}">
                <a16:creationId xmlns:a16="http://schemas.microsoft.com/office/drawing/2014/main" id="{7921B24E-3CD7-B22E-702D-3CBA6B936AB1}"/>
              </a:ext>
            </a:extLst>
          </p:cNvPr>
          <p:cNvSpPr>
            <a:spLocks noGrp="1"/>
          </p:cNvSpPr>
          <p:nvPr>
            <p:ph type="title"/>
          </p:nvPr>
        </p:nvSpPr>
        <p:spPr/>
        <p:txBody>
          <a:bodyPr/>
          <a:lstStyle/>
          <a:p>
            <a:r>
              <a:rPr lang="en-US"/>
              <a:t>Sections</a:t>
            </a:r>
          </a:p>
        </p:txBody>
      </p:sp>
      <p:sp>
        <p:nvSpPr>
          <p:cNvPr id="3" name="Slide Number Placeholder 2">
            <a:extLst>
              <a:ext uri="{FF2B5EF4-FFF2-40B4-BE49-F238E27FC236}">
                <a16:creationId xmlns:a16="http://schemas.microsoft.com/office/drawing/2014/main" id="{F9AC2FD5-4968-0940-B9DE-3A6F2723AF88}"/>
              </a:ext>
            </a:extLst>
          </p:cNvPr>
          <p:cNvSpPr>
            <a:spLocks noGrp="1"/>
          </p:cNvSpPr>
          <p:nvPr>
            <p:ph type="sldNum" sz="quarter" idx="12"/>
          </p:nvPr>
        </p:nvSpPr>
        <p:spPr/>
        <p:txBody>
          <a:bodyPr/>
          <a:lstStyle/>
          <a:p>
            <a:fld id="{C4B37875-7933-F345-AE65-E0AB5E984F8B}" type="slidenum">
              <a:rPr lang="en-US" smtClean="0"/>
              <a:pPr/>
              <a:t>5</a:t>
            </a:fld>
            <a:endParaRPr lang="en-US"/>
          </a:p>
        </p:txBody>
      </p:sp>
      <p:sp>
        <p:nvSpPr>
          <p:cNvPr id="25" name="Rectangle 24">
            <a:extLst>
              <a:ext uri="{FF2B5EF4-FFF2-40B4-BE49-F238E27FC236}">
                <a16:creationId xmlns:a16="http://schemas.microsoft.com/office/drawing/2014/main" id="{2F92EDBA-FD24-F241-BE9B-08FB43568445}"/>
              </a:ext>
            </a:extLst>
          </p:cNvPr>
          <p:cNvSpPr/>
          <p:nvPr/>
        </p:nvSpPr>
        <p:spPr>
          <a:xfrm>
            <a:off x="-3243" y="166135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6" name="Pentagon 25">
            <a:extLst>
              <a:ext uri="{FF2B5EF4-FFF2-40B4-BE49-F238E27FC236}">
                <a16:creationId xmlns:a16="http://schemas.microsoft.com/office/drawing/2014/main" id="{E68440C3-FC03-634C-B363-AA35F2E7EF99}"/>
              </a:ext>
            </a:extLst>
          </p:cNvPr>
          <p:cNvSpPr/>
          <p:nvPr/>
        </p:nvSpPr>
        <p:spPr>
          <a:xfrm>
            <a:off x="-3244" y="1661349"/>
            <a:ext cx="7122628" cy="647141"/>
          </a:xfrm>
          <a:prstGeom prst="homePlate">
            <a:avLst>
              <a:gd name="adj" fmla="val 30445"/>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27" name="TextBox 26">
            <a:extLst>
              <a:ext uri="{FF2B5EF4-FFF2-40B4-BE49-F238E27FC236}">
                <a16:creationId xmlns:a16="http://schemas.microsoft.com/office/drawing/2014/main" id="{F09F4BB2-7FCC-3645-A607-78E79AB67B17}"/>
              </a:ext>
            </a:extLst>
          </p:cNvPr>
          <p:cNvSpPr txBox="1"/>
          <p:nvPr/>
        </p:nvSpPr>
        <p:spPr>
          <a:xfrm>
            <a:off x="911156" y="1661340"/>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A. Pregnancy and nutrition</a:t>
            </a:r>
          </a:p>
        </p:txBody>
      </p:sp>
      <p:sp>
        <p:nvSpPr>
          <p:cNvPr id="28" name="Title 1">
            <a:extLst>
              <a:ext uri="{FF2B5EF4-FFF2-40B4-BE49-F238E27FC236}">
                <a16:creationId xmlns:a16="http://schemas.microsoft.com/office/drawing/2014/main" id="{99BE77FE-37F2-5E48-AAEF-95160EA4D69D}"/>
              </a:ext>
            </a:extLst>
          </p:cNvPr>
          <p:cNvSpPr txBox="1">
            <a:spLocks/>
          </p:cNvSpPr>
          <p:nvPr/>
        </p:nvSpPr>
        <p:spPr>
          <a:xfrm>
            <a:off x="7496424" y="1670290"/>
            <a:ext cx="4525122" cy="647141"/>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4" action="ppaction://hlinksldjump"/>
              </a:rPr>
              <a:t>Slides 6 - 18</a:t>
            </a:r>
            <a:endParaRPr lang="en-US" sz="240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00775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0063E8-88EC-B047-94C1-7AB7F6C0C911}"/>
              </a:ext>
            </a:extLst>
          </p:cNvPr>
          <p:cNvSpPr>
            <a:spLocks noGrp="1"/>
          </p:cNvSpPr>
          <p:nvPr>
            <p:ph type="title"/>
          </p:nvPr>
        </p:nvSpPr>
        <p:spPr/>
        <p:txBody>
          <a:bodyPr/>
          <a:lstStyle/>
          <a:p>
            <a:r>
              <a:rPr lang="en-US" b="1">
                <a:cs typeface="Arial" panose="020B0604020202020204" pitchFamily="34" charset="0"/>
              </a:rPr>
              <a:t>Pregnancy and nutrition</a:t>
            </a:r>
          </a:p>
        </p:txBody>
      </p:sp>
    </p:spTree>
    <p:extLst>
      <p:ext uri="{BB962C8B-B14F-4D97-AF65-F5344CB8AC3E}">
        <p14:creationId xmlns:p14="http://schemas.microsoft.com/office/powerpoint/2010/main" val="3474619863"/>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p:txBody>
          <a:bodyPr/>
          <a:lstStyle/>
          <a:p>
            <a:r>
              <a:rPr lang="en-US"/>
              <a:t>Good nutrition is important – especially during pregnancy</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idx="10" sz="quarter" type="body"/>
          </p:nvPr>
        </p:nvSpPr>
        <p:spPr/>
        <p:txBody>
          <a:bodyPr/>
          <a:lstStyle/>
          <a:p>
            <a:r>
              <a:rPr lang="en-US"/>
              <a:t>Pregnancy increases a woman’s </a:t>
            </a:r>
            <a:r>
              <a:rPr b="1" lang="en-US">
                <a:latin charset="0" panose="02000503020000020003" pitchFamily="2" typeface="Avenir Black"/>
              </a:rPr>
              <a:t>energy</a:t>
            </a:r>
            <a:r>
              <a:rPr lang="en-US"/>
              <a:t>, </a:t>
            </a:r>
            <a:r>
              <a:rPr b="1" lang="en-US">
                <a:latin charset="0" panose="02000503020000020003" pitchFamily="2" typeface="Avenir Black"/>
              </a:rPr>
              <a:t>protein</a:t>
            </a:r>
            <a:r>
              <a:rPr lang="en-US"/>
              <a:t>, and </a:t>
            </a:r>
            <a:r>
              <a:rPr b="1" lang="en-US">
                <a:latin charset="0" panose="02000503020000020003" pitchFamily="2" typeface="Avenir Black"/>
              </a:rPr>
              <a:t>micronutrient</a:t>
            </a:r>
            <a:r>
              <a:rPr lang="en-US"/>
              <a:t> needs.</a:t>
            </a:r>
          </a:p>
          <a:p>
            <a:r>
              <a:rPr lang="en-US"/>
              <a:t>Average increase of </a:t>
            </a:r>
            <a:r>
              <a:rPr b="1" lang="en-US">
                <a:latin charset="0" panose="02000503020000020003" pitchFamily="2" typeface="Avenir Black"/>
              </a:rPr>
              <a:t>300 calories per day</a:t>
            </a:r>
            <a:r>
              <a:rPr lang="en-US"/>
              <a:t> due to the rapid growth and development that occurs. </a:t>
            </a:r>
          </a:p>
        </p:txBody>
      </p:sp>
      <p:pic>
        <p:nvPicPr>
          <p:cNvPr descr="A person sitting on a bed&#10;&#10;Description automatically generated with medium confidence" id="7" name="Picture Placeholder 6">
            <a:extLst>
              <a:ext uri="{FF2B5EF4-FFF2-40B4-BE49-F238E27FC236}">
                <a16:creationId xmlns:a16="http://schemas.microsoft.com/office/drawing/2014/main" id="{FE5E1B9E-6EF8-2B49-8F7E-F8886B0F5FAF}"/>
              </a:ext>
            </a:extLst>
          </p:cNvPr>
          <p:cNvPicPr>
            <a:picLocks noChangeAspect="1" noGrp="1"/>
          </p:cNvPicPr>
          <p:nvPr>
            <p:ph idx="11" sz="quarter" type="pic"/>
          </p:nvPr>
        </p:nvPicPr>
        <p:blipFill rotWithShape="1">
          <a:blip cstate="screen" r:embed="rId3">
            <a:extLst>
              <a:ext uri="{28A0092B-C50C-407E-A947-70E740481C1C}">
                <a14:useLocalDpi xmlns:a14="http://schemas.microsoft.com/office/drawing/2010/main"/>
              </a:ext>
            </a:extLst>
          </a:blip>
          <a:srcRect r="-41"/>
          <a:stretch/>
        </p:blipFill>
        <p:spPr/>
      </p:pic>
      <p:sp>
        <p:nvSpPr>
          <p:cNvPr id="8" name="Slide Number Placeholder 2">
            <a:extLst>
              <a:ext uri="{FF2B5EF4-FFF2-40B4-BE49-F238E27FC236}">
                <a16:creationId xmlns:a16="http://schemas.microsoft.com/office/drawing/2014/main" id="{60ACA743-9B97-2D45-AE22-C66066C5FB28}"/>
              </a:ext>
            </a:extLst>
          </p:cNvPr>
          <p:cNvSpPr txBox="1">
            <a:spLocks/>
          </p:cNvSpPr>
          <p:nvPr/>
        </p:nvSpPr>
        <p:spPr>
          <a:xfrm>
            <a:off x="11093684" y="6185958"/>
            <a:ext cx="310896" cy="365125"/>
          </a:xfrm>
          <a:prstGeom prst="rect">
            <a:avLst/>
          </a:prstGeom>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fld id="{C4B37875-7933-F345-AE65-E0AB5E984F8B}" type="slidenum">
              <a:rPr lang="en-US" sz="1050">
                <a:solidFill>
                  <a:schemeClr val="bg2">
                    <a:lumMod val="75000"/>
                  </a:schemeClr>
                </a:solidFill>
                <a:latin charset="0" panose="02000503020000020003" pitchFamily="2" typeface="Avenir Book"/>
              </a:rPr>
              <a:pPr algn="r"/>
              <a:t>7</a:t>
            </a:fld>
            <a:endParaRPr lang="en-US" sz="1050">
              <a:solidFill>
                <a:schemeClr val="bg2">
                  <a:lumMod val="75000"/>
                </a:schemeClr>
              </a:solidFill>
              <a:latin charset="0" panose="02000503020000020003" pitchFamily="2" typeface="Avenir Book"/>
            </a:endParaRPr>
          </a:p>
        </p:txBody>
      </p:sp>
      <p:sp>
        <p:nvSpPr>
          <p:cNvPr id="6" name="Text Placeholder 13">
            <a:extLst>
              <a:ext uri="{FF2B5EF4-FFF2-40B4-BE49-F238E27FC236}">
                <a16:creationId xmlns:a16="http://schemas.microsoft.com/office/drawing/2014/main" id="{D6866AD7-4D14-7BC0-759F-BC3C17D05235}"/>
              </a:ext>
            </a:extLst>
          </p:cNvPr>
          <p:cNvSpPr txBox="1">
            <a:spLocks/>
          </p:cNvSpPr>
          <p:nvPr/>
        </p:nvSpPr>
        <p:spPr>
          <a:xfrm>
            <a:off x="1381876" y="6125192"/>
            <a:ext cx="5905044" cy="36576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b="0" i="0" kern="1200" sz="2800">
                <a:solidFill>
                  <a:schemeClr val="tx1"/>
                </a:solidFill>
                <a:latin charset="0" panose="02000503020000020003" pitchFamily="2" typeface="Avenir Book"/>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b="0" i="0" kern="1200" sz="2400">
                <a:solidFill>
                  <a:schemeClr val="tx1"/>
                </a:solidFill>
                <a:latin charset="0" panose="02000503020000020003" pitchFamily="2" typeface="Avenir Book"/>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b="0" i="0" kern="1200" sz="2000">
                <a:solidFill>
                  <a:schemeClr val="tx1"/>
                </a:solidFill>
                <a:latin charset="0" panose="02000503020000020003" pitchFamily="2" typeface="Avenir Book"/>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b="0" i="0" kern="1200" sz="1800">
                <a:solidFill>
                  <a:schemeClr val="tx1"/>
                </a:solidFill>
                <a:latin charset="0" panose="02000503020000020003" pitchFamily="2" typeface="Avenir Book"/>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b="0" i="0" kern="1200" sz="1800">
                <a:solidFill>
                  <a:schemeClr val="tx1"/>
                </a:solidFill>
                <a:latin charset="0" panose="02000503020000020003" pitchFamily="2" typeface="Avenir Book"/>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endParaRPr lang="en-US" sz="800">
              <a:solidFill>
                <a:prstClr val="black"/>
              </a:solidFill>
              <a:ea charset="0" panose="020B0604030504040204" pitchFamily="34" typeface="Verdana"/>
              <a:cs charset="0" panose="020B0604020202020204" pitchFamily="34" typeface="Arial"/>
            </a:endParaRPr>
          </a:p>
        </p:txBody>
      </p:sp>
      <p:sp>
        <p:nvSpPr>
          <p:cNvPr id="9" name="Text Placeholder 8">
            <a:extLst>
              <a:ext uri="{FF2B5EF4-FFF2-40B4-BE49-F238E27FC236}">
                <a16:creationId xmlns:a16="http://schemas.microsoft.com/office/drawing/2014/main" id="{84436E7E-1229-7190-B6FC-63A699BC8B5A}"/>
              </a:ext>
            </a:extLst>
          </p:cNvPr>
          <p:cNvSpPr txBox="1">
            <a:spLocks/>
          </p:cNvSpPr>
          <p:nvPr/>
        </p:nvSpPr>
        <p:spPr>
          <a:xfrm>
            <a:off x="1381876" y="6189319"/>
            <a:ext cx="9711808" cy="442570"/>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b="0" i="0" kern="1200" sz="2800">
                <a:solidFill>
                  <a:schemeClr val="tx1"/>
                </a:solidFill>
                <a:latin charset="0" panose="02000503020000020003" pitchFamily="2" typeface="Avenir Book"/>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b="0" i="0" kern="1200" sz="2400">
                <a:solidFill>
                  <a:schemeClr val="tx1"/>
                </a:solidFill>
                <a:latin charset="0" panose="02000503020000020003" pitchFamily="2" typeface="Avenir Book"/>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b="0" i="0" kern="1200" sz="2000">
                <a:solidFill>
                  <a:schemeClr val="tx1"/>
                </a:solidFill>
                <a:latin charset="0" panose="02000503020000020003" pitchFamily="2" typeface="Avenir Book"/>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b="0" i="0" kern="1200" sz="1800">
                <a:solidFill>
                  <a:schemeClr val="tx1"/>
                </a:solidFill>
                <a:latin charset="0" panose="02000503020000020003" pitchFamily="2" typeface="Avenir Book"/>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b="0" i="0" kern="1200" sz="1800">
                <a:solidFill>
                  <a:schemeClr val="tx1"/>
                </a:solidFill>
                <a:latin charset="0" panose="02000503020000020003" pitchFamily="2" typeface="Avenir Book"/>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lang="en-US" sz="1050"/>
              <a:t>Source: </a:t>
            </a:r>
            <a:r>
              <a:rPr err="1" lang="en-US" sz="1050"/>
              <a:t>Kominiarek</a:t>
            </a:r>
            <a:r>
              <a:rPr lang="en-US" sz="1050"/>
              <a:t> et al. 2017. </a:t>
            </a:r>
            <a:r>
              <a:rPr lang="en-US" sz="1050">
                <a:hlinkClick r:id="rId4"/>
              </a:rPr>
              <a:t>Nutrition recommendations in pregnancy and lactation</a:t>
            </a:r>
            <a:r>
              <a:rPr lang="en-US" sz="1050"/>
              <a:t>. Med Clin North Am.</a:t>
            </a:r>
          </a:p>
        </p:txBody>
      </p:sp>
    </p:spTree>
    <p:extLst>
      <p:ext uri="{BB962C8B-B14F-4D97-AF65-F5344CB8AC3E}">
        <p14:creationId xmlns:p14="http://schemas.microsoft.com/office/powerpoint/2010/main" val="365863855"/>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4671-2CA9-A740-9E3B-C6159E8BF793}"/>
              </a:ext>
            </a:extLst>
          </p:cNvPr>
          <p:cNvSpPr>
            <a:spLocks noGrp="1"/>
          </p:cNvSpPr>
          <p:nvPr>
            <p:ph type="title"/>
          </p:nvPr>
        </p:nvSpPr>
        <p:spPr/>
        <p:txBody>
          <a:bodyPr/>
          <a:lstStyle/>
          <a:p>
            <a:r>
              <a:rPr lang="en-US"/>
              <a:t>Micronutrients are critical for mothers</a:t>
            </a:r>
          </a:p>
        </p:txBody>
      </p:sp>
      <p:sp>
        <p:nvSpPr>
          <p:cNvPr id="14" name="Slide Number Placeholder 3">
            <a:extLst>
              <a:ext uri="{FF2B5EF4-FFF2-40B4-BE49-F238E27FC236}">
                <a16:creationId xmlns:a16="http://schemas.microsoft.com/office/drawing/2014/main" id="{05439D43-D1F5-8747-97AF-16266A443E20}"/>
              </a:ext>
            </a:extLst>
          </p:cNvPr>
          <p:cNvSpPr>
            <a:spLocks noGrp="1"/>
          </p:cNvSpPr>
          <p:nvPr>
            <p:ph idx="12" sz="quarter" type="sldNum"/>
          </p:nvPr>
        </p:nvSpPr>
        <p:spPr/>
        <p:txBody>
          <a:bodyPr/>
          <a:lstStyle/>
          <a:p>
            <a:fld id="{C4B37875-7933-F345-AE65-E0AB5E984F8B}" type="slidenum">
              <a:rPr lang="en-US" smtClean="0"/>
              <a:pPr/>
              <a:t>8</a:t>
            </a:fld>
            <a:endParaRPr lang="en-US"/>
          </a:p>
        </p:txBody>
      </p:sp>
      <p:sp>
        <p:nvSpPr>
          <p:cNvPr id="9" name="Text Placeholder 8">
            <a:extLst>
              <a:ext uri="{FF2B5EF4-FFF2-40B4-BE49-F238E27FC236}">
                <a16:creationId xmlns:a16="http://schemas.microsoft.com/office/drawing/2014/main" id="{1E38160D-CEF1-6240-B2BE-39766A2CAE19}"/>
              </a:ext>
            </a:extLst>
          </p:cNvPr>
          <p:cNvSpPr>
            <a:spLocks noGrp="1"/>
          </p:cNvSpPr>
          <p:nvPr>
            <p:ph idx="14" sz="quarter" type="body"/>
          </p:nvPr>
        </p:nvSpPr>
        <p:spPr/>
        <p:txBody>
          <a:bodyPr>
            <a:normAutofit lnSpcReduction="10000"/>
          </a:bodyPr>
          <a:lstStyle/>
          <a:p>
            <a:r>
              <a:rPr lang="en-US"/>
              <a:t>Source: Bourassa et al. 2019. </a:t>
            </a:r>
            <a:r>
              <a:rPr lang="en-US">
                <a:hlinkClick r:id="rId3"/>
              </a:rPr>
              <a:t>Review of the evidence regarding the use of antenatal multiple micronutrient supplementation in low- and middle-income countries</a:t>
            </a:r>
            <a:r>
              <a:rPr lang="en-US"/>
              <a:t>. Annals of the New York Academy of Sciences.</a:t>
            </a:r>
          </a:p>
        </p:txBody>
      </p:sp>
      <p:sp>
        <p:nvSpPr>
          <p:cNvPr id="10" name="Text Placeholder 13">
            <a:extLst>
              <a:ext uri="{FF2B5EF4-FFF2-40B4-BE49-F238E27FC236}">
                <a16:creationId xmlns:a16="http://schemas.microsoft.com/office/drawing/2014/main" id="{84F37B63-87AF-6B44-89FF-5CB3CBC6E2FC}"/>
              </a:ext>
            </a:extLst>
          </p:cNvPr>
          <p:cNvSpPr txBox="1">
            <a:spLocks/>
          </p:cNvSpPr>
          <p:nvPr/>
        </p:nvSpPr>
        <p:spPr>
          <a:xfrm>
            <a:off x="1381876" y="6125192"/>
            <a:ext cx="5905044" cy="36576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b="0" i="0" kern="1200" sz="2800">
                <a:solidFill>
                  <a:schemeClr val="tx1"/>
                </a:solidFill>
                <a:latin charset="0" panose="02000503020000020003" pitchFamily="2" typeface="Avenir Book"/>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b="0" i="0" kern="1200" sz="2400">
                <a:solidFill>
                  <a:schemeClr val="tx1"/>
                </a:solidFill>
                <a:latin charset="0" panose="02000503020000020003" pitchFamily="2" typeface="Avenir Book"/>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b="0" i="0" kern="1200" sz="2000">
                <a:solidFill>
                  <a:schemeClr val="tx1"/>
                </a:solidFill>
                <a:latin charset="0" panose="02000503020000020003" pitchFamily="2" typeface="Avenir Book"/>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b="0" i="0" kern="1200" sz="1800">
                <a:solidFill>
                  <a:schemeClr val="tx1"/>
                </a:solidFill>
                <a:latin charset="0" panose="02000503020000020003" pitchFamily="2" typeface="Avenir Book"/>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b="0" i="0" kern="1200" sz="1800">
                <a:solidFill>
                  <a:schemeClr val="tx1"/>
                </a:solidFill>
                <a:latin charset="0" panose="02000503020000020003" pitchFamily="2" typeface="Avenir Book"/>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endParaRPr lang="en-US" sz="800">
              <a:solidFill>
                <a:prstClr val="black"/>
              </a:solidFill>
              <a:ea charset="0" panose="020B0604030504040204" pitchFamily="34" typeface="Verdana"/>
              <a:cs charset="0" panose="020B0604020202020204" pitchFamily="34" typeface="Arial"/>
            </a:endParaRPr>
          </a:p>
        </p:txBody>
      </p:sp>
      <p:sp>
        <p:nvSpPr>
          <p:cNvPr id="35" name="Content Placeholder 34">
            <a:extLst>
              <a:ext uri="{FF2B5EF4-FFF2-40B4-BE49-F238E27FC236}">
                <a16:creationId xmlns:a16="http://schemas.microsoft.com/office/drawing/2014/main" id="{2B814B03-4244-9687-452D-979655E80F3C}"/>
              </a:ext>
            </a:extLst>
          </p:cNvPr>
          <p:cNvSpPr>
            <a:spLocks noGrp="1"/>
          </p:cNvSpPr>
          <p:nvPr>
            <p:ph idx="1"/>
          </p:nvPr>
        </p:nvSpPr>
        <p:spPr/>
        <p:txBody>
          <a:bodyPr>
            <a:normAutofit lnSpcReduction="10000"/>
          </a:bodyPr>
          <a:lstStyle/>
          <a:p>
            <a:r>
              <a:rPr lang="en-US"/>
              <a:t>Pregnant women in low- and middle-income countries (LMICs) are at increased risk of being deficient in multiple, critically important, micronutrients:</a:t>
            </a:r>
          </a:p>
          <a:p>
            <a:pPr lvl="1"/>
            <a:r>
              <a:rPr i="1" lang="en-US"/>
              <a:t>Vitamins: A, C, D, E, B1 (thiamine), B2 (riboflavin), B3 (niacin), B6, B12, folic acid</a:t>
            </a:r>
          </a:p>
          <a:p>
            <a:pPr lvl="1"/>
            <a:r>
              <a:rPr i="1" lang="en-US"/>
              <a:t>Minerals: iron, zinc, iodine, copper, and selenium</a:t>
            </a:r>
          </a:p>
        </p:txBody>
      </p:sp>
      <p:pic>
        <p:nvPicPr>
          <p:cNvPr descr="A picture containing tree, person, outdoor, holding&#10;&#10;Description automatically generated" id="6" name="Picture Placeholder 5">
            <a:extLst>
              <a:ext uri="{FF2B5EF4-FFF2-40B4-BE49-F238E27FC236}">
                <a16:creationId xmlns:a16="http://schemas.microsoft.com/office/drawing/2014/main" id="{742C6F7A-E0DD-5DE1-FADC-3FEF906E8315}"/>
              </a:ext>
            </a:extLst>
          </p:cNvPr>
          <p:cNvPicPr>
            <a:picLocks noChangeAspect="1" noGrp="1"/>
          </p:cNvPicPr>
          <p:nvPr>
            <p:ph idx="13" sz="quarter" type="pic"/>
          </p:nvPr>
        </p:nvPicPr>
        <p:blipFill>
          <a:blip r:embed="rId4"/>
          <a:srcRect r="28"/>
          <a:stretch>
            <a:fillRect/>
          </a:stretch>
        </p:blipFill>
        <p:spPr/>
      </p:pic>
    </p:spTree>
    <p:extLst>
      <p:ext uri="{BB962C8B-B14F-4D97-AF65-F5344CB8AC3E}">
        <p14:creationId xmlns:p14="http://schemas.microsoft.com/office/powerpoint/2010/main" val="2952764664"/>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4671-2CA9-A740-9E3B-C6159E8BF793}"/>
              </a:ext>
            </a:extLst>
          </p:cNvPr>
          <p:cNvSpPr>
            <a:spLocks noGrp="1"/>
          </p:cNvSpPr>
          <p:nvPr>
            <p:ph type="title"/>
          </p:nvPr>
        </p:nvSpPr>
        <p:spPr/>
        <p:txBody>
          <a:bodyPr/>
          <a:lstStyle/>
          <a:p>
            <a:r>
              <a:rPr lang="en-US"/>
              <a:t>Micronutrients are critical for their babies</a:t>
            </a:r>
          </a:p>
        </p:txBody>
      </p:sp>
      <p:sp>
        <p:nvSpPr>
          <p:cNvPr id="23" name="Content Placeholder 22">
            <a:extLst>
              <a:ext uri="{FF2B5EF4-FFF2-40B4-BE49-F238E27FC236}">
                <a16:creationId xmlns:a16="http://schemas.microsoft.com/office/drawing/2014/main" id="{D5A6C9AD-2CEC-C0D1-6A8D-6E6FD38BA915}"/>
              </a:ext>
            </a:extLst>
          </p:cNvPr>
          <p:cNvSpPr>
            <a:spLocks noGrp="1"/>
          </p:cNvSpPr>
          <p:nvPr>
            <p:ph idx="1"/>
          </p:nvPr>
        </p:nvSpPr>
        <p:spPr/>
        <p:txBody>
          <a:bodyPr>
            <a:normAutofit/>
          </a:bodyPr>
          <a:lstStyle/>
          <a:p>
            <a:r>
              <a:rPr lang="en-US"/>
              <a:t>Inadequate nutrition can lead to critical health risks to the infant, such as: </a:t>
            </a:r>
          </a:p>
          <a:p>
            <a:pPr lvl="1"/>
            <a:r>
              <a:rPr lang="en-US"/>
              <a:t>low birth weight</a:t>
            </a:r>
          </a:p>
          <a:p>
            <a:pPr lvl="1"/>
            <a:r>
              <a:rPr lang="en-US"/>
              <a:t>pre-term delivery </a:t>
            </a:r>
          </a:p>
          <a:p>
            <a:pPr lvl="1"/>
            <a:r>
              <a:rPr lang="en-US"/>
              <a:t>being born small for gestational age</a:t>
            </a:r>
          </a:p>
          <a:p>
            <a:r>
              <a:rPr lang="en-US"/>
              <a:t>Poor nutrition can also lead to serious maternal health outcomes and even to the death of the mother or her baby.</a:t>
            </a:r>
          </a:p>
          <a:p>
            <a:endParaRPr lang="en-US"/>
          </a:p>
          <a:p>
            <a:endParaRPr lang="en-US"/>
          </a:p>
          <a:p>
            <a:endParaRPr lang="en-US"/>
          </a:p>
          <a:p>
            <a:endParaRPr lang="en-US"/>
          </a:p>
        </p:txBody>
      </p:sp>
      <p:sp>
        <p:nvSpPr>
          <p:cNvPr id="14" name="Slide Number Placeholder 3">
            <a:extLst>
              <a:ext uri="{FF2B5EF4-FFF2-40B4-BE49-F238E27FC236}">
                <a16:creationId xmlns:a16="http://schemas.microsoft.com/office/drawing/2014/main" id="{05439D43-D1F5-8747-97AF-16266A443E20}"/>
              </a:ext>
            </a:extLst>
          </p:cNvPr>
          <p:cNvSpPr>
            <a:spLocks noGrp="1"/>
          </p:cNvSpPr>
          <p:nvPr>
            <p:ph idx="12" sz="quarter" type="sldNum"/>
          </p:nvPr>
        </p:nvSpPr>
        <p:spPr/>
        <p:txBody>
          <a:bodyPr/>
          <a:lstStyle/>
          <a:p>
            <a:fld id="{C4B37875-7933-F345-AE65-E0AB5E984F8B}" type="slidenum">
              <a:rPr lang="en-US" smtClean="0"/>
              <a:pPr/>
              <a:t>9</a:t>
            </a:fld>
            <a:endParaRPr lang="en-US"/>
          </a:p>
        </p:txBody>
      </p:sp>
      <p:sp>
        <p:nvSpPr>
          <p:cNvPr id="10" name="Text Placeholder 13">
            <a:extLst>
              <a:ext uri="{FF2B5EF4-FFF2-40B4-BE49-F238E27FC236}">
                <a16:creationId xmlns:a16="http://schemas.microsoft.com/office/drawing/2014/main" id="{84F37B63-87AF-6B44-89FF-5CB3CBC6E2FC}"/>
              </a:ext>
            </a:extLst>
          </p:cNvPr>
          <p:cNvSpPr txBox="1">
            <a:spLocks/>
          </p:cNvSpPr>
          <p:nvPr/>
        </p:nvSpPr>
        <p:spPr>
          <a:xfrm>
            <a:off x="1381876" y="6125192"/>
            <a:ext cx="5905044" cy="36576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b="0" i="0" kern="1200" sz="2800">
                <a:solidFill>
                  <a:schemeClr val="tx1"/>
                </a:solidFill>
                <a:latin charset="0" panose="02000503020000020003" pitchFamily="2" typeface="Avenir Book"/>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b="0" i="0" kern="1200" sz="2400">
                <a:solidFill>
                  <a:schemeClr val="tx1"/>
                </a:solidFill>
                <a:latin charset="0" panose="02000503020000020003" pitchFamily="2" typeface="Avenir Book"/>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b="0" i="0" kern="1200" sz="2000">
                <a:solidFill>
                  <a:schemeClr val="tx1"/>
                </a:solidFill>
                <a:latin charset="0" panose="02000503020000020003" pitchFamily="2" typeface="Avenir Book"/>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b="0" i="0" kern="1200" sz="1800">
                <a:solidFill>
                  <a:schemeClr val="tx1"/>
                </a:solidFill>
                <a:latin charset="0" panose="02000503020000020003" pitchFamily="2" typeface="Avenir Book"/>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b="0" i="0" kern="1200" sz="1800">
                <a:solidFill>
                  <a:schemeClr val="tx1"/>
                </a:solidFill>
                <a:latin charset="0" panose="02000503020000020003" pitchFamily="2" typeface="Avenir Book"/>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endParaRPr lang="en-US" sz="800">
              <a:solidFill>
                <a:prstClr val="black"/>
              </a:solidFill>
              <a:ea charset="0" panose="020B0604030504040204" pitchFamily="34" typeface="Verdana"/>
              <a:cs charset="0" panose="020B0604020202020204" pitchFamily="34" typeface="Arial"/>
            </a:endParaRPr>
          </a:p>
        </p:txBody>
      </p:sp>
      <p:pic>
        <p:nvPicPr>
          <p:cNvPr descr="A close-up of a baby's feet&#10;&#10;Description automatically generated" id="6" name="Picture Placeholder 5">
            <a:extLst>
              <a:ext uri="{FF2B5EF4-FFF2-40B4-BE49-F238E27FC236}">
                <a16:creationId xmlns:a16="http://schemas.microsoft.com/office/drawing/2014/main" id="{2876CF71-7527-1044-F75A-1D1AF13F788D}"/>
              </a:ext>
            </a:extLst>
          </p:cNvPr>
          <p:cNvPicPr>
            <a:picLocks noChangeAspect="1" noGrp="1"/>
          </p:cNvPicPr>
          <p:nvPr>
            <p:ph idx="13" sz="quarter" type="pic"/>
          </p:nvPr>
        </p:nvPicPr>
        <p:blipFill>
          <a:blip r:embed="rId3"/>
          <a:srcRect r="28"/>
          <a:stretch>
            <a:fillRect/>
          </a:stretch>
        </p:blipFill>
        <p:spPr/>
      </p:pic>
      <p:sp>
        <p:nvSpPr>
          <p:cNvPr id="12" name="Text Placeholder 13">
            <a:extLst>
              <a:ext uri="{FF2B5EF4-FFF2-40B4-BE49-F238E27FC236}">
                <a16:creationId xmlns:a16="http://schemas.microsoft.com/office/drawing/2014/main" id="{B04416E6-A247-FD9C-B139-3B9FECEA9D6A}"/>
              </a:ext>
            </a:extLst>
          </p:cNvPr>
          <p:cNvSpPr txBox="1">
            <a:spLocks/>
          </p:cNvSpPr>
          <p:nvPr/>
        </p:nvSpPr>
        <p:spPr>
          <a:xfrm>
            <a:off x="1534276" y="6277592"/>
            <a:ext cx="5905044" cy="36576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b="0" i="0" kern="1200" sz="2800">
                <a:solidFill>
                  <a:schemeClr val="tx1"/>
                </a:solidFill>
                <a:latin charset="0" panose="02000503020000020003" pitchFamily="2" typeface="Avenir Book"/>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b="0" i="0" kern="1200" sz="2400">
                <a:solidFill>
                  <a:schemeClr val="tx1"/>
                </a:solidFill>
                <a:latin charset="0" panose="02000503020000020003" pitchFamily="2" typeface="Avenir Book"/>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b="0" i="0" kern="1200" sz="2000">
                <a:solidFill>
                  <a:schemeClr val="tx1"/>
                </a:solidFill>
                <a:latin charset="0" panose="02000503020000020003" pitchFamily="2" typeface="Avenir Book"/>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b="0" i="0" kern="1200" sz="1800">
                <a:solidFill>
                  <a:schemeClr val="tx1"/>
                </a:solidFill>
                <a:latin charset="0" panose="02000503020000020003" pitchFamily="2" typeface="Avenir Book"/>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b="0" i="0" kern="1200" sz="1800">
                <a:solidFill>
                  <a:schemeClr val="tx1"/>
                </a:solidFill>
                <a:latin charset="0" panose="02000503020000020003" pitchFamily="2" typeface="Avenir Book"/>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endParaRPr lang="en-US" sz="800">
              <a:solidFill>
                <a:prstClr val="black"/>
              </a:solidFill>
              <a:ea charset="0" panose="020B0604030504040204" pitchFamily="34" typeface="Verdana"/>
              <a:cs charset="0" panose="020B0604020202020204" pitchFamily="34" typeface="Arial"/>
            </a:endParaRPr>
          </a:p>
        </p:txBody>
      </p:sp>
      <p:sp>
        <p:nvSpPr>
          <p:cNvPr id="13" name="Text Placeholder 13">
            <a:extLst>
              <a:ext uri="{FF2B5EF4-FFF2-40B4-BE49-F238E27FC236}">
                <a16:creationId xmlns:a16="http://schemas.microsoft.com/office/drawing/2014/main" id="{A52CCC28-EAA0-C308-AE4F-809AB101ECA9}"/>
              </a:ext>
            </a:extLst>
          </p:cNvPr>
          <p:cNvSpPr txBox="1">
            <a:spLocks/>
          </p:cNvSpPr>
          <p:nvPr/>
        </p:nvSpPr>
        <p:spPr>
          <a:xfrm>
            <a:off x="1458076" y="6125191"/>
            <a:ext cx="4766878" cy="347169"/>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b="0" i="0" kern="1200" sz="2800">
                <a:solidFill>
                  <a:schemeClr val="tx1"/>
                </a:solidFill>
                <a:latin charset="0" panose="02000503020000020003" pitchFamily="2" typeface="Avenir Book"/>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b="0" i="0" kern="1200" sz="2400">
                <a:solidFill>
                  <a:schemeClr val="tx1"/>
                </a:solidFill>
                <a:latin charset="0" panose="02000503020000020003" pitchFamily="2" typeface="Avenir Book"/>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b="0" i="0" kern="1200" sz="2000">
                <a:solidFill>
                  <a:schemeClr val="tx1"/>
                </a:solidFill>
                <a:latin charset="0" panose="02000503020000020003" pitchFamily="2" typeface="Avenir Book"/>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b="0" i="0" kern="1200" sz="1800">
                <a:solidFill>
                  <a:schemeClr val="tx1"/>
                </a:solidFill>
                <a:latin charset="0" panose="02000503020000020003" pitchFamily="2" typeface="Avenir Book"/>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b="0" i="0" kern="1200" sz="1800">
                <a:solidFill>
                  <a:schemeClr val="tx1"/>
                </a:solidFill>
                <a:latin charset="0" panose="02000503020000020003" pitchFamily="2" typeface="Avenir Book"/>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lang="en-US" sz="800"/>
              <a:t>Source: </a:t>
            </a:r>
            <a:r>
              <a:rPr err="1" lang="en-US" sz="800"/>
              <a:t>Kominiarek</a:t>
            </a:r>
            <a:r>
              <a:rPr lang="en-US" sz="800"/>
              <a:t> et al. 2017. </a:t>
            </a:r>
            <a:r>
              <a:rPr lang="en-US" sz="800">
                <a:hlinkClick r:id="rId4"/>
              </a:rPr>
              <a:t>Nutrition recommendations in pregnancy and lactation</a:t>
            </a:r>
            <a:r>
              <a:rPr lang="en-US" sz="800"/>
              <a:t>. Med Clin North Am</a:t>
            </a:r>
            <a:endParaRPr lang="en-US" sz="800">
              <a:solidFill>
                <a:prstClr val="black"/>
              </a:solidFill>
              <a:ea charset="0" panose="020B0604030504040204" pitchFamily="34" typeface="Verdana"/>
              <a:cs charset="0" panose="020B0604020202020204" pitchFamily="34" typeface="Arial"/>
            </a:endParaRPr>
          </a:p>
        </p:txBody>
      </p:sp>
    </p:spTree>
    <p:extLst>
      <p:ext uri="{BB962C8B-B14F-4D97-AF65-F5344CB8AC3E}">
        <p14:creationId xmlns:p14="http://schemas.microsoft.com/office/powerpoint/2010/main" val="318400978"/>
      </p:ext>
    </p:extLst>
  </p:cSld>
  <p:clrMapOvr>
    <a:masterClrMapping/>
  </p:clrMapOvr>
</p:sld>
</file>

<file path=ppt/theme/theme1.xml><?xml version="1.0" encoding="utf-8"?>
<a:theme xmlns:a="http://schemas.openxmlformats.org/drawingml/2006/main" name="Office Theme">
  <a:themeElements>
    <a:clrScheme name="Custom 18">
      <a:dk1>
        <a:srgbClr val="231F20"/>
      </a:dk1>
      <a:lt1>
        <a:srgbClr val="FFFFFF"/>
      </a:lt1>
      <a:dk2>
        <a:srgbClr val="8D9EBC"/>
      </a:dk2>
      <a:lt2>
        <a:srgbClr val="E7E6E6"/>
      </a:lt2>
      <a:accent1>
        <a:srgbClr val="510C76"/>
      </a:accent1>
      <a:accent2>
        <a:srgbClr val="005D83"/>
      </a:accent2>
      <a:accent3>
        <a:srgbClr val="8DC6E8"/>
      </a:accent3>
      <a:accent4>
        <a:srgbClr val="BB91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b2e77cc-b64d-4fc4-9f64-616f45c1eaef">
      <Terms xmlns="http://schemas.microsoft.com/office/infopath/2007/PartnerControls"/>
    </lcf76f155ced4ddcb4097134ff3c332f>
    <TaxCatchAll xmlns="d537de1d-b239-4fda-943d-5a7369d64260" xsi:nil="true"/>
    <MediaLengthInSeconds xmlns="7b2e77cc-b64d-4fc4-9f64-616f45c1ea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13" ma:contentTypeDescription="Create a new document." ma:contentTypeScope="" ma:versionID="46fd642acbc0dbbdcca333ec20080b76">
  <xsd:schema xmlns:xsd="http://www.w3.org/2001/XMLSchema" xmlns:xs="http://www.w3.org/2001/XMLSchema" xmlns:p="http://schemas.microsoft.com/office/2006/metadata/properties" xmlns:ns2="7b2e77cc-b64d-4fc4-9f64-616f45c1eaef" xmlns:ns3="d537de1d-b239-4fda-943d-5a7369d64260" targetNamespace="http://schemas.microsoft.com/office/2006/metadata/properties" ma:root="true" ma:fieldsID="b3fc6a59b46374584d8aa33ad1efe56a" ns2:_="" ns3:_="">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14F81B-439E-44B8-B8C5-40754976F3B9}">
  <ds:schemaRefs>
    <ds:schemaRef ds:uri="http://schemas.microsoft.com/office/2006/metadata/properties"/>
    <ds:schemaRef ds:uri="7b2e77cc-b64d-4fc4-9f64-616f45c1eaef"/>
    <ds:schemaRef ds:uri="http://purl.org/dc/elements/1.1/"/>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d537de1d-b239-4fda-943d-5a7369d64260"/>
    <ds:schemaRef ds:uri="http://purl.org/dc/dcmitype/"/>
  </ds:schemaRefs>
</ds:datastoreItem>
</file>

<file path=customXml/itemProps2.xml><?xml version="1.0" encoding="utf-8"?>
<ds:datastoreItem xmlns:ds="http://schemas.openxmlformats.org/officeDocument/2006/customXml" ds:itemID="{6A9026E2-14AF-42B6-8D69-41F2710865B4}">
  <ds:schemaRefs>
    <ds:schemaRef ds:uri="http://schemas.microsoft.com/sharepoint/v3/contenttype/forms"/>
  </ds:schemaRefs>
</ds:datastoreItem>
</file>

<file path=customXml/itemProps3.xml><?xml version="1.0" encoding="utf-8"?>
<ds:datastoreItem xmlns:ds="http://schemas.openxmlformats.org/officeDocument/2006/customXml" ds:itemID="{0DC577F6-EDAC-4984-B3AF-A80AD7BFC4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3502</Words>
  <Application>Microsoft Macintosh PowerPoint</Application>
  <PresentationFormat>Widescreen</PresentationFormat>
  <Paragraphs>356</Paragraphs>
  <Slides>23</Slides>
  <Notes>21</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Avenir</vt:lpstr>
      <vt:lpstr>Avenir Black</vt:lpstr>
      <vt:lpstr>Avenir Book</vt:lpstr>
      <vt:lpstr>Avenir Oblique</vt:lpstr>
      <vt:lpstr>Calibri</vt:lpstr>
      <vt:lpstr>Century Gothic</vt:lpstr>
      <vt:lpstr>System Font Regular</vt:lpstr>
      <vt:lpstr>Wingdings</vt:lpstr>
      <vt:lpstr>Office Theme</vt:lpstr>
      <vt:lpstr>Advancing Multiple Micronutrient Supplementation</vt:lpstr>
      <vt:lpstr>How to use this slide deck</vt:lpstr>
      <vt:lpstr>Audiences for this slide deck</vt:lpstr>
      <vt:lpstr>Meeting Objectives</vt:lpstr>
      <vt:lpstr>Sections</vt:lpstr>
      <vt:lpstr>Pregnancy and nutrition</vt:lpstr>
      <vt:lpstr>Good nutrition is important – especially during pregnancy</vt:lpstr>
      <vt:lpstr>Micronutrients are critical for mothers</vt:lpstr>
      <vt:lpstr>Micronutrients are critical for their babies</vt:lpstr>
      <vt:lpstr>Poor maternal nutrition has dire consequences for women and children</vt:lpstr>
      <vt:lpstr>Consequences across a woman’s life course</vt:lpstr>
      <vt:lpstr>Consequences across a woman’s life course</vt:lpstr>
      <vt:lpstr>Consequences across a woman’s life course</vt:lpstr>
      <vt:lpstr>Consequences across a woman’s life course</vt:lpstr>
      <vt:lpstr>Consequences across a woman’s life course</vt:lpstr>
      <vt:lpstr>Gender inequality in women’s nutrition</vt:lpstr>
      <vt:lpstr>Women’s Voices: Agurash from Ethiopia</vt:lpstr>
      <vt:lpstr>Women’s Voices: Shakuntala from India</vt:lpstr>
      <vt:lpstr>Next Steps</vt:lpstr>
      <vt:lpstr>Keep In Touch</vt:lpstr>
      <vt:lpstr>Key publications</vt:lpstr>
      <vt:lpstr>Healthy Mothers Healthy Babies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Wilkes, Stephen</dc:creator>
  <cp:lastModifiedBy>Marti van Liere</cp:lastModifiedBy>
  <cp:revision>4</cp:revision>
  <cp:lastPrinted>2022-04-18T20:29:19Z</cp:lastPrinted>
  <dcterms:created xsi:type="dcterms:W3CDTF">2020-12-11T21:28:37Z</dcterms:created>
  <dcterms:modified xsi:type="dcterms:W3CDTF">2022-06-28T16:34:25Z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mplianceAssetId" pid="2">
    <vt:lpwstr/>
  </property>
  <property fmtid="{D5CDD505-2E9C-101B-9397-08002B2CF9AE}" name="ContentTypeId" pid="3">
    <vt:lpwstr>0x010100D4871A718AD66E418366A732CB5B3C94</vt:lpwstr>
  </property>
  <property fmtid="{D5CDD505-2E9C-101B-9397-08002B2CF9AE}" name="MediaServiceImageTags" pid="4">
    <vt:lpwstr/>
  </property>
  <property fmtid="{D5CDD505-2E9C-101B-9397-08002B2CF9AE}" name="NXPowerLiteLastOptimized" pid="5">
    <vt:lpwstr>2654178</vt:lpwstr>
  </property>
  <property fmtid="{D5CDD505-2E9C-101B-9397-08002B2CF9AE}" name="NXPowerLiteSettings" pid="6">
    <vt:lpwstr>F7000400038000</vt:lpwstr>
  </property>
  <property fmtid="{D5CDD505-2E9C-101B-9397-08002B2CF9AE}" name="NXPowerLiteVersion" pid="7">
    <vt:lpwstr>S9.1.4</vt:lpwstr>
  </property>
  <property fmtid="{D5CDD505-2E9C-101B-9397-08002B2CF9AE}" name="TemplateUrl" pid="8">
    <vt:lpwstr/>
  </property>
  <property fmtid="{D5CDD505-2E9C-101B-9397-08002B2CF9AE}" name="TriggerFlowInfo" pid="9">
    <vt:lpwstr/>
  </property>
  <property fmtid="{D5CDD505-2E9C-101B-9397-08002B2CF9AE}" name="_ExtendedDescription" pid="10">
    <vt:lpwstr/>
  </property>
  <property fmtid="{D5CDD505-2E9C-101B-9397-08002B2CF9AE}" name="_SharedFileIndex" pid="11">
    <vt:lpwstr/>
  </property>
  <property fmtid="{D5CDD505-2E9C-101B-9397-08002B2CF9AE}" name="_SourceUrl" pid="12">
    <vt:lpwstr/>
  </property>
  <property fmtid="{D5CDD505-2E9C-101B-9397-08002B2CF9AE}" name="xd_ProgID" pid="13">
    <vt:lpwstr/>
  </property>
  <property fmtid="{D5CDD505-2E9C-101B-9397-08002B2CF9AE}" name="xd_Signature" pid="14">
    <vt:lpwstr/>
  </property>
</Properties>
</file>